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9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92.xml" ContentType="application/vnd.openxmlformats-officedocument.presentationml.tags+xml"/>
  <Override PartName="/ppt/notesSlides/notesSlide60.xml" ContentType="application/vnd.openxmlformats-officedocument.presentationml.notesSlide+xml"/>
  <Override PartName="/ppt/tags/tag93.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1"/>
    <p:sldMasterId id="2147483673" r:id="rId2"/>
  </p:sldMasterIdLst>
  <p:notesMasterIdLst>
    <p:notesMasterId r:id="rId109"/>
  </p:notesMasterIdLst>
  <p:handoutMasterIdLst>
    <p:handoutMasterId r:id="rId110"/>
  </p:handoutMasterIdLst>
  <p:sldIdLst>
    <p:sldId id="860" r:id="rId3"/>
    <p:sldId id="2141412300" r:id="rId4"/>
    <p:sldId id="2141412681" r:id="rId5"/>
    <p:sldId id="868" r:id="rId6"/>
    <p:sldId id="2141412395" r:id="rId7"/>
    <p:sldId id="2141412622" r:id="rId8"/>
    <p:sldId id="861" r:id="rId9"/>
    <p:sldId id="2141412676" r:id="rId10"/>
    <p:sldId id="2141412668" r:id="rId11"/>
    <p:sldId id="2141412669" r:id="rId12"/>
    <p:sldId id="2141412673" r:id="rId13"/>
    <p:sldId id="2141412671" r:id="rId14"/>
    <p:sldId id="2141412672" r:id="rId15"/>
    <p:sldId id="2141412394" r:id="rId16"/>
    <p:sldId id="2141412560" r:id="rId17"/>
    <p:sldId id="863" r:id="rId18"/>
    <p:sldId id="2141412396" r:id="rId19"/>
    <p:sldId id="2141412433" r:id="rId20"/>
    <p:sldId id="2141412293" r:id="rId21"/>
    <p:sldId id="2141412414" r:id="rId22"/>
    <p:sldId id="2141412642" r:id="rId23"/>
    <p:sldId id="2141412657" r:id="rId24"/>
    <p:sldId id="2141412659" r:id="rId25"/>
    <p:sldId id="2141412615" r:id="rId26"/>
    <p:sldId id="2141412521" r:id="rId27"/>
    <p:sldId id="2141412507" r:id="rId28"/>
    <p:sldId id="2141412633" r:id="rId29"/>
    <p:sldId id="2141412652" r:id="rId30"/>
    <p:sldId id="2141412635" r:id="rId31"/>
    <p:sldId id="2141412603" r:id="rId32"/>
    <p:sldId id="2141412509" r:id="rId33"/>
    <p:sldId id="2141412604" r:id="rId34"/>
    <p:sldId id="2141412650" r:id="rId35"/>
    <p:sldId id="2141412644" r:id="rId36"/>
    <p:sldId id="2141412599" r:id="rId37"/>
    <p:sldId id="2141412581" r:id="rId38"/>
    <p:sldId id="2141412397" r:id="rId39"/>
    <p:sldId id="2141412640" r:id="rId40"/>
    <p:sldId id="2141412686" r:id="rId41"/>
    <p:sldId id="2141412358" r:id="rId42"/>
    <p:sldId id="2141412589" r:id="rId43"/>
    <p:sldId id="2141412587" r:id="rId44"/>
    <p:sldId id="2141412453" r:id="rId45"/>
    <p:sldId id="2141412495" r:id="rId46"/>
    <p:sldId id="2141412456" r:id="rId47"/>
    <p:sldId id="2141412563" r:id="rId48"/>
    <p:sldId id="2141412655" r:id="rId49"/>
    <p:sldId id="2141412529" r:id="rId50"/>
    <p:sldId id="2141412687" r:id="rId51"/>
    <p:sldId id="2141412364" r:id="rId52"/>
    <p:sldId id="2141412595" r:id="rId53"/>
    <p:sldId id="2141412591" r:id="rId54"/>
    <p:sldId id="2141412399" r:id="rId55"/>
    <p:sldId id="2141412610" r:id="rId56"/>
    <p:sldId id="2141412543" r:id="rId57"/>
    <p:sldId id="2141412608" r:id="rId58"/>
    <p:sldId id="2141412661" r:id="rId59"/>
    <p:sldId id="2141412593" r:id="rId60"/>
    <p:sldId id="2141412688" r:id="rId61"/>
    <p:sldId id="2141412379" r:id="rId62"/>
    <p:sldId id="2141412601" r:id="rId63"/>
    <p:sldId id="2141412592" r:id="rId64"/>
    <p:sldId id="2141412408" r:id="rId65"/>
    <p:sldId id="2141412614" r:id="rId66"/>
    <p:sldId id="2141412536" r:id="rId67"/>
    <p:sldId id="2141412537" r:id="rId68"/>
    <p:sldId id="2141412534" r:id="rId69"/>
    <p:sldId id="2141412612" r:id="rId70"/>
    <p:sldId id="2141412662" r:id="rId71"/>
    <p:sldId id="2141412605" r:id="rId72"/>
    <p:sldId id="2141412424" r:id="rId73"/>
    <p:sldId id="2141412636" r:id="rId74"/>
    <p:sldId id="2141412651" r:id="rId75"/>
    <p:sldId id="2141412653" r:id="rId76"/>
    <p:sldId id="2141412654" r:id="rId77"/>
    <p:sldId id="2141412677" r:id="rId78"/>
    <p:sldId id="2141412660" r:id="rId79"/>
    <p:sldId id="2141412679" r:id="rId80"/>
    <p:sldId id="2141412629" r:id="rId81"/>
    <p:sldId id="2141412349" r:id="rId82"/>
    <p:sldId id="2141412630" r:id="rId83"/>
    <p:sldId id="2141412631" r:id="rId84"/>
    <p:sldId id="2141412502" r:id="rId85"/>
    <p:sldId id="2141412444" r:id="rId86"/>
    <p:sldId id="2141412450" r:id="rId87"/>
    <p:sldId id="2141412577" r:id="rId88"/>
    <p:sldId id="2141412443" r:id="rId89"/>
    <p:sldId id="2141412479" r:id="rId90"/>
    <p:sldId id="2141412330" r:id="rId91"/>
    <p:sldId id="2141412561" r:id="rId92"/>
    <p:sldId id="2141412347" r:id="rId93"/>
    <p:sldId id="2141412597" r:id="rId94"/>
    <p:sldId id="901" r:id="rId95"/>
    <p:sldId id="949" r:id="rId96"/>
    <p:sldId id="941" r:id="rId97"/>
    <p:sldId id="942" r:id="rId98"/>
    <p:sldId id="943" r:id="rId99"/>
    <p:sldId id="944" r:id="rId100"/>
    <p:sldId id="926" r:id="rId101"/>
    <p:sldId id="939" r:id="rId102"/>
    <p:sldId id="930" r:id="rId103"/>
    <p:sldId id="940" r:id="rId104"/>
    <p:sldId id="945" r:id="rId105"/>
    <p:sldId id="946" r:id="rId106"/>
    <p:sldId id="947" r:id="rId107"/>
    <p:sldId id="948" r:id="rId108"/>
  </p:sldIdLst>
  <p:sldSz cx="9906000" cy="6858000" type="A4"/>
  <p:notesSz cx="6815138" cy="9942513"/>
  <p:custDataLst>
    <p:tags r:id="rId1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ection" id="{56E547E8-F1CC-154D-9AAC-F9BD227879E2}">
          <p14:sldIdLst>
            <p14:sldId id="860"/>
            <p14:sldId id="2141412300"/>
            <p14:sldId id="2141412681"/>
          </p14:sldIdLst>
        </p14:section>
        <p14:section name="Executive Summary" id="{A5BBDACE-D770-1945-AC37-6EA517C28301}">
          <p14:sldIdLst>
            <p14:sldId id="868"/>
            <p14:sldId id="2141412395"/>
            <p14:sldId id="2141412622"/>
            <p14:sldId id="861"/>
            <p14:sldId id="2141412676"/>
            <p14:sldId id="2141412668"/>
            <p14:sldId id="2141412669"/>
            <p14:sldId id="2141412673"/>
            <p14:sldId id="2141412671"/>
            <p14:sldId id="2141412672"/>
          </p14:sldIdLst>
        </p14:section>
        <p14:section name="Digital Skills Cadetship Trial" id="{3AA615D4-AD19-8443-ADDC-D5AD4A3F2523}">
          <p14:sldIdLst>
            <p14:sldId id="2141412394"/>
            <p14:sldId id="2141412560"/>
            <p14:sldId id="863"/>
            <p14:sldId id="2141412396"/>
            <p14:sldId id="2141412433"/>
            <p14:sldId id="2141412293"/>
          </p14:sldIdLst>
        </p14:section>
        <p14:section name="Trial Level Findings" id="{CB8B8710-26B6-2045-8E48-8D59C65FA103}">
          <p14:sldIdLst>
            <p14:sldId id="2141412414"/>
            <p14:sldId id="2141412642"/>
            <p14:sldId id="2141412657"/>
            <p14:sldId id="2141412659"/>
            <p14:sldId id="2141412615"/>
            <p14:sldId id="2141412521"/>
            <p14:sldId id="2141412507"/>
            <p14:sldId id="2141412633"/>
            <p14:sldId id="2141412652"/>
            <p14:sldId id="2141412635"/>
            <p14:sldId id="2141412603"/>
            <p14:sldId id="2141412509"/>
            <p14:sldId id="2141412604"/>
            <p14:sldId id="2141412650"/>
            <p14:sldId id="2141412644"/>
            <p14:sldId id="2141412599"/>
            <p14:sldId id="2141412581"/>
          </p14:sldIdLst>
        </p14:section>
        <p14:section name="Project Level Findings" id="{34D34FDD-96DC-5143-A8DF-9D5D23FE6FC3}">
          <p14:sldIdLst>
            <p14:sldId id="2141412397"/>
            <p14:sldId id="2141412640"/>
            <p14:sldId id="2141412686"/>
            <p14:sldId id="2141412358"/>
            <p14:sldId id="2141412589"/>
            <p14:sldId id="2141412587"/>
            <p14:sldId id="2141412453"/>
            <p14:sldId id="2141412495"/>
            <p14:sldId id="2141412456"/>
            <p14:sldId id="2141412563"/>
            <p14:sldId id="2141412655"/>
            <p14:sldId id="2141412529"/>
            <p14:sldId id="2141412687"/>
            <p14:sldId id="2141412364"/>
            <p14:sldId id="2141412595"/>
            <p14:sldId id="2141412591"/>
            <p14:sldId id="2141412399"/>
            <p14:sldId id="2141412610"/>
            <p14:sldId id="2141412543"/>
            <p14:sldId id="2141412608"/>
            <p14:sldId id="2141412661"/>
            <p14:sldId id="2141412593"/>
            <p14:sldId id="2141412688"/>
            <p14:sldId id="2141412379"/>
            <p14:sldId id="2141412601"/>
            <p14:sldId id="2141412592"/>
            <p14:sldId id="2141412408"/>
            <p14:sldId id="2141412614"/>
            <p14:sldId id="2141412536"/>
            <p14:sldId id="2141412537"/>
            <p14:sldId id="2141412534"/>
            <p14:sldId id="2141412612"/>
            <p14:sldId id="2141412662"/>
            <p14:sldId id="2141412605"/>
          </p14:sldIdLst>
        </p14:section>
        <p14:section name="Application of Findings" id="{3855DF63-9364-EC43-A294-487504A71294}">
          <p14:sldIdLst>
            <p14:sldId id="2141412424"/>
            <p14:sldId id="2141412636"/>
            <p14:sldId id="2141412651"/>
            <p14:sldId id="2141412653"/>
            <p14:sldId id="2141412654"/>
            <p14:sldId id="2141412677"/>
            <p14:sldId id="2141412660"/>
          </p14:sldIdLst>
        </p14:section>
        <p14:section name="Appendices" id="{1A2A661D-405C-6F4B-91E2-2174AF7F23BF}">
          <p14:sldIdLst>
            <p14:sldId id="2141412679"/>
            <p14:sldId id="2141412629"/>
            <p14:sldId id="2141412349"/>
            <p14:sldId id="2141412630"/>
            <p14:sldId id="2141412631"/>
            <p14:sldId id="2141412502"/>
            <p14:sldId id="2141412444"/>
            <p14:sldId id="2141412450"/>
            <p14:sldId id="2141412577"/>
            <p14:sldId id="2141412443"/>
            <p14:sldId id="2141412479"/>
            <p14:sldId id="2141412330"/>
            <p14:sldId id="2141412561"/>
            <p14:sldId id="2141412347"/>
            <p14:sldId id="2141412597"/>
            <p14:sldId id="901"/>
            <p14:sldId id="949"/>
            <p14:sldId id="941"/>
            <p14:sldId id="942"/>
            <p14:sldId id="943"/>
            <p14:sldId id="944"/>
            <p14:sldId id="926"/>
            <p14:sldId id="939"/>
            <p14:sldId id="930"/>
            <p14:sldId id="940"/>
            <p14:sldId id="945"/>
            <p14:sldId id="946"/>
            <p14:sldId id="947"/>
            <p14:sldId id="948"/>
          </p14:sldIdLst>
        </p14:section>
      </p14:sectionLst>
    </p:ext>
    <p:ext uri="{EFAFB233-063F-42B5-8137-9DF3F51BA10A}">
      <p15:sldGuideLst xmlns:p15="http://schemas.microsoft.com/office/powerpoint/2012/main">
        <p15:guide id="2" userDrawn="1">
          <p15:clr>
            <a:srgbClr val="A4A3A4"/>
          </p15:clr>
        </p15:guide>
        <p15:guide id="3" orient="horz" pos="9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6CE"/>
    <a:srgbClr val="FFC0CB"/>
    <a:srgbClr val="00FDFF"/>
    <a:srgbClr val="EFA0AD"/>
    <a:srgbClr val="F70BF8"/>
    <a:srgbClr val="800000"/>
    <a:srgbClr val="EFE6E7"/>
    <a:srgbClr val="FBF7F8"/>
    <a:srgbClr val="F6F0F1"/>
    <a:srgbClr val="2CA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D1DC7-C79C-4690-B0D2-E0B9340DEFA3}" v="7" dt="2024-10-11T03:39:11.1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94646" autoAdjust="0"/>
  </p:normalViewPr>
  <p:slideViewPr>
    <p:cSldViewPr snapToGrid="0">
      <p:cViewPr varScale="1">
        <p:scale>
          <a:sx n="105" d="100"/>
          <a:sy n="105" d="100"/>
        </p:scale>
        <p:origin x="1308" y="96"/>
      </p:cViewPr>
      <p:guideLst>
        <p:guide/>
        <p:guide orient="horz" pos="913"/>
      </p:guideLst>
    </p:cSldViewPr>
  </p:slideViewPr>
  <p:outlineViewPr>
    <p:cViewPr>
      <p:scale>
        <a:sx n="33" d="100"/>
        <a:sy n="33" d="100"/>
      </p:scale>
      <p:origin x="0" y="-381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microsoft.com/office/2015/10/relationships/revisionInfo" Target="revisionInfo.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presProps" Target="presProps.xml"/><Relationship Id="rId118" Type="http://schemas.microsoft.com/office/2018/10/relationships/authors" Target="author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handoutMaster" Target="handoutMasters/handoutMaster1.xml"/><Relationship Id="rId115"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gs" Target="tags/tag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andolopartners.sharepoint.com/sites/ExternalProjects2-DigitalSkillsCadetshipTrialEvaluationEXT/Shared%20Documents/Digital%20Skills%20Cadetship%20Trial%20Evaluation%20EXT/3%20-%20Research/VfM.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andolopartners.sharepoint.com/sites/ExternalProjects2-DigitalSkillsCadetshipTrialEvaluationEXT/Shared%20Documents/Digital%20Skills%20Cadetship%20Trial%20Evaluation%20EXT/3%20-%20Research/VfM.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andolopartners.sharepoint.com/sites/ExternalProjects2-DigitalSkillsCadetshipTrialEvaluationEXT/Shared%20Documents/Digital%20Skills%20Cadetship%20Trial%20Evaluation%20EXT/3%20-%20Research/VfM.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andolopartners.sharepoint.com/sites/ExternalProjects2-DigitalSkillsCadetshipTrialEvaluationEXT/Shared%20Documents/Digital%20Skills%20Cadetship%20Trial%20Evaluation%20EXT/3%20-%20Research/VfM.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Cost per enrolment and per completion</a:t>
            </a:r>
          </a:p>
        </c:rich>
      </c:tx>
      <c:layout>
        <c:manualLayout>
          <c:xMode val="edge"/>
          <c:yMode val="edge"/>
          <c:x val="0.21008891467183302"/>
          <c:y val="5.261911652503354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469930641448028"/>
          <c:y val="0.12364166547375953"/>
          <c:w val="0.76132071914955202"/>
          <c:h val="0.67407077022578366"/>
        </c:manualLayout>
      </c:layout>
      <c:barChart>
        <c:barDir val="col"/>
        <c:grouping val="clustered"/>
        <c:varyColors val="0"/>
        <c:ser>
          <c:idx val="0"/>
          <c:order val="0"/>
          <c:tx>
            <c:strRef>
              <c:f>Sheet1!$B$1</c:f>
              <c:strCache>
                <c:ptCount val="1"/>
                <c:pt idx="0">
                  <c:v>Cost per enrolled cadet</c:v>
                </c:pt>
              </c:strCache>
            </c:strRef>
          </c:tx>
          <c:spPr>
            <a:solidFill>
              <a:schemeClr val="bg2"/>
            </a:solidFill>
            <a:ln>
              <a:noFill/>
            </a:ln>
            <a:effectLst/>
          </c:spPr>
          <c:invertIfNegative val="0"/>
          <c:dLbls>
            <c:dLbl>
              <c:idx val="0"/>
              <c:layout>
                <c:manualLayout>
                  <c:x val="-1.2356354340351917E-2"/>
                  <c:y val="8.77319539061800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DA-9F49-99AD-E462A53119E0}"/>
                </c:ext>
              </c:extLst>
            </c:dLbl>
            <c:dLbl>
              <c:idx val="1"/>
              <c:layout>
                <c:manualLayout>
                  <c:x val="-2.7801797265791805E-2"/>
                  <c:y val="4.08995159442284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DA-9F49-99AD-E462A53119E0}"/>
                </c:ext>
              </c:extLst>
            </c:dLbl>
            <c:dLbl>
              <c:idx val="2"/>
              <c:layout>
                <c:manualLayout>
                  <c:x val="-1.8534531510527832E-2"/>
                  <c:y val="2.62722658083664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DA-9F49-99AD-E462A53119E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Community Corporate</c:v>
                </c:pt>
                <c:pt idx="1">
                  <c:v>MEGT</c:v>
                </c:pt>
                <c:pt idx="2">
                  <c:v>Goanna
 Education</c:v>
                </c:pt>
              </c:strCache>
            </c:strRef>
          </c:cat>
          <c:val>
            <c:numRef>
              <c:f>Sheet1!$B$2:$B$4</c:f>
              <c:numCache>
                <c:formatCode>_("$"* #,##0.00_);_("$"* \(#,##0.00\);_("$"* "-"??_);_(@_)</c:formatCode>
                <c:ptCount val="3"/>
                <c:pt idx="0">
                  <c:v>18659.29</c:v>
                </c:pt>
                <c:pt idx="1">
                  <c:v>43822.142857142855</c:v>
                </c:pt>
                <c:pt idx="2">
                  <c:v>12380.66</c:v>
                </c:pt>
              </c:numCache>
            </c:numRef>
          </c:val>
          <c:extLst>
            <c:ext xmlns:c16="http://schemas.microsoft.com/office/drawing/2014/chart" uri="{C3380CC4-5D6E-409C-BE32-E72D297353CC}">
              <c16:uniqueId val="{00000000-3C3F-4802-B142-DBA5505A2399}"/>
            </c:ext>
          </c:extLst>
        </c:ser>
        <c:ser>
          <c:idx val="1"/>
          <c:order val="1"/>
          <c:tx>
            <c:strRef>
              <c:f>Sheet1!$C$1</c:f>
              <c:strCache>
                <c:ptCount val="1"/>
                <c:pt idx="0">
                  <c:v>Cost per cadet who completed a work placement</c:v>
                </c:pt>
              </c:strCache>
            </c:strRef>
          </c:tx>
          <c:spPr>
            <a:solidFill>
              <a:schemeClr val="tx2"/>
            </a:solidFill>
            <a:ln>
              <a:noFill/>
            </a:ln>
            <a:effectLst/>
          </c:spPr>
          <c:invertIfNegative val="0"/>
          <c:dLbls>
            <c:dLbl>
              <c:idx val="0"/>
              <c:layout>
                <c:manualLayout>
                  <c:x val="9.2672657552638604E-3"/>
                  <c:y val="5.64521420771828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DA-9F49-99AD-E462A53119E0}"/>
                </c:ext>
              </c:extLst>
            </c:dLbl>
            <c:dLbl>
              <c:idx val="1"/>
              <c:layout>
                <c:manualLayout>
                  <c:x val="0"/>
                  <c:y val="2.53300647931448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DA-9F49-99AD-E462A53119E0}"/>
                </c:ext>
              </c:extLst>
            </c:dLbl>
            <c:dLbl>
              <c:idx val="2"/>
              <c:layout>
                <c:manualLayout>
                  <c:x val="-3.0890885850880854E-3"/>
                  <c:y val="5.21407311816373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DA-9F49-99AD-E462A53119E0}"/>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Community Corporate</c:v>
                </c:pt>
                <c:pt idx="1">
                  <c:v>MEGT</c:v>
                </c:pt>
                <c:pt idx="2">
                  <c:v>Goanna
 Education</c:v>
                </c:pt>
              </c:strCache>
            </c:strRef>
          </c:cat>
          <c:val>
            <c:numRef>
              <c:f>Sheet1!$C$2:$C$4</c:f>
              <c:numCache>
                <c:formatCode>_("$"* #,##0.00_);_("$"* \(#,##0.00\);_("$"* "-"??_);_(@_)</c:formatCode>
                <c:ptCount val="3"/>
                <c:pt idx="0">
                  <c:v>24257.08</c:v>
                </c:pt>
                <c:pt idx="1">
                  <c:v>46793.135593220337</c:v>
                </c:pt>
                <c:pt idx="2">
                  <c:v>48723.88</c:v>
                </c:pt>
              </c:numCache>
            </c:numRef>
          </c:val>
          <c:extLst>
            <c:ext xmlns:c16="http://schemas.microsoft.com/office/drawing/2014/chart" uri="{C3380CC4-5D6E-409C-BE32-E72D297353CC}">
              <c16:uniqueId val="{00000001-3C3F-4802-B142-DBA5505A2399}"/>
            </c:ext>
          </c:extLst>
        </c:ser>
        <c:dLbls>
          <c:dLblPos val="ctr"/>
          <c:showLegendKey val="0"/>
          <c:showVal val="1"/>
          <c:showCatName val="0"/>
          <c:showSerName val="0"/>
          <c:showPercent val="0"/>
          <c:showBubbleSize val="0"/>
        </c:dLbls>
        <c:gapWidth val="80"/>
        <c:overlap val="-27"/>
        <c:axId val="1141252575"/>
        <c:axId val="1141500255"/>
      </c:barChart>
      <c:catAx>
        <c:axId val="114125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500255"/>
        <c:crosses val="autoZero"/>
        <c:auto val="0"/>
        <c:lblAlgn val="ctr"/>
        <c:lblOffset val="100"/>
        <c:noMultiLvlLbl val="0"/>
      </c:catAx>
      <c:valAx>
        <c:axId val="1141500255"/>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252575"/>
        <c:crosses val="autoZero"/>
        <c:crossBetween val="between"/>
        <c:majorUnit val="10000"/>
      </c:valAx>
      <c:spPr>
        <a:noFill/>
        <a:ln>
          <a:noFill/>
        </a:ln>
        <a:effectLst/>
      </c:spPr>
    </c:plotArea>
    <c:legend>
      <c:legendPos val="b"/>
      <c:layout>
        <c:manualLayout>
          <c:xMode val="edge"/>
          <c:yMode val="edge"/>
          <c:x val="0.12685743612944497"/>
          <c:y val="0.91671308461806722"/>
          <c:w val="0.77881031171822646"/>
          <c:h val="7.632444284331332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sz="1200" b="1" i="0" u="none" strike="noStrike" kern="1200" spc="0" baseline="0">
              <a:solidFill>
                <a:srgbClr val="191919">
                  <a:lumMod val="65000"/>
                  <a:lumOff val="35000"/>
                </a:srgbClr>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41605627074004"/>
          <c:y val="3.6818812807472956E-2"/>
          <c:w val="0.75926513206226753"/>
          <c:h val="0.74201170579721887"/>
        </c:manualLayout>
      </c:layout>
      <c:areaChart>
        <c:grouping val="percentStacked"/>
        <c:varyColors val="0"/>
        <c:ser>
          <c:idx val="0"/>
          <c:order val="0"/>
          <c:tx>
            <c:strRef>
              <c:f>Sheet1!$B$1</c:f>
              <c:strCache>
                <c:ptCount val="1"/>
                <c:pt idx="0">
                  <c:v>In program</c:v>
                </c:pt>
              </c:strCache>
            </c:strRef>
          </c:tx>
          <c:spPr>
            <a:solidFill>
              <a:schemeClr val="tx2"/>
            </a:solidFill>
            <a:ln>
              <a:noFill/>
            </a:ln>
            <a:effectLst/>
          </c:spPr>
          <c:cat>
            <c:strRef>
              <c:f>Sheet1!$A$2:$A$4</c:f>
              <c:strCache>
                <c:ptCount val="3"/>
                <c:pt idx="0">
                  <c:v>Started program and commenced placement</c:v>
                </c:pt>
                <c:pt idx="1">
                  <c:v>Completed training and placement</c:v>
                </c:pt>
                <c:pt idx="2">
                  <c:v>Offered ongoing employment</c:v>
                </c:pt>
              </c:strCache>
            </c:strRef>
          </c:cat>
          <c:val>
            <c:numRef>
              <c:f>Sheet1!$B$2:$B$4</c:f>
              <c:numCache>
                <c:formatCode>General</c:formatCode>
                <c:ptCount val="3"/>
                <c:pt idx="0">
                  <c:v>63</c:v>
                </c:pt>
                <c:pt idx="1">
                  <c:v>59</c:v>
                </c:pt>
                <c:pt idx="2">
                  <c:v>36</c:v>
                </c:pt>
              </c:numCache>
            </c:numRef>
          </c:val>
          <c:extLst>
            <c:ext xmlns:c16="http://schemas.microsoft.com/office/drawing/2014/chart" uri="{C3380CC4-5D6E-409C-BE32-E72D297353CC}">
              <c16:uniqueId val="{00000000-74F0-7A49-9A84-4690066333B2}"/>
            </c:ext>
          </c:extLst>
        </c:ser>
        <c:ser>
          <c:idx val="1"/>
          <c:order val="1"/>
          <c:tx>
            <c:strRef>
              <c:f>Sheet1!$C$1</c:f>
              <c:strCache>
                <c:ptCount val="1"/>
                <c:pt idx="0">
                  <c:v>Did not complete training </c:v>
                </c:pt>
              </c:strCache>
            </c:strRef>
          </c:tx>
          <c:spPr>
            <a:solidFill>
              <a:schemeClr val="accent3">
                <a:lumMod val="40000"/>
                <a:lumOff val="60000"/>
              </a:schemeClr>
            </a:solidFill>
            <a:ln>
              <a:noFill/>
            </a:ln>
            <a:effectLst/>
          </c:spPr>
          <c:cat>
            <c:strRef>
              <c:f>Sheet1!$A$2:$A$4</c:f>
              <c:strCache>
                <c:ptCount val="3"/>
                <c:pt idx="0">
                  <c:v>Started program and commenced placement</c:v>
                </c:pt>
                <c:pt idx="1">
                  <c:v>Completed training and placement</c:v>
                </c:pt>
                <c:pt idx="2">
                  <c:v>Offered ongoing employment</c:v>
                </c:pt>
              </c:strCache>
            </c:strRef>
          </c:cat>
          <c:val>
            <c:numRef>
              <c:f>Sheet1!$C$2:$C$4</c:f>
              <c:numCache>
                <c:formatCode>General</c:formatCode>
                <c:ptCount val="3"/>
                <c:pt idx="1">
                  <c:v>4</c:v>
                </c:pt>
                <c:pt idx="2">
                  <c:v>4</c:v>
                </c:pt>
              </c:numCache>
            </c:numRef>
          </c:val>
          <c:extLst>
            <c:ext xmlns:c16="http://schemas.microsoft.com/office/drawing/2014/chart" uri="{C3380CC4-5D6E-409C-BE32-E72D297353CC}">
              <c16:uniqueId val="{00000001-74F0-7A49-9A84-4690066333B2}"/>
            </c:ext>
          </c:extLst>
        </c:ser>
        <c:ser>
          <c:idx val="2"/>
          <c:order val="2"/>
          <c:tx>
            <c:strRef>
              <c:f>Sheet1!$D$1</c:f>
              <c:strCache>
                <c:ptCount val="1"/>
                <c:pt idx="0">
                  <c:v>Did not commence ongoing work placement</c:v>
                </c:pt>
              </c:strCache>
            </c:strRef>
          </c:tx>
          <c:spPr>
            <a:solidFill>
              <a:schemeClr val="bg2"/>
            </a:solidFill>
            <a:ln w="25400">
              <a:noFill/>
            </a:ln>
            <a:effectLst/>
          </c:spPr>
          <c:cat>
            <c:strRef>
              <c:f>Sheet1!$A$2:$A$4</c:f>
              <c:strCache>
                <c:ptCount val="3"/>
                <c:pt idx="0">
                  <c:v>Started program and commenced placement</c:v>
                </c:pt>
                <c:pt idx="1">
                  <c:v>Completed training and placement</c:v>
                </c:pt>
                <c:pt idx="2">
                  <c:v>Offered ongoing employment</c:v>
                </c:pt>
              </c:strCache>
            </c:strRef>
          </c:cat>
          <c:val>
            <c:numRef>
              <c:f>Sheet1!$D$2:$D$4</c:f>
              <c:numCache>
                <c:formatCode>General</c:formatCode>
                <c:ptCount val="3"/>
                <c:pt idx="2">
                  <c:v>23</c:v>
                </c:pt>
              </c:numCache>
            </c:numRef>
          </c:val>
          <c:extLst>
            <c:ext xmlns:c16="http://schemas.microsoft.com/office/drawing/2014/chart" uri="{C3380CC4-5D6E-409C-BE32-E72D297353CC}">
              <c16:uniqueId val="{00000002-74F0-7A49-9A84-4690066333B2}"/>
            </c:ext>
          </c:extLst>
        </c:ser>
        <c:dLbls>
          <c:showLegendKey val="0"/>
          <c:showVal val="0"/>
          <c:showCatName val="0"/>
          <c:showSerName val="0"/>
          <c:showPercent val="0"/>
          <c:showBubbleSize val="0"/>
        </c:dLbls>
        <c:axId val="975975007"/>
        <c:axId val="975976719"/>
      </c:areaChart>
      <c:catAx>
        <c:axId val="9759750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5976719"/>
        <c:crosses val="autoZero"/>
        <c:auto val="1"/>
        <c:lblAlgn val="ctr"/>
        <c:lblOffset val="100"/>
        <c:noMultiLvlLbl val="0"/>
      </c:catAx>
      <c:valAx>
        <c:axId val="975976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5975007"/>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b="1"/>
              <a:t>Cost per enrolment and per completion</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Cost per enrolled cadet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c:v>
                </c:pt>
              </c:strCache>
            </c:strRef>
          </c:cat>
          <c:val>
            <c:numRef>
              <c:f>Sheet1!$B$2</c:f>
              <c:numCache>
                <c:formatCode>_("$"* #,##0.00_);_("$"* \(#,##0.00\);_("$"* "-"??_);_(@_)</c:formatCode>
                <c:ptCount val="1"/>
                <c:pt idx="0">
                  <c:v>43822.142857142855</c:v>
                </c:pt>
              </c:numCache>
            </c:numRef>
          </c:val>
          <c:extLst>
            <c:ext xmlns:c16="http://schemas.microsoft.com/office/drawing/2014/chart" uri="{C3380CC4-5D6E-409C-BE32-E72D297353CC}">
              <c16:uniqueId val="{00000000-81F2-6F4A-AF09-D95C442D6833}"/>
            </c:ext>
          </c:extLst>
        </c:ser>
        <c:ser>
          <c:idx val="1"/>
          <c:order val="1"/>
          <c:tx>
            <c:strRef>
              <c:f>Sheet1!$C$1</c:f>
              <c:strCache>
                <c:ptCount val="1"/>
                <c:pt idx="0">
                  <c:v>Cost per cadet who completed a work placement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c:v>
                </c:pt>
              </c:strCache>
            </c:strRef>
          </c:cat>
          <c:val>
            <c:numRef>
              <c:f>Sheet1!$C$2</c:f>
              <c:numCache>
                <c:formatCode>_("$"* #,##0.00_);_("$"* \(#,##0.00\);_("$"* "-"??_);_(@_)</c:formatCode>
                <c:ptCount val="1"/>
                <c:pt idx="0">
                  <c:v>46793.135593220337</c:v>
                </c:pt>
              </c:numCache>
            </c:numRef>
          </c:val>
          <c:extLst>
            <c:ext xmlns:c16="http://schemas.microsoft.com/office/drawing/2014/chart" uri="{C3380CC4-5D6E-409C-BE32-E72D297353CC}">
              <c16:uniqueId val="{00000001-81F2-6F4A-AF09-D95C442D6833}"/>
            </c:ext>
          </c:extLst>
        </c:ser>
        <c:dLbls>
          <c:dLblPos val="ctr"/>
          <c:showLegendKey val="0"/>
          <c:showVal val="1"/>
          <c:showCatName val="0"/>
          <c:showSerName val="0"/>
          <c:showPercent val="0"/>
          <c:showBubbleSize val="0"/>
        </c:dLbls>
        <c:gapWidth val="219"/>
        <c:overlap val="-27"/>
        <c:axId val="1141252575"/>
        <c:axId val="1141500255"/>
      </c:barChart>
      <c:catAx>
        <c:axId val="114125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500255"/>
        <c:crosses val="autoZero"/>
        <c:auto val="1"/>
        <c:lblAlgn val="ctr"/>
        <c:lblOffset val="100"/>
        <c:noMultiLvlLbl val="0"/>
      </c:catAx>
      <c:valAx>
        <c:axId val="1141500255"/>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25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GB" b="1"/>
              <a:t>Breakdown of costs</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'Combined categorised costs'!$A$51</c:f>
              <c:strCache>
                <c:ptCount val="1"/>
                <c:pt idx="0">
                  <c:v>Cadetship project design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costs'!$B$50</c:f>
              <c:strCache>
                <c:ptCount val="1"/>
                <c:pt idx="0">
                  <c:v>Costs</c:v>
                </c:pt>
              </c:strCache>
            </c:strRef>
          </c:cat>
          <c:val>
            <c:numRef>
              <c:f>'Combined categorised costs'!$B$51</c:f>
              <c:numCache>
                <c:formatCode>_("$"* #,##0.00_);_("$"* \(#,##0.00\);_("$"* "-"??_);_(@_)</c:formatCode>
                <c:ptCount val="1"/>
                <c:pt idx="0">
                  <c:v>937216</c:v>
                </c:pt>
              </c:numCache>
            </c:numRef>
          </c:val>
          <c:extLst>
            <c:ext xmlns:c16="http://schemas.microsoft.com/office/drawing/2014/chart" uri="{C3380CC4-5D6E-409C-BE32-E72D297353CC}">
              <c16:uniqueId val="{00000000-4B45-364A-A9BA-4F6BAFECDF1B}"/>
            </c:ext>
          </c:extLst>
        </c:ser>
        <c:ser>
          <c:idx val="1"/>
          <c:order val="1"/>
          <c:tx>
            <c:strRef>
              <c:f>'Combined categorised costs'!$A$52</c:f>
              <c:strCache>
                <c:ptCount val="1"/>
                <c:pt idx="0">
                  <c:v>Delivery of education and training component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costs'!$B$50</c:f>
              <c:strCache>
                <c:ptCount val="1"/>
                <c:pt idx="0">
                  <c:v>Costs</c:v>
                </c:pt>
              </c:strCache>
            </c:strRef>
          </c:cat>
          <c:val>
            <c:numRef>
              <c:f>'Combined categorised costs'!$B$52</c:f>
              <c:numCache>
                <c:formatCode>_("$"* #,##0.00_);_("$"* \(#,##0.00\);_("$"* "-"??_);_(@_)</c:formatCode>
                <c:ptCount val="1"/>
                <c:pt idx="0">
                  <c:v>898721</c:v>
                </c:pt>
              </c:numCache>
            </c:numRef>
          </c:val>
          <c:extLst>
            <c:ext xmlns:c16="http://schemas.microsoft.com/office/drawing/2014/chart" uri="{C3380CC4-5D6E-409C-BE32-E72D297353CC}">
              <c16:uniqueId val="{00000001-4B45-364A-A9BA-4F6BAFECDF1B}"/>
            </c:ext>
          </c:extLst>
        </c:ser>
        <c:ser>
          <c:idx val="2"/>
          <c:order val="2"/>
          <c:tx>
            <c:strRef>
              <c:f>'Combined categorised costs'!$A$53</c:f>
              <c:strCache>
                <c:ptCount val="1"/>
                <c:pt idx="0">
                  <c:v>Delivery of on the job learning component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costs'!$B$50</c:f>
              <c:strCache>
                <c:ptCount val="1"/>
                <c:pt idx="0">
                  <c:v>Costs</c:v>
                </c:pt>
              </c:strCache>
            </c:strRef>
          </c:cat>
          <c:val>
            <c:numRef>
              <c:f>'Combined categorised costs'!$B$53</c:f>
              <c:numCache>
                <c:formatCode>_("$"* #,##0.00_);_("$"* \(#,##0.00\);_("$"* "-"??_);_(@_)</c:formatCode>
                <c:ptCount val="1"/>
                <c:pt idx="0">
                  <c:v>444840</c:v>
                </c:pt>
              </c:numCache>
            </c:numRef>
          </c:val>
          <c:extLst>
            <c:ext xmlns:c16="http://schemas.microsoft.com/office/drawing/2014/chart" uri="{C3380CC4-5D6E-409C-BE32-E72D297353CC}">
              <c16:uniqueId val="{00000002-4B45-364A-A9BA-4F6BAFECDF1B}"/>
            </c:ext>
          </c:extLst>
        </c:ser>
        <c:ser>
          <c:idx val="3"/>
          <c:order val="3"/>
          <c:tx>
            <c:strRef>
              <c:f>'Combined categorised costs'!$A$54</c:f>
              <c:strCache>
                <c:ptCount val="1"/>
                <c:pt idx="0">
                  <c:v>Provision of mentoring to participants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costs'!$B$50</c:f>
              <c:strCache>
                <c:ptCount val="1"/>
                <c:pt idx="0">
                  <c:v>Costs</c:v>
                </c:pt>
              </c:strCache>
            </c:strRef>
          </c:cat>
          <c:val>
            <c:numRef>
              <c:f>'Combined categorised costs'!$B$54</c:f>
              <c:numCache>
                <c:formatCode>_("$"* #,##0.00_);_("$"* \(#,##0.00\);_("$"* "-"??_);_(@_)</c:formatCode>
                <c:ptCount val="1"/>
                <c:pt idx="0">
                  <c:v>307600</c:v>
                </c:pt>
              </c:numCache>
            </c:numRef>
          </c:val>
          <c:extLst>
            <c:ext xmlns:c16="http://schemas.microsoft.com/office/drawing/2014/chart" uri="{C3380CC4-5D6E-409C-BE32-E72D297353CC}">
              <c16:uniqueId val="{00000003-4B45-364A-A9BA-4F6BAFECDF1B}"/>
            </c:ext>
          </c:extLst>
        </c:ser>
        <c:ser>
          <c:idx val="4"/>
          <c:order val="4"/>
          <c:tx>
            <c:strRef>
              <c:f>'Combined categorised costs'!$A$55</c:f>
              <c:strCache>
                <c:ptCount val="1"/>
                <c:pt idx="0">
                  <c:v> Administration costs </c:v>
                </c:pt>
              </c:strCache>
            </c:strRef>
          </c:tx>
          <c:spPr>
            <a:solidFill>
              <a:schemeClr val="tx2">
                <a:lumMod val="60000"/>
                <a:lumOff val="40000"/>
              </a:schemeClr>
            </a:solidFill>
            <a:ln>
              <a:noFill/>
            </a:ln>
            <a:effectLst/>
          </c:spPr>
          <c:invertIfNegative val="0"/>
          <c:dLbls>
            <c:dLbl>
              <c:idx val="0"/>
              <c:layout>
                <c:manualLayout>
                  <c:x val="0"/>
                  <c:y val="-2.53153858543205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45-364A-A9BA-4F6BAFECDF1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'Combined categorised costs'!$B$50</c:f>
              <c:strCache>
                <c:ptCount val="1"/>
                <c:pt idx="0">
                  <c:v>Costs</c:v>
                </c:pt>
              </c:strCache>
            </c:strRef>
          </c:cat>
          <c:val>
            <c:numRef>
              <c:f>'Combined categorised costs'!$B$55</c:f>
              <c:numCache>
                <c:formatCode>_("$"* #,##0.00_);_("$"* \(#,##0.00\);_("$"* "-"??_);_(@_)</c:formatCode>
                <c:ptCount val="1"/>
                <c:pt idx="0">
                  <c:v>294000</c:v>
                </c:pt>
              </c:numCache>
            </c:numRef>
          </c:val>
          <c:extLst>
            <c:ext xmlns:c16="http://schemas.microsoft.com/office/drawing/2014/chart" uri="{C3380CC4-5D6E-409C-BE32-E72D297353CC}">
              <c16:uniqueId val="{00000004-4B45-364A-A9BA-4F6BAFECDF1B}"/>
            </c:ext>
          </c:extLst>
        </c:ser>
        <c:dLbls>
          <c:dLblPos val="ctr"/>
          <c:showLegendKey val="0"/>
          <c:showVal val="1"/>
          <c:showCatName val="0"/>
          <c:showSerName val="0"/>
          <c:showPercent val="0"/>
          <c:showBubbleSize val="0"/>
        </c:dLbls>
        <c:gapWidth val="150"/>
        <c:overlap val="100"/>
        <c:axId val="577294399"/>
        <c:axId val="577484815"/>
      </c:barChart>
      <c:catAx>
        <c:axId val="57729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7484815"/>
        <c:crosses val="autoZero"/>
        <c:auto val="1"/>
        <c:lblAlgn val="ctr"/>
        <c:lblOffset val="100"/>
        <c:noMultiLvlLbl val="0"/>
      </c:catAx>
      <c:valAx>
        <c:axId val="577484815"/>
        <c:scaling>
          <c:orientation val="minMax"/>
          <c:max val="3000000"/>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77294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solidFill>
        <a:srgbClr val="FFFFFF"/>
      </a:solidFill>
      <a:prstDash val="solid"/>
      <a:round/>
      <a:headEnd type="none" w="med" len="med"/>
      <a:tailEnd type="none" w="med" len="med"/>
    </a:ln>
    <a:effectLst/>
  </c:spPr>
  <c:txPr>
    <a:bodyPr/>
    <a:lstStyle/>
    <a:p>
      <a:pPr>
        <a:defRPr sz="11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sz="1200" b="1" i="0" u="none" strike="noStrike" kern="1200" spc="0" baseline="0">
              <a:solidFill>
                <a:srgbClr val="191919">
                  <a:lumMod val="65000"/>
                  <a:lumOff val="35000"/>
                </a:srgbClr>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41605627074004"/>
          <c:y val="3.6818812807472956E-2"/>
          <c:w val="0.75926513206226753"/>
          <c:h val="0.74201170579721887"/>
        </c:manualLayout>
      </c:layout>
      <c:areaChart>
        <c:grouping val="percentStacked"/>
        <c:varyColors val="0"/>
        <c:ser>
          <c:idx val="0"/>
          <c:order val="0"/>
          <c:tx>
            <c:strRef>
              <c:f>Sheet1!$B$1</c:f>
              <c:strCache>
                <c:ptCount val="1"/>
                <c:pt idx="0">
                  <c:v>In program</c:v>
                </c:pt>
              </c:strCache>
            </c:strRef>
          </c:tx>
          <c:spPr>
            <a:solidFill>
              <a:schemeClr val="tx2"/>
            </a:solidFill>
            <a:ln>
              <a:noFill/>
            </a:ln>
            <a:effectLst/>
          </c:spPr>
          <c:cat>
            <c:strRef>
              <c:f>Sheet1!$A$2:$A$4</c:f>
              <c:strCache>
                <c:ptCount val="3"/>
                <c:pt idx="0">
                  <c:v>Start program and commenced training</c:v>
                </c:pt>
                <c:pt idx="1">
                  <c:v>Completed Training and commenced placement</c:v>
                </c:pt>
                <c:pt idx="2">
                  <c:v>Offered Ongoing Employment</c:v>
                </c:pt>
              </c:strCache>
            </c:strRef>
          </c:cat>
          <c:val>
            <c:numRef>
              <c:f>Sheet1!$B$2:$B$4</c:f>
              <c:numCache>
                <c:formatCode>General</c:formatCode>
                <c:ptCount val="3"/>
                <c:pt idx="0">
                  <c:v>122</c:v>
                </c:pt>
                <c:pt idx="1">
                  <c:v>33</c:v>
                </c:pt>
                <c:pt idx="2">
                  <c:v>23</c:v>
                </c:pt>
              </c:numCache>
            </c:numRef>
          </c:val>
          <c:extLst>
            <c:ext xmlns:c16="http://schemas.microsoft.com/office/drawing/2014/chart" uri="{C3380CC4-5D6E-409C-BE32-E72D297353CC}">
              <c16:uniqueId val="{00000000-74F0-7A49-9A84-4690066333B2}"/>
            </c:ext>
          </c:extLst>
        </c:ser>
        <c:ser>
          <c:idx val="1"/>
          <c:order val="1"/>
          <c:tx>
            <c:strRef>
              <c:f>Sheet1!$C$1</c:f>
              <c:strCache>
                <c:ptCount val="1"/>
                <c:pt idx="0">
                  <c:v>Did not complete training </c:v>
                </c:pt>
              </c:strCache>
            </c:strRef>
          </c:tx>
          <c:spPr>
            <a:solidFill>
              <a:schemeClr val="accent3">
                <a:lumMod val="40000"/>
                <a:lumOff val="60000"/>
              </a:schemeClr>
            </a:solidFill>
            <a:ln>
              <a:noFill/>
            </a:ln>
            <a:effectLst/>
          </c:spPr>
          <c:cat>
            <c:strRef>
              <c:f>Sheet1!$A$2:$A$4</c:f>
              <c:strCache>
                <c:ptCount val="3"/>
                <c:pt idx="0">
                  <c:v>Start program and commenced training</c:v>
                </c:pt>
                <c:pt idx="1">
                  <c:v>Completed Training and commenced placement</c:v>
                </c:pt>
                <c:pt idx="2">
                  <c:v>Offered Ongoing Employment</c:v>
                </c:pt>
              </c:strCache>
            </c:strRef>
          </c:cat>
          <c:val>
            <c:numRef>
              <c:f>Sheet1!$C$2:$C$4</c:f>
              <c:numCache>
                <c:formatCode>General</c:formatCode>
                <c:ptCount val="3"/>
                <c:pt idx="1">
                  <c:v>36</c:v>
                </c:pt>
                <c:pt idx="2">
                  <c:v>36</c:v>
                </c:pt>
              </c:numCache>
            </c:numRef>
          </c:val>
          <c:extLst>
            <c:ext xmlns:c16="http://schemas.microsoft.com/office/drawing/2014/chart" uri="{C3380CC4-5D6E-409C-BE32-E72D297353CC}">
              <c16:uniqueId val="{00000001-74F0-7A49-9A84-4690066333B2}"/>
            </c:ext>
          </c:extLst>
        </c:ser>
        <c:ser>
          <c:idx val="2"/>
          <c:order val="2"/>
          <c:tx>
            <c:strRef>
              <c:f>Sheet1!$D$1</c:f>
              <c:strCache>
                <c:ptCount val="1"/>
                <c:pt idx="0">
                  <c:v>Did not commence ongoing work placement</c:v>
                </c:pt>
              </c:strCache>
            </c:strRef>
          </c:tx>
          <c:spPr>
            <a:solidFill>
              <a:schemeClr val="bg2"/>
            </a:solidFill>
            <a:ln w="25400">
              <a:noFill/>
            </a:ln>
            <a:effectLst/>
          </c:spPr>
          <c:cat>
            <c:strRef>
              <c:f>Sheet1!$A$2:$A$4</c:f>
              <c:strCache>
                <c:ptCount val="3"/>
                <c:pt idx="0">
                  <c:v>Start program and commenced training</c:v>
                </c:pt>
                <c:pt idx="1">
                  <c:v>Completed Training and commenced placement</c:v>
                </c:pt>
                <c:pt idx="2">
                  <c:v>Offered Ongoing Employment</c:v>
                </c:pt>
              </c:strCache>
            </c:strRef>
          </c:cat>
          <c:val>
            <c:numRef>
              <c:f>Sheet1!$D$2:$D$4</c:f>
              <c:numCache>
                <c:formatCode>General</c:formatCode>
                <c:ptCount val="3"/>
                <c:pt idx="2">
                  <c:v>63</c:v>
                </c:pt>
              </c:numCache>
            </c:numRef>
          </c:val>
          <c:extLst>
            <c:ext xmlns:c16="http://schemas.microsoft.com/office/drawing/2014/chart" uri="{C3380CC4-5D6E-409C-BE32-E72D297353CC}">
              <c16:uniqueId val="{00000002-74F0-7A49-9A84-4690066333B2}"/>
            </c:ext>
          </c:extLst>
        </c:ser>
        <c:dLbls>
          <c:showLegendKey val="0"/>
          <c:showVal val="0"/>
          <c:showCatName val="0"/>
          <c:showSerName val="0"/>
          <c:showPercent val="0"/>
          <c:showBubbleSize val="0"/>
        </c:dLbls>
        <c:axId val="975975007"/>
        <c:axId val="975976719"/>
      </c:areaChart>
      <c:catAx>
        <c:axId val="9759750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5976719"/>
        <c:crosses val="autoZero"/>
        <c:auto val="1"/>
        <c:lblAlgn val="ctr"/>
        <c:lblOffset val="100"/>
        <c:noMultiLvlLbl val="0"/>
      </c:catAx>
      <c:valAx>
        <c:axId val="975976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5975007"/>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GB" b="1"/>
              <a:t>Breakdown of costs</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27936487277934"/>
          <c:y val="5.8962264150943397E-2"/>
          <c:w val="0.83099336239994792"/>
          <c:h val="0.64919959887089584"/>
        </c:manualLayout>
      </c:layout>
      <c:barChart>
        <c:barDir val="col"/>
        <c:grouping val="stacked"/>
        <c:varyColors val="0"/>
        <c:ser>
          <c:idx val="0"/>
          <c:order val="0"/>
          <c:tx>
            <c:strRef>
              <c:f>'Combined categorised costs'!$A$70</c:f>
              <c:strCache>
                <c:ptCount val="1"/>
                <c:pt idx="0">
                  <c:v>Cadetship project design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costs'!$B$70</c:f>
              <c:numCache>
                <c:formatCode>_("$"* #,##0.00_);_("$"* \(#,##0.00\);_("$"* "-"??_);_(@_)</c:formatCode>
                <c:ptCount val="1"/>
                <c:pt idx="0">
                  <c:v>468658.35499999998</c:v>
                </c:pt>
              </c:numCache>
            </c:numRef>
          </c:val>
          <c:extLst>
            <c:ext xmlns:c16="http://schemas.microsoft.com/office/drawing/2014/chart" uri="{C3380CC4-5D6E-409C-BE32-E72D297353CC}">
              <c16:uniqueId val="{00000000-C5D9-7848-AAA9-34DC30A87F16}"/>
            </c:ext>
          </c:extLst>
        </c:ser>
        <c:ser>
          <c:idx val="1"/>
          <c:order val="1"/>
          <c:tx>
            <c:strRef>
              <c:f>'Combined categorised costs'!$A$71</c:f>
              <c:strCache>
                <c:ptCount val="1"/>
                <c:pt idx="0">
                  <c:v>Delivery of education and training component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costs'!$B$71</c:f>
              <c:numCache>
                <c:formatCode>_("$"* #,##0.00_);_("$"* \(#,##0.00\);_("$"* "-"??_);_(@_)</c:formatCode>
                <c:ptCount val="1"/>
                <c:pt idx="0">
                  <c:v>543713.13699999999</c:v>
                </c:pt>
              </c:numCache>
            </c:numRef>
          </c:val>
          <c:extLst>
            <c:ext xmlns:c16="http://schemas.microsoft.com/office/drawing/2014/chart" uri="{C3380CC4-5D6E-409C-BE32-E72D297353CC}">
              <c16:uniqueId val="{00000001-C5D9-7848-AAA9-34DC30A87F16}"/>
            </c:ext>
          </c:extLst>
        </c:ser>
        <c:ser>
          <c:idx val="2"/>
          <c:order val="2"/>
          <c:tx>
            <c:strRef>
              <c:f>'Combined categorised costs'!$A$72</c:f>
              <c:strCache>
                <c:ptCount val="1"/>
                <c:pt idx="0">
                  <c:v>Delivery of on the job learning component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costs'!$B$72</c:f>
              <c:numCache>
                <c:formatCode>_("$"* #,##0.00_);_("$"* \(#,##0.00\);_("$"* "-"??_);_(@_)</c:formatCode>
                <c:ptCount val="1"/>
                <c:pt idx="0">
                  <c:v>63996.657999999996</c:v>
                </c:pt>
              </c:numCache>
            </c:numRef>
          </c:val>
          <c:extLst>
            <c:ext xmlns:c16="http://schemas.microsoft.com/office/drawing/2014/chart" uri="{C3380CC4-5D6E-409C-BE32-E72D297353CC}">
              <c16:uniqueId val="{00000002-C5D9-7848-AAA9-34DC30A87F16}"/>
            </c:ext>
          </c:extLst>
        </c:ser>
        <c:ser>
          <c:idx val="3"/>
          <c:order val="3"/>
          <c:tx>
            <c:strRef>
              <c:f>'Combined categorised costs'!$A$73</c:f>
              <c:strCache>
                <c:ptCount val="1"/>
                <c:pt idx="0">
                  <c:v>Provision of mentoring to participants</c:v>
                </c:pt>
              </c:strCache>
            </c:strRef>
          </c:tx>
          <c:spPr>
            <a:solidFill>
              <a:schemeClr val="tx2"/>
            </a:solidFill>
            <a:ln>
              <a:noFill/>
            </a:ln>
            <a:effectLst/>
          </c:spPr>
          <c:invertIfNegative val="0"/>
          <c:dLbls>
            <c:dLbl>
              <c:idx val="0"/>
              <c:layout>
                <c:manualLayout>
                  <c:x val="1.2872266546735157E-3"/>
                  <c:y val="9.4143270894824632E-4"/>
                </c:manualLayout>
              </c:layout>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D9-7848-AAA9-34DC30A87F16}"/>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'Combined categorised costs'!$B$60</c:f>
              <c:strCache>
                <c:ptCount val="1"/>
                <c:pt idx="0">
                  <c:v>Costs</c:v>
                </c:pt>
              </c:strCache>
            </c:strRef>
          </c:cat>
          <c:val>
            <c:numRef>
              <c:f>'Combined categorised costs'!$B$73</c:f>
              <c:numCache>
                <c:formatCode>_("$"* #,##0.00_);_("$"* \(#,##0.00\);_("$"* "-"??_);_(@_)</c:formatCode>
                <c:ptCount val="1"/>
                <c:pt idx="0">
                  <c:v>106722.00000000001</c:v>
                </c:pt>
              </c:numCache>
            </c:numRef>
          </c:val>
          <c:extLst>
            <c:ext xmlns:c16="http://schemas.microsoft.com/office/drawing/2014/chart" uri="{C3380CC4-5D6E-409C-BE32-E72D297353CC}">
              <c16:uniqueId val="{00000003-C5D9-7848-AAA9-34DC30A87F16}"/>
            </c:ext>
          </c:extLst>
        </c:ser>
        <c:ser>
          <c:idx val="4"/>
          <c:order val="4"/>
          <c:tx>
            <c:strRef>
              <c:f>'Combined categorised costs'!$A$74</c:f>
              <c:strCache>
                <c:ptCount val="1"/>
                <c:pt idx="0">
                  <c:v> Administration costs </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costs'!$B$74</c:f>
              <c:numCache>
                <c:formatCode>_("$"* #,##0.00_);_("$"* \(#,##0.00\);_("$"* "-"??_);_(@_)</c:formatCode>
                <c:ptCount val="1"/>
                <c:pt idx="0">
                  <c:v>333160.77300000004</c:v>
                </c:pt>
              </c:numCache>
            </c:numRef>
          </c:val>
          <c:extLst>
            <c:ext xmlns:c16="http://schemas.microsoft.com/office/drawing/2014/chart" uri="{C3380CC4-5D6E-409C-BE32-E72D297353CC}">
              <c16:uniqueId val="{00000004-C5D9-7848-AAA9-34DC30A87F16}"/>
            </c:ext>
          </c:extLst>
        </c:ser>
        <c:dLbls>
          <c:dLblPos val="ctr"/>
          <c:showLegendKey val="0"/>
          <c:showVal val="1"/>
          <c:showCatName val="0"/>
          <c:showSerName val="0"/>
          <c:showPercent val="0"/>
          <c:showBubbleSize val="0"/>
        </c:dLbls>
        <c:gapWidth val="150"/>
        <c:overlap val="100"/>
        <c:axId val="267674063"/>
        <c:axId val="371406223"/>
      </c:barChart>
      <c:catAx>
        <c:axId val="267674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1406223"/>
        <c:crosses val="autoZero"/>
        <c:auto val="1"/>
        <c:lblAlgn val="ctr"/>
        <c:lblOffset val="100"/>
        <c:noMultiLvlLbl val="0"/>
      </c:catAx>
      <c:valAx>
        <c:axId val="371406223"/>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67674063"/>
        <c:crosses val="autoZero"/>
        <c:crossBetween val="between"/>
      </c:valAx>
      <c:spPr>
        <a:noFill/>
        <a:ln>
          <a:noFill/>
        </a:ln>
        <a:effectLst/>
      </c:spPr>
    </c:plotArea>
    <c:legend>
      <c:legendPos val="b"/>
      <c:layout>
        <c:manualLayout>
          <c:xMode val="edge"/>
          <c:yMode val="edge"/>
          <c:x val="9.680157751282871E-2"/>
          <c:y val="0.76677186054333557"/>
          <c:w val="0.79603680355701734"/>
          <c:h val="0.2332281394566644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b="1"/>
              <a:t>Cost per enrolment and per completion</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Cost per enrolled cadet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c:v>
                </c:pt>
              </c:strCache>
            </c:strRef>
          </c:cat>
          <c:val>
            <c:numRef>
              <c:f>Sheet1!$B$2</c:f>
              <c:numCache>
                <c:formatCode>_("$"* #,##0.00_);_("$"* \(#,##0.00\);_("$"* "-"??_);_(@_)</c:formatCode>
                <c:ptCount val="1"/>
                <c:pt idx="0">
                  <c:v>12380.66</c:v>
                </c:pt>
              </c:numCache>
            </c:numRef>
          </c:val>
          <c:extLst>
            <c:ext xmlns:c16="http://schemas.microsoft.com/office/drawing/2014/chart" uri="{C3380CC4-5D6E-409C-BE32-E72D297353CC}">
              <c16:uniqueId val="{00000000-B612-8B43-8DE9-B813DC1047A9}"/>
            </c:ext>
          </c:extLst>
        </c:ser>
        <c:ser>
          <c:idx val="1"/>
          <c:order val="1"/>
          <c:tx>
            <c:strRef>
              <c:f>Sheet1!$C$1</c:f>
              <c:strCache>
                <c:ptCount val="1"/>
                <c:pt idx="0">
                  <c:v>Cost per cadet who completed a work placement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c:v>
                </c:pt>
              </c:strCache>
            </c:strRef>
          </c:cat>
          <c:val>
            <c:numRef>
              <c:f>Sheet1!$C$2</c:f>
              <c:numCache>
                <c:formatCode>_("$"* #,##0.00_);_("$"* \(#,##0.00\);_("$"* "-"??_);_(@_)</c:formatCode>
                <c:ptCount val="1"/>
                <c:pt idx="0">
                  <c:v>48723.88</c:v>
                </c:pt>
              </c:numCache>
            </c:numRef>
          </c:val>
          <c:extLst>
            <c:ext xmlns:c16="http://schemas.microsoft.com/office/drawing/2014/chart" uri="{C3380CC4-5D6E-409C-BE32-E72D297353CC}">
              <c16:uniqueId val="{00000001-B612-8B43-8DE9-B813DC1047A9}"/>
            </c:ext>
          </c:extLst>
        </c:ser>
        <c:dLbls>
          <c:dLblPos val="ctr"/>
          <c:showLegendKey val="0"/>
          <c:showVal val="1"/>
          <c:showCatName val="0"/>
          <c:showSerName val="0"/>
          <c:showPercent val="0"/>
          <c:showBubbleSize val="0"/>
        </c:dLbls>
        <c:gapWidth val="219"/>
        <c:overlap val="-27"/>
        <c:axId val="1141252575"/>
        <c:axId val="1141500255"/>
      </c:barChart>
      <c:catAx>
        <c:axId val="114125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500255"/>
        <c:crosses val="autoZero"/>
        <c:auto val="1"/>
        <c:lblAlgn val="ctr"/>
        <c:lblOffset val="100"/>
        <c:noMultiLvlLbl val="0"/>
      </c:catAx>
      <c:valAx>
        <c:axId val="1141500255"/>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25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sz="1200" b="1"/>
              <a:t>Cadet retention across all cohorts</a:t>
            </a:r>
          </a:p>
        </c:rich>
      </c:tx>
      <c:layout>
        <c:manualLayout>
          <c:xMode val="edge"/>
          <c:yMode val="edge"/>
          <c:x val="0.35912693396445683"/>
          <c:y val="2.0754970693824773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Community Corporate</c:v>
                </c:pt>
              </c:strCache>
            </c:strRef>
          </c:tx>
          <c:spPr>
            <a:solidFill>
              <a:schemeClr val="tx2"/>
            </a:solidFill>
            <a:ln>
              <a:noFill/>
            </a:ln>
            <a:effectLst/>
          </c:spPr>
          <c:dLbls>
            <c:dLbl>
              <c:idx val="0"/>
              <c:layout>
                <c:manualLayout>
                  <c:x val="2.5893572929757872E-2"/>
                  <c:y val="-9.54518520075538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9D-BB4D-A37D-4D9D1D5B35C2}"/>
                </c:ext>
              </c:extLst>
            </c:dLbl>
            <c:dLbl>
              <c:idx val="2"/>
              <c:layout>
                <c:manualLayout>
                  <c:x val="-2.8482930222733755E-2"/>
                  <c:y val="9.54518520075538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BB4D-A37D-4D9D1D5B35C2}"/>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Started the program</c:v>
                </c:pt>
                <c:pt idx="1">
                  <c:v>Completed training and commenced work placement</c:v>
                </c:pt>
                <c:pt idx="2">
                  <c:v>Offered ongoing employment</c:v>
                </c:pt>
              </c:strCache>
            </c:strRef>
          </c:cat>
          <c:val>
            <c:numRef>
              <c:f>Sheet1!$B$2:$B$4</c:f>
              <c:numCache>
                <c:formatCode>General</c:formatCode>
                <c:ptCount val="3"/>
                <c:pt idx="0">
                  <c:v>65</c:v>
                </c:pt>
                <c:pt idx="1">
                  <c:v>50</c:v>
                </c:pt>
                <c:pt idx="2">
                  <c:v>46</c:v>
                </c:pt>
              </c:numCache>
            </c:numRef>
          </c:val>
          <c:extLst>
            <c:ext xmlns:c16="http://schemas.microsoft.com/office/drawing/2014/chart" uri="{C3380CC4-5D6E-409C-BE32-E72D297353CC}">
              <c16:uniqueId val="{00000002-D99D-BB4D-A37D-4D9D1D5B35C2}"/>
            </c:ext>
          </c:extLst>
        </c:ser>
        <c:ser>
          <c:idx val="1"/>
          <c:order val="1"/>
          <c:tx>
            <c:strRef>
              <c:f>Sheet1!$C$1</c:f>
              <c:strCache>
                <c:ptCount val="1"/>
                <c:pt idx="0">
                  <c:v>MEGT</c:v>
                </c:pt>
              </c:strCache>
            </c:strRef>
          </c:tx>
          <c:spPr>
            <a:solidFill>
              <a:schemeClr val="bg2"/>
            </a:solidFill>
            <a:ln>
              <a:noFill/>
            </a:ln>
            <a:effectLst/>
          </c:spPr>
          <c:dLbls>
            <c:dLbl>
              <c:idx val="0"/>
              <c:layout>
                <c:manualLayout>
                  <c:x val="2.5893572929757872E-2"/>
                  <c:y val="-9.54518520075538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9D-BB4D-A37D-4D9D1D5B35C2}"/>
                </c:ext>
              </c:extLst>
            </c:dLbl>
            <c:dLbl>
              <c:idx val="2"/>
              <c:layout>
                <c:manualLayout>
                  <c:x val="-2.5893572929757872E-2"/>
                  <c:y val="2.6032624002407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9D-BB4D-A37D-4D9D1D5B35C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Started the program</c:v>
                </c:pt>
                <c:pt idx="1">
                  <c:v>Completed training and commenced work placement</c:v>
                </c:pt>
                <c:pt idx="2">
                  <c:v>Offered ongoing employment</c:v>
                </c:pt>
              </c:strCache>
            </c:strRef>
          </c:cat>
          <c:val>
            <c:numRef>
              <c:f>Sheet1!$C$2:$C$4</c:f>
              <c:numCache>
                <c:formatCode>General</c:formatCode>
                <c:ptCount val="3"/>
                <c:pt idx="0">
                  <c:v>63</c:v>
                </c:pt>
                <c:pt idx="1">
                  <c:v>59</c:v>
                </c:pt>
                <c:pt idx="2">
                  <c:v>36</c:v>
                </c:pt>
              </c:numCache>
            </c:numRef>
          </c:val>
          <c:extLst>
            <c:ext xmlns:c16="http://schemas.microsoft.com/office/drawing/2014/chart" uri="{C3380CC4-5D6E-409C-BE32-E72D297353CC}">
              <c16:uniqueId val="{00000005-D99D-BB4D-A37D-4D9D1D5B35C2}"/>
            </c:ext>
          </c:extLst>
        </c:ser>
        <c:ser>
          <c:idx val="2"/>
          <c:order val="2"/>
          <c:tx>
            <c:strRef>
              <c:f>Sheet1!$D$1</c:f>
              <c:strCache>
                <c:ptCount val="1"/>
                <c:pt idx="0">
                  <c:v>Goanna Education</c:v>
                </c:pt>
              </c:strCache>
            </c:strRef>
          </c:tx>
          <c:spPr>
            <a:solidFill>
              <a:schemeClr val="accent3"/>
            </a:solidFill>
            <a:ln w="25400">
              <a:noFill/>
            </a:ln>
            <a:effectLst/>
          </c:spPr>
          <c:dLbls>
            <c:dLbl>
              <c:idx val="0"/>
              <c:layout>
                <c:manualLayout>
                  <c:x val="2.848293022273366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9D-BB4D-A37D-4D9D1D5B35C2}"/>
                </c:ext>
              </c:extLst>
            </c:dLbl>
            <c:dLbl>
              <c:idx val="2"/>
              <c:layout>
                <c:manualLayout>
                  <c:x val="-2.0714858343806392E-2"/>
                  <c:y val="-2.6032624002407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9D-BB4D-A37D-4D9D1D5B35C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Started the program</c:v>
                </c:pt>
                <c:pt idx="1">
                  <c:v>Completed training and commenced work placement</c:v>
                </c:pt>
                <c:pt idx="2">
                  <c:v>Offered ongoing employment</c:v>
                </c:pt>
              </c:strCache>
            </c:strRef>
          </c:cat>
          <c:val>
            <c:numRef>
              <c:f>Sheet1!$D$2:$D$4</c:f>
              <c:numCache>
                <c:formatCode>General</c:formatCode>
                <c:ptCount val="3"/>
                <c:pt idx="0">
                  <c:v>122</c:v>
                </c:pt>
                <c:pt idx="1">
                  <c:v>31</c:v>
                </c:pt>
                <c:pt idx="2">
                  <c:v>23</c:v>
                </c:pt>
              </c:numCache>
            </c:numRef>
          </c:val>
          <c:extLst>
            <c:ext xmlns:c16="http://schemas.microsoft.com/office/drawing/2014/chart" uri="{C3380CC4-5D6E-409C-BE32-E72D297353CC}">
              <c16:uniqueId val="{00000008-D99D-BB4D-A37D-4D9D1D5B35C2}"/>
            </c:ext>
          </c:extLst>
        </c:ser>
        <c:dLbls>
          <c:showLegendKey val="0"/>
          <c:showVal val="1"/>
          <c:showCatName val="0"/>
          <c:showSerName val="0"/>
          <c:showPercent val="0"/>
          <c:showBubbleSize val="0"/>
        </c:dLbls>
        <c:axId val="949136175"/>
        <c:axId val="247389072"/>
      </c:areaChart>
      <c:catAx>
        <c:axId val="94913617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47389072"/>
        <c:crosses val="autoZero"/>
        <c:auto val="1"/>
        <c:lblAlgn val="ctr"/>
        <c:lblOffset val="100"/>
        <c:noMultiLvlLbl val="0"/>
      </c:catAx>
      <c:valAx>
        <c:axId val="247389072"/>
        <c:scaling>
          <c:orientation val="minMax"/>
          <c:max val="2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4913617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kern="1200" spc="0" baseline="0">
                <a:solidFill>
                  <a:srgbClr val="191919">
                    <a:lumMod val="65000"/>
                    <a:lumOff val="35000"/>
                  </a:srgbClr>
                </a:solidFill>
              </a:rPr>
              <a:t>Cadet retention across all cohorts</a:t>
            </a:r>
          </a:p>
        </c:rich>
      </c:tx>
      <c:layout>
        <c:manualLayout>
          <c:xMode val="edge"/>
          <c:yMode val="edge"/>
          <c:x val="0.32405386277149922"/>
          <c:y val="3.0355719282437413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40630134820034E-2"/>
          <c:y val="0.10835627294340551"/>
          <c:w val="0.88342322431359399"/>
          <c:h val="0.71287005563314165"/>
        </c:manualLayout>
      </c:layout>
      <c:lineChart>
        <c:grouping val="standard"/>
        <c:varyColors val="0"/>
        <c:ser>
          <c:idx val="0"/>
          <c:order val="0"/>
          <c:tx>
            <c:strRef>
              <c:f>Sheet1!$B$1</c:f>
              <c:strCache>
                <c:ptCount val="1"/>
                <c:pt idx="0">
                  <c:v>Community Corporate</c:v>
                </c:pt>
              </c:strCache>
            </c:strRef>
          </c:tx>
          <c:spPr>
            <a:ln w="28575" cap="rnd">
              <a:solidFill>
                <a:schemeClr val="tx2"/>
              </a:solidFill>
              <a:round/>
            </a:ln>
            <a:effectLst/>
          </c:spPr>
          <c:marker>
            <c:symbol val="none"/>
          </c:marker>
          <c:dPt>
            <c:idx val="2"/>
            <c:marker>
              <c:symbol val="none"/>
            </c:marker>
            <c:bubble3D val="0"/>
            <c:extLst>
              <c:ext xmlns:c16="http://schemas.microsoft.com/office/drawing/2014/chart" uri="{C3380CC4-5D6E-409C-BE32-E72D297353CC}">
                <c16:uniqueId val="{00000003-BA9C-054E-AC05-19F73BAE40CD}"/>
              </c:ext>
            </c:extLst>
          </c:dPt>
          <c:dLbls>
            <c:dLbl>
              <c:idx val="0"/>
              <c:delete val="1"/>
              <c:extLst>
                <c:ext xmlns:c15="http://schemas.microsoft.com/office/drawing/2012/chart" uri="{CE6537A1-D6FC-4f65-9D91-7224C49458BB}"/>
                <c:ext xmlns:c16="http://schemas.microsoft.com/office/drawing/2014/chart" uri="{C3380CC4-5D6E-409C-BE32-E72D297353CC}">
                  <c16:uniqueId val="{00000002-09F0-1446-83C1-CAA5DBECCED6}"/>
                </c:ext>
              </c:extLst>
            </c:dLbl>
            <c:dLbl>
              <c:idx val="1"/>
              <c:layout>
                <c:manualLayout>
                  <c:x val="-1.0986579244639019E-2"/>
                  <c:y val="-3.7019156320310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F0-1446-83C1-CAA5DBECCE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Started the program</c:v>
                </c:pt>
                <c:pt idx="1">
                  <c:v>Completed training and commenced work placement</c:v>
                </c:pt>
                <c:pt idx="2">
                  <c:v>Offered ongoing employment</c:v>
                </c:pt>
              </c:strCache>
            </c:strRef>
          </c:cat>
          <c:val>
            <c:numRef>
              <c:f>Sheet1!$B$2:$B$4</c:f>
              <c:numCache>
                <c:formatCode>0%</c:formatCode>
                <c:ptCount val="3"/>
                <c:pt idx="0">
                  <c:v>1</c:v>
                </c:pt>
                <c:pt idx="1">
                  <c:v>0.76923076923076927</c:v>
                </c:pt>
                <c:pt idx="2">
                  <c:v>0.70769230769230773</c:v>
                </c:pt>
              </c:numCache>
            </c:numRef>
          </c:val>
          <c:smooth val="0"/>
          <c:extLst>
            <c:ext xmlns:c16="http://schemas.microsoft.com/office/drawing/2014/chart" uri="{C3380CC4-5D6E-409C-BE32-E72D297353CC}">
              <c16:uniqueId val="{00000000-BA9C-054E-AC05-19F73BAE40CD}"/>
            </c:ext>
          </c:extLst>
        </c:ser>
        <c:ser>
          <c:idx val="1"/>
          <c:order val="1"/>
          <c:tx>
            <c:strRef>
              <c:f>Sheet1!$C$1</c:f>
              <c:strCache>
                <c:ptCount val="1"/>
                <c:pt idx="0">
                  <c:v>MEGT</c:v>
                </c:pt>
              </c:strCache>
            </c:strRef>
          </c:tx>
          <c:spPr>
            <a:ln w="28575" cap="rnd">
              <a:solidFill>
                <a:schemeClr val="tx2">
                  <a:lumMod val="60000"/>
                  <a:lumOff val="4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09F0-1446-83C1-CAA5DBECCED6}"/>
                </c:ext>
              </c:extLst>
            </c:dLbl>
            <c:dLbl>
              <c:idx val="1"/>
              <c:layout>
                <c:manualLayout>
                  <c:x val="-3.0762421884989108E-2"/>
                  <c:y val="-5.09013399404268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F0-1446-83C1-CAA5DBECCE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Started the program</c:v>
                </c:pt>
                <c:pt idx="1">
                  <c:v>Completed training and commenced work placement</c:v>
                </c:pt>
                <c:pt idx="2">
                  <c:v>Offered ongoing employment</c:v>
                </c:pt>
              </c:strCache>
            </c:strRef>
          </c:cat>
          <c:val>
            <c:numRef>
              <c:f>Sheet1!$C$2:$C$4</c:f>
              <c:numCache>
                <c:formatCode>0%</c:formatCode>
                <c:ptCount val="3"/>
                <c:pt idx="0">
                  <c:v>1</c:v>
                </c:pt>
                <c:pt idx="1">
                  <c:v>0.93650793650793651</c:v>
                </c:pt>
                <c:pt idx="2">
                  <c:v>0.5714285714285714</c:v>
                </c:pt>
              </c:numCache>
            </c:numRef>
          </c:val>
          <c:smooth val="0"/>
          <c:extLst>
            <c:ext xmlns:c16="http://schemas.microsoft.com/office/drawing/2014/chart" uri="{C3380CC4-5D6E-409C-BE32-E72D297353CC}">
              <c16:uniqueId val="{00000001-BA9C-054E-AC05-19F73BAE40CD}"/>
            </c:ext>
          </c:extLst>
        </c:ser>
        <c:ser>
          <c:idx val="2"/>
          <c:order val="2"/>
          <c:tx>
            <c:strRef>
              <c:f>Sheet1!$D$1</c:f>
              <c:strCache>
                <c:ptCount val="1"/>
                <c:pt idx="0">
                  <c:v>Goanna Education</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9F0-1446-83C1-CAA5DBECCED6}"/>
                </c:ext>
              </c:extLst>
            </c:dLbl>
            <c:dLbl>
              <c:idx val="1"/>
              <c:layout>
                <c:manualLayout>
                  <c:x val="-2.1973158489277878E-2"/>
                  <c:y val="-4.396024813036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F0-1446-83C1-CAA5DBECCE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Started the program</c:v>
                </c:pt>
                <c:pt idx="1">
                  <c:v>Completed training and commenced work placement</c:v>
                </c:pt>
                <c:pt idx="2">
                  <c:v>Offered ongoing employment</c:v>
                </c:pt>
              </c:strCache>
            </c:strRef>
          </c:cat>
          <c:val>
            <c:numRef>
              <c:f>Sheet1!$D$2:$D$4</c:f>
              <c:numCache>
                <c:formatCode>0%</c:formatCode>
                <c:ptCount val="3"/>
                <c:pt idx="0">
                  <c:v>1</c:v>
                </c:pt>
                <c:pt idx="1">
                  <c:v>0.27049180327868855</c:v>
                </c:pt>
                <c:pt idx="2">
                  <c:v>0.1721311475409836</c:v>
                </c:pt>
              </c:numCache>
            </c:numRef>
          </c:val>
          <c:smooth val="0"/>
          <c:extLst>
            <c:ext xmlns:c16="http://schemas.microsoft.com/office/drawing/2014/chart" uri="{C3380CC4-5D6E-409C-BE32-E72D297353CC}">
              <c16:uniqueId val="{00000002-BA9C-054E-AC05-19F73BAE40CD}"/>
            </c:ext>
          </c:extLst>
        </c:ser>
        <c:dLbls>
          <c:dLblPos val="r"/>
          <c:showLegendKey val="0"/>
          <c:showVal val="1"/>
          <c:showCatName val="0"/>
          <c:showSerName val="0"/>
          <c:showPercent val="0"/>
          <c:showBubbleSize val="0"/>
        </c:dLbls>
        <c:smooth val="0"/>
        <c:axId val="1879489328"/>
        <c:axId val="1880047376"/>
      </c:lineChart>
      <c:catAx>
        <c:axId val="187948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80047376"/>
        <c:crosses val="autoZero"/>
        <c:auto val="1"/>
        <c:lblAlgn val="ctr"/>
        <c:lblOffset val="100"/>
        <c:noMultiLvlLbl val="0"/>
      </c:catAx>
      <c:valAx>
        <c:axId val="188004737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489328"/>
        <c:crosses val="autoZero"/>
        <c:crossBetween val="between"/>
      </c:valAx>
      <c:spPr>
        <a:noFill/>
        <a:ln>
          <a:noFill/>
        </a:ln>
        <a:effectLst/>
      </c:spPr>
    </c:plotArea>
    <c:legend>
      <c:legendPos val="b"/>
      <c:layout>
        <c:manualLayout>
          <c:xMode val="edge"/>
          <c:yMode val="edge"/>
          <c:x val="4.3147221953769826E-2"/>
          <c:y val="0.92276676866218565"/>
          <c:w val="0.90216999551664323"/>
          <c:h val="6.636828462168027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191919">
                    <a:lumMod val="65000"/>
                    <a:lumOff val="35000"/>
                  </a:srgbClr>
                </a:solidFill>
              </a:rPr>
              <a:t>Alumni survey response to whether they would recommend the cadetship program to others interested in tech careers by provider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Definitely would not or probably would not recommend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Goanna Education</c:v>
                </c:pt>
                <c:pt idx="1">
                  <c:v>MEGT</c:v>
                </c:pt>
                <c:pt idx="2">
                  <c:v>Community Corporate</c:v>
                </c:pt>
              </c:strCache>
            </c:strRef>
          </c:cat>
          <c:val>
            <c:numRef>
              <c:f>Sheet1!$B$2:$B$4</c:f>
              <c:numCache>
                <c:formatCode>General</c:formatCode>
                <c:ptCount val="3"/>
                <c:pt idx="0">
                  <c:v>50</c:v>
                </c:pt>
                <c:pt idx="1">
                  <c:v>13</c:v>
                </c:pt>
                <c:pt idx="2">
                  <c:v>10</c:v>
                </c:pt>
              </c:numCache>
            </c:numRef>
          </c:val>
          <c:extLst>
            <c:ext xmlns:c16="http://schemas.microsoft.com/office/drawing/2014/chart" uri="{C3380CC4-5D6E-409C-BE32-E72D297353CC}">
              <c16:uniqueId val="{00000000-D734-8643-87AC-17831A370F63}"/>
            </c:ext>
          </c:extLst>
        </c:ser>
        <c:ser>
          <c:idx val="1"/>
          <c:order val="1"/>
          <c:tx>
            <c:strRef>
              <c:f>Sheet1!$C$1</c:f>
              <c:strCache>
                <c:ptCount val="1"/>
                <c:pt idx="0">
                  <c:v>Definitely would or probably would recommend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Goanna Education</c:v>
                </c:pt>
                <c:pt idx="1">
                  <c:v>MEGT</c:v>
                </c:pt>
                <c:pt idx="2">
                  <c:v>Community Corporate</c:v>
                </c:pt>
              </c:strCache>
            </c:strRef>
          </c:cat>
          <c:val>
            <c:numRef>
              <c:f>Sheet1!$C$2:$C$4</c:f>
              <c:numCache>
                <c:formatCode>General</c:formatCode>
                <c:ptCount val="3"/>
                <c:pt idx="0">
                  <c:v>50</c:v>
                </c:pt>
                <c:pt idx="1">
                  <c:v>87</c:v>
                </c:pt>
                <c:pt idx="2">
                  <c:v>90</c:v>
                </c:pt>
              </c:numCache>
            </c:numRef>
          </c:val>
          <c:extLst>
            <c:ext xmlns:c16="http://schemas.microsoft.com/office/drawing/2014/chart" uri="{C3380CC4-5D6E-409C-BE32-E72D297353CC}">
              <c16:uniqueId val="{00000001-D734-8643-87AC-17831A370F63}"/>
            </c:ext>
          </c:extLst>
        </c:ser>
        <c:dLbls>
          <c:showLegendKey val="0"/>
          <c:showVal val="0"/>
          <c:showCatName val="0"/>
          <c:showSerName val="0"/>
          <c:showPercent val="0"/>
          <c:showBubbleSize val="0"/>
        </c:dLbls>
        <c:gapWidth val="150"/>
        <c:overlap val="100"/>
        <c:axId val="1136750688"/>
        <c:axId val="2146153728"/>
      </c:barChart>
      <c:catAx>
        <c:axId val="113675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6153728"/>
        <c:crosses val="autoZero"/>
        <c:auto val="1"/>
        <c:lblAlgn val="ctr"/>
        <c:lblOffset val="100"/>
        <c:noMultiLvlLbl val="0"/>
      </c:catAx>
      <c:valAx>
        <c:axId val="214615372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675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100" b="1" i="0" u="none" strike="noStrike" kern="1200" spc="0" baseline="0">
                <a:solidFill>
                  <a:srgbClr val="191919">
                    <a:lumMod val="65000"/>
                    <a:lumOff val="35000"/>
                  </a:srgbClr>
                </a:solidFill>
              </a:rPr>
              <a:t>Spend breakdown by provider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49828703690051"/>
          <c:y val="4.6436922609093864E-2"/>
          <c:w val="0.8438328291313878"/>
          <c:h val="0.77662253624034494"/>
        </c:manualLayout>
      </c:layout>
      <c:barChart>
        <c:barDir val="col"/>
        <c:grouping val="stacked"/>
        <c:varyColors val="0"/>
        <c:ser>
          <c:idx val="0"/>
          <c:order val="0"/>
          <c:tx>
            <c:strRef>
              <c:f>'Combined categorised costs'!$A$26</c:f>
              <c:strCache>
                <c:ptCount val="1"/>
                <c:pt idx="0">
                  <c:v>Cadetship project design </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costs'!$B$25:$D$25</c:f>
              <c:strCache>
                <c:ptCount val="3"/>
                <c:pt idx="0">
                  <c:v>Community Corporate</c:v>
                </c:pt>
                <c:pt idx="1">
                  <c:v>MEGT</c:v>
                </c:pt>
                <c:pt idx="2">
                  <c:v>Goanna</c:v>
                </c:pt>
              </c:strCache>
            </c:strRef>
          </c:cat>
          <c:val>
            <c:numRef>
              <c:f>'Combined categorised costs'!$B$26:$D$26</c:f>
              <c:numCache>
                <c:formatCode>_("$"* #,##0.00_);_("$"* \(#,##0.00\);_("$"* "-"??_);_(@_)</c:formatCode>
                <c:ptCount val="3"/>
                <c:pt idx="0">
                  <c:v>456116</c:v>
                </c:pt>
                <c:pt idx="1">
                  <c:v>937216</c:v>
                </c:pt>
                <c:pt idx="2">
                  <c:v>468658.35499999998</c:v>
                </c:pt>
              </c:numCache>
            </c:numRef>
          </c:val>
          <c:extLst>
            <c:ext xmlns:c16="http://schemas.microsoft.com/office/drawing/2014/chart" uri="{C3380CC4-5D6E-409C-BE32-E72D297353CC}">
              <c16:uniqueId val="{00000000-6D8A-E144-9FC5-24718B3A1D04}"/>
            </c:ext>
          </c:extLst>
        </c:ser>
        <c:ser>
          <c:idx val="1"/>
          <c:order val="1"/>
          <c:tx>
            <c:strRef>
              <c:f>'Combined categorised costs'!$A$27</c:f>
              <c:strCache>
                <c:ptCount val="1"/>
                <c:pt idx="0">
                  <c:v>Delivery of education and training component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costs'!$B$25:$D$25</c:f>
              <c:strCache>
                <c:ptCount val="3"/>
                <c:pt idx="0">
                  <c:v>Community Corporate</c:v>
                </c:pt>
                <c:pt idx="1">
                  <c:v>MEGT</c:v>
                </c:pt>
                <c:pt idx="2">
                  <c:v>Goanna</c:v>
                </c:pt>
              </c:strCache>
            </c:strRef>
          </c:cat>
          <c:val>
            <c:numRef>
              <c:f>'Combined categorised costs'!$B$27:$D$27</c:f>
              <c:numCache>
                <c:formatCode>_("$"* #,##0.00_);_("$"* \(#,##0.00\);_("$"* "-"??_);_(@_)</c:formatCode>
                <c:ptCount val="3"/>
                <c:pt idx="0">
                  <c:v>224560</c:v>
                </c:pt>
                <c:pt idx="1">
                  <c:v>898721</c:v>
                </c:pt>
                <c:pt idx="2">
                  <c:v>543713.13699999999</c:v>
                </c:pt>
              </c:numCache>
            </c:numRef>
          </c:val>
          <c:extLst>
            <c:ext xmlns:c16="http://schemas.microsoft.com/office/drawing/2014/chart" uri="{C3380CC4-5D6E-409C-BE32-E72D297353CC}">
              <c16:uniqueId val="{00000001-6D8A-E144-9FC5-24718B3A1D04}"/>
            </c:ext>
          </c:extLst>
        </c:ser>
        <c:ser>
          <c:idx val="2"/>
          <c:order val="2"/>
          <c:tx>
            <c:strRef>
              <c:f>'Combined categorised costs'!$A$28</c:f>
              <c:strCache>
                <c:ptCount val="1"/>
                <c:pt idx="0">
                  <c:v>Delivery of on the job learning component</c:v>
                </c:pt>
              </c:strCache>
            </c:strRef>
          </c:tx>
          <c:spPr>
            <a:solidFill>
              <a:schemeClr val="accent3"/>
            </a:solidFill>
            <a:ln>
              <a:noFill/>
            </a:ln>
            <a:effectLst/>
          </c:spPr>
          <c:invertIfNegative val="0"/>
          <c:dLbls>
            <c:dLbl>
              <c:idx val="2"/>
              <c:layout>
                <c:manualLayout>
                  <c:x val="0.10319937261873159"/>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06-BB42-B9B2-29B6D53BAD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costs'!$B$25:$D$25</c:f>
              <c:strCache>
                <c:ptCount val="3"/>
                <c:pt idx="0">
                  <c:v>Community Corporate</c:v>
                </c:pt>
                <c:pt idx="1">
                  <c:v>MEGT</c:v>
                </c:pt>
                <c:pt idx="2">
                  <c:v>Goanna</c:v>
                </c:pt>
              </c:strCache>
            </c:strRef>
          </c:cat>
          <c:val>
            <c:numRef>
              <c:f>'Combined categorised costs'!$B$28:$D$28</c:f>
              <c:numCache>
                <c:formatCode>_("$"* #,##0.00_);_("$"* \(#,##0.00\);_("$"* "-"??_);_(@_)</c:formatCode>
                <c:ptCount val="3"/>
                <c:pt idx="0">
                  <c:v>88188</c:v>
                </c:pt>
                <c:pt idx="1">
                  <c:v>444840</c:v>
                </c:pt>
                <c:pt idx="2">
                  <c:v>63996.657999999996</c:v>
                </c:pt>
              </c:numCache>
            </c:numRef>
          </c:val>
          <c:extLst>
            <c:ext xmlns:c16="http://schemas.microsoft.com/office/drawing/2014/chart" uri="{C3380CC4-5D6E-409C-BE32-E72D297353CC}">
              <c16:uniqueId val="{00000002-6D8A-E144-9FC5-24718B3A1D04}"/>
            </c:ext>
          </c:extLst>
        </c:ser>
        <c:ser>
          <c:idx val="3"/>
          <c:order val="3"/>
          <c:tx>
            <c:strRef>
              <c:f>'Combined categorised costs'!$A$29</c:f>
              <c:strCache>
                <c:ptCount val="1"/>
                <c:pt idx="0">
                  <c:v>Provision of mentoring to participants</c:v>
                </c:pt>
              </c:strCache>
            </c:strRef>
          </c:tx>
          <c:spPr>
            <a:solidFill>
              <a:schemeClr val="accent4"/>
            </a:solidFill>
            <a:ln>
              <a:noFill/>
            </a:ln>
            <a:effectLst/>
          </c:spPr>
          <c:invertIfNegative val="0"/>
          <c:dLbls>
            <c:dLbl>
              <c:idx val="2"/>
              <c:layout>
                <c:manualLayout>
                  <c:x val="0.10507572484816308"/>
                  <c:y val="-1.260455328073694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8A-E144-9FC5-24718B3A1D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costs'!$B$25:$D$25</c:f>
              <c:strCache>
                <c:ptCount val="3"/>
                <c:pt idx="0">
                  <c:v>Community Corporate</c:v>
                </c:pt>
                <c:pt idx="1">
                  <c:v>MEGT</c:v>
                </c:pt>
                <c:pt idx="2">
                  <c:v>Goanna</c:v>
                </c:pt>
              </c:strCache>
            </c:strRef>
          </c:cat>
          <c:val>
            <c:numRef>
              <c:f>'Combined categorised costs'!$B$29:$D$29</c:f>
              <c:numCache>
                <c:formatCode>_("$"* #,##0.00_);_("$"* \(#,##0.00\);_("$"* "-"??_);_(@_)</c:formatCode>
                <c:ptCount val="3"/>
                <c:pt idx="0">
                  <c:v>282240</c:v>
                </c:pt>
                <c:pt idx="1">
                  <c:v>307600</c:v>
                </c:pt>
                <c:pt idx="2">
                  <c:v>106722.00000000001</c:v>
                </c:pt>
              </c:numCache>
            </c:numRef>
          </c:val>
          <c:extLst>
            <c:ext xmlns:c16="http://schemas.microsoft.com/office/drawing/2014/chart" uri="{C3380CC4-5D6E-409C-BE32-E72D297353CC}">
              <c16:uniqueId val="{00000003-6D8A-E144-9FC5-24718B3A1D04}"/>
            </c:ext>
          </c:extLst>
        </c:ser>
        <c:ser>
          <c:idx val="4"/>
          <c:order val="4"/>
          <c:tx>
            <c:strRef>
              <c:f>'Combined categorised costs'!$A$30</c:f>
              <c:strCache>
                <c:ptCount val="1"/>
                <c:pt idx="0">
                  <c:v> Administration costs </c:v>
                </c:pt>
              </c:strCache>
            </c:strRef>
          </c:tx>
          <c:spPr>
            <a:solidFill>
              <a:schemeClr val="tx2">
                <a:lumMod val="60000"/>
                <a:lumOff val="40000"/>
              </a:schemeClr>
            </a:solidFill>
            <a:ln>
              <a:noFill/>
            </a:ln>
            <a:effectLst/>
          </c:spPr>
          <c:invertIfNegative val="0"/>
          <c:dLbls>
            <c:dLbl>
              <c:idx val="2"/>
              <c:tx>
                <c:rich>
                  <a:bodyPr/>
                  <a:lstStyle/>
                  <a:p>
                    <a:r>
                      <a:rPr lang="en-US"/>
                      <a:t>$302,873.43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ED3-F942-9D1B-0BD98381B8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costs'!$B$25:$D$25</c:f>
              <c:strCache>
                <c:ptCount val="3"/>
                <c:pt idx="0">
                  <c:v>Community Corporate</c:v>
                </c:pt>
                <c:pt idx="1">
                  <c:v>MEGT</c:v>
                </c:pt>
                <c:pt idx="2">
                  <c:v>Goanna</c:v>
                </c:pt>
              </c:strCache>
            </c:strRef>
          </c:cat>
          <c:val>
            <c:numRef>
              <c:f>'Combined categorised costs'!$B$30:$D$30</c:f>
              <c:numCache>
                <c:formatCode>_("$"* #,##0.00_);_("$"* \(#,##0.00\);_("$"* "-"??_);_(@_)</c:formatCode>
                <c:ptCount val="3"/>
                <c:pt idx="0">
                  <c:v>162000</c:v>
                </c:pt>
                <c:pt idx="1">
                  <c:v>294000</c:v>
                </c:pt>
                <c:pt idx="2">
                  <c:v>333160.77300000004</c:v>
                </c:pt>
              </c:numCache>
            </c:numRef>
          </c:val>
          <c:extLst>
            <c:ext xmlns:c16="http://schemas.microsoft.com/office/drawing/2014/chart" uri="{C3380CC4-5D6E-409C-BE32-E72D297353CC}">
              <c16:uniqueId val="{00000004-6D8A-E144-9FC5-24718B3A1D04}"/>
            </c:ext>
          </c:extLst>
        </c:ser>
        <c:dLbls>
          <c:dLblPos val="ctr"/>
          <c:showLegendKey val="0"/>
          <c:showVal val="1"/>
          <c:showCatName val="0"/>
          <c:showSerName val="0"/>
          <c:showPercent val="0"/>
          <c:showBubbleSize val="0"/>
        </c:dLbls>
        <c:gapWidth val="150"/>
        <c:overlap val="100"/>
        <c:axId val="1743672816"/>
        <c:axId val="1742849840"/>
      </c:barChart>
      <c:catAx>
        <c:axId val="1743672816"/>
        <c:scaling>
          <c:orientation val="minMax"/>
        </c:scaling>
        <c:delete val="1"/>
        <c:axPos val="b"/>
        <c:numFmt formatCode="General" sourceLinked="1"/>
        <c:majorTickMark val="none"/>
        <c:minorTickMark val="none"/>
        <c:tickLblPos val="nextTo"/>
        <c:crossAx val="1742849840"/>
        <c:crosses val="autoZero"/>
        <c:auto val="1"/>
        <c:lblAlgn val="ctr"/>
        <c:lblOffset val="100"/>
        <c:noMultiLvlLbl val="0"/>
      </c:catAx>
      <c:valAx>
        <c:axId val="1742849840"/>
        <c:scaling>
          <c:orientation val="minMax"/>
          <c:max val="3000000"/>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43672816"/>
        <c:crosses val="autoZero"/>
        <c:crossBetween val="between"/>
      </c:valAx>
      <c:spPr>
        <a:noFill/>
        <a:ln>
          <a:noFill/>
        </a:ln>
        <a:effectLst/>
      </c:spPr>
    </c:plotArea>
    <c:legend>
      <c:legendPos val="b"/>
      <c:layout>
        <c:manualLayout>
          <c:xMode val="edge"/>
          <c:yMode val="edge"/>
          <c:x val="0.14195982843520297"/>
          <c:y val="0.89432131914630653"/>
          <c:w val="0.85461638791262762"/>
          <c:h val="0.104004150118018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b="1"/>
              <a:t>Cost per enrolment and per completion</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Cost per enrolled cadet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Community Corporate</c:v>
                </c:pt>
                <c:pt idx="1">
                  <c:v>MEGT</c:v>
                </c:pt>
                <c:pt idx="2">
                  <c:v>Goanna Education</c:v>
                </c:pt>
              </c:strCache>
            </c:strRef>
          </c:cat>
          <c:val>
            <c:numRef>
              <c:f>Sheet1!$B$2:$B$4</c:f>
              <c:numCache>
                <c:formatCode>_("$"* #,##0.00_);_("$"* \(#,##0.00\);_("$"* "-"??_);_(@_)</c:formatCode>
                <c:ptCount val="3"/>
                <c:pt idx="0">
                  <c:v>18659.29</c:v>
                </c:pt>
                <c:pt idx="1">
                  <c:v>43822.142857142855</c:v>
                </c:pt>
                <c:pt idx="2">
                  <c:v>12380.66</c:v>
                </c:pt>
              </c:numCache>
            </c:numRef>
          </c:val>
          <c:extLst>
            <c:ext xmlns:c16="http://schemas.microsoft.com/office/drawing/2014/chart" uri="{C3380CC4-5D6E-409C-BE32-E72D297353CC}">
              <c16:uniqueId val="{00000000-6F37-814E-8FFA-9E6C626FD786}"/>
            </c:ext>
          </c:extLst>
        </c:ser>
        <c:ser>
          <c:idx val="1"/>
          <c:order val="1"/>
          <c:tx>
            <c:strRef>
              <c:f>Sheet1!$C$1</c:f>
              <c:strCache>
                <c:ptCount val="1"/>
                <c:pt idx="0">
                  <c:v>Cost per cadet who completed a work placement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Community Corporate</c:v>
                </c:pt>
                <c:pt idx="1">
                  <c:v>MEGT</c:v>
                </c:pt>
                <c:pt idx="2">
                  <c:v>Goanna Education</c:v>
                </c:pt>
              </c:strCache>
            </c:strRef>
          </c:cat>
          <c:val>
            <c:numRef>
              <c:f>Sheet1!$C$2:$C$4</c:f>
              <c:numCache>
                <c:formatCode>_("$"* #,##0.00_);_("$"* \(#,##0.00\);_("$"* "-"??_);_(@_)</c:formatCode>
                <c:ptCount val="3"/>
                <c:pt idx="0">
                  <c:v>24257.08</c:v>
                </c:pt>
                <c:pt idx="1">
                  <c:v>46793.135593220337</c:v>
                </c:pt>
                <c:pt idx="2">
                  <c:v>48723.88</c:v>
                </c:pt>
              </c:numCache>
            </c:numRef>
          </c:val>
          <c:extLst>
            <c:ext xmlns:c16="http://schemas.microsoft.com/office/drawing/2014/chart" uri="{C3380CC4-5D6E-409C-BE32-E72D297353CC}">
              <c16:uniqueId val="{00000001-6F37-814E-8FFA-9E6C626FD786}"/>
            </c:ext>
          </c:extLst>
        </c:ser>
        <c:dLbls>
          <c:dLblPos val="ctr"/>
          <c:showLegendKey val="0"/>
          <c:showVal val="1"/>
          <c:showCatName val="0"/>
          <c:showSerName val="0"/>
          <c:showPercent val="0"/>
          <c:showBubbleSize val="0"/>
        </c:dLbls>
        <c:gapWidth val="80"/>
        <c:overlap val="-27"/>
        <c:axId val="1141252575"/>
        <c:axId val="1141500255"/>
      </c:barChart>
      <c:catAx>
        <c:axId val="114125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41500255"/>
        <c:crosses val="autoZero"/>
        <c:auto val="1"/>
        <c:lblAlgn val="ctr"/>
        <c:lblOffset val="100"/>
        <c:noMultiLvlLbl val="0"/>
      </c:catAx>
      <c:valAx>
        <c:axId val="1141500255"/>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252575"/>
        <c:crosses val="autoZero"/>
        <c:crossBetween val="between"/>
      </c:valAx>
      <c:spPr>
        <a:noFill/>
        <a:ln>
          <a:noFill/>
        </a:ln>
        <a:effectLst/>
      </c:spPr>
    </c:plotArea>
    <c:legend>
      <c:legendPos val="b"/>
      <c:layout>
        <c:manualLayout>
          <c:xMode val="edge"/>
          <c:yMode val="edge"/>
          <c:x val="0.30602445765840341"/>
          <c:y val="0.91671308461806722"/>
          <c:w val="0.47299052742305692"/>
          <c:h val="5.527685724697151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1605627074004"/>
          <c:y val="0.11646659147061983"/>
          <c:w val="0.75926513206226753"/>
          <c:h val="0.76934459172283021"/>
        </c:manualLayout>
      </c:layout>
      <c:areaChart>
        <c:grouping val="percentStacked"/>
        <c:varyColors val="0"/>
        <c:ser>
          <c:idx val="0"/>
          <c:order val="0"/>
          <c:tx>
            <c:strRef>
              <c:f>Sheet1!$B$1</c:f>
              <c:strCache>
                <c:ptCount val="1"/>
                <c:pt idx="0">
                  <c:v>In program</c:v>
                </c:pt>
              </c:strCache>
            </c:strRef>
          </c:tx>
          <c:spPr>
            <a:solidFill>
              <a:schemeClr val="tx2"/>
            </a:solidFill>
            <a:ln>
              <a:noFill/>
            </a:ln>
            <a:effectLst/>
          </c:spPr>
          <c:cat>
            <c:strRef>
              <c:f>Sheet1!$A$2:$A$4</c:f>
              <c:strCache>
                <c:ptCount val="3"/>
                <c:pt idx="0">
                  <c:v>Start program</c:v>
                </c:pt>
                <c:pt idx="1">
                  <c:v>Commence placement</c:v>
                </c:pt>
                <c:pt idx="2">
                  <c:v>Offered employment</c:v>
                </c:pt>
              </c:strCache>
            </c:strRef>
          </c:cat>
          <c:val>
            <c:numRef>
              <c:f>Sheet1!$B$2:$B$4</c:f>
              <c:numCache>
                <c:formatCode>General</c:formatCode>
                <c:ptCount val="3"/>
                <c:pt idx="0">
                  <c:v>65</c:v>
                </c:pt>
                <c:pt idx="1">
                  <c:v>60</c:v>
                </c:pt>
                <c:pt idx="2">
                  <c:v>46</c:v>
                </c:pt>
              </c:numCache>
            </c:numRef>
          </c:val>
          <c:extLst>
            <c:ext xmlns:c16="http://schemas.microsoft.com/office/drawing/2014/chart" uri="{C3380CC4-5D6E-409C-BE32-E72D297353CC}">
              <c16:uniqueId val="{00000000-AF7D-604D-84E7-55199837659D}"/>
            </c:ext>
          </c:extLst>
        </c:ser>
        <c:ser>
          <c:idx val="1"/>
          <c:order val="1"/>
          <c:tx>
            <c:strRef>
              <c:f>Sheet1!$C$1</c:f>
              <c:strCache>
                <c:ptCount val="1"/>
                <c:pt idx="0">
                  <c:v>Did not complete training</c:v>
                </c:pt>
              </c:strCache>
            </c:strRef>
          </c:tx>
          <c:spPr>
            <a:solidFill>
              <a:schemeClr val="accent2"/>
            </a:solidFill>
            <a:ln>
              <a:noFill/>
            </a:ln>
            <a:effectLst/>
          </c:spPr>
          <c:cat>
            <c:strRef>
              <c:f>Sheet1!$A$2:$A$4</c:f>
              <c:strCache>
                <c:ptCount val="3"/>
                <c:pt idx="0">
                  <c:v>Start program</c:v>
                </c:pt>
                <c:pt idx="1">
                  <c:v>Commence placement</c:v>
                </c:pt>
                <c:pt idx="2">
                  <c:v>Offered employment</c:v>
                </c:pt>
              </c:strCache>
            </c:strRef>
          </c:cat>
          <c:val>
            <c:numRef>
              <c:f>Sheet1!$C$2:$C$4</c:f>
              <c:numCache>
                <c:formatCode>General</c:formatCode>
                <c:ptCount val="3"/>
                <c:pt idx="1">
                  <c:v>5</c:v>
                </c:pt>
                <c:pt idx="2">
                  <c:v>10</c:v>
                </c:pt>
              </c:numCache>
            </c:numRef>
          </c:val>
          <c:extLst>
            <c:ext xmlns:c16="http://schemas.microsoft.com/office/drawing/2014/chart" uri="{C3380CC4-5D6E-409C-BE32-E72D297353CC}">
              <c16:uniqueId val="{00000001-AF7D-604D-84E7-55199837659D}"/>
            </c:ext>
          </c:extLst>
        </c:ser>
        <c:ser>
          <c:idx val="2"/>
          <c:order val="2"/>
          <c:tx>
            <c:strRef>
              <c:f>Sheet1!$D$1</c:f>
              <c:strCache>
                <c:ptCount val="1"/>
                <c:pt idx="0">
                  <c:v>Did not commence work placement</c:v>
                </c:pt>
              </c:strCache>
            </c:strRef>
          </c:tx>
          <c:spPr>
            <a:solidFill>
              <a:schemeClr val="accent3"/>
            </a:solidFill>
            <a:ln w="25400">
              <a:noFill/>
            </a:ln>
            <a:effectLst/>
          </c:spPr>
          <c:cat>
            <c:strRef>
              <c:f>Sheet1!$A$2:$A$4</c:f>
              <c:strCache>
                <c:ptCount val="3"/>
                <c:pt idx="0">
                  <c:v>Start program</c:v>
                </c:pt>
                <c:pt idx="1">
                  <c:v>Commence placement</c:v>
                </c:pt>
                <c:pt idx="2">
                  <c:v>Offered employment</c:v>
                </c:pt>
              </c:strCache>
            </c:strRef>
          </c:cat>
          <c:val>
            <c:numRef>
              <c:f>Sheet1!$D$2:$D$4</c:f>
              <c:numCache>
                <c:formatCode>General</c:formatCode>
                <c:ptCount val="3"/>
                <c:pt idx="2">
                  <c:v>4</c:v>
                </c:pt>
              </c:numCache>
            </c:numRef>
          </c:val>
          <c:extLst>
            <c:ext xmlns:c16="http://schemas.microsoft.com/office/drawing/2014/chart" uri="{C3380CC4-5D6E-409C-BE32-E72D297353CC}">
              <c16:uniqueId val="{00000002-AF7D-604D-84E7-55199837659D}"/>
            </c:ext>
          </c:extLst>
        </c:ser>
        <c:dLbls>
          <c:showLegendKey val="0"/>
          <c:showVal val="0"/>
          <c:showCatName val="0"/>
          <c:showSerName val="0"/>
          <c:showPercent val="0"/>
          <c:showBubbleSize val="0"/>
        </c:dLbls>
        <c:axId val="975975007"/>
        <c:axId val="975976719"/>
      </c:areaChart>
      <c:catAx>
        <c:axId val="9759750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5976719"/>
        <c:crosses val="autoZero"/>
        <c:auto val="1"/>
        <c:lblAlgn val="ctr"/>
        <c:lblOffset val="100"/>
        <c:noMultiLvlLbl val="0"/>
      </c:catAx>
      <c:valAx>
        <c:axId val="975976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75975007"/>
        <c:crosses val="autoZero"/>
        <c:crossBetween val="midCat"/>
        <c:majorUnit val="0.1"/>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b="1"/>
              <a:t>Cost per enrolment and per completion</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Cost per enrolled cadet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c:v>
                </c:pt>
              </c:strCache>
            </c:strRef>
          </c:cat>
          <c:val>
            <c:numRef>
              <c:f>Sheet1!$B$2</c:f>
              <c:numCache>
                <c:formatCode>_("$"* #,##0.00_);_("$"* \(#,##0.00\);_("$"* "-"??_);_(@_)</c:formatCode>
                <c:ptCount val="1"/>
                <c:pt idx="0">
                  <c:v>18659.29</c:v>
                </c:pt>
              </c:numCache>
            </c:numRef>
          </c:val>
          <c:extLst>
            <c:ext xmlns:c16="http://schemas.microsoft.com/office/drawing/2014/chart" uri="{C3380CC4-5D6E-409C-BE32-E72D297353CC}">
              <c16:uniqueId val="{00000000-A217-9046-A160-6155ED003BD7}"/>
            </c:ext>
          </c:extLst>
        </c:ser>
        <c:ser>
          <c:idx val="1"/>
          <c:order val="1"/>
          <c:tx>
            <c:strRef>
              <c:f>Sheet1!$C$1</c:f>
              <c:strCache>
                <c:ptCount val="1"/>
                <c:pt idx="0">
                  <c:v>Cost per cadet who completed a work placement</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Cost ($)</c:v>
                </c:pt>
              </c:strCache>
            </c:strRef>
          </c:cat>
          <c:val>
            <c:numRef>
              <c:f>Sheet1!$C$2</c:f>
              <c:numCache>
                <c:formatCode>_("$"* #,##0.00_);_("$"* \(#,##0.00\);_("$"* "-"??_);_(@_)</c:formatCode>
                <c:ptCount val="1"/>
                <c:pt idx="0">
                  <c:v>24257.08</c:v>
                </c:pt>
              </c:numCache>
            </c:numRef>
          </c:val>
          <c:extLst>
            <c:ext xmlns:c16="http://schemas.microsoft.com/office/drawing/2014/chart" uri="{C3380CC4-5D6E-409C-BE32-E72D297353CC}">
              <c16:uniqueId val="{00000001-A217-9046-A160-6155ED003BD7}"/>
            </c:ext>
          </c:extLst>
        </c:ser>
        <c:dLbls>
          <c:dLblPos val="ctr"/>
          <c:showLegendKey val="0"/>
          <c:showVal val="1"/>
          <c:showCatName val="0"/>
          <c:showSerName val="0"/>
          <c:showPercent val="0"/>
          <c:showBubbleSize val="0"/>
        </c:dLbls>
        <c:gapWidth val="219"/>
        <c:overlap val="-27"/>
        <c:axId val="1141252575"/>
        <c:axId val="1141500255"/>
      </c:barChart>
      <c:catAx>
        <c:axId val="114125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500255"/>
        <c:crosses val="autoZero"/>
        <c:auto val="1"/>
        <c:lblAlgn val="ctr"/>
        <c:lblOffset val="100"/>
        <c:noMultiLvlLbl val="0"/>
      </c:catAx>
      <c:valAx>
        <c:axId val="1141500255"/>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125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GB" b="1"/>
              <a:t>Breakdown of costs</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27936487277934"/>
          <c:y val="5.8962264150943397E-2"/>
          <c:w val="0.83099336239994792"/>
          <c:h val="0.64919959887089584"/>
        </c:manualLayout>
      </c:layout>
      <c:barChart>
        <c:barDir val="col"/>
        <c:grouping val="stacked"/>
        <c:varyColors val="0"/>
        <c:ser>
          <c:idx val="0"/>
          <c:order val="0"/>
          <c:tx>
            <c:strRef>
              <c:f>'Combined categorised costs'!$A$61</c:f>
              <c:strCache>
                <c:ptCount val="1"/>
                <c:pt idx="0">
                  <c:v>Cadetship project design </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costs'!$B$61</c:f>
              <c:numCache>
                <c:formatCode>_("$"* #,##0.00_);_("$"* \(#,##0.00\);_("$"* "-"??_);_(@_)</c:formatCode>
                <c:ptCount val="1"/>
                <c:pt idx="0">
                  <c:v>456116</c:v>
                </c:pt>
              </c:numCache>
            </c:numRef>
          </c:val>
          <c:extLst>
            <c:ext xmlns:c16="http://schemas.microsoft.com/office/drawing/2014/chart" uri="{C3380CC4-5D6E-409C-BE32-E72D297353CC}">
              <c16:uniqueId val="{00000000-494C-5A48-B40E-A3D0CAA54812}"/>
            </c:ext>
          </c:extLst>
        </c:ser>
        <c:ser>
          <c:idx val="1"/>
          <c:order val="1"/>
          <c:tx>
            <c:strRef>
              <c:f>'Combined categorised costs'!$A$62</c:f>
              <c:strCache>
                <c:ptCount val="1"/>
                <c:pt idx="0">
                  <c:v>Provision of mentoring to participants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costs'!$B$62</c:f>
              <c:numCache>
                <c:formatCode>_("$"* #,##0.00_);_("$"* \(#,##0.00\);_("$"* "-"??_);_(@_)</c:formatCode>
                <c:ptCount val="1"/>
                <c:pt idx="0">
                  <c:v>282240</c:v>
                </c:pt>
              </c:numCache>
            </c:numRef>
          </c:val>
          <c:extLst>
            <c:ext xmlns:c16="http://schemas.microsoft.com/office/drawing/2014/chart" uri="{C3380CC4-5D6E-409C-BE32-E72D297353CC}">
              <c16:uniqueId val="{00000001-494C-5A48-B40E-A3D0CAA54812}"/>
            </c:ext>
          </c:extLst>
        </c:ser>
        <c:ser>
          <c:idx val="2"/>
          <c:order val="2"/>
          <c:tx>
            <c:strRef>
              <c:f>'Combined categorised costs'!$A$63</c:f>
              <c:strCache>
                <c:ptCount val="1"/>
                <c:pt idx="0">
                  <c:v> Administration costs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costs'!$B$63</c:f>
              <c:numCache>
                <c:formatCode>_("$"* #,##0.00_);_("$"* \(#,##0.00\);_("$"* "-"??_);_(@_)</c:formatCode>
                <c:ptCount val="1"/>
                <c:pt idx="0">
                  <c:v>162000</c:v>
                </c:pt>
              </c:numCache>
            </c:numRef>
          </c:val>
          <c:extLst>
            <c:ext xmlns:c16="http://schemas.microsoft.com/office/drawing/2014/chart" uri="{C3380CC4-5D6E-409C-BE32-E72D297353CC}">
              <c16:uniqueId val="{00000002-494C-5A48-B40E-A3D0CAA54812}"/>
            </c:ext>
          </c:extLst>
        </c:ser>
        <c:ser>
          <c:idx val="3"/>
          <c:order val="3"/>
          <c:tx>
            <c:strRef>
              <c:f>'Combined categorised costs'!$A$64</c:f>
              <c:strCache>
                <c:ptCount val="1"/>
                <c:pt idx="0">
                  <c:v>Delivery of education and training component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costs'!$B$64</c:f>
              <c:numCache>
                <c:formatCode>_("$"* #,##0.00_);_("$"* \(#,##0.00\);_("$"* "-"??_);_(@_)</c:formatCode>
                <c:ptCount val="1"/>
                <c:pt idx="0">
                  <c:v>224560</c:v>
                </c:pt>
              </c:numCache>
            </c:numRef>
          </c:val>
          <c:extLst>
            <c:ext xmlns:c16="http://schemas.microsoft.com/office/drawing/2014/chart" uri="{C3380CC4-5D6E-409C-BE32-E72D297353CC}">
              <c16:uniqueId val="{00000003-494C-5A48-B40E-A3D0CAA54812}"/>
            </c:ext>
          </c:extLst>
        </c:ser>
        <c:ser>
          <c:idx val="4"/>
          <c:order val="4"/>
          <c:tx>
            <c:strRef>
              <c:f>'Combined categorised costs'!$A$65</c:f>
              <c:strCache>
                <c:ptCount val="1"/>
                <c:pt idx="0">
                  <c:v>Delivery of on the job learning component</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categorised costs'!$B$60</c:f>
              <c:strCache>
                <c:ptCount val="1"/>
                <c:pt idx="0">
                  <c:v>Costs</c:v>
                </c:pt>
              </c:strCache>
            </c:strRef>
          </c:cat>
          <c:val>
            <c:numRef>
              <c:f>'Combined categorised costs'!$B$65</c:f>
              <c:numCache>
                <c:formatCode>_("$"* #,##0.00_);_("$"* \(#,##0.00\);_("$"* "-"??_);_(@_)</c:formatCode>
                <c:ptCount val="1"/>
                <c:pt idx="0">
                  <c:v>88188</c:v>
                </c:pt>
              </c:numCache>
            </c:numRef>
          </c:val>
          <c:extLst>
            <c:ext xmlns:c16="http://schemas.microsoft.com/office/drawing/2014/chart" uri="{C3380CC4-5D6E-409C-BE32-E72D297353CC}">
              <c16:uniqueId val="{00000004-494C-5A48-B40E-A3D0CAA54812}"/>
            </c:ext>
          </c:extLst>
        </c:ser>
        <c:dLbls>
          <c:dLblPos val="ctr"/>
          <c:showLegendKey val="0"/>
          <c:showVal val="1"/>
          <c:showCatName val="0"/>
          <c:showSerName val="0"/>
          <c:showPercent val="0"/>
          <c:showBubbleSize val="0"/>
        </c:dLbls>
        <c:gapWidth val="150"/>
        <c:overlap val="100"/>
        <c:axId val="267674063"/>
        <c:axId val="371406223"/>
      </c:barChart>
      <c:catAx>
        <c:axId val="267674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71406223"/>
        <c:crosses val="autoZero"/>
        <c:auto val="1"/>
        <c:lblAlgn val="ctr"/>
        <c:lblOffset val="100"/>
        <c:noMultiLvlLbl val="0"/>
      </c:catAx>
      <c:valAx>
        <c:axId val="371406223"/>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67674063"/>
        <c:crosses val="autoZero"/>
        <c:crossBetween val="between"/>
      </c:valAx>
      <c:spPr>
        <a:noFill/>
        <a:ln>
          <a:noFill/>
        </a:ln>
        <a:effectLst/>
      </c:spPr>
    </c:plotArea>
    <c:legend>
      <c:legendPos val="b"/>
      <c:layout>
        <c:manualLayout>
          <c:xMode val="edge"/>
          <c:yMode val="edge"/>
          <c:x val="4.8122875616550403E-2"/>
          <c:y val="0.79011667772363814"/>
          <c:w val="0.83601820955657258"/>
          <c:h val="0.194734244014275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0.52454</cdr:x>
      <cdr:y>0.76356</cdr:y>
    </cdr:from>
    <cdr:to>
      <cdr:x>0.55321</cdr:x>
      <cdr:y>0.8312</cdr:y>
    </cdr:to>
    <cdr:sp macro="" textlink="">
      <cdr:nvSpPr>
        <cdr:cNvPr id="2" name="TextBox 1">
          <a:extLst xmlns:a="http://schemas.openxmlformats.org/drawingml/2006/main">
            <a:ext uri="{FF2B5EF4-FFF2-40B4-BE49-F238E27FC236}">
              <a16:creationId xmlns:a16="http://schemas.microsoft.com/office/drawing/2014/main" id="{2C2845B2-102D-7015-0A2B-2D5B508C76BC}"/>
            </a:ext>
          </a:extLst>
        </cdr:cNvPr>
        <cdr:cNvSpPr txBox="1"/>
      </cdr:nvSpPr>
      <cdr:spPr>
        <a:xfrm xmlns:a="http://schemas.openxmlformats.org/drawingml/2006/main">
          <a:off x="3379854" y="2952889"/>
          <a:ext cx="184731" cy="261610"/>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l">
            <a:spcAft>
              <a:spcPts val="600"/>
            </a:spcAft>
          </a:pPr>
          <a:endParaRPr lang="en-AU" sz="1100" dirty="0" err="1"/>
        </a:p>
      </cdr:txBody>
    </cdr:sp>
  </cdr:relSizeAnchor>
  <cdr:relSizeAnchor xmlns:cdr="http://schemas.openxmlformats.org/drawingml/2006/chartDrawing">
    <cdr:from>
      <cdr:x>0.17797</cdr:x>
      <cdr:y>0.81468</cdr:y>
    </cdr:from>
    <cdr:to>
      <cdr:x>0.93804</cdr:x>
      <cdr:y>0.88233</cdr:y>
    </cdr:to>
    <cdr:sp macro="" textlink="">
      <cdr:nvSpPr>
        <cdr:cNvPr id="3" name="TextBox 2">
          <a:extLst xmlns:a="http://schemas.openxmlformats.org/drawingml/2006/main">
            <a:ext uri="{FF2B5EF4-FFF2-40B4-BE49-F238E27FC236}">
              <a16:creationId xmlns:a16="http://schemas.microsoft.com/office/drawing/2014/main" id="{7C05C4BF-A6B4-C877-1728-6D304FB2CC5C}"/>
            </a:ext>
          </a:extLst>
        </cdr:cNvPr>
        <cdr:cNvSpPr txBox="1"/>
      </cdr:nvSpPr>
      <cdr:spPr>
        <a:xfrm xmlns:a="http://schemas.openxmlformats.org/drawingml/2006/main">
          <a:off x="1146784" y="3150603"/>
          <a:ext cx="4897495" cy="261610"/>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l">
            <a:spcAft>
              <a:spcPts val="600"/>
            </a:spcAft>
          </a:pPr>
          <a:r>
            <a:rPr lang="en-AU" sz="1050" b="1" dirty="0">
              <a:solidFill>
                <a:schemeClr val="tx1">
                  <a:lumMod val="75000"/>
                  <a:lumOff val="25000"/>
                </a:schemeClr>
              </a:solidFill>
            </a:rPr>
            <a:t>Community Corporate 	            MEGT 		  Goanna Education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60335" y="0"/>
            <a:ext cx="2953226" cy="497126"/>
          </a:xfrm>
          <a:prstGeom prst="rect">
            <a:avLst/>
          </a:prstGeom>
        </p:spPr>
        <p:txBody>
          <a:bodyPr vert="horz" lIns="91440" tIns="45720" rIns="91440" bIns="45720" rtlCol="0"/>
          <a:lstStyle>
            <a:lvl1pPr algn="r">
              <a:defRPr sz="1200"/>
            </a:lvl1pPr>
          </a:lstStyle>
          <a:p>
            <a:fld id="{72C7E163-B4EC-4F47-8AD8-3DEAC788A48E}" type="datetimeFigureOut">
              <a:rPr lang="en-US" smtClean="0"/>
              <a:pPr/>
              <a:t>10/11/2024</a:t>
            </a:fld>
            <a:endParaRPr lang="en-US"/>
          </a:p>
        </p:txBody>
      </p:sp>
      <p:sp>
        <p:nvSpPr>
          <p:cNvPr id="4" name="Footer Placeholder 3"/>
          <p:cNvSpPr>
            <a:spLocks noGrp="1"/>
          </p:cNvSpPr>
          <p:nvPr>
            <p:ph type="ftr" sz="quarter" idx="2"/>
          </p:nvPr>
        </p:nvSpPr>
        <p:spPr>
          <a:xfrm>
            <a:off x="0" y="9443662"/>
            <a:ext cx="2953226"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60335" y="9443662"/>
            <a:ext cx="2953226" cy="497126"/>
          </a:xfrm>
          <a:prstGeom prst="rect">
            <a:avLst/>
          </a:prstGeom>
        </p:spPr>
        <p:txBody>
          <a:bodyPr vert="horz" lIns="91440" tIns="45720" rIns="91440" bIns="45720" rtlCol="0" anchor="b"/>
          <a:lstStyle>
            <a:lvl1pPr algn="r">
              <a:defRPr sz="1200"/>
            </a:lvl1pPr>
          </a:lstStyle>
          <a:p>
            <a:fld id="{E4924426-B678-C847-AFA9-5D54C656FFD6}" type="slidenum">
              <a:rPr lang="en-US" smtClean="0"/>
              <a:pPr/>
              <a:t>‹#›</a:t>
            </a:fld>
            <a:endParaRPr lang="en-US"/>
          </a:p>
        </p:txBody>
      </p:sp>
    </p:spTree>
    <p:extLst>
      <p:ext uri="{BB962C8B-B14F-4D97-AF65-F5344CB8AC3E}">
        <p14:creationId xmlns:p14="http://schemas.microsoft.com/office/powerpoint/2010/main" val="45763256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9T03:30:05.927"/>
    </inkml:context>
    <inkml:brush xml:id="br0">
      <inkml:brushProperty name="width" value="0.08571" units="cm"/>
      <inkml:brushProperty name="height" value="0.08571" units="cm"/>
      <inkml:brushProperty name="color" value="#00A0D7"/>
    </inkml:brush>
  </inkml:definitions>
  <inkml:trace contextRef="#ctx0" brushRef="#br0">8990 7795 8035,'-33'0'446,"5"0"1,4 0-1,3 0 14,0 0 1,11-7 0,13 0-154,16 2-307,2 3 0,28 2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60335" y="0"/>
            <a:ext cx="2953226" cy="497126"/>
          </a:xfrm>
          <a:prstGeom prst="rect">
            <a:avLst/>
          </a:prstGeom>
        </p:spPr>
        <p:txBody>
          <a:bodyPr vert="horz" lIns="91440" tIns="45720" rIns="91440" bIns="45720" rtlCol="0"/>
          <a:lstStyle>
            <a:lvl1pPr algn="r">
              <a:defRPr sz="1200"/>
            </a:lvl1pPr>
          </a:lstStyle>
          <a:p>
            <a:fld id="{D5B71C2E-9658-A340-A34B-B4B2C667C4EE}" type="datetimeFigureOut">
              <a:rPr lang="en-US" smtClean="0"/>
              <a:pPr/>
              <a:t>10/11/2024</a:t>
            </a:fld>
            <a:endParaRPr lang="en-US"/>
          </a:p>
        </p:txBody>
      </p:sp>
      <p:sp>
        <p:nvSpPr>
          <p:cNvPr id="4" name="Slide Image Placeholder 3"/>
          <p:cNvSpPr>
            <a:spLocks noGrp="1" noRot="1" noChangeAspect="1"/>
          </p:cNvSpPr>
          <p:nvPr>
            <p:ph type="sldImg" idx="2"/>
          </p:nvPr>
        </p:nvSpPr>
        <p:spPr>
          <a:xfrm>
            <a:off x="717550" y="746125"/>
            <a:ext cx="538162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514" y="4722694"/>
            <a:ext cx="5452110" cy="4474131"/>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3662"/>
            <a:ext cx="2953226"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60335" y="9443662"/>
            <a:ext cx="2953226" cy="497126"/>
          </a:xfrm>
          <a:prstGeom prst="rect">
            <a:avLst/>
          </a:prstGeom>
        </p:spPr>
        <p:txBody>
          <a:bodyPr vert="horz" lIns="91440" tIns="45720" rIns="91440" bIns="45720" rtlCol="0" anchor="b"/>
          <a:lstStyle>
            <a:lvl1pPr algn="r">
              <a:defRPr sz="1200"/>
            </a:lvl1pPr>
          </a:lstStyle>
          <a:p>
            <a:fld id="{665F50AE-B29F-3C41-A4E9-686C902240EA}" type="slidenum">
              <a:rPr lang="en-US" smtClean="0"/>
              <a:pPr/>
              <a:t>‹#›</a:t>
            </a:fld>
            <a:endParaRPr lang="en-US"/>
          </a:p>
        </p:txBody>
      </p:sp>
    </p:spTree>
    <p:extLst>
      <p:ext uri="{BB962C8B-B14F-4D97-AF65-F5344CB8AC3E}">
        <p14:creationId xmlns:p14="http://schemas.microsoft.com/office/powerpoint/2010/main" val="23267746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AU" smtClean="0"/>
              <a:pPr/>
              <a:t>0</a:t>
            </a:fld>
            <a:endParaRPr lang="en-AU"/>
          </a:p>
        </p:txBody>
      </p:sp>
    </p:spTree>
    <p:extLst>
      <p:ext uri="{BB962C8B-B14F-4D97-AF65-F5344CB8AC3E}">
        <p14:creationId xmlns:p14="http://schemas.microsoft.com/office/powerpoint/2010/main" val="333802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11</a:t>
            </a:fld>
            <a:endParaRPr lang="en-US"/>
          </a:p>
        </p:txBody>
      </p:sp>
    </p:spTree>
    <p:extLst>
      <p:ext uri="{BB962C8B-B14F-4D97-AF65-F5344CB8AC3E}">
        <p14:creationId xmlns:p14="http://schemas.microsoft.com/office/powerpoint/2010/main" val="298076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12</a:t>
            </a:fld>
            <a:endParaRPr lang="en-US"/>
          </a:p>
        </p:txBody>
      </p:sp>
    </p:spTree>
    <p:extLst>
      <p:ext uri="{BB962C8B-B14F-4D97-AF65-F5344CB8AC3E}">
        <p14:creationId xmlns:p14="http://schemas.microsoft.com/office/powerpoint/2010/main" val="24723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14</a:t>
            </a:fld>
            <a:endParaRPr lang="en-US"/>
          </a:p>
        </p:txBody>
      </p:sp>
    </p:spTree>
    <p:extLst>
      <p:ext uri="{BB962C8B-B14F-4D97-AF65-F5344CB8AC3E}">
        <p14:creationId xmlns:p14="http://schemas.microsoft.com/office/powerpoint/2010/main" val="1302608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16</a:t>
            </a:fld>
            <a:endParaRPr lang="en-US"/>
          </a:p>
        </p:txBody>
      </p:sp>
    </p:spTree>
    <p:extLst>
      <p:ext uri="{BB962C8B-B14F-4D97-AF65-F5344CB8AC3E}">
        <p14:creationId xmlns:p14="http://schemas.microsoft.com/office/powerpoint/2010/main" val="329426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18</a:t>
            </a:fld>
            <a:endParaRPr lang="en-US"/>
          </a:p>
        </p:txBody>
      </p:sp>
    </p:spTree>
    <p:extLst>
      <p:ext uri="{BB962C8B-B14F-4D97-AF65-F5344CB8AC3E}">
        <p14:creationId xmlns:p14="http://schemas.microsoft.com/office/powerpoint/2010/main" val="152387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20</a:t>
            </a:fld>
            <a:endParaRPr lang="en-US"/>
          </a:p>
        </p:txBody>
      </p:sp>
    </p:spTree>
    <p:extLst>
      <p:ext uri="{BB962C8B-B14F-4D97-AF65-F5344CB8AC3E}">
        <p14:creationId xmlns:p14="http://schemas.microsoft.com/office/powerpoint/2010/main" val="408865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21</a:t>
            </a:fld>
            <a:endParaRPr lang="en-US"/>
          </a:p>
        </p:txBody>
      </p:sp>
    </p:spTree>
    <p:extLst>
      <p:ext uri="{BB962C8B-B14F-4D97-AF65-F5344CB8AC3E}">
        <p14:creationId xmlns:p14="http://schemas.microsoft.com/office/powerpoint/2010/main" val="294858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22</a:t>
            </a:fld>
            <a:endParaRPr lang="en-US"/>
          </a:p>
        </p:txBody>
      </p:sp>
    </p:spTree>
    <p:extLst>
      <p:ext uri="{BB962C8B-B14F-4D97-AF65-F5344CB8AC3E}">
        <p14:creationId xmlns:p14="http://schemas.microsoft.com/office/powerpoint/2010/main" val="65827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23</a:t>
            </a:fld>
            <a:endParaRPr lang="en-US"/>
          </a:p>
        </p:txBody>
      </p:sp>
    </p:spTree>
    <p:extLst>
      <p:ext uri="{BB962C8B-B14F-4D97-AF65-F5344CB8AC3E}">
        <p14:creationId xmlns:p14="http://schemas.microsoft.com/office/powerpoint/2010/main" val="101384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29</a:t>
            </a:fld>
            <a:endParaRPr lang="en-US"/>
          </a:p>
        </p:txBody>
      </p:sp>
    </p:spTree>
    <p:extLst>
      <p:ext uri="{BB962C8B-B14F-4D97-AF65-F5344CB8AC3E}">
        <p14:creationId xmlns:p14="http://schemas.microsoft.com/office/powerpoint/2010/main" val="426304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1</a:t>
            </a:fld>
            <a:endParaRPr lang="en-US"/>
          </a:p>
        </p:txBody>
      </p:sp>
    </p:spTree>
    <p:extLst>
      <p:ext uri="{BB962C8B-B14F-4D97-AF65-F5344CB8AC3E}">
        <p14:creationId xmlns:p14="http://schemas.microsoft.com/office/powerpoint/2010/main" val="1308547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30</a:t>
            </a:fld>
            <a:endParaRPr lang="en-US"/>
          </a:p>
        </p:txBody>
      </p:sp>
    </p:spTree>
    <p:extLst>
      <p:ext uri="{BB962C8B-B14F-4D97-AF65-F5344CB8AC3E}">
        <p14:creationId xmlns:p14="http://schemas.microsoft.com/office/powerpoint/2010/main" val="2362955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31</a:t>
            </a:fld>
            <a:endParaRPr lang="en-US"/>
          </a:p>
        </p:txBody>
      </p:sp>
    </p:spTree>
    <p:extLst>
      <p:ext uri="{BB962C8B-B14F-4D97-AF65-F5344CB8AC3E}">
        <p14:creationId xmlns:p14="http://schemas.microsoft.com/office/powerpoint/2010/main" val="475501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32</a:t>
            </a:fld>
            <a:endParaRPr lang="en-US"/>
          </a:p>
        </p:txBody>
      </p:sp>
    </p:spTree>
    <p:extLst>
      <p:ext uri="{BB962C8B-B14F-4D97-AF65-F5344CB8AC3E}">
        <p14:creationId xmlns:p14="http://schemas.microsoft.com/office/powerpoint/2010/main" val="1873337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34</a:t>
            </a:fld>
            <a:endParaRPr lang="en-US"/>
          </a:p>
        </p:txBody>
      </p:sp>
    </p:spTree>
    <p:extLst>
      <p:ext uri="{BB962C8B-B14F-4D97-AF65-F5344CB8AC3E}">
        <p14:creationId xmlns:p14="http://schemas.microsoft.com/office/powerpoint/2010/main" val="373333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35</a:t>
            </a:fld>
            <a:endParaRPr lang="en-US"/>
          </a:p>
        </p:txBody>
      </p:sp>
    </p:spTree>
    <p:extLst>
      <p:ext uri="{BB962C8B-B14F-4D97-AF65-F5344CB8AC3E}">
        <p14:creationId xmlns:p14="http://schemas.microsoft.com/office/powerpoint/2010/main" val="275298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37</a:t>
            </a:fld>
            <a:endParaRPr lang="en-US"/>
          </a:p>
        </p:txBody>
      </p:sp>
    </p:spTree>
    <p:extLst>
      <p:ext uri="{BB962C8B-B14F-4D97-AF65-F5344CB8AC3E}">
        <p14:creationId xmlns:p14="http://schemas.microsoft.com/office/powerpoint/2010/main" val="305503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38</a:t>
            </a:fld>
            <a:endParaRPr lang="en-US"/>
          </a:p>
        </p:txBody>
      </p:sp>
    </p:spTree>
    <p:extLst>
      <p:ext uri="{BB962C8B-B14F-4D97-AF65-F5344CB8AC3E}">
        <p14:creationId xmlns:p14="http://schemas.microsoft.com/office/powerpoint/2010/main" val="617659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932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41</a:t>
            </a:fld>
            <a:endParaRPr lang="en-US"/>
          </a:p>
        </p:txBody>
      </p:sp>
    </p:spTree>
    <p:extLst>
      <p:ext uri="{BB962C8B-B14F-4D97-AF65-F5344CB8AC3E}">
        <p14:creationId xmlns:p14="http://schemas.microsoft.com/office/powerpoint/2010/main" val="3640171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22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2</a:t>
            </a:fld>
            <a:endParaRPr lang="en-US"/>
          </a:p>
        </p:txBody>
      </p:sp>
    </p:spTree>
    <p:extLst>
      <p:ext uri="{BB962C8B-B14F-4D97-AF65-F5344CB8AC3E}">
        <p14:creationId xmlns:p14="http://schemas.microsoft.com/office/powerpoint/2010/main" val="1989754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9181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809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372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48</a:t>
            </a:fld>
            <a:endParaRPr lang="en-US"/>
          </a:p>
        </p:txBody>
      </p:sp>
    </p:spTree>
    <p:extLst>
      <p:ext uri="{BB962C8B-B14F-4D97-AF65-F5344CB8AC3E}">
        <p14:creationId xmlns:p14="http://schemas.microsoft.com/office/powerpoint/2010/main" val="3612417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49</a:t>
            </a:fld>
            <a:endParaRPr lang="en-US"/>
          </a:p>
        </p:txBody>
      </p:sp>
    </p:spTree>
    <p:extLst>
      <p:ext uri="{BB962C8B-B14F-4D97-AF65-F5344CB8AC3E}">
        <p14:creationId xmlns:p14="http://schemas.microsoft.com/office/powerpoint/2010/main" val="3397261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50</a:t>
            </a:fld>
            <a:endParaRPr lang="en-US"/>
          </a:p>
        </p:txBody>
      </p:sp>
    </p:spTree>
    <p:extLst>
      <p:ext uri="{BB962C8B-B14F-4D97-AF65-F5344CB8AC3E}">
        <p14:creationId xmlns:p14="http://schemas.microsoft.com/office/powerpoint/2010/main" val="4285936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6124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61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927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63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4</a:t>
            </a:fld>
            <a:endParaRPr lang="en-US"/>
          </a:p>
        </p:txBody>
      </p:sp>
    </p:spTree>
    <p:extLst>
      <p:ext uri="{BB962C8B-B14F-4D97-AF65-F5344CB8AC3E}">
        <p14:creationId xmlns:p14="http://schemas.microsoft.com/office/powerpoint/2010/main" val="3919659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58</a:t>
            </a:fld>
            <a:endParaRPr lang="en-US"/>
          </a:p>
        </p:txBody>
      </p:sp>
    </p:spTree>
    <p:extLst>
      <p:ext uri="{BB962C8B-B14F-4D97-AF65-F5344CB8AC3E}">
        <p14:creationId xmlns:p14="http://schemas.microsoft.com/office/powerpoint/2010/main" val="326796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59</a:t>
            </a:fld>
            <a:endParaRPr lang="en-US"/>
          </a:p>
        </p:txBody>
      </p:sp>
    </p:spTree>
    <p:extLst>
      <p:ext uri="{BB962C8B-B14F-4D97-AF65-F5344CB8AC3E}">
        <p14:creationId xmlns:p14="http://schemas.microsoft.com/office/powerpoint/2010/main" val="1775926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60</a:t>
            </a:fld>
            <a:endParaRPr lang="en-US"/>
          </a:p>
        </p:txBody>
      </p:sp>
    </p:spTree>
    <p:extLst>
      <p:ext uri="{BB962C8B-B14F-4D97-AF65-F5344CB8AC3E}">
        <p14:creationId xmlns:p14="http://schemas.microsoft.com/office/powerpoint/2010/main" val="672183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707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Incorp perspectives from Goanna Education here?</a:t>
            </a:r>
          </a:p>
        </p:txBody>
      </p:sp>
      <p:sp>
        <p:nvSpPr>
          <p:cNvPr id="4" name="Slide Number Placeholder 3"/>
          <p:cNvSpPr>
            <a:spLocks noGrp="1"/>
          </p:cNvSpPr>
          <p:nvPr>
            <p:ph type="sldNum" sz="quarter" idx="5"/>
          </p:nvPr>
        </p:nvSpPr>
        <p:spPr/>
        <p:txBody>
          <a:bodyPr/>
          <a:lstStyle/>
          <a:p>
            <a:fld id="{665F50AE-B29F-3C41-A4E9-686C902240EA}" type="slidenum">
              <a:rPr lang="en-US" smtClean="0"/>
              <a:pPr/>
              <a:t>62</a:t>
            </a:fld>
            <a:endParaRPr lang="en-US"/>
          </a:p>
        </p:txBody>
      </p:sp>
    </p:spTree>
    <p:extLst>
      <p:ext uri="{BB962C8B-B14F-4D97-AF65-F5344CB8AC3E}">
        <p14:creationId xmlns:p14="http://schemas.microsoft.com/office/powerpoint/2010/main" val="3884388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419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64</a:t>
            </a:fld>
            <a:endParaRPr lang="en-US"/>
          </a:p>
        </p:txBody>
      </p:sp>
    </p:spTree>
    <p:extLst>
      <p:ext uri="{BB962C8B-B14F-4D97-AF65-F5344CB8AC3E}">
        <p14:creationId xmlns:p14="http://schemas.microsoft.com/office/powerpoint/2010/main" val="1134326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65</a:t>
            </a:fld>
            <a:endParaRPr lang="en-US"/>
          </a:p>
        </p:txBody>
      </p:sp>
    </p:spTree>
    <p:extLst>
      <p:ext uri="{BB962C8B-B14F-4D97-AF65-F5344CB8AC3E}">
        <p14:creationId xmlns:p14="http://schemas.microsoft.com/office/powerpoint/2010/main" val="1755070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66</a:t>
            </a:fld>
            <a:endParaRPr lang="en-US"/>
          </a:p>
        </p:txBody>
      </p:sp>
    </p:spTree>
    <p:extLst>
      <p:ext uri="{BB962C8B-B14F-4D97-AF65-F5344CB8AC3E}">
        <p14:creationId xmlns:p14="http://schemas.microsoft.com/office/powerpoint/2010/main" val="3322258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326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3143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68</a:t>
            </a:fld>
            <a:endParaRPr lang="en-US"/>
          </a:p>
        </p:txBody>
      </p:sp>
    </p:spTree>
    <p:extLst>
      <p:ext uri="{BB962C8B-B14F-4D97-AF65-F5344CB8AC3E}">
        <p14:creationId xmlns:p14="http://schemas.microsoft.com/office/powerpoint/2010/main" val="11138231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69</a:t>
            </a:fld>
            <a:endParaRPr lang="en-US"/>
          </a:p>
        </p:txBody>
      </p:sp>
    </p:spTree>
    <p:extLst>
      <p:ext uri="{BB962C8B-B14F-4D97-AF65-F5344CB8AC3E}">
        <p14:creationId xmlns:p14="http://schemas.microsoft.com/office/powerpoint/2010/main" val="3152497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46125"/>
            <a:ext cx="5381625"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349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72</a:t>
            </a:fld>
            <a:endParaRPr lang="en-US"/>
          </a:p>
        </p:txBody>
      </p:sp>
    </p:spTree>
    <p:extLst>
      <p:ext uri="{BB962C8B-B14F-4D97-AF65-F5344CB8AC3E}">
        <p14:creationId xmlns:p14="http://schemas.microsoft.com/office/powerpoint/2010/main" val="527970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73</a:t>
            </a:fld>
            <a:endParaRPr lang="en-US"/>
          </a:p>
        </p:txBody>
      </p:sp>
    </p:spTree>
    <p:extLst>
      <p:ext uri="{BB962C8B-B14F-4D97-AF65-F5344CB8AC3E}">
        <p14:creationId xmlns:p14="http://schemas.microsoft.com/office/powerpoint/2010/main" val="36256605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74</a:t>
            </a:fld>
            <a:endParaRPr lang="en-US"/>
          </a:p>
        </p:txBody>
      </p:sp>
    </p:spTree>
    <p:extLst>
      <p:ext uri="{BB962C8B-B14F-4D97-AF65-F5344CB8AC3E}">
        <p14:creationId xmlns:p14="http://schemas.microsoft.com/office/powerpoint/2010/main" val="37845317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75</a:t>
            </a:fld>
            <a:endParaRPr lang="en-US"/>
          </a:p>
        </p:txBody>
      </p:sp>
    </p:spTree>
    <p:extLst>
      <p:ext uri="{BB962C8B-B14F-4D97-AF65-F5344CB8AC3E}">
        <p14:creationId xmlns:p14="http://schemas.microsoft.com/office/powerpoint/2010/main" val="5528841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76</a:t>
            </a:fld>
            <a:endParaRPr lang="en-US"/>
          </a:p>
        </p:txBody>
      </p:sp>
    </p:spTree>
    <p:extLst>
      <p:ext uri="{BB962C8B-B14F-4D97-AF65-F5344CB8AC3E}">
        <p14:creationId xmlns:p14="http://schemas.microsoft.com/office/powerpoint/2010/main" val="41131139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78</a:t>
            </a:fld>
            <a:endParaRPr lang="en-US"/>
          </a:p>
        </p:txBody>
      </p:sp>
    </p:spTree>
    <p:extLst>
      <p:ext uri="{BB962C8B-B14F-4D97-AF65-F5344CB8AC3E}">
        <p14:creationId xmlns:p14="http://schemas.microsoft.com/office/powerpoint/2010/main" val="39948887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06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6</a:t>
            </a:fld>
            <a:endParaRPr lang="en-US"/>
          </a:p>
        </p:txBody>
      </p:sp>
    </p:spTree>
    <p:extLst>
      <p:ext uri="{BB962C8B-B14F-4D97-AF65-F5344CB8AC3E}">
        <p14:creationId xmlns:p14="http://schemas.microsoft.com/office/powerpoint/2010/main" val="2892743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46125"/>
            <a:ext cx="5381625"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8020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46125"/>
            <a:ext cx="5381625"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3827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83</a:t>
            </a:fld>
            <a:endParaRPr lang="en-US"/>
          </a:p>
        </p:txBody>
      </p:sp>
    </p:spTree>
    <p:extLst>
      <p:ext uri="{BB962C8B-B14F-4D97-AF65-F5344CB8AC3E}">
        <p14:creationId xmlns:p14="http://schemas.microsoft.com/office/powerpoint/2010/main" val="41925956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84</a:t>
            </a:fld>
            <a:endParaRPr lang="en-US"/>
          </a:p>
        </p:txBody>
      </p:sp>
    </p:spTree>
    <p:extLst>
      <p:ext uri="{BB962C8B-B14F-4D97-AF65-F5344CB8AC3E}">
        <p14:creationId xmlns:p14="http://schemas.microsoft.com/office/powerpoint/2010/main" val="34589428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87</a:t>
            </a:fld>
            <a:endParaRPr lang="en-US"/>
          </a:p>
        </p:txBody>
      </p:sp>
    </p:spTree>
    <p:extLst>
      <p:ext uri="{BB962C8B-B14F-4D97-AF65-F5344CB8AC3E}">
        <p14:creationId xmlns:p14="http://schemas.microsoft.com/office/powerpoint/2010/main" val="2729082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88</a:t>
            </a:fld>
            <a:endParaRPr lang="en-US"/>
          </a:p>
        </p:txBody>
      </p:sp>
    </p:spTree>
    <p:extLst>
      <p:ext uri="{BB962C8B-B14F-4D97-AF65-F5344CB8AC3E}">
        <p14:creationId xmlns:p14="http://schemas.microsoft.com/office/powerpoint/2010/main" val="3817383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F50AE-B29F-3C41-A4E9-686C902240EA}" type="slidenum">
              <a:rPr lang="en-US" smtClean="0"/>
              <a:pPr/>
              <a:t>89</a:t>
            </a:fld>
            <a:endParaRPr lang="en-US"/>
          </a:p>
        </p:txBody>
      </p:sp>
    </p:spTree>
    <p:extLst>
      <p:ext uri="{BB962C8B-B14F-4D97-AF65-F5344CB8AC3E}">
        <p14:creationId xmlns:p14="http://schemas.microsoft.com/office/powerpoint/2010/main" val="25024592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90</a:t>
            </a:fld>
            <a:endParaRPr lang="en-US"/>
          </a:p>
        </p:txBody>
      </p:sp>
    </p:spTree>
    <p:extLst>
      <p:ext uri="{BB962C8B-B14F-4D97-AF65-F5344CB8AC3E}">
        <p14:creationId xmlns:p14="http://schemas.microsoft.com/office/powerpoint/2010/main" val="6394256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91</a:t>
            </a:fld>
            <a:endParaRPr lang="en-US"/>
          </a:p>
        </p:txBody>
      </p:sp>
    </p:spTree>
    <p:extLst>
      <p:ext uri="{BB962C8B-B14F-4D97-AF65-F5344CB8AC3E}">
        <p14:creationId xmlns:p14="http://schemas.microsoft.com/office/powerpoint/2010/main" val="32349525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077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7</a:t>
            </a:fld>
            <a:endParaRPr lang="en-US"/>
          </a:p>
        </p:txBody>
      </p:sp>
    </p:spTree>
    <p:extLst>
      <p:ext uri="{BB962C8B-B14F-4D97-AF65-F5344CB8AC3E}">
        <p14:creationId xmlns:p14="http://schemas.microsoft.com/office/powerpoint/2010/main" val="22543727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1725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13125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8269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12980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45574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7842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9350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7747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7311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98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8</a:t>
            </a:fld>
            <a:endParaRPr lang="en-US"/>
          </a:p>
        </p:txBody>
      </p:sp>
    </p:spTree>
    <p:extLst>
      <p:ext uri="{BB962C8B-B14F-4D97-AF65-F5344CB8AC3E}">
        <p14:creationId xmlns:p14="http://schemas.microsoft.com/office/powerpoint/2010/main" val="28124661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7233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6660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5F50AE-B29F-3C41-A4E9-686C902240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61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5F50AE-B29F-3C41-A4E9-686C902240EA}" type="slidenum">
              <a:rPr lang="en-US" smtClean="0"/>
              <a:pPr/>
              <a:t>9</a:t>
            </a:fld>
            <a:endParaRPr lang="en-US"/>
          </a:p>
        </p:txBody>
      </p:sp>
    </p:spTree>
    <p:extLst>
      <p:ext uri="{BB962C8B-B14F-4D97-AF65-F5344CB8AC3E}">
        <p14:creationId xmlns:p14="http://schemas.microsoft.com/office/powerpoint/2010/main" val="2621899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jpe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3A17E5-5C3B-4FA8-ACF1-5A63F9245007}"/>
              </a:ext>
            </a:extLst>
          </p:cNvPr>
          <p:cNvGraphicFramePr>
            <a:graphicFrameLocks noChangeAspect="1"/>
          </p:cNvGraphicFramePr>
          <p:nvPr userDrawn="1">
            <p:custDataLst>
              <p:tags r:id="rId1"/>
            </p:custDataLst>
            <p:extLst>
              <p:ext uri="{D42A27DB-BD31-4B8C-83A1-F6EECF244321}">
                <p14:modId xmlns:p14="http://schemas.microsoft.com/office/powerpoint/2010/main" val="53193950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4" name="Object 3" hidden="1">
                        <a:extLst>
                          <a:ext uri="{FF2B5EF4-FFF2-40B4-BE49-F238E27FC236}">
                            <a16:creationId xmlns:a16="http://schemas.microsoft.com/office/drawing/2014/main" id="{9A3A17E5-5C3B-4FA8-ACF1-5A63F924500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9" name="Picture 8" descr="cover.jpg"/>
          <p:cNvPicPr>
            <a:picLocks noChangeAspect="1"/>
          </p:cNvPicPr>
          <p:nvPr userDrawn="1"/>
        </p:nvPicPr>
        <p:blipFill rotWithShape="1">
          <a:blip r:embed="rId5"/>
          <a:srcRect t="85536"/>
          <a:stretch/>
        </p:blipFill>
        <p:spPr>
          <a:xfrm>
            <a:off x="0" y="5866041"/>
            <a:ext cx="9906000" cy="991961"/>
          </a:xfrm>
          <a:prstGeom prst="rect">
            <a:avLst/>
          </a:prstGeom>
        </p:spPr>
      </p:pic>
      <p:pic>
        <p:nvPicPr>
          <p:cNvPr id="7" name="Picture 6" descr="footer.jpg">
            <a:extLst>
              <a:ext uri="{FF2B5EF4-FFF2-40B4-BE49-F238E27FC236}">
                <a16:creationId xmlns:a16="http://schemas.microsoft.com/office/drawing/2014/main" id="{80A4E861-88B7-4483-A1B7-A80ADA8B6BAF}"/>
              </a:ext>
            </a:extLst>
          </p:cNvPr>
          <p:cNvPicPr>
            <a:picLocks noChangeAspect="1"/>
          </p:cNvPicPr>
          <p:nvPr userDrawn="1"/>
        </p:nvPicPr>
        <p:blipFill rotWithShape="1">
          <a:blip r:embed="rId6"/>
          <a:srcRect l="61949" r="21354"/>
          <a:stretch/>
        </p:blipFill>
        <p:spPr>
          <a:xfrm flipV="1">
            <a:off x="0" y="0"/>
            <a:ext cx="9906000" cy="6056376"/>
          </a:xfrm>
          <a:prstGeom prst="rect">
            <a:avLst/>
          </a:prstGeom>
          <a:noFill/>
        </p:spPr>
      </p:pic>
      <p:sp>
        <p:nvSpPr>
          <p:cNvPr id="2" name="Title 1"/>
          <p:cNvSpPr>
            <a:spLocks noGrp="1"/>
          </p:cNvSpPr>
          <p:nvPr>
            <p:ph type="ctrTitle" hasCustomPrompt="1"/>
          </p:nvPr>
        </p:nvSpPr>
        <p:spPr>
          <a:xfrm>
            <a:off x="627497" y="1526047"/>
            <a:ext cx="8420100" cy="615553"/>
          </a:xfrm>
        </p:spPr>
        <p:txBody>
          <a:bodyPr anchor="b" anchorCtr="0">
            <a:spAutoFit/>
          </a:bodyPr>
          <a:lstStyle>
            <a:lvl1pPr algn="l">
              <a:defRPr sz="4000" b="0" i="0">
                <a:solidFill>
                  <a:schemeClr val="tx2"/>
                </a:solidFill>
                <a:latin typeface="+mj-lt"/>
                <a:cs typeface="Arial Narrow"/>
              </a:defRPr>
            </a:lvl1pPr>
          </a:lstStyle>
          <a:p>
            <a:r>
              <a:rPr lang="en-AU"/>
              <a:t>Title</a:t>
            </a:r>
            <a:endParaRPr lang="en-US"/>
          </a:p>
        </p:txBody>
      </p:sp>
      <p:sp>
        <p:nvSpPr>
          <p:cNvPr id="3" name="Subtitle 2"/>
          <p:cNvSpPr>
            <a:spLocks noGrp="1"/>
          </p:cNvSpPr>
          <p:nvPr>
            <p:ph type="subTitle" idx="1" hasCustomPrompt="1"/>
          </p:nvPr>
        </p:nvSpPr>
        <p:spPr>
          <a:xfrm>
            <a:off x="627497" y="2141600"/>
            <a:ext cx="8419704" cy="507831"/>
          </a:xfrm>
          <a:prstGeom prst="rect">
            <a:avLst/>
          </a:prstGeom>
        </p:spPr>
        <p:txBody>
          <a:bodyPr wrap="square" lIns="0" rIns="0">
            <a:spAutoFit/>
          </a:bodyPr>
          <a:lstStyle>
            <a:lvl1pPr marL="0" indent="0" algn="l">
              <a:buNone/>
              <a:defRPr sz="2700" b="0" i="0">
                <a:solidFill>
                  <a:srgbClr val="505150"/>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Sub-title</a:t>
            </a:r>
            <a:endParaRPr lang="en-US"/>
          </a:p>
        </p:txBody>
      </p:sp>
      <p:sp>
        <p:nvSpPr>
          <p:cNvPr id="15" name="Text Placeholder 2"/>
          <p:cNvSpPr>
            <a:spLocks noGrp="1"/>
          </p:cNvSpPr>
          <p:nvPr>
            <p:ph type="body" idx="10" hasCustomPrompt="1"/>
          </p:nvPr>
        </p:nvSpPr>
        <p:spPr>
          <a:xfrm>
            <a:off x="627497" y="3158780"/>
            <a:ext cx="8420100" cy="307777"/>
          </a:xfrm>
          <a:prstGeom prst="rect">
            <a:avLst/>
          </a:prstGeom>
        </p:spPr>
        <p:txBody>
          <a:bodyPr lIns="0" rIns="0" anchor="ctr">
            <a:spAutoFit/>
          </a:bodyPr>
          <a:lstStyle>
            <a:lvl1pPr marL="0" indent="0">
              <a:buNone/>
              <a:defRPr sz="1400">
                <a:solidFill>
                  <a:srgbClr val="505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04D6F-E6BA-470D-B146-72EC1C1CC7F6}"/>
              </a:ext>
            </a:extLst>
          </p:cNvPr>
          <p:cNvSpPr>
            <a:spLocks noGrp="1"/>
          </p:cNvSpPr>
          <p:nvPr>
            <p:ph type="sldNum" sz="quarter" idx="10"/>
          </p:nvPr>
        </p:nvSpPr>
        <p:spPr/>
        <p:txBody>
          <a:bodyPr/>
          <a:lstStyle/>
          <a:p>
            <a:fld id="{8E793E86-3D78-F546-A494-18B76795FC70}" type="slidenum">
              <a:rPr lang="en-US" smtClean="0"/>
              <a:pPr/>
              <a:t>‹#›</a:t>
            </a:fld>
            <a:endParaRPr lang="en-US"/>
          </a:p>
        </p:txBody>
      </p:sp>
      <p:sp>
        <p:nvSpPr>
          <p:cNvPr id="3" name="Title 2">
            <a:extLst>
              <a:ext uri="{FF2B5EF4-FFF2-40B4-BE49-F238E27FC236}">
                <a16:creationId xmlns:a16="http://schemas.microsoft.com/office/drawing/2014/main" id="{9C9066B1-EAD6-4FF2-96C9-EB8D861DD5C8}"/>
              </a:ext>
            </a:extLst>
          </p:cNvPr>
          <p:cNvSpPr>
            <a:spLocks noGrp="1"/>
          </p:cNvSpPr>
          <p:nvPr>
            <p:ph type="title"/>
          </p:nvPr>
        </p:nvSpPr>
        <p:spPr>
          <a:xfrm>
            <a:off x="147353" y="555789"/>
            <a:ext cx="9480042" cy="338554"/>
          </a:xfrm>
        </p:spPr>
        <p:txBody>
          <a:bodyPr/>
          <a:lstStyle/>
          <a:p>
            <a:r>
              <a:rPr lang="en-GB"/>
              <a:t>Click to edit Master title style</a:t>
            </a:r>
            <a:endParaRPr lang="en-AU"/>
          </a:p>
        </p:txBody>
      </p:sp>
      <p:sp>
        <p:nvSpPr>
          <p:cNvPr id="9" name="Text Placeholder 8">
            <a:extLst>
              <a:ext uri="{FF2B5EF4-FFF2-40B4-BE49-F238E27FC236}">
                <a16:creationId xmlns:a16="http://schemas.microsoft.com/office/drawing/2014/main" id="{9DDB7257-0E60-47C3-904B-DFF8FC3E6932}"/>
              </a:ext>
            </a:extLst>
          </p:cNvPr>
          <p:cNvSpPr>
            <a:spLocks noGrp="1"/>
          </p:cNvSpPr>
          <p:nvPr>
            <p:ph type="body" sz="quarter" idx="11" hasCustomPrompt="1"/>
          </p:nvPr>
        </p:nvSpPr>
        <p:spPr>
          <a:xfrm>
            <a:off x="147904" y="119066"/>
            <a:ext cx="9479493" cy="461665"/>
          </a:xfrm>
          <a:prstGeom prst="rect">
            <a:avLst/>
          </a:prstGeom>
        </p:spPr>
        <p:txBody>
          <a:bodyPr>
            <a:spAutoFit/>
          </a:bodyPr>
          <a:lstStyle>
            <a:lvl1pPr marL="0" indent="0">
              <a:buNone/>
              <a:defRPr sz="2400">
                <a:solidFill>
                  <a:schemeClr val="tx2"/>
                </a:solidFill>
              </a:defRPr>
            </a:lvl1pPr>
          </a:lstStyle>
          <a:p>
            <a:pPr lvl="0"/>
            <a:r>
              <a:rPr lang="en-US"/>
              <a:t>Title</a:t>
            </a:r>
            <a:endParaRPr lang="en-AU"/>
          </a:p>
        </p:txBody>
      </p:sp>
    </p:spTree>
    <p:extLst>
      <p:ext uri="{BB962C8B-B14F-4D97-AF65-F5344CB8AC3E}">
        <p14:creationId xmlns:p14="http://schemas.microsoft.com/office/powerpoint/2010/main" val="216932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3A17E5-5C3B-4FA8-ACF1-5A63F9245007}"/>
              </a:ext>
            </a:extLst>
          </p:cNvPr>
          <p:cNvGraphicFramePr>
            <a:graphicFrameLocks noChangeAspect="1"/>
          </p:cNvGraphicFramePr>
          <p:nvPr userDrawn="1">
            <p:custDataLst>
              <p:tags r:id="rId1"/>
            </p:custDataLst>
            <p:extLst>
              <p:ext uri="{D42A27DB-BD31-4B8C-83A1-F6EECF244321}">
                <p14:modId xmlns:p14="http://schemas.microsoft.com/office/powerpoint/2010/main" val="53193950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4" name="Object 3" hidden="1">
                        <a:extLst>
                          <a:ext uri="{FF2B5EF4-FFF2-40B4-BE49-F238E27FC236}">
                            <a16:creationId xmlns:a16="http://schemas.microsoft.com/office/drawing/2014/main" id="{9A3A17E5-5C3B-4FA8-ACF1-5A63F924500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9" name="Picture 8" descr="cover.jpg"/>
          <p:cNvPicPr>
            <a:picLocks noChangeAspect="1"/>
          </p:cNvPicPr>
          <p:nvPr userDrawn="1"/>
        </p:nvPicPr>
        <p:blipFill rotWithShape="1">
          <a:blip r:embed="rId5"/>
          <a:srcRect t="85536"/>
          <a:stretch/>
        </p:blipFill>
        <p:spPr>
          <a:xfrm>
            <a:off x="0" y="5866041"/>
            <a:ext cx="9906000" cy="991961"/>
          </a:xfrm>
          <a:prstGeom prst="rect">
            <a:avLst/>
          </a:prstGeom>
        </p:spPr>
      </p:pic>
      <p:pic>
        <p:nvPicPr>
          <p:cNvPr id="7" name="Picture 6" descr="footer.jpg">
            <a:extLst>
              <a:ext uri="{FF2B5EF4-FFF2-40B4-BE49-F238E27FC236}">
                <a16:creationId xmlns:a16="http://schemas.microsoft.com/office/drawing/2014/main" id="{80A4E861-88B7-4483-A1B7-A80ADA8B6BAF}"/>
              </a:ext>
            </a:extLst>
          </p:cNvPr>
          <p:cNvPicPr>
            <a:picLocks noChangeAspect="1"/>
          </p:cNvPicPr>
          <p:nvPr userDrawn="1"/>
        </p:nvPicPr>
        <p:blipFill rotWithShape="1">
          <a:blip r:embed="rId6"/>
          <a:srcRect l="61949" r="21354"/>
          <a:stretch/>
        </p:blipFill>
        <p:spPr>
          <a:xfrm flipV="1">
            <a:off x="0" y="0"/>
            <a:ext cx="9906000" cy="6056376"/>
          </a:xfrm>
          <a:prstGeom prst="rect">
            <a:avLst/>
          </a:prstGeom>
        </p:spPr>
      </p:pic>
      <p:sp>
        <p:nvSpPr>
          <p:cNvPr id="2" name="Title 1"/>
          <p:cNvSpPr>
            <a:spLocks noGrp="1"/>
          </p:cNvSpPr>
          <p:nvPr>
            <p:ph type="ctrTitle" hasCustomPrompt="1"/>
          </p:nvPr>
        </p:nvSpPr>
        <p:spPr>
          <a:xfrm>
            <a:off x="627497" y="1529411"/>
            <a:ext cx="8420100" cy="707886"/>
          </a:xfrm>
        </p:spPr>
        <p:txBody>
          <a:bodyPr anchor="b" anchorCtr="0">
            <a:spAutoFit/>
          </a:bodyPr>
          <a:lstStyle>
            <a:lvl1pPr algn="l">
              <a:defRPr sz="4000" b="0" i="0">
                <a:solidFill>
                  <a:schemeClr val="tx2"/>
                </a:solidFill>
                <a:latin typeface="Arial Narrow"/>
                <a:cs typeface="Arial Narrow"/>
              </a:defRPr>
            </a:lvl1pPr>
          </a:lstStyle>
          <a:p>
            <a:r>
              <a:rPr lang="en-AU"/>
              <a:t>Title</a:t>
            </a:r>
            <a:endParaRPr lang="en-US"/>
          </a:p>
        </p:txBody>
      </p:sp>
      <p:sp>
        <p:nvSpPr>
          <p:cNvPr id="3" name="Subtitle 2"/>
          <p:cNvSpPr>
            <a:spLocks noGrp="1"/>
          </p:cNvSpPr>
          <p:nvPr>
            <p:ph type="subTitle" idx="1" hasCustomPrompt="1"/>
          </p:nvPr>
        </p:nvSpPr>
        <p:spPr>
          <a:xfrm>
            <a:off x="627497" y="2141600"/>
            <a:ext cx="8419704" cy="507831"/>
          </a:xfrm>
          <a:prstGeom prst="rect">
            <a:avLst/>
          </a:prstGeom>
        </p:spPr>
        <p:txBody>
          <a:bodyPr wrap="square">
            <a:spAutoFit/>
          </a:bodyPr>
          <a:lstStyle>
            <a:lvl1pPr marL="0" indent="0" algn="l">
              <a:buNone/>
              <a:defRPr sz="2700" b="0" i="0">
                <a:solidFill>
                  <a:srgbClr val="505150"/>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Sub-title</a:t>
            </a:r>
            <a:endParaRPr lang="en-US"/>
          </a:p>
        </p:txBody>
      </p:sp>
      <p:sp>
        <p:nvSpPr>
          <p:cNvPr id="15" name="Text Placeholder 2"/>
          <p:cNvSpPr>
            <a:spLocks noGrp="1"/>
          </p:cNvSpPr>
          <p:nvPr>
            <p:ph type="body" idx="10" hasCustomPrompt="1"/>
          </p:nvPr>
        </p:nvSpPr>
        <p:spPr>
          <a:xfrm>
            <a:off x="627497" y="3158780"/>
            <a:ext cx="8420100" cy="307777"/>
          </a:xfrm>
          <a:prstGeom prst="rect">
            <a:avLst/>
          </a:prstGeom>
        </p:spPr>
        <p:txBody>
          <a:bodyPr anchor="t">
            <a:spAutoFit/>
          </a:bodyPr>
          <a:lstStyle>
            <a:lvl1pPr marL="0" indent="0">
              <a:buNone/>
              <a:defRPr sz="1400">
                <a:solidFill>
                  <a:srgbClr val="505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Date</a:t>
            </a:r>
          </a:p>
        </p:txBody>
      </p:sp>
    </p:spTree>
    <p:extLst>
      <p:ext uri="{BB962C8B-B14F-4D97-AF65-F5344CB8AC3E}">
        <p14:creationId xmlns:p14="http://schemas.microsoft.com/office/powerpoint/2010/main" val="2874082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372F27-4F35-4F6B-ACA1-6EDBD696724C}"/>
              </a:ext>
            </a:extLst>
          </p:cNvPr>
          <p:cNvGraphicFramePr>
            <a:graphicFrameLocks noChangeAspect="1"/>
          </p:cNvGraphicFramePr>
          <p:nvPr userDrawn="1">
            <p:custDataLst>
              <p:tags r:id="rId1"/>
            </p:custDataLst>
            <p:extLst>
              <p:ext uri="{D42A27DB-BD31-4B8C-83A1-F6EECF244321}">
                <p14:modId xmlns:p14="http://schemas.microsoft.com/office/powerpoint/2010/main" val="9426282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372F27-4F35-4F6B-ACA1-6EDBD696724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6" name="Picture 5" descr="background1.jpg"/>
          <p:cNvPicPr>
            <a:picLocks noChangeAspect="1"/>
          </p:cNvPicPr>
          <p:nvPr userDrawn="1"/>
        </p:nvPicPr>
        <p:blipFill>
          <a:blip r:embed="rId5"/>
          <a:stretch>
            <a:fillRect/>
          </a:stretch>
        </p:blipFill>
        <p:spPr>
          <a:xfrm>
            <a:off x="2" y="3912580"/>
            <a:ext cx="9919354" cy="2953512"/>
          </a:xfrm>
          <a:prstGeom prst="rect">
            <a:avLst/>
          </a:prstGeom>
        </p:spPr>
      </p:pic>
      <p:sp>
        <p:nvSpPr>
          <p:cNvPr id="8" name="Subtitle 2"/>
          <p:cNvSpPr>
            <a:spLocks noGrp="1"/>
          </p:cNvSpPr>
          <p:nvPr>
            <p:ph type="subTitle" idx="10" hasCustomPrompt="1"/>
          </p:nvPr>
        </p:nvSpPr>
        <p:spPr>
          <a:xfrm>
            <a:off x="635036" y="3119181"/>
            <a:ext cx="6934200" cy="602435"/>
          </a:xfrm>
          <a:prstGeom prst="rect">
            <a:avLst/>
          </a:prstGeom>
        </p:spPr>
        <p:txBody>
          <a:bodyPr anchor="b" anchorCtr="0">
            <a:spAutoFit/>
          </a:bodyPr>
          <a:lstStyle>
            <a:lvl1pPr marL="0" indent="0" algn="l">
              <a:buNone/>
              <a:defRPr sz="2800" b="0" i="0">
                <a:solidFill>
                  <a:schemeClr val="tx2"/>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200" b="0" i="0">
                <a:solidFill>
                  <a:schemeClr val="tx2"/>
                </a:solidFill>
                <a:latin typeface="Arial Narrow"/>
                <a:cs typeface="Arial Narrow"/>
              </a:rPr>
              <a:t>Main heading</a:t>
            </a:r>
          </a:p>
        </p:txBody>
      </p:sp>
      <p:sp>
        <p:nvSpPr>
          <p:cNvPr id="4" name="Slide Number Placeholder 5"/>
          <p:cNvSpPr>
            <a:spLocks noGrp="1"/>
          </p:cNvSpPr>
          <p:nvPr>
            <p:ph type="sldNum" sz="quarter" idx="4"/>
          </p:nvPr>
        </p:nvSpPr>
        <p:spPr>
          <a:xfrm>
            <a:off x="7594600" y="6294738"/>
            <a:ext cx="2311400" cy="365125"/>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8E793E86-3D78-F546-A494-18B76795FC70}" type="slidenum">
              <a:rPr lang="en-US" smtClean="0"/>
              <a:pPr/>
              <a:t>‹#›</a:t>
            </a:fld>
            <a:endParaRPr lang="en-US"/>
          </a:p>
        </p:txBody>
      </p:sp>
    </p:spTree>
    <p:extLst>
      <p:ext uri="{BB962C8B-B14F-4D97-AF65-F5344CB8AC3E}">
        <p14:creationId xmlns:p14="http://schemas.microsoft.com/office/powerpoint/2010/main" val="233639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8FED77-BEED-4006-BED5-FA1ED1077547}"/>
              </a:ext>
            </a:extLst>
          </p:cNvPr>
          <p:cNvGraphicFramePr>
            <a:graphicFrameLocks noChangeAspect="1"/>
          </p:cNvGraphicFramePr>
          <p:nvPr userDrawn="1">
            <p:custDataLst>
              <p:tags r:id="rId1"/>
            </p:custDataLst>
            <p:extLst>
              <p:ext uri="{D42A27DB-BD31-4B8C-83A1-F6EECF244321}">
                <p14:modId xmlns:p14="http://schemas.microsoft.com/office/powerpoint/2010/main" val="3574589894"/>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3" name="Object 2" hidden="1">
                        <a:extLst>
                          <a:ext uri="{FF2B5EF4-FFF2-40B4-BE49-F238E27FC236}">
                            <a16:creationId xmlns:a16="http://schemas.microsoft.com/office/drawing/2014/main" id="{5C8FED77-BEED-4006-BED5-FA1ED107754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7" name="Picture 6" descr="footer.jpg">
            <a:extLst>
              <a:ext uri="{FF2B5EF4-FFF2-40B4-BE49-F238E27FC236}">
                <a16:creationId xmlns:a16="http://schemas.microsoft.com/office/drawing/2014/main" id="{30609EDF-52CF-4BEC-AE48-F268A979F65A}"/>
              </a:ext>
            </a:extLst>
          </p:cNvPr>
          <p:cNvPicPr>
            <a:picLocks noChangeAspect="1"/>
          </p:cNvPicPr>
          <p:nvPr userDrawn="1"/>
        </p:nvPicPr>
        <p:blipFill rotWithShape="1">
          <a:blip r:embed="rId5"/>
          <a:srcRect l="61949" r="21354"/>
          <a:stretch/>
        </p:blipFill>
        <p:spPr>
          <a:xfrm flipV="1">
            <a:off x="0" y="0"/>
            <a:ext cx="9906000" cy="6056376"/>
          </a:xfrm>
          <a:prstGeom prst="rect">
            <a:avLst/>
          </a:prstGeom>
        </p:spPr>
      </p:pic>
      <p:sp>
        <p:nvSpPr>
          <p:cNvPr id="11" name="TextBox 10"/>
          <p:cNvSpPr txBox="1"/>
          <p:nvPr userDrawn="1"/>
        </p:nvSpPr>
        <p:spPr>
          <a:xfrm>
            <a:off x="3070533" y="4729608"/>
            <a:ext cx="3764934" cy="1169123"/>
          </a:xfrm>
          <a:prstGeom prst="rect">
            <a:avLst/>
          </a:prstGeom>
          <a:noFill/>
        </p:spPr>
        <p:txBody>
          <a:bodyPr wrap="square" rtlCol="0" anchor="t">
            <a:spAutoFit/>
          </a:bodyPr>
          <a:lstStyle/>
          <a:p>
            <a:pPr algn="ctr">
              <a:lnSpc>
                <a:spcPts val="1700"/>
              </a:lnSpc>
            </a:pPr>
            <a:r>
              <a:rPr lang="en-US" sz="900">
                <a:solidFill>
                  <a:srgbClr val="505150"/>
                </a:solidFill>
                <a:latin typeface="Arial Narrow"/>
                <a:cs typeface="Arial Narrow"/>
              </a:rPr>
              <a:t>Level 1, 155 Queen Street, Melbourne 3000 Victoria</a:t>
            </a:r>
          </a:p>
          <a:p>
            <a:pPr algn="ctr">
              <a:lnSpc>
                <a:spcPts val="1700"/>
              </a:lnSpc>
            </a:pPr>
            <a:r>
              <a:rPr lang="en-US" sz="900">
                <a:solidFill>
                  <a:srgbClr val="505150"/>
                </a:solidFill>
                <a:latin typeface="Arial Narrow"/>
                <a:cs typeface="Arial Narrow"/>
              </a:rPr>
              <a:t>T: +61 3 9211 0015  F: +61 3 9949 9768  E: enquiries@dandolo.com.au</a:t>
            </a:r>
          </a:p>
          <a:p>
            <a:pPr algn="ctr">
              <a:lnSpc>
                <a:spcPts val="1700"/>
              </a:lnSpc>
            </a:pPr>
            <a:r>
              <a:rPr lang="en-US" sz="900">
                <a:solidFill>
                  <a:schemeClr val="tx2"/>
                </a:solidFill>
                <a:latin typeface="Arial Narrow"/>
                <a:cs typeface="Arial Narrow"/>
              </a:rPr>
              <a:t>www.dandolo.com.au</a:t>
            </a:r>
          </a:p>
          <a:p>
            <a:pPr algn="ctr">
              <a:lnSpc>
                <a:spcPts val="1700"/>
              </a:lnSpc>
            </a:pPr>
            <a:r>
              <a:rPr lang="en-US" sz="900">
                <a:latin typeface="Arial Narrow"/>
                <a:cs typeface="Arial Narrow"/>
              </a:rPr>
              <a:t>ABN 48 757 017 061</a:t>
            </a:r>
          </a:p>
          <a:p>
            <a:pPr algn="ctr">
              <a:lnSpc>
                <a:spcPts val="1700"/>
              </a:lnSpc>
            </a:pPr>
            <a:endParaRPr lang="en-US" sz="900"/>
          </a:p>
        </p:txBody>
      </p:sp>
      <p:cxnSp>
        <p:nvCxnSpPr>
          <p:cNvPr id="13" name="Straight Connector 12"/>
          <p:cNvCxnSpPr/>
          <p:nvPr userDrawn="1"/>
        </p:nvCxnSpPr>
        <p:spPr>
          <a:xfrm>
            <a:off x="4773962" y="4632506"/>
            <a:ext cx="358076" cy="1588"/>
          </a:xfrm>
          <a:prstGeom prst="line">
            <a:avLst/>
          </a:prstGeom>
          <a:ln w="6350">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footer.jpg">
            <a:extLst>
              <a:ext uri="{FF2B5EF4-FFF2-40B4-BE49-F238E27FC236}">
                <a16:creationId xmlns:a16="http://schemas.microsoft.com/office/drawing/2014/main" id="{5AD2CA63-907E-4DFB-8E4E-DBA25A949F21}"/>
              </a:ext>
            </a:extLst>
          </p:cNvPr>
          <p:cNvPicPr>
            <a:picLocks noChangeAspect="1"/>
          </p:cNvPicPr>
          <p:nvPr userDrawn="1"/>
        </p:nvPicPr>
        <p:blipFill rotWithShape="1">
          <a:blip r:embed="rId5"/>
          <a:srcRect l="73616" b="25750"/>
          <a:stretch/>
        </p:blipFill>
        <p:spPr>
          <a:xfrm>
            <a:off x="2849911" y="3579102"/>
            <a:ext cx="4206178" cy="957893"/>
          </a:xfrm>
          <a:prstGeom prst="rect">
            <a:avLst/>
          </a:prstGeom>
        </p:spPr>
      </p:pic>
      <p:sp>
        <p:nvSpPr>
          <p:cNvPr id="9" name="Title 1">
            <a:extLst>
              <a:ext uri="{FF2B5EF4-FFF2-40B4-BE49-F238E27FC236}">
                <a16:creationId xmlns:a16="http://schemas.microsoft.com/office/drawing/2014/main" id="{F73D70E1-7D54-4971-8AAB-02294A95106A}"/>
              </a:ext>
            </a:extLst>
          </p:cNvPr>
          <p:cNvSpPr txBox="1">
            <a:spLocks/>
          </p:cNvSpPr>
          <p:nvPr userDrawn="1"/>
        </p:nvSpPr>
        <p:spPr>
          <a:xfrm>
            <a:off x="3533436" y="2059721"/>
            <a:ext cx="2839131" cy="1143000"/>
          </a:xfrm>
          <a:prstGeom prst="rect">
            <a:avLst/>
          </a:prstGeom>
        </p:spPr>
        <p:txBody>
          <a:bodyPr vert="horz" wrap="square" lIns="91440" tIns="45720" rIns="91440" bIns="45720" rtlCol="0" anchor="t" anchorCtr="0">
            <a:normAutofit/>
          </a:bodyPr>
          <a:lstStyle>
            <a:lvl1pPr algn="ctr" defTabSz="457200" rtl="0" eaLnBrk="1" latinLnBrk="0" hangingPunct="1">
              <a:spcBef>
                <a:spcPct val="0"/>
              </a:spcBef>
              <a:buNone/>
              <a:defRPr lang="en-AU" sz="4000" b="0" i="0" kern="1200" cap="none">
                <a:solidFill>
                  <a:schemeClr val="tx1"/>
                </a:solidFill>
                <a:latin typeface="Arial Narrow" charset="0"/>
                <a:ea typeface="+mj-ea"/>
                <a:cs typeface="Times New Roman" charset="0"/>
              </a:defRPr>
            </a:lvl1pPr>
          </a:lstStyle>
          <a:p>
            <a:r>
              <a:rPr lang="en-AU" sz="4000"/>
              <a:t>Thank you</a:t>
            </a:r>
          </a:p>
        </p:txBody>
      </p:sp>
    </p:spTree>
    <p:extLst>
      <p:ext uri="{BB962C8B-B14F-4D97-AF65-F5344CB8AC3E}">
        <p14:creationId xmlns:p14="http://schemas.microsoft.com/office/powerpoint/2010/main" val="3993350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CFE15BA-EC0D-4D1E-835E-3F73014C5413}"/>
              </a:ext>
            </a:extLst>
          </p:cNvPr>
          <p:cNvSpPr>
            <a:spLocks noGrp="1"/>
          </p:cNvSpPr>
          <p:nvPr>
            <p:ph type="title"/>
          </p:nvPr>
        </p:nvSpPr>
        <p:spPr>
          <a:xfrm>
            <a:off x="147353" y="555789"/>
            <a:ext cx="9480042" cy="338554"/>
          </a:xfrm>
        </p:spPr>
        <p:txBody>
          <a:body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C31E0B21-B198-434D-AC56-770858F895D2}"/>
              </a:ext>
            </a:extLst>
          </p:cNvPr>
          <p:cNvSpPr>
            <a:spLocks noGrp="1"/>
          </p:cNvSpPr>
          <p:nvPr>
            <p:ph type="sldNum" sz="quarter" idx="10"/>
          </p:nvPr>
        </p:nvSpPr>
        <p:spPr/>
        <p:txBody>
          <a:bodyPr/>
          <a:lstStyle/>
          <a:p>
            <a:fld id="{8E793E86-3D78-F546-A494-18B76795FC70}" type="slidenum">
              <a:rPr lang="en-US" smtClean="0"/>
              <a:pPr/>
              <a:t>‹#›</a:t>
            </a:fld>
            <a:endParaRPr lang="en-US"/>
          </a:p>
        </p:txBody>
      </p:sp>
      <p:sp>
        <p:nvSpPr>
          <p:cNvPr id="6" name="Text Placeholder 5">
            <a:extLst>
              <a:ext uri="{FF2B5EF4-FFF2-40B4-BE49-F238E27FC236}">
                <a16:creationId xmlns:a16="http://schemas.microsoft.com/office/drawing/2014/main" id="{3A831ABA-3DFB-4028-B186-AF642F52FB42}"/>
              </a:ext>
            </a:extLst>
          </p:cNvPr>
          <p:cNvSpPr>
            <a:spLocks noGrp="1"/>
          </p:cNvSpPr>
          <p:nvPr>
            <p:ph type="body" sz="quarter" idx="11"/>
          </p:nvPr>
        </p:nvSpPr>
        <p:spPr>
          <a:xfrm>
            <a:off x="147352" y="1277941"/>
            <a:ext cx="4689983" cy="938719"/>
          </a:xfrm>
          <a:prstGeom prst="rect">
            <a:avLst/>
          </a:prstGeom>
        </p:spPr>
        <p:txBody>
          <a:bodyPr wrap="square">
            <a:spAutoFit/>
          </a:bodyPr>
          <a:lstStyle>
            <a:lvl5pPr marL="800100" indent="-114300">
              <a:buFont typeface="Arial Narrow" panose="020B0606020202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A0222F13-6C26-49C9-A82F-A94946135C77}"/>
              </a:ext>
            </a:extLst>
          </p:cNvPr>
          <p:cNvSpPr>
            <a:spLocks noGrp="1"/>
          </p:cNvSpPr>
          <p:nvPr>
            <p:ph type="body" sz="quarter" idx="12" hasCustomPrompt="1"/>
          </p:nvPr>
        </p:nvSpPr>
        <p:spPr>
          <a:xfrm>
            <a:off x="147904" y="118158"/>
            <a:ext cx="9479493" cy="461665"/>
          </a:xfrm>
          <a:prstGeom prst="rect">
            <a:avLst/>
          </a:prstGeom>
        </p:spPr>
        <p:txBody>
          <a:bodyPr wrap="square">
            <a:spAutoFit/>
          </a:bodyPr>
          <a:lstStyle>
            <a:lvl1pPr marL="0" indent="0">
              <a:buNone/>
              <a:defRPr sz="2400">
                <a:solidFill>
                  <a:schemeClr val="tx2"/>
                </a:solidFill>
              </a:defRPr>
            </a:lvl1pPr>
          </a:lstStyle>
          <a:p>
            <a:pPr lvl="0"/>
            <a:r>
              <a:rPr lang="en-US"/>
              <a:t>Title</a:t>
            </a:r>
            <a:endParaRPr lang="en-AU"/>
          </a:p>
        </p:txBody>
      </p:sp>
    </p:spTree>
    <p:extLst>
      <p:ext uri="{BB962C8B-B14F-4D97-AF65-F5344CB8AC3E}">
        <p14:creationId xmlns:p14="http://schemas.microsoft.com/office/powerpoint/2010/main" val="178695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D7B1-09D8-6847-8CA9-E6A48C5F17B9}"/>
              </a:ext>
            </a:extLst>
          </p:cNvPr>
          <p:cNvSpPr>
            <a:spLocks noGrp="1"/>
          </p:cNvSpPr>
          <p:nvPr>
            <p:ph type="title"/>
          </p:nvPr>
        </p:nvSpPr>
        <p:spPr/>
        <p:txBody>
          <a:bodyPr/>
          <a:lstStyle/>
          <a:p>
            <a:r>
              <a:rPr lang="en-GB"/>
              <a:t>Click to edit Master title style</a:t>
            </a:r>
            <a:endParaRPr lang="en-US"/>
          </a:p>
        </p:txBody>
      </p:sp>
      <p:sp>
        <p:nvSpPr>
          <p:cNvPr id="4" name="Slide Number Placeholder 3">
            <a:extLst>
              <a:ext uri="{FF2B5EF4-FFF2-40B4-BE49-F238E27FC236}">
                <a16:creationId xmlns:a16="http://schemas.microsoft.com/office/drawing/2014/main" id="{F98705AA-71A2-CD40-B189-7D826441C99A}"/>
              </a:ext>
            </a:extLst>
          </p:cNvPr>
          <p:cNvSpPr>
            <a:spLocks noGrp="1"/>
          </p:cNvSpPr>
          <p:nvPr>
            <p:ph type="sldNum" sz="quarter" idx="11"/>
          </p:nvPr>
        </p:nvSpPr>
        <p:spPr/>
        <p:txBody>
          <a:bodyPr/>
          <a:lstStyle/>
          <a:p>
            <a:fld id="{2ED7E6EB-FFB6-2B46-ABEA-442EF21ADA9F}" type="slidenum">
              <a:rPr lang="en-US" smtClean="0"/>
              <a:pPr/>
              <a:t>‹#›</a:t>
            </a:fld>
            <a:endParaRPr lang="en-US"/>
          </a:p>
        </p:txBody>
      </p:sp>
      <p:sp>
        <p:nvSpPr>
          <p:cNvPr id="5" name="Text Placeholder 6">
            <a:extLst>
              <a:ext uri="{FF2B5EF4-FFF2-40B4-BE49-F238E27FC236}">
                <a16:creationId xmlns:a16="http://schemas.microsoft.com/office/drawing/2014/main" id="{69064726-8766-A34B-9DC6-A506CD836B08}"/>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9" name="Content Placeholder 8">
            <a:extLst>
              <a:ext uri="{FF2B5EF4-FFF2-40B4-BE49-F238E27FC236}">
                <a16:creationId xmlns:a16="http://schemas.microsoft.com/office/drawing/2014/main" id="{C957AA3A-F6B4-094E-59F4-B4BCDF2BD116}"/>
              </a:ext>
            </a:extLst>
          </p:cNvPr>
          <p:cNvSpPr>
            <a:spLocks noGrp="1"/>
          </p:cNvSpPr>
          <p:nvPr>
            <p:ph sz="quarter" idx="17"/>
          </p:nvPr>
        </p:nvSpPr>
        <p:spPr>
          <a:xfrm>
            <a:off x="165148" y="1160461"/>
            <a:ext cx="4700133" cy="4717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8">
            <a:extLst>
              <a:ext uri="{FF2B5EF4-FFF2-40B4-BE49-F238E27FC236}">
                <a16:creationId xmlns:a16="http://schemas.microsoft.com/office/drawing/2014/main" id="{0CCB8A32-F27A-A742-8AA3-1FD6683AC3E4}"/>
              </a:ext>
            </a:extLst>
          </p:cNvPr>
          <p:cNvSpPr>
            <a:spLocks noGrp="1"/>
          </p:cNvSpPr>
          <p:nvPr>
            <p:ph sz="quarter" idx="18"/>
          </p:nvPr>
        </p:nvSpPr>
        <p:spPr>
          <a:xfrm>
            <a:off x="5037092" y="1160461"/>
            <a:ext cx="4703760" cy="47178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Footer Placeholder 10">
            <a:extLst>
              <a:ext uri="{FF2B5EF4-FFF2-40B4-BE49-F238E27FC236}">
                <a16:creationId xmlns:a16="http://schemas.microsoft.com/office/drawing/2014/main" id="{90EDD5EC-B5C1-C92B-2A27-AABFCF40617E}"/>
              </a:ext>
            </a:extLst>
          </p:cNvPr>
          <p:cNvSpPr>
            <a:spLocks noGrp="1"/>
          </p:cNvSpPr>
          <p:nvPr>
            <p:ph type="ftr" sz="quarter" idx="19"/>
          </p:nvPr>
        </p:nvSpPr>
        <p:spPr/>
        <p:txBody>
          <a:bodyPr/>
          <a:lstStyle/>
          <a:p>
            <a:r>
              <a:rPr lang="en-AU"/>
              <a:t>Footnote and sources</a:t>
            </a:r>
          </a:p>
        </p:txBody>
      </p:sp>
    </p:spTree>
    <p:extLst>
      <p:ext uri="{BB962C8B-B14F-4D97-AF65-F5344CB8AC3E}">
        <p14:creationId xmlns:p14="http://schemas.microsoft.com/office/powerpoint/2010/main" val="197963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97C8FE17-35B3-4F9C-91E1-1DBFDA647D60}"/>
              </a:ext>
            </a:extLst>
          </p:cNvPr>
          <p:cNvSpPr>
            <a:spLocks noGrp="1"/>
          </p:cNvSpPr>
          <p:nvPr>
            <p:ph type="body" sz="quarter" idx="13" hasCustomPrompt="1"/>
          </p:nvPr>
        </p:nvSpPr>
        <p:spPr>
          <a:xfrm>
            <a:off x="165148" y="579928"/>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6" name="Title 5">
            <a:extLst>
              <a:ext uri="{FF2B5EF4-FFF2-40B4-BE49-F238E27FC236}">
                <a16:creationId xmlns:a16="http://schemas.microsoft.com/office/drawing/2014/main" id="{1F93A02F-0CCD-4697-A52E-88926F1D8E0B}"/>
              </a:ext>
            </a:extLst>
          </p:cNvPr>
          <p:cNvSpPr>
            <a:spLocks noGrp="1"/>
          </p:cNvSpPr>
          <p:nvPr>
            <p:ph type="title"/>
          </p:nvPr>
        </p:nvSpPr>
        <p:spPr/>
        <p:txBody>
          <a:bodyPr/>
          <a:lstStyle/>
          <a:p>
            <a:r>
              <a:rPr lang="en-US"/>
              <a:t>Click to edit Master title style</a:t>
            </a:r>
          </a:p>
        </p:txBody>
      </p:sp>
      <p:sp>
        <p:nvSpPr>
          <p:cNvPr id="11" name="Slide Number Placeholder 3">
            <a:extLst>
              <a:ext uri="{FF2B5EF4-FFF2-40B4-BE49-F238E27FC236}">
                <a16:creationId xmlns:a16="http://schemas.microsoft.com/office/drawing/2014/main" id="{18167B63-7342-0C40-A187-EF0417DABFEC}"/>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15" name="Content Placeholder 3">
            <a:extLst>
              <a:ext uri="{FF2B5EF4-FFF2-40B4-BE49-F238E27FC236}">
                <a16:creationId xmlns:a16="http://schemas.microsoft.com/office/drawing/2014/main" id="{06FC9ED3-CB75-2E4B-8C23-237E2780B34D}"/>
              </a:ext>
            </a:extLst>
          </p:cNvPr>
          <p:cNvSpPr>
            <a:spLocks noGrp="1"/>
          </p:cNvSpPr>
          <p:nvPr>
            <p:ph sz="quarter" idx="15"/>
          </p:nvPr>
        </p:nvSpPr>
        <p:spPr>
          <a:xfrm>
            <a:off x="165148" y="1160461"/>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3">
            <a:extLst>
              <a:ext uri="{FF2B5EF4-FFF2-40B4-BE49-F238E27FC236}">
                <a16:creationId xmlns:a16="http://schemas.microsoft.com/office/drawing/2014/main" id="{B77CB1B1-534B-B14F-B1D7-7786AE87CD27}"/>
              </a:ext>
            </a:extLst>
          </p:cNvPr>
          <p:cNvSpPr>
            <a:spLocks noGrp="1"/>
          </p:cNvSpPr>
          <p:nvPr>
            <p:ph sz="quarter" idx="16"/>
          </p:nvPr>
        </p:nvSpPr>
        <p:spPr>
          <a:xfrm>
            <a:off x="3422991" y="1160461"/>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3">
            <a:extLst>
              <a:ext uri="{FF2B5EF4-FFF2-40B4-BE49-F238E27FC236}">
                <a16:creationId xmlns:a16="http://schemas.microsoft.com/office/drawing/2014/main" id="{BBE6343E-5DCD-054A-9692-34747BB8E1C9}"/>
              </a:ext>
            </a:extLst>
          </p:cNvPr>
          <p:cNvSpPr>
            <a:spLocks noGrp="1"/>
          </p:cNvSpPr>
          <p:nvPr>
            <p:ph sz="quarter" idx="17"/>
          </p:nvPr>
        </p:nvSpPr>
        <p:spPr>
          <a:xfrm>
            <a:off x="6680834" y="1160460"/>
            <a:ext cx="3060019"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1">
            <a:extLst>
              <a:ext uri="{FF2B5EF4-FFF2-40B4-BE49-F238E27FC236}">
                <a16:creationId xmlns:a16="http://schemas.microsoft.com/office/drawing/2014/main" id="{4A485015-CB78-47BE-E96E-A7D473C78161}"/>
              </a:ext>
            </a:extLst>
          </p:cNvPr>
          <p:cNvSpPr>
            <a:spLocks noGrp="1"/>
          </p:cNvSpPr>
          <p:nvPr>
            <p:ph type="ftr" sz="quarter" idx="18"/>
          </p:nvPr>
        </p:nvSpPr>
        <p:spPr/>
        <p:txBody>
          <a:bodyPr/>
          <a:lstStyle/>
          <a:p>
            <a:r>
              <a:rPr lang="en-AU"/>
              <a:t>Footnote and sources</a:t>
            </a:r>
          </a:p>
        </p:txBody>
      </p:sp>
    </p:spTree>
    <p:extLst>
      <p:ext uri="{BB962C8B-B14F-4D97-AF65-F5344CB8AC3E}">
        <p14:creationId xmlns:p14="http://schemas.microsoft.com/office/powerpoint/2010/main" val="116092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no foo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12" name="Content Placeholder 3">
            <a:extLst>
              <a:ext uri="{FF2B5EF4-FFF2-40B4-BE49-F238E27FC236}">
                <a16:creationId xmlns:a16="http://schemas.microsoft.com/office/drawing/2014/main" id="{8D9D80E1-9AB9-BE47-9691-30F17E4F2BE9}"/>
              </a:ext>
            </a:extLst>
          </p:cNvPr>
          <p:cNvSpPr>
            <a:spLocks noGrp="1"/>
          </p:cNvSpPr>
          <p:nvPr>
            <p:ph sz="quarter" idx="15"/>
          </p:nvPr>
        </p:nvSpPr>
        <p:spPr>
          <a:xfrm>
            <a:off x="165148" y="1160462"/>
            <a:ext cx="9575704" cy="471782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2">
            <a:extLst>
              <a:ext uri="{FF2B5EF4-FFF2-40B4-BE49-F238E27FC236}">
                <a16:creationId xmlns:a16="http://schemas.microsoft.com/office/drawing/2014/main" id="{CB7D9F7E-49F7-D8F4-C1F0-7AC120B2FF35}"/>
              </a:ext>
            </a:extLst>
          </p:cNvPr>
          <p:cNvSpPr>
            <a:spLocks noGrp="1"/>
          </p:cNvSpPr>
          <p:nvPr>
            <p:ph type="ftr" sz="quarter" idx="16"/>
          </p:nvPr>
        </p:nvSpPr>
        <p:spPr/>
        <p:txBody>
          <a:bodyPr/>
          <a:lstStyle/>
          <a:p>
            <a:r>
              <a:rPr lang="en-AU"/>
              <a:t>Footnote and sources</a:t>
            </a:r>
          </a:p>
        </p:txBody>
      </p:sp>
    </p:spTree>
    <p:extLst>
      <p:ext uri="{BB962C8B-B14F-4D97-AF65-F5344CB8AC3E}">
        <p14:creationId xmlns:p14="http://schemas.microsoft.com/office/powerpoint/2010/main" val="174277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3" name="Footer Placeholder 2">
            <a:extLst>
              <a:ext uri="{FF2B5EF4-FFF2-40B4-BE49-F238E27FC236}">
                <a16:creationId xmlns:a16="http://schemas.microsoft.com/office/drawing/2014/main" id="{00C39723-A8CE-685A-A00F-F09399A2906C}"/>
              </a:ext>
            </a:extLst>
          </p:cNvPr>
          <p:cNvSpPr>
            <a:spLocks noGrp="1"/>
          </p:cNvSpPr>
          <p:nvPr>
            <p:ph type="ftr" sz="quarter" idx="14"/>
          </p:nvPr>
        </p:nvSpPr>
        <p:spPr/>
        <p:txBody>
          <a:bodyPr/>
          <a:lstStyle/>
          <a:p>
            <a:r>
              <a:rPr lang="en-AU"/>
              <a:t>Footnote and sources</a:t>
            </a:r>
          </a:p>
        </p:txBody>
      </p:sp>
    </p:spTree>
    <p:extLst>
      <p:ext uri="{BB962C8B-B14F-4D97-AF65-F5344CB8AC3E}">
        <p14:creationId xmlns:p14="http://schemas.microsoft.com/office/powerpoint/2010/main" val="14242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400F63-B7B3-405D-9CE0-4DE24763332D}"/>
              </a:ext>
            </a:extLst>
          </p:cNvPr>
          <p:cNvGraphicFramePr>
            <a:graphicFrameLocks noChangeAspect="1"/>
          </p:cNvGraphicFramePr>
          <p:nvPr userDrawn="1">
            <p:custDataLst>
              <p:tags r:id="rId1"/>
            </p:custDataLst>
            <p:extLst>
              <p:ext uri="{D42A27DB-BD31-4B8C-83A1-F6EECF244321}">
                <p14:modId xmlns:p14="http://schemas.microsoft.com/office/powerpoint/2010/main" val="2985425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400F63-B7B3-405D-9CE0-4DE2476333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Text Placeholder 6">
            <a:extLst>
              <a:ext uri="{FF2B5EF4-FFF2-40B4-BE49-F238E27FC236}">
                <a16:creationId xmlns:a16="http://schemas.microsoft.com/office/drawing/2014/main" id="{D75301A6-DE5E-4652-8E12-51FE83389F92}"/>
              </a:ext>
            </a:extLst>
          </p:cNvPr>
          <p:cNvSpPr>
            <a:spLocks noGrp="1"/>
          </p:cNvSpPr>
          <p:nvPr>
            <p:ph type="body" sz="quarter" idx="13" hasCustomPrompt="1"/>
          </p:nvPr>
        </p:nvSpPr>
        <p:spPr>
          <a:xfrm>
            <a:off x="165148" y="579823"/>
            <a:ext cx="9575704" cy="246221"/>
          </a:xfrm>
          <a:prstGeom prst="rect">
            <a:avLst/>
          </a:prstGeom>
        </p:spPr>
        <p:txBody>
          <a:bodyPr vert="horz" wrap="square" lIns="0" tIns="0" rIns="0" bIns="0" anchor="t" anchorCtr="0">
            <a:spAutoFit/>
          </a:bodyPr>
          <a:lstStyle>
            <a:lvl1pPr marL="0" indent="0">
              <a:buNone/>
              <a:defRPr sz="1600">
                <a:solidFill>
                  <a:schemeClr val="tx1">
                    <a:lumMod val="50000"/>
                    <a:lumOff val="50000"/>
                  </a:schemeClr>
                </a:solidFill>
              </a:defRPr>
            </a:lvl1pPr>
            <a:lvl2pPr marL="171450" indent="0">
              <a:buNone/>
              <a:defRPr/>
            </a:lvl2pPr>
            <a:lvl3pPr marL="400050" indent="0">
              <a:buNone/>
              <a:defRPr/>
            </a:lvl3pPr>
            <a:lvl4pPr marL="571500" indent="0">
              <a:buNone/>
              <a:defRPr/>
            </a:lvl4pPr>
            <a:lvl5pPr marL="1828800" indent="0">
              <a:buNone/>
              <a:defRPr/>
            </a:lvl5pPr>
          </a:lstStyle>
          <a:p>
            <a:pPr lvl="0"/>
            <a:r>
              <a:rPr lang="en-US"/>
              <a:t>Subtitle</a:t>
            </a:r>
          </a:p>
        </p:txBody>
      </p:sp>
      <p:sp>
        <p:nvSpPr>
          <p:cNvPr id="13" name="Title 12">
            <a:extLst>
              <a:ext uri="{FF2B5EF4-FFF2-40B4-BE49-F238E27FC236}">
                <a16:creationId xmlns:a16="http://schemas.microsoft.com/office/drawing/2014/main" id="{FE1FB4DD-4BC2-46DD-BF86-CA3C00BED9FE}"/>
              </a:ext>
            </a:extLst>
          </p:cNvPr>
          <p:cNvSpPr>
            <a:spLocks noGrp="1"/>
          </p:cNvSpPr>
          <p:nvPr>
            <p:ph type="title"/>
          </p:nvPr>
        </p:nvSpPr>
        <p:spPr/>
        <p:txBody>
          <a:bodyPr/>
          <a:lstStyle/>
          <a:p>
            <a:r>
              <a:rPr lang="en-US"/>
              <a:t>Click to edit Master title style</a:t>
            </a:r>
          </a:p>
        </p:txBody>
      </p:sp>
      <p:pic>
        <p:nvPicPr>
          <p:cNvPr id="5" name="Picture 4" descr="A picture containing text, sign&#10;&#10;Description automatically generated">
            <a:extLst>
              <a:ext uri="{FF2B5EF4-FFF2-40B4-BE49-F238E27FC236}">
                <a16:creationId xmlns:a16="http://schemas.microsoft.com/office/drawing/2014/main" id="{E4FEDB03-423A-FA40-8965-9B07B872981E}"/>
              </a:ext>
            </a:extLst>
          </p:cNvPr>
          <p:cNvPicPr>
            <a:picLocks/>
          </p:cNvPicPr>
          <p:nvPr userDrawn="1"/>
        </p:nvPicPr>
        <p:blipFill>
          <a:blip r:embed="rId5"/>
          <a:stretch>
            <a:fillRect/>
          </a:stretch>
        </p:blipFill>
        <p:spPr>
          <a:xfrm>
            <a:off x="8029722" y="6406776"/>
            <a:ext cx="1152000" cy="175465"/>
          </a:xfrm>
          <a:prstGeom prst="rect">
            <a:avLst/>
          </a:prstGeom>
        </p:spPr>
      </p:pic>
      <p:sp>
        <p:nvSpPr>
          <p:cNvPr id="10" name="Slide Number Placeholder 3">
            <a:extLst>
              <a:ext uri="{FF2B5EF4-FFF2-40B4-BE49-F238E27FC236}">
                <a16:creationId xmlns:a16="http://schemas.microsoft.com/office/drawing/2014/main" id="{6D4CB4C6-8D84-414F-A398-DE142F6510B9}"/>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
        <p:nvSpPr>
          <p:cNvPr id="3" name="Footer Placeholder 2">
            <a:extLst>
              <a:ext uri="{FF2B5EF4-FFF2-40B4-BE49-F238E27FC236}">
                <a16:creationId xmlns:a16="http://schemas.microsoft.com/office/drawing/2014/main" id="{00C39723-A8CE-685A-A00F-F09399A2906C}"/>
              </a:ext>
            </a:extLst>
          </p:cNvPr>
          <p:cNvSpPr>
            <a:spLocks noGrp="1"/>
          </p:cNvSpPr>
          <p:nvPr>
            <p:ph type="ftr" sz="quarter" idx="14"/>
          </p:nvPr>
        </p:nvSpPr>
        <p:spPr/>
        <p:txBody>
          <a:bodyPr/>
          <a:lstStyle/>
          <a:p>
            <a:r>
              <a:rPr lang="en-AU"/>
              <a:t>Footnote and sources</a:t>
            </a:r>
          </a:p>
        </p:txBody>
      </p:sp>
    </p:spTree>
    <p:extLst>
      <p:ext uri="{BB962C8B-B14F-4D97-AF65-F5344CB8AC3E}">
        <p14:creationId xmlns:p14="http://schemas.microsoft.com/office/powerpoint/2010/main" val="240248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372F27-4F35-4F6B-ACA1-6EDBD696724C}"/>
              </a:ext>
            </a:extLst>
          </p:cNvPr>
          <p:cNvGraphicFramePr>
            <a:graphicFrameLocks noChangeAspect="1"/>
          </p:cNvGraphicFramePr>
          <p:nvPr userDrawn="1">
            <p:custDataLst>
              <p:tags r:id="rId1"/>
            </p:custDataLst>
            <p:extLst>
              <p:ext uri="{D42A27DB-BD31-4B8C-83A1-F6EECF244321}">
                <p14:modId xmlns:p14="http://schemas.microsoft.com/office/powerpoint/2010/main" val="9426282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372F27-4F35-4F6B-ACA1-6EDBD696724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6" name="Picture 5" descr="background1.jpg"/>
          <p:cNvPicPr>
            <a:picLocks noChangeAspect="1"/>
          </p:cNvPicPr>
          <p:nvPr userDrawn="1"/>
        </p:nvPicPr>
        <p:blipFill>
          <a:blip r:embed="rId5"/>
          <a:stretch>
            <a:fillRect/>
          </a:stretch>
        </p:blipFill>
        <p:spPr>
          <a:xfrm>
            <a:off x="2" y="3912580"/>
            <a:ext cx="9919354" cy="2953512"/>
          </a:xfrm>
          <a:prstGeom prst="rect">
            <a:avLst/>
          </a:prstGeom>
        </p:spPr>
      </p:pic>
      <p:sp>
        <p:nvSpPr>
          <p:cNvPr id="3" name="Title 2">
            <a:extLst>
              <a:ext uri="{FF2B5EF4-FFF2-40B4-BE49-F238E27FC236}">
                <a16:creationId xmlns:a16="http://schemas.microsoft.com/office/drawing/2014/main" id="{57C187BD-B945-43CA-BEF3-6F7B6D2FD9CE}"/>
              </a:ext>
            </a:extLst>
          </p:cNvPr>
          <p:cNvSpPr>
            <a:spLocks noGrp="1"/>
          </p:cNvSpPr>
          <p:nvPr>
            <p:ph type="title"/>
          </p:nvPr>
        </p:nvSpPr>
        <p:spPr>
          <a:xfrm>
            <a:off x="635036" y="3289493"/>
            <a:ext cx="6934200" cy="430887"/>
          </a:xfrm>
          <a:prstGeom prst="rect">
            <a:avLst/>
          </a:prstGeom>
        </p:spPr>
        <p:txBody>
          <a:bodyPr vert="horz" wrap="square" lIns="0" tIns="0" rIns="0" bIns="0" anchor="b" anchorCtr="0">
            <a:spAutoFit/>
          </a:bodyPr>
          <a:lstStyle>
            <a:lvl1pPr>
              <a:defRPr sz="2800"/>
            </a:lvl1pPr>
          </a:lstStyle>
          <a:p>
            <a:r>
              <a:rPr lang="en-US"/>
              <a:t>Click to edit Master title style</a:t>
            </a:r>
          </a:p>
        </p:txBody>
      </p:sp>
      <p:sp>
        <p:nvSpPr>
          <p:cNvPr id="5" name="Slide Number Placeholder 3">
            <a:extLst>
              <a:ext uri="{FF2B5EF4-FFF2-40B4-BE49-F238E27FC236}">
                <a16:creationId xmlns:a16="http://schemas.microsoft.com/office/drawing/2014/main" id="{D04BAF54-52A8-BE4A-B49B-FFEA6B9C30C0}"/>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8FED77-BEED-4006-BED5-FA1ED1077547}"/>
              </a:ext>
            </a:extLst>
          </p:cNvPr>
          <p:cNvGraphicFramePr>
            <a:graphicFrameLocks noChangeAspect="1"/>
          </p:cNvGraphicFramePr>
          <p:nvPr userDrawn="1">
            <p:custDataLst>
              <p:tags r:id="rId1"/>
            </p:custDataLst>
            <p:extLst>
              <p:ext uri="{D42A27DB-BD31-4B8C-83A1-F6EECF244321}">
                <p14:modId xmlns:p14="http://schemas.microsoft.com/office/powerpoint/2010/main" val="3574589894"/>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3" name="Object 2" hidden="1">
                        <a:extLst>
                          <a:ext uri="{FF2B5EF4-FFF2-40B4-BE49-F238E27FC236}">
                            <a16:creationId xmlns:a16="http://schemas.microsoft.com/office/drawing/2014/main" id="{5C8FED77-BEED-4006-BED5-FA1ED1077547}"/>
                          </a:ext>
                        </a:extLst>
                      </p:cNvPr>
                      <p:cNvPicPr/>
                      <p:nvPr/>
                    </p:nvPicPr>
                    <p:blipFill>
                      <a:blip r:embed="rId4"/>
                      <a:stretch>
                        <a:fillRect/>
                      </a:stretch>
                    </p:blipFill>
                    <p:spPr>
                      <a:xfrm>
                        <a:off x="1722" y="1591"/>
                        <a:ext cx="1719" cy="1587"/>
                      </a:xfrm>
                      <a:prstGeom prst="rect">
                        <a:avLst/>
                      </a:prstGeom>
                    </p:spPr>
                  </p:pic>
                </p:oleObj>
              </mc:Fallback>
            </mc:AlternateContent>
          </a:graphicData>
        </a:graphic>
      </p:graphicFrame>
      <p:pic>
        <p:nvPicPr>
          <p:cNvPr id="7" name="Picture 6" descr="footer.jpg">
            <a:extLst>
              <a:ext uri="{FF2B5EF4-FFF2-40B4-BE49-F238E27FC236}">
                <a16:creationId xmlns:a16="http://schemas.microsoft.com/office/drawing/2014/main" id="{30609EDF-52CF-4BEC-AE48-F268A979F65A}"/>
              </a:ext>
            </a:extLst>
          </p:cNvPr>
          <p:cNvPicPr>
            <a:picLocks noChangeAspect="1"/>
          </p:cNvPicPr>
          <p:nvPr userDrawn="1"/>
        </p:nvPicPr>
        <p:blipFill rotWithShape="1">
          <a:blip r:embed="rId5"/>
          <a:srcRect l="61949" r="21354"/>
          <a:stretch/>
        </p:blipFill>
        <p:spPr>
          <a:xfrm flipV="1">
            <a:off x="0" y="0"/>
            <a:ext cx="9906000" cy="6056376"/>
          </a:xfrm>
          <a:prstGeom prst="rect">
            <a:avLst/>
          </a:prstGeom>
        </p:spPr>
      </p:pic>
      <p:sp>
        <p:nvSpPr>
          <p:cNvPr id="11" name="TextBox 10"/>
          <p:cNvSpPr txBox="1"/>
          <p:nvPr userDrawn="1"/>
        </p:nvSpPr>
        <p:spPr>
          <a:xfrm>
            <a:off x="3070533" y="4729608"/>
            <a:ext cx="3764934" cy="1169123"/>
          </a:xfrm>
          <a:prstGeom prst="rect">
            <a:avLst/>
          </a:prstGeom>
          <a:noFill/>
        </p:spPr>
        <p:txBody>
          <a:bodyPr wrap="square" rtlCol="0" anchor="t">
            <a:spAutoFit/>
          </a:bodyPr>
          <a:lstStyle/>
          <a:p>
            <a:pPr algn="ctr">
              <a:lnSpc>
                <a:spcPts val="1700"/>
              </a:lnSpc>
            </a:pPr>
            <a:r>
              <a:rPr lang="en-US" sz="900">
                <a:solidFill>
                  <a:srgbClr val="505150"/>
                </a:solidFill>
                <a:latin typeface="Arial Narrow"/>
                <a:cs typeface="Arial Narrow"/>
              </a:rPr>
              <a:t>Level 1, 155 Queen Street, Melbourne 3000 Victoria</a:t>
            </a:r>
          </a:p>
          <a:p>
            <a:pPr algn="ctr">
              <a:lnSpc>
                <a:spcPts val="1700"/>
              </a:lnSpc>
            </a:pPr>
            <a:r>
              <a:rPr lang="en-US" sz="900">
                <a:solidFill>
                  <a:srgbClr val="505150"/>
                </a:solidFill>
                <a:latin typeface="Arial Narrow"/>
                <a:cs typeface="Arial Narrow"/>
              </a:rPr>
              <a:t>T: +61 3 9211 0015  F: +61 3 9949 9768  E: enquiries@dandolo.com.au</a:t>
            </a:r>
          </a:p>
          <a:p>
            <a:pPr algn="ctr">
              <a:lnSpc>
                <a:spcPts val="1700"/>
              </a:lnSpc>
            </a:pPr>
            <a:r>
              <a:rPr lang="en-US" sz="900">
                <a:solidFill>
                  <a:schemeClr val="tx2"/>
                </a:solidFill>
                <a:latin typeface="Arial Narrow"/>
                <a:cs typeface="Arial Narrow"/>
              </a:rPr>
              <a:t>www.dandolo.com.au</a:t>
            </a:r>
          </a:p>
          <a:p>
            <a:pPr algn="ctr">
              <a:lnSpc>
                <a:spcPts val="1700"/>
              </a:lnSpc>
            </a:pPr>
            <a:r>
              <a:rPr lang="en-US" sz="900">
                <a:latin typeface="Arial Narrow"/>
                <a:cs typeface="Arial Narrow"/>
              </a:rPr>
              <a:t>ABN 48 757 017 061</a:t>
            </a:r>
          </a:p>
          <a:p>
            <a:pPr algn="ctr">
              <a:lnSpc>
                <a:spcPts val="1700"/>
              </a:lnSpc>
            </a:pPr>
            <a:endParaRPr lang="en-US" sz="900"/>
          </a:p>
        </p:txBody>
      </p:sp>
      <p:cxnSp>
        <p:nvCxnSpPr>
          <p:cNvPr id="13" name="Straight Connector 12"/>
          <p:cNvCxnSpPr/>
          <p:nvPr userDrawn="1"/>
        </p:nvCxnSpPr>
        <p:spPr>
          <a:xfrm>
            <a:off x="4773962" y="4632506"/>
            <a:ext cx="358076" cy="1588"/>
          </a:xfrm>
          <a:prstGeom prst="line">
            <a:avLst/>
          </a:prstGeom>
          <a:ln w="6350">
            <a:solidFill>
              <a:schemeClr val="tx1">
                <a:lumMod val="25000"/>
                <a:lumOff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footer.jpg">
            <a:extLst>
              <a:ext uri="{FF2B5EF4-FFF2-40B4-BE49-F238E27FC236}">
                <a16:creationId xmlns:a16="http://schemas.microsoft.com/office/drawing/2014/main" id="{5AD2CA63-907E-4DFB-8E4E-DBA25A949F21}"/>
              </a:ext>
            </a:extLst>
          </p:cNvPr>
          <p:cNvPicPr>
            <a:picLocks noChangeAspect="1"/>
          </p:cNvPicPr>
          <p:nvPr userDrawn="1"/>
        </p:nvPicPr>
        <p:blipFill rotWithShape="1">
          <a:blip r:embed="rId5"/>
          <a:srcRect l="73616" b="25750"/>
          <a:stretch/>
        </p:blipFill>
        <p:spPr>
          <a:xfrm>
            <a:off x="2849911" y="3579102"/>
            <a:ext cx="4206178" cy="957893"/>
          </a:xfrm>
          <a:prstGeom prst="rect">
            <a:avLst/>
          </a:prstGeom>
        </p:spPr>
      </p:pic>
      <p:sp>
        <p:nvSpPr>
          <p:cNvPr id="9" name="Title 1">
            <a:extLst>
              <a:ext uri="{FF2B5EF4-FFF2-40B4-BE49-F238E27FC236}">
                <a16:creationId xmlns:a16="http://schemas.microsoft.com/office/drawing/2014/main" id="{F73D70E1-7D54-4971-8AAB-02294A95106A}"/>
              </a:ext>
            </a:extLst>
          </p:cNvPr>
          <p:cNvSpPr txBox="1">
            <a:spLocks/>
          </p:cNvSpPr>
          <p:nvPr userDrawn="1"/>
        </p:nvSpPr>
        <p:spPr>
          <a:xfrm>
            <a:off x="3533436" y="2059721"/>
            <a:ext cx="2839131" cy="1143000"/>
          </a:xfrm>
          <a:prstGeom prst="rect">
            <a:avLst/>
          </a:prstGeom>
        </p:spPr>
        <p:txBody>
          <a:bodyPr vert="horz" wrap="square" lIns="91440" tIns="45720" rIns="91440" bIns="45720" rtlCol="0" anchor="t" anchorCtr="0">
            <a:normAutofit/>
          </a:bodyPr>
          <a:lstStyle>
            <a:lvl1pPr algn="ctr" defTabSz="457200" rtl="0" eaLnBrk="1" latinLnBrk="0" hangingPunct="1">
              <a:spcBef>
                <a:spcPct val="0"/>
              </a:spcBef>
              <a:buNone/>
              <a:defRPr lang="en-AU" sz="4000" b="0" i="0" kern="1200" cap="none">
                <a:solidFill>
                  <a:schemeClr val="tx1"/>
                </a:solidFill>
                <a:latin typeface="Arial Narrow" charset="0"/>
                <a:ea typeface="+mj-ea"/>
                <a:cs typeface="Times New Roman" charset="0"/>
              </a:defRPr>
            </a:lvl1pPr>
          </a:lstStyle>
          <a:p>
            <a:r>
              <a:rPr lang="en-AU" sz="4000">
                <a:solidFill>
                  <a:schemeClr val="tx2"/>
                </a:solidFill>
                <a:latin typeface="+mn-lt"/>
              </a:rPr>
              <a:t>Thank you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372F27-4F35-4F6B-ACA1-6EDBD696724C}"/>
              </a:ext>
            </a:extLst>
          </p:cNvPr>
          <p:cNvGraphicFramePr>
            <a:graphicFrameLocks noChangeAspect="1"/>
          </p:cNvGraphicFramePr>
          <p:nvPr userDrawn="1">
            <p:custDataLst>
              <p:tags r:id="rId1"/>
            </p:custDataLst>
            <p:extLst>
              <p:ext uri="{D42A27DB-BD31-4B8C-83A1-F6EECF244321}">
                <p14:modId xmlns:p14="http://schemas.microsoft.com/office/powerpoint/2010/main" val="9426282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57" imgH="549" progId="TCLayout.ActiveDocument.1">
                  <p:embed/>
                </p:oleObj>
              </mc:Choice>
              <mc:Fallback>
                <p:oleObj name="think-cell Slide" r:id="rId3" imgW="557" imgH="549" progId="TCLayout.ActiveDocument.1">
                  <p:embed/>
                  <p:pic>
                    <p:nvPicPr>
                      <p:cNvPr id="2" name="Object 1" hidden="1">
                        <a:extLst>
                          <a:ext uri="{FF2B5EF4-FFF2-40B4-BE49-F238E27FC236}">
                            <a16:creationId xmlns:a16="http://schemas.microsoft.com/office/drawing/2014/main" id="{26372F27-4F35-4F6B-ACA1-6EDBD696724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6" name="Picture 5" descr="background1.jpg"/>
          <p:cNvPicPr>
            <a:picLocks noChangeAspect="1"/>
          </p:cNvPicPr>
          <p:nvPr userDrawn="1"/>
        </p:nvPicPr>
        <p:blipFill>
          <a:blip r:embed="rId5"/>
          <a:stretch>
            <a:fillRect/>
          </a:stretch>
        </p:blipFill>
        <p:spPr>
          <a:xfrm>
            <a:off x="2" y="3912580"/>
            <a:ext cx="9919354" cy="2953512"/>
          </a:xfrm>
          <a:prstGeom prst="rect">
            <a:avLst/>
          </a:prstGeom>
        </p:spPr>
      </p:pic>
      <p:sp>
        <p:nvSpPr>
          <p:cNvPr id="8" name="Subtitle 2"/>
          <p:cNvSpPr>
            <a:spLocks noGrp="1"/>
          </p:cNvSpPr>
          <p:nvPr>
            <p:ph type="subTitle" idx="10" hasCustomPrompt="1"/>
          </p:nvPr>
        </p:nvSpPr>
        <p:spPr>
          <a:xfrm>
            <a:off x="635036" y="3119181"/>
            <a:ext cx="6934200" cy="602435"/>
          </a:xfrm>
          <a:prstGeom prst="rect">
            <a:avLst/>
          </a:prstGeom>
        </p:spPr>
        <p:txBody>
          <a:bodyPr anchor="b" anchorCtr="0">
            <a:spAutoFit/>
          </a:bodyPr>
          <a:lstStyle>
            <a:lvl1pPr marL="0" indent="0" algn="l">
              <a:buNone/>
              <a:defRPr sz="2800" b="0" i="0">
                <a:solidFill>
                  <a:schemeClr val="tx2"/>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200" b="0" i="0">
                <a:solidFill>
                  <a:schemeClr val="tx2"/>
                </a:solidFill>
                <a:latin typeface="Arial Narrow"/>
                <a:cs typeface="Arial Narrow"/>
              </a:rPr>
              <a:t>Main heading</a:t>
            </a:r>
          </a:p>
        </p:txBody>
      </p:sp>
      <p:sp>
        <p:nvSpPr>
          <p:cNvPr id="4" name="Slide Number Placeholder 5"/>
          <p:cNvSpPr>
            <a:spLocks noGrp="1"/>
          </p:cNvSpPr>
          <p:nvPr>
            <p:ph type="sldNum" sz="quarter" idx="4"/>
          </p:nvPr>
        </p:nvSpPr>
        <p:spPr>
          <a:xfrm>
            <a:off x="7594600" y="6294738"/>
            <a:ext cx="2311400" cy="365125"/>
          </a:xfrm>
          <a:prstGeom prst="rect">
            <a:avLst/>
          </a:prstGeom>
        </p:spPr>
        <p:txBody>
          <a:bodyPr vert="horz" lIns="91440" tIns="45720" rIns="91440" bIns="45720" rtlCol="0" anchor="ctr"/>
          <a:lstStyle>
            <a:lvl1pPr algn="r">
              <a:defRPr sz="1000">
                <a:solidFill>
                  <a:schemeClr val="tx1">
                    <a:tint val="75000"/>
                  </a:schemeClr>
                </a:solidFill>
                <a:latin typeface="Arial Narrow"/>
                <a:cs typeface="Arial Narrow"/>
              </a:defRPr>
            </a:lvl1pPr>
          </a:lstStyle>
          <a:p>
            <a:fld id="{8E793E86-3D78-F546-A494-18B76795FC70}" type="slidenum">
              <a:rPr lang="en-US" smtClean="0"/>
              <a:pPr/>
              <a:t>‹#›</a:t>
            </a:fld>
            <a:endParaRPr lang="en-US"/>
          </a:p>
        </p:txBody>
      </p:sp>
    </p:spTree>
    <p:extLst>
      <p:ext uri="{BB962C8B-B14F-4D97-AF65-F5344CB8AC3E}">
        <p14:creationId xmlns:p14="http://schemas.microsoft.com/office/powerpoint/2010/main" val="57780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12.xml"/><Relationship Id="rId7" Type="http://schemas.openxmlformats.org/officeDocument/2006/relationships/tags" Target="../tags/tag10.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image" Target="../media/image4.jpeg"/><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D2435-8475-C34E-9D10-3A1809041A3B}"/>
              </a:ext>
            </a:extLst>
          </p:cNvPr>
          <p:cNvSpPr/>
          <p:nvPr userDrawn="1"/>
        </p:nvSpPr>
        <p:spPr>
          <a:xfrm>
            <a:off x="2400" y="6048806"/>
            <a:ext cx="9903600" cy="8064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graphicFrame>
        <p:nvGraphicFramePr>
          <p:cNvPr id="9" name="Object 8" hidden="1">
            <a:extLst>
              <a:ext uri="{FF2B5EF4-FFF2-40B4-BE49-F238E27FC236}">
                <a16:creationId xmlns:a16="http://schemas.microsoft.com/office/drawing/2014/main" id="{4F769735-93E2-4F5B-8C88-CA17A363C9AE}"/>
              </a:ext>
            </a:extLst>
          </p:cNvPr>
          <p:cNvGraphicFramePr>
            <a:graphicFrameLocks noChangeAspect="1"/>
          </p:cNvGraphicFramePr>
          <p:nvPr userDrawn="1">
            <p:custDataLst>
              <p:tags r:id="rId11"/>
            </p:custDataLst>
            <p:extLst>
              <p:ext uri="{D42A27DB-BD31-4B8C-83A1-F6EECF244321}">
                <p14:modId xmlns:p14="http://schemas.microsoft.com/office/powerpoint/2010/main" val="323742173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12" imgW="557" imgH="549" progId="TCLayout.ActiveDocument.1">
                  <p:embed/>
                </p:oleObj>
              </mc:Choice>
              <mc:Fallback>
                <p:oleObj name="think-cell Slide" r:id="rId12" imgW="557" imgH="549" progId="TCLayout.ActiveDocument.1">
                  <p:embed/>
                  <p:pic>
                    <p:nvPicPr>
                      <p:cNvPr id="9" name="Object 8" hidden="1">
                        <a:extLst>
                          <a:ext uri="{FF2B5EF4-FFF2-40B4-BE49-F238E27FC236}">
                            <a16:creationId xmlns:a16="http://schemas.microsoft.com/office/drawing/2014/main" id="{4F769735-93E2-4F5B-8C88-CA17A363C9AE}"/>
                          </a:ext>
                        </a:extLst>
                      </p:cNvPr>
                      <p:cNvPicPr/>
                      <p:nvPr/>
                    </p:nvPicPr>
                    <p:blipFill>
                      <a:blip r:embed="rId13"/>
                      <a:stretch>
                        <a:fillRect/>
                      </a:stretch>
                    </p:blipFill>
                    <p:spPr>
                      <a:xfrm>
                        <a:off x="1722" y="1591"/>
                        <a:ext cx="1719" cy="1587"/>
                      </a:xfrm>
                      <a:prstGeom prst="rect">
                        <a:avLst/>
                      </a:prstGeom>
                    </p:spPr>
                  </p:pic>
                </p:oleObj>
              </mc:Fallback>
            </mc:AlternateContent>
          </a:graphicData>
        </a:graphic>
      </p:graphicFrame>
      <p:sp>
        <p:nvSpPr>
          <p:cNvPr id="2" name="Title Placeholder 1"/>
          <p:cNvSpPr>
            <a:spLocks noGrp="1"/>
          </p:cNvSpPr>
          <p:nvPr>
            <p:ph type="title"/>
          </p:nvPr>
        </p:nvSpPr>
        <p:spPr>
          <a:xfrm>
            <a:off x="165148" y="117899"/>
            <a:ext cx="9575704" cy="369332"/>
          </a:xfrm>
          <a:prstGeom prst="rect">
            <a:avLst/>
          </a:prstGeom>
        </p:spPr>
        <p:txBody>
          <a:bodyPr vert="horz" wrap="square" lIns="0" tIns="0" rIns="0" bIns="0" rtlCol="0" anchor="t" anchorCtr="0">
            <a:spAutoFit/>
          </a:bodyPr>
          <a:lstStyle/>
          <a:p>
            <a:r>
              <a:rPr lang="en-US"/>
              <a:t>Click to edit Master title style</a:t>
            </a:r>
          </a:p>
        </p:txBody>
      </p:sp>
      <p:sp>
        <p:nvSpPr>
          <p:cNvPr id="10" name="Footer Placeholder 9">
            <a:extLst>
              <a:ext uri="{FF2B5EF4-FFF2-40B4-BE49-F238E27FC236}">
                <a16:creationId xmlns:a16="http://schemas.microsoft.com/office/drawing/2014/main" id="{922088DB-6C62-7D41-4DD2-D0F185CF4F72}"/>
              </a:ext>
            </a:extLst>
          </p:cNvPr>
          <p:cNvSpPr>
            <a:spLocks noGrp="1"/>
          </p:cNvSpPr>
          <p:nvPr>
            <p:ph type="ftr" sz="quarter" idx="3"/>
          </p:nvPr>
        </p:nvSpPr>
        <p:spPr>
          <a:xfrm>
            <a:off x="165148" y="6361984"/>
            <a:ext cx="7132320" cy="233014"/>
          </a:xfrm>
          <a:prstGeom prst="rect">
            <a:avLst/>
          </a:prstGeom>
        </p:spPr>
        <p:txBody>
          <a:bodyPr vert="horz" wrap="square" lIns="0" tIns="46800" rIns="0" bIns="46800" rtlCol="0" anchor="ctr" anchorCtr="0">
            <a:spAutoFit/>
          </a:bodyPr>
          <a:lstStyle>
            <a:lvl1pPr algn="l">
              <a:defRPr sz="900">
                <a:solidFill>
                  <a:schemeClr val="tx1"/>
                </a:solidFill>
              </a:defRPr>
            </a:lvl1pPr>
          </a:lstStyle>
          <a:p>
            <a:r>
              <a:rPr lang="en-AU"/>
              <a:t>Footnote and sources</a:t>
            </a:r>
          </a:p>
        </p:txBody>
      </p:sp>
      <p:sp>
        <p:nvSpPr>
          <p:cNvPr id="6" name="Slide Number Placeholder 5">
            <a:extLst>
              <a:ext uri="{FF2B5EF4-FFF2-40B4-BE49-F238E27FC236}">
                <a16:creationId xmlns:a16="http://schemas.microsoft.com/office/drawing/2014/main" id="{CC18A82D-7DFF-6948-867C-739942CFC358}"/>
              </a:ext>
            </a:extLst>
          </p:cNvPr>
          <p:cNvSpPr>
            <a:spLocks noGrp="1"/>
          </p:cNvSpPr>
          <p:nvPr>
            <p:ph type="sldNum" sz="quarter" idx="4"/>
          </p:nvPr>
        </p:nvSpPr>
        <p:spPr>
          <a:xfrm>
            <a:off x="9387377" y="6295928"/>
            <a:ext cx="335678" cy="365125"/>
          </a:xfrm>
          <a:prstGeom prst="rect">
            <a:avLst/>
          </a:prstGeom>
        </p:spPr>
        <p:txBody>
          <a:bodyPr vert="horz" lIns="91440" tIns="45720" rIns="91440" bIns="45720" rtlCol="0" anchor="ctr"/>
          <a:lstStyle>
            <a:lvl1pPr algn="r">
              <a:defRPr sz="1000">
                <a:solidFill>
                  <a:schemeClr val="accent3"/>
                </a:solidFill>
              </a:defRPr>
            </a:lvl1pPr>
          </a:lstStyle>
          <a:p>
            <a:fld id="{2ED7E6EB-FFB6-2B46-ABEA-442EF21ADA9F}" type="slidenum">
              <a:rPr lang="en-US" smtClean="0"/>
              <a:pPr/>
              <a:t>‹#›</a:t>
            </a:fld>
            <a:endParaRPr lang="en-US"/>
          </a:p>
        </p:txBody>
      </p:sp>
      <p:pic>
        <p:nvPicPr>
          <p:cNvPr id="12" name="Picture 11" descr="A picture containing text, sign&#10;&#10;Description automatically generated">
            <a:extLst>
              <a:ext uri="{FF2B5EF4-FFF2-40B4-BE49-F238E27FC236}">
                <a16:creationId xmlns:a16="http://schemas.microsoft.com/office/drawing/2014/main" id="{A7241D76-4861-AF4D-B005-89AE99000D9F}"/>
              </a:ext>
            </a:extLst>
          </p:cNvPr>
          <p:cNvPicPr>
            <a:picLocks/>
          </p:cNvPicPr>
          <p:nvPr userDrawn="1"/>
        </p:nvPicPr>
        <p:blipFill>
          <a:blip r:embed="rId14"/>
          <a:stretch>
            <a:fillRect/>
          </a:stretch>
        </p:blipFill>
        <p:spPr>
          <a:xfrm>
            <a:off x="8029722" y="6406776"/>
            <a:ext cx="1152000" cy="175465"/>
          </a:xfrm>
          <a:prstGeom prst="rect">
            <a:avLst/>
          </a:prstGeom>
        </p:spPr>
      </p:pic>
      <p:sp>
        <p:nvSpPr>
          <p:cNvPr id="3" name="Text Placeholder 2">
            <a:extLst>
              <a:ext uri="{FF2B5EF4-FFF2-40B4-BE49-F238E27FC236}">
                <a16:creationId xmlns:a16="http://schemas.microsoft.com/office/drawing/2014/main" id="{F9DD1016-459C-8D14-3129-8D91551CBDE5}"/>
              </a:ext>
            </a:extLst>
          </p:cNvPr>
          <p:cNvSpPr>
            <a:spLocks noGrp="1"/>
          </p:cNvSpPr>
          <p:nvPr>
            <p:ph type="body" idx="1"/>
          </p:nvPr>
        </p:nvSpPr>
        <p:spPr>
          <a:xfrm>
            <a:off x="165148" y="1160462"/>
            <a:ext cx="9575703" cy="4717822"/>
          </a:xfrm>
          <a:prstGeom prst="rect">
            <a:avLst/>
          </a:prstGeom>
        </p:spPr>
        <p:txBody>
          <a:bodyPr vert="horz" lIns="0" tIns="4572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49" r:id="rId1"/>
    <p:sldLayoutId id="2147483669" r:id="rId2"/>
    <p:sldLayoutId id="2147483667" r:id="rId3"/>
    <p:sldLayoutId id="2147483668" r:id="rId4"/>
    <p:sldLayoutId id="2147483670" r:id="rId5"/>
    <p:sldLayoutId id="2147483671" r:id="rId6"/>
    <p:sldLayoutId id="2147483661" r:id="rId7"/>
    <p:sldLayoutId id="2147483662" r:id="rId8"/>
    <p:sldLayoutId id="2147483679" r:id="rId9"/>
  </p:sldLayoutIdLst>
  <p:hf hdr="0" dt="0"/>
  <p:txStyles>
    <p:titleStyle>
      <a:lvl1pPr algn="l" defTabSz="457200" rtl="0" eaLnBrk="1" latinLnBrk="0" hangingPunct="1">
        <a:spcBef>
          <a:spcPts val="0"/>
        </a:spcBef>
        <a:buNone/>
        <a:defRPr lang="en-AU" sz="2400" b="0" i="0" kern="1200" cap="none" dirty="0" smtClean="0">
          <a:solidFill>
            <a:schemeClr val="tx2"/>
          </a:solidFill>
          <a:latin typeface="+mj-lt"/>
          <a:ea typeface="+mj-ea"/>
          <a:cs typeface="Times New Roman" charset="0"/>
        </a:defRPr>
      </a:lvl1pPr>
    </p:titleStyle>
    <p:body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799200" indent="-1152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4" userDrawn="1">
          <p15:clr>
            <a:srgbClr val="F26B43"/>
          </p15:clr>
        </p15:guide>
        <p15:guide id="2" pos="92" userDrawn="1">
          <p15:clr>
            <a:srgbClr val="F26B43"/>
          </p15:clr>
        </p15:guide>
        <p15:guide id="3" orient="horz" pos="308" userDrawn="1">
          <p15:clr>
            <a:srgbClr val="F26B43"/>
          </p15:clr>
        </p15:guide>
        <p15:guide id="4" pos="6065" userDrawn="1">
          <p15:clr>
            <a:srgbClr val="F26B43"/>
          </p15:clr>
        </p15:guide>
        <p15:guide id="5" orient="horz" pos="34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F769735-93E2-4F5B-8C88-CA17A363C9AE}"/>
              </a:ext>
            </a:extLst>
          </p:cNvPr>
          <p:cNvGraphicFramePr>
            <a:graphicFrameLocks noChangeAspect="1"/>
          </p:cNvGraphicFramePr>
          <p:nvPr userDrawn="1">
            <p:custDataLst>
              <p:tags r:id="rId7"/>
            </p:custDataLst>
            <p:extLst>
              <p:ext uri="{D42A27DB-BD31-4B8C-83A1-F6EECF244321}">
                <p14:modId xmlns:p14="http://schemas.microsoft.com/office/powerpoint/2010/main" val="3237421731"/>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name="think-cell Slide" r:id="rId8" imgW="557" imgH="549" progId="TCLayout.ActiveDocument.1">
                  <p:embed/>
                </p:oleObj>
              </mc:Choice>
              <mc:Fallback>
                <p:oleObj name="think-cell Slide" r:id="rId8" imgW="557" imgH="549" progId="TCLayout.ActiveDocument.1">
                  <p:embed/>
                  <p:pic>
                    <p:nvPicPr>
                      <p:cNvPr id="9" name="Object 8" hidden="1">
                        <a:extLst>
                          <a:ext uri="{FF2B5EF4-FFF2-40B4-BE49-F238E27FC236}">
                            <a16:creationId xmlns:a16="http://schemas.microsoft.com/office/drawing/2014/main" id="{4F769735-93E2-4F5B-8C88-CA17A363C9AE}"/>
                          </a:ext>
                        </a:extLst>
                      </p:cNvPr>
                      <p:cNvPicPr/>
                      <p:nvPr/>
                    </p:nvPicPr>
                    <p:blipFill>
                      <a:blip r:embed="rId9"/>
                      <a:stretch>
                        <a:fillRect/>
                      </a:stretch>
                    </p:blipFill>
                    <p:spPr>
                      <a:xfrm>
                        <a:off x="1722" y="1591"/>
                        <a:ext cx="1719" cy="1587"/>
                      </a:xfrm>
                      <a:prstGeom prst="rect">
                        <a:avLst/>
                      </a:prstGeom>
                    </p:spPr>
                  </p:pic>
                </p:oleObj>
              </mc:Fallback>
            </mc:AlternateContent>
          </a:graphicData>
        </a:graphic>
      </p:graphicFrame>
      <p:sp>
        <p:nvSpPr>
          <p:cNvPr id="2" name="Title Placeholder 1"/>
          <p:cNvSpPr>
            <a:spLocks noGrp="1"/>
          </p:cNvSpPr>
          <p:nvPr>
            <p:ph type="title"/>
          </p:nvPr>
        </p:nvSpPr>
        <p:spPr>
          <a:xfrm>
            <a:off x="147353" y="555789"/>
            <a:ext cx="9480042" cy="338554"/>
          </a:xfrm>
          <a:prstGeom prst="rect">
            <a:avLst/>
          </a:prstGeom>
        </p:spPr>
        <p:txBody>
          <a:bodyPr vert="horz" wrap="square" lIns="91440" tIns="45720" rIns="91440" bIns="45720" rtlCol="0" anchor="t" anchorCtr="0">
            <a:spAutoFit/>
          </a:bodyPr>
          <a:lstStyle/>
          <a:p>
            <a:r>
              <a:rPr lang="en-GB"/>
              <a:t>Click to edit Master title style</a:t>
            </a:r>
            <a:endParaRPr lang="en-US"/>
          </a:p>
        </p:txBody>
      </p:sp>
      <p:pic>
        <p:nvPicPr>
          <p:cNvPr id="11" name="Picture 10" descr="footer.jpg">
            <a:extLst>
              <a:ext uri="{FF2B5EF4-FFF2-40B4-BE49-F238E27FC236}">
                <a16:creationId xmlns:a16="http://schemas.microsoft.com/office/drawing/2014/main" id="{E19B1817-5AA0-432E-A691-98A9AE694346}"/>
              </a:ext>
            </a:extLst>
          </p:cNvPr>
          <p:cNvPicPr>
            <a:picLocks noChangeAspect="1"/>
          </p:cNvPicPr>
          <p:nvPr userDrawn="1"/>
        </p:nvPicPr>
        <p:blipFill>
          <a:blip r:embed="rId10"/>
          <a:stretch>
            <a:fillRect/>
          </a:stretch>
        </p:blipFill>
        <p:spPr>
          <a:xfrm>
            <a:off x="0" y="6056376"/>
            <a:ext cx="9906000" cy="801624"/>
          </a:xfrm>
          <a:prstGeom prst="rect">
            <a:avLst/>
          </a:prstGeom>
        </p:spPr>
      </p:pic>
      <p:sp>
        <p:nvSpPr>
          <p:cNvPr id="12" name="Slide Number Placeholder 5">
            <a:extLst>
              <a:ext uri="{FF2B5EF4-FFF2-40B4-BE49-F238E27FC236}">
                <a16:creationId xmlns:a16="http://schemas.microsoft.com/office/drawing/2014/main" id="{25F18DBB-BB6A-4D7A-9FC7-A361EE7CAF50}"/>
              </a:ext>
            </a:extLst>
          </p:cNvPr>
          <p:cNvSpPr>
            <a:spLocks noGrp="1"/>
          </p:cNvSpPr>
          <p:nvPr>
            <p:ph type="sldNum" sz="quarter" idx="4"/>
          </p:nvPr>
        </p:nvSpPr>
        <p:spPr>
          <a:xfrm>
            <a:off x="9410700" y="6287211"/>
            <a:ext cx="502866" cy="365125"/>
          </a:xfrm>
          <a:prstGeom prst="rect">
            <a:avLst/>
          </a:prstGeom>
        </p:spPr>
        <p:txBody>
          <a:bodyPr vert="horz" lIns="91423" tIns="45712" rIns="91423" bIns="45712" rtlCol="0" anchor="ctr"/>
          <a:lstStyle>
            <a:lvl1pPr algn="r">
              <a:defRPr sz="1000">
                <a:solidFill>
                  <a:schemeClr val="tx1">
                    <a:tint val="75000"/>
                  </a:schemeClr>
                </a:solidFill>
                <a:latin typeface="Arial Narrow"/>
                <a:cs typeface="Arial Narrow"/>
              </a:defRPr>
            </a:lvl1pPr>
          </a:lstStyle>
          <a:p>
            <a:fld id="{8E793E86-3D78-F546-A494-18B76795FC70}" type="slidenum">
              <a:rPr lang="en-US" smtClean="0"/>
              <a:pPr/>
              <a:t>‹#›</a:t>
            </a:fld>
            <a:endParaRPr lang="en-US"/>
          </a:p>
        </p:txBody>
      </p:sp>
    </p:spTree>
    <p:extLst>
      <p:ext uri="{BB962C8B-B14F-4D97-AF65-F5344CB8AC3E}">
        <p14:creationId xmlns:p14="http://schemas.microsoft.com/office/powerpoint/2010/main" val="9740700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457200" rtl="0" eaLnBrk="1" latinLnBrk="0" hangingPunct="1">
        <a:spcBef>
          <a:spcPct val="0"/>
        </a:spcBef>
        <a:buNone/>
        <a:defRPr lang="en-AU" sz="1600" b="0" i="0" kern="1200" cap="none" dirty="0" smtClean="0">
          <a:solidFill>
            <a:schemeClr val="tx1">
              <a:lumMod val="50000"/>
              <a:lumOff val="50000"/>
            </a:schemeClr>
          </a:solidFill>
          <a:latin typeface="Arial Narrow" charset="0"/>
          <a:ea typeface="+mj-ea"/>
          <a:cs typeface="Times New Roman" charset="0"/>
        </a:defRPr>
      </a:lvl1pPr>
    </p:titleStyle>
    <p:body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p15:clr>
            <a:srgbClr val="F26B43"/>
          </p15:clr>
        </p15:guide>
        <p15:guide id="2" pos="156">
          <p15:clr>
            <a:srgbClr val="F26B43"/>
          </p15:clr>
        </p15:guide>
        <p15:guide id="3" orient="horz" pos="288">
          <p15:clr>
            <a:srgbClr val="F26B43"/>
          </p15:clr>
        </p15:guide>
        <p15:guide id="4" pos="6084">
          <p15:clr>
            <a:srgbClr val="F26B43"/>
          </p15:clr>
        </p15:guide>
        <p15:guide id="5" orient="horz" pos="37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8" Type="http://schemas.openxmlformats.org/officeDocument/2006/relationships/image" Target="../media/image185.sv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image" Target="../media/image183.svg"/><Relationship Id="rId5" Type="http://schemas.openxmlformats.org/officeDocument/2006/relationships/image" Target="../media/image182.png"/><Relationship Id="rId4" Type="http://schemas.openxmlformats.org/officeDocument/2006/relationships/image" Target="../media/image181.sv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8" Type="http://schemas.openxmlformats.org/officeDocument/2006/relationships/image" Target="../media/image185.sv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79.xml"/><Relationship Id="rId1" Type="http://schemas.openxmlformats.org/officeDocument/2006/relationships/slideLayout" Target="../slideLayouts/slideLayout14.xml"/><Relationship Id="rId6" Type="http://schemas.openxmlformats.org/officeDocument/2006/relationships/image" Target="../media/image183.svg"/><Relationship Id="rId5" Type="http://schemas.openxmlformats.org/officeDocument/2006/relationships/image" Target="../media/image182.png"/><Relationship Id="rId4" Type="http://schemas.openxmlformats.org/officeDocument/2006/relationships/image" Target="../media/image181.sv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8" Type="http://schemas.openxmlformats.org/officeDocument/2006/relationships/image" Target="../media/image185.sv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81.xml"/><Relationship Id="rId1" Type="http://schemas.openxmlformats.org/officeDocument/2006/relationships/slideLayout" Target="../slideLayouts/slideLayout14.xml"/><Relationship Id="rId6" Type="http://schemas.openxmlformats.org/officeDocument/2006/relationships/image" Target="../media/image183.svg"/><Relationship Id="rId5" Type="http://schemas.openxmlformats.org/officeDocument/2006/relationships/image" Target="../media/image182.png"/><Relationship Id="rId4" Type="http://schemas.openxmlformats.org/officeDocument/2006/relationships/image" Target="../media/image181.sv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2.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53.svg"/><Relationship Id="rId5" Type="http://schemas.openxmlformats.org/officeDocument/2006/relationships/tags" Target="../tags/tag19.xml"/><Relationship Id="rId10" Type="http://schemas.openxmlformats.org/officeDocument/2006/relationships/image" Target="../media/image52.png"/><Relationship Id="rId4" Type="http://schemas.openxmlformats.org/officeDocument/2006/relationships/tags" Target="../tags/tag18.xml"/><Relationship Id="rId9"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4.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28.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73.svg"/><Relationship Id="rId2"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77.sv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94.png"/><Relationship Id="rId18" Type="http://schemas.openxmlformats.org/officeDocument/2006/relationships/image" Target="../media/image99.svg"/><Relationship Id="rId3" Type="http://schemas.openxmlformats.org/officeDocument/2006/relationships/image" Target="../media/image84.png"/><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svg"/><Relationship Id="rId17" Type="http://schemas.openxmlformats.org/officeDocument/2006/relationships/image" Target="../media/image98.png"/><Relationship Id="rId2" Type="http://schemas.openxmlformats.org/officeDocument/2006/relationships/notesSlide" Target="../notesSlides/notesSlide27.xml"/><Relationship Id="rId16" Type="http://schemas.openxmlformats.org/officeDocument/2006/relationships/image" Target="../media/image97.svg"/><Relationship Id="rId20" Type="http://schemas.openxmlformats.org/officeDocument/2006/relationships/image" Target="../media/image101.svg"/><Relationship Id="rId1" Type="http://schemas.openxmlformats.org/officeDocument/2006/relationships/slideLayout" Target="../slideLayouts/slideLayout5.xml"/><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svg"/><Relationship Id="rId19" Type="http://schemas.openxmlformats.org/officeDocument/2006/relationships/image" Target="../media/image100.pn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95.svg"/><Relationship Id="rId22" Type="http://schemas.openxmlformats.org/officeDocument/2006/relationships/image" Target="../media/image103.svg"/></Relationships>
</file>

<file path=ppt/slides/_rels/slide4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106.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05.svg"/><Relationship Id="rId2" Type="http://schemas.openxmlformats.org/officeDocument/2006/relationships/tags" Target="../tags/tag24.xml"/><Relationship Id="rId16" Type="http://schemas.openxmlformats.org/officeDocument/2006/relationships/image" Target="../media/image109.sv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04.png"/><Relationship Id="rId5" Type="http://schemas.openxmlformats.org/officeDocument/2006/relationships/tags" Target="../tags/tag27.xml"/><Relationship Id="rId15" Type="http://schemas.openxmlformats.org/officeDocument/2006/relationships/image" Target="../media/image108.png"/><Relationship Id="rId10" Type="http://schemas.openxmlformats.org/officeDocument/2006/relationships/slideLayout" Target="../slideLayouts/slideLayout5.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107.sv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slides/_rels/slide44.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19.svg"/><Relationship Id="rId5" Type="http://schemas.openxmlformats.org/officeDocument/2006/relationships/image" Target="../media/image118.png"/><Relationship Id="rId4" Type="http://schemas.openxmlformats.org/officeDocument/2006/relationships/image" Target="../media/image117.svg"/></Relationships>
</file>

<file path=ppt/slides/_rels/slide4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23.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22.png"/><Relationship Id="rId5" Type="http://schemas.openxmlformats.org/officeDocument/2006/relationships/notesSlide" Target="../notesSlides/notesSlide31.xml"/><Relationship Id="rId4"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124.svg"/><Relationship Id="rId5" Type="http://schemas.openxmlformats.org/officeDocument/2006/relationships/tags" Target="../tags/tag41.xml"/><Relationship Id="rId10" Type="http://schemas.openxmlformats.org/officeDocument/2006/relationships/image" Target="../media/image14.png"/><Relationship Id="rId4" Type="http://schemas.openxmlformats.org/officeDocument/2006/relationships/tags" Target="../tags/tag40.xml"/><Relationship Id="rId9"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customXml" Target="../ink/ink1.xml"/><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svg"/></Relationships>
</file>

<file path=ppt/slides/_rels/slide50.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94.png"/><Relationship Id="rId18" Type="http://schemas.openxmlformats.org/officeDocument/2006/relationships/image" Target="../media/image99.svg"/><Relationship Id="rId3" Type="http://schemas.openxmlformats.org/officeDocument/2006/relationships/image" Target="../media/image84.png"/><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svg"/><Relationship Id="rId17" Type="http://schemas.openxmlformats.org/officeDocument/2006/relationships/image" Target="../media/image98.png"/><Relationship Id="rId2" Type="http://schemas.openxmlformats.org/officeDocument/2006/relationships/notesSlide" Target="../notesSlides/notesSlide34.xml"/><Relationship Id="rId16" Type="http://schemas.openxmlformats.org/officeDocument/2006/relationships/image" Target="../media/image97.svg"/><Relationship Id="rId20" Type="http://schemas.openxmlformats.org/officeDocument/2006/relationships/image" Target="../media/image101.svg"/><Relationship Id="rId1" Type="http://schemas.openxmlformats.org/officeDocument/2006/relationships/slideLayout" Target="../slideLayouts/slideLayout5.xml"/><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svg"/><Relationship Id="rId19" Type="http://schemas.openxmlformats.org/officeDocument/2006/relationships/image" Target="../media/image100.pn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95.svg"/><Relationship Id="rId22" Type="http://schemas.openxmlformats.org/officeDocument/2006/relationships/image" Target="../media/image103.svg"/></Relationships>
</file>

<file path=ppt/slides/_rels/slide5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107.sv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106.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notesSlide" Target="../notesSlides/notesSlide35.xml"/><Relationship Id="rId5" Type="http://schemas.openxmlformats.org/officeDocument/2006/relationships/tags" Target="../tags/tag49.xml"/><Relationship Id="rId15" Type="http://schemas.openxmlformats.org/officeDocument/2006/relationships/image" Target="../media/image109.svg"/><Relationship Id="rId10" Type="http://schemas.openxmlformats.org/officeDocument/2006/relationships/slideLayout" Target="../slideLayouts/slideLayout5.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8" Type="http://schemas.openxmlformats.org/officeDocument/2006/relationships/image" Target="../media/image126.svg"/><Relationship Id="rId3" Type="http://schemas.openxmlformats.org/officeDocument/2006/relationships/image" Target="../media/image110.png"/><Relationship Id="rId7" Type="http://schemas.openxmlformats.org/officeDocument/2006/relationships/image" Target="../media/image125.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slides/_rels/slide54.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119.svg"/><Relationship Id="rId5" Type="http://schemas.openxmlformats.org/officeDocument/2006/relationships/image" Target="../media/image118.png"/><Relationship Id="rId4" Type="http://schemas.openxmlformats.org/officeDocument/2006/relationships/image" Target="../media/image117.svg"/></Relationships>
</file>

<file path=ppt/slides/_rels/slide5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23.svg"/><Relationship Id="rId5" Type="http://schemas.openxmlformats.org/officeDocument/2006/relationships/image" Target="../media/image122.png"/><Relationship Id="rId4"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09.svg"/><Relationship Id="rId5" Type="http://schemas.openxmlformats.org/officeDocument/2006/relationships/tags" Target="../tags/tag63.xml"/><Relationship Id="rId10" Type="http://schemas.openxmlformats.org/officeDocument/2006/relationships/image" Target="../media/image108.png"/><Relationship Id="rId4" Type="http://schemas.openxmlformats.org/officeDocument/2006/relationships/tags" Target="../tags/tag62.xml"/><Relationship Id="rId9"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94.png"/><Relationship Id="rId18" Type="http://schemas.openxmlformats.org/officeDocument/2006/relationships/image" Target="../media/image101.svg"/><Relationship Id="rId3" Type="http://schemas.openxmlformats.org/officeDocument/2006/relationships/image" Target="../media/image84.png"/><Relationship Id="rId21" Type="http://schemas.openxmlformats.org/officeDocument/2006/relationships/image" Target="../media/image96.png"/><Relationship Id="rId7" Type="http://schemas.openxmlformats.org/officeDocument/2006/relationships/image" Target="../media/image88.png"/><Relationship Id="rId12" Type="http://schemas.openxmlformats.org/officeDocument/2006/relationships/image" Target="../media/image93.svg"/><Relationship Id="rId17" Type="http://schemas.openxmlformats.org/officeDocument/2006/relationships/image" Target="../media/image100.png"/><Relationship Id="rId2" Type="http://schemas.openxmlformats.org/officeDocument/2006/relationships/notesSlide" Target="../notesSlides/notesSlide41.xml"/><Relationship Id="rId16" Type="http://schemas.openxmlformats.org/officeDocument/2006/relationships/image" Target="../media/image99.svg"/><Relationship Id="rId20" Type="http://schemas.openxmlformats.org/officeDocument/2006/relationships/image" Target="../media/image103.svg"/><Relationship Id="rId1" Type="http://schemas.openxmlformats.org/officeDocument/2006/relationships/slideLayout" Target="../slideLayouts/slideLayout5.xml"/><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8.png"/><Relationship Id="rId10" Type="http://schemas.openxmlformats.org/officeDocument/2006/relationships/image" Target="../media/image91.svg"/><Relationship Id="rId19" Type="http://schemas.openxmlformats.org/officeDocument/2006/relationships/image" Target="../media/image102.pn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95.svg"/><Relationship Id="rId22" Type="http://schemas.openxmlformats.org/officeDocument/2006/relationships/image" Target="../media/image97.svg"/></Relationships>
</file>

<file path=ppt/slides/_rels/slide61.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107.sv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10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42.xml"/><Relationship Id="rId5" Type="http://schemas.openxmlformats.org/officeDocument/2006/relationships/tags" Target="../tags/tag71.xml"/><Relationship Id="rId15" Type="http://schemas.openxmlformats.org/officeDocument/2006/relationships/image" Target="../media/image109.svg"/><Relationship Id="rId10" Type="http://schemas.openxmlformats.org/officeDocument/2006/relationships/slideLayout" Target="../slideLayouts/slideLayout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08.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4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8" Type="http://schemas.openxmlformats.org/officeDocument/2006/relationships/image" Target="../media/image126.svg"/><Relationship Id="rId3" Type="http://schemas.openxmlformats.org/officeDocument/2006/relationships/image" Target="../media/image110.png"/><Relationship Id="rId7" Type="http://schemas.openxmlformats.org/officeDocument/2006/relationships/image" Target="../media/image125.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svg"/></Relationships>
</file>

<file path=ppt/slides/_rels/slide6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117.svg"/></Relationships>
</file>

<file path=ppt/slides/_rels/slide6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121.svg"/><Relationship Id="rId5" Type="http://schemas.openxmlformats.org/officeDocument/2006/relationships/image" Target="../media/image120.png"/><Relationship Id="rId4" Type="http://schemas.openxmlformats.org/officeDocument/2006/relationships/image" Target="../media/image119.svg"/></Relationships>
</file>

<file path=ppt/slides/_rels/slide6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23.sv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22.png"/><Relationship Id="rId5" Type="http://schemas.openxmlformats.org/officeDocument/2006/relationships/notesSlide" Target="../notesSlides/notesSlide48.xml"/><Relationship Id="rId4"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130.svg"/><Relationship Id="rId4" Type="http://schemas.openxmlformats.org/officeDocument/2006/relationships/image" Target="../media/image129.png"/></Relationships>
</file>

<file path=ppt/slides/_rels/slide69.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14.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notesSlide" Target="../notesSlides/notesSlide50.xml"/><Relationship Id="rId2" Type="http://schemas.openxmlformats.org/officeDocument/2006/relationships/tags" Target="../tags/tag82.xml"/><Relationship Id="rId16" Type="http://schemas.openxmlformats.org/officeDocument/2006/relationships/image" Target="../media/image113.sv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slideLayout" Target="../slideLayouts/slideLayout5.xml"/><Relationship Id="rId5" Type="http://schemas.openxmlformats.org/officeDocument/2006/relationships/tags" Target="../tags/tag85.xml"/><Relationship Id="rId15" Type="http://schemas.openxmlformats.org/officeDocument/2006/relationships/image" Target="../media/image112.png"/><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131.sv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7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91.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73.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135.sv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s>
</file>

<file path=ppt/slides/_rels/slide74.xml.rels><?xml version="1.0" encoding="UTF-8" standalone="yes"?>
<Relationships xmlns="http://schemas.openxmlformats.org/package/2006/relationships"><Relationship Id="rId8" Type="http://schemas.openxmlformats.org/officeDocument/2006/relationships/image" Target="../media/image145.sv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143.svg"/><Relationship Id="rId5" Type="http://schemas.openxmlformats.org/officeDocument/2006/relationships/image" Target="../media/image142.png"/><Relationship Id="rId4" Type="http://schemas.openxmlformats.org/officeDocument/2006/relationships/image" Target="../media/image141.svg"/></Relationships>
</file>

<file path=ppt/slides/_rels/slide7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147.svg"/></Relationships>
</file>

<file path=ppt/slides/_rels/slide76.xml.rels><?xml version="1.0" encoding="UTF-8" standalone="yes"?>
<Relationships xmlns="http://schemas.openxmlformats.org/package/2006/relationships"><Relationship Id="rId8" Type="http://schemas.openxmlformats.org/officeDocument/2006/relationships/image" Target="../media/image153.sv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151.svg"/><Relationship Id="rId5" Type="http://schemas.openxmlformats.org/officeDocument/2006/relationships/image" Target="../media/image150.png"/><Relationship Id="rId4" Type="http://schemas.openxmlformats.org/officeDocument/2006/relationships/image" Target="../media/image149.svg"/></Relationships>
</file>

<file path=ppt/slides/_rels/slide77.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157.svg"/><Relationship Id="rId5" Type="http://schemas.openxmlformats.org/officeDocument/2006/relationships/image" Target="../media/image156.png"/><Relationship Id="rId4" Type="http://schemas.openxmlformats.org/officeDocument/2006/relationships/image" Target="../media/image155.sv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92.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6.svg"/><Relationship Id="rId18" Type="http://schemas.openxmlformats.org/officeDocument/2006/relationships/image" Target="../media/image152.png"/><Relationship Id="rId3" Type="http://schemas.openxmlformats.org/officeDocument/2006/relationships/tags" Target="../tags/tag96.xml"/><Relationship Id="rId21" Type="http://schemas.openxmlformats.org/officeDocument/2006/relationships/image" Target="../media/image173.svg"/><Relationship Id="rId7" Type="http://schemas.openxmlformats.org/officeDocument/2006/relationships/image" Target="../media/image160.svg"/><Relationship Id="rId12" Type="http://schemas.openxmlformats.org/officeDocument/2006/relationships/image" Target="../media/image165.png"/><Relationship Id="rId17" Type="http://schemas.openxmlformats.org/officeDocument/2006/relationships/image" Target="../media/image170.svg"/><Relationship Id="rId2" Type="http://schemas.openxmlformats.org/officeDocument/2006/relationships/tags" Target="../tags/tag95.xml"/><Relationship Id="rId16" Type="http://schemas.openxmlformats.org/officeDocument/2006/relationships/image" Target="../media/image169.png"/><Relationship Id="rId20" Type="http://schemas.openxmlformats.org/officeDocument/2006/relationships/image" Target="../media/image172.png"/><Relationship Id="rId1" Type="http://schemas.openxmlformats.org/officeDocument/2006/relationships/tags" Target="../tags/tag94.xml"/><Relationship Id="rId6" Type="http://schemas.openxmlformats.org/officeDocument/2006/relationships/image" Target="../media/image52.png"/><Relationship Id="rId11" Type="http://schemas.openxmlformats.org/officeDocument/2006/relationships/image" Target="../media/image164.svg"/><Relationship Id="rId5" Type="http://schemas.openxmlformats.org/officeDocument/2006/relationships/slideLayout" Target="../slideLayouts/slideLayout5.xml"/><Relationship Id="rId15" Type="http://schemas.openxmlformats.org/officeDocument/2006/relationships/image" Target="../media/image168.svg"/><Relationship Id="rId23" Type="http://schemas.openxmlformats.org/officeDocument/2006/relationships/image" Target="../media/image175.svg"/><Relationship Id="rId10" Type="http://schemas.openxmlformats.org/officeDocument/2006/relationships/image" Target="../media/image163.png"/><Relationship Id="rId19" Type="http://schemas.openxmlformats.org/officeDocument/2006/relationships/image" Target="../media/image171.svg"/><Relationship Id="rId4" Type="http://schemas.openxmlformats.org/officeDocument/2006/relationships/tags" Target="../tags/tag97.xml"/><Relationship Id="rId9" Type="http://schemas.openxmlformats.org/officeDocument/2006/relationships/image" Target="../media/image162.svg"/><Relationship Id="rId14" Type="http://schemas.openxmlformats.org/officeDocument/2006/relationships/image" Target="../media/image167.png"/><Relationship Id="rId22" Type="http://schemas.openxmlformats.org/officeDocument/2006/relationships/image" Target="../media/image17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70.xml"/><Relationship Id="rId1" Type="http://schemas.openxmlformats.org/officeDocument/2006/relationships/slideLayout" Target="../slideLayouts/slideLayout10.xml"/><Relationship Id="rId6" Type="http://schemas.openxmlformats.org/officeDocument/2006/relationships/image" Target="../media/image179.svg"/><Relationship Id="rId5" Type="http://schemas.openxmlformats.org/officeDocument/2006/relationships/image" Target="../media/image178.png"/><Relationship Id="rId4" Type="http://schemas.openxmlformats.org/officeDocument/2006/relationships/image" Target="../media/image177.svg"/></Relationships>
</file>

<file path=ppt/slides/_rels/slide95.xml.rels><?xml version="1.0" encoding="UTF-8" standalone="yes"?>
<Relationships xmlns="http://schemas.openxmlformats.org/package/2006/relationships"><Relationship Id="rId8" Type="http://schemas.openxmlformats.org/officeDocument/2006/relationships/image" Target="../media/image185.sv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71.xml"/><Relationship Id="rId1" Type="http://schemas.openxmlformats.org/officeDocument/2006/relationships/slideLayout" Target="../slideLayouts/slideLayout14.xml"/><Relationship Id="rId6" Type="http://schemas.openxmlformats.org/officeDocument/2006/relationships/image" Target="../media/image183.svg"/><Relationship Id="rId5" Type="http://schemas.openxmlformats.org/officeDocument/2006/relationships/image" Target="../media/image182.png"/><Relationship Id="rId4" Type="http://schemas.openxmlformats.org/officeDocument/2006/relationships/image" Target="../media/image181.sv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8" Type="http://schemas.openxmlformats.org/officeDocument/2006/relationships/image" Target="../media/image185.sv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73.xml"/><Relationship Id="rId1" Type="http://schemas.openxmlformats.org/officeDocument/2006/relationships/slideLayout" Target="../slideLayouts/slideLayout14.xml"/><Relationship Id="rId6" Type="http://schemas.openxmlformats.org/officeDocument/2006/relationships/image" Target="../media/image183.svg"/><Relationship Id="rId5" Type="http://schemas.openxmlformats.org/officeDocument/2006/relationships/image" Target="../media/image182.png"/><Relationship Id="rId4" Type="http://schemas.openxmlformats.org/officeDocument/2006/relationships/image" Target="../media/image181.sv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8" Type="http://schemas.openxmlformats.org/officeDocument/2006/relationships/image" Target="../media/image185.sv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75.xml"/><Relationship Id="rId1" Type="http://schemas.openxmlformats.org/officeDocument/2006/relationships/slideLayout" Target="../slideLayouts/slideLayout14.xml"/><Relationship Id="rId6" Type="http://schemas.openxmlformats.org/officeDocument/2006/relationships/image" Target="../media/image183.svg"/><Relationship Id="rId5" Type="http://schemas.openxmlformats.org/officeDocument/2006/relationships/image" Target="../media/image182.png"/><Relationship Id="rId4" Type="http://schemas.openxmlformats.org/officeDocument/2006/relationships/image" Target="../media/image18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325A6D-BD10-410D-8E76-898E570B5C07}"/>
              </a:ext>
            </a:extLst>
          </p:cNvPr>
          <p:cNvSpPr>
            <a:spLocks noGrp="1"/>
          </p:cNvSpPr>
          <p:nvPr>
            <p:ph type="ctrTitle"/>
          </p:nvPr>
        </p:nvSpPr>
        <p:spPr/>
        <p:txBody>
          <a:bodyPr/>
          <a:lstStyle/>
          <a:p>
            <a:r>
              <a:rPr lang="en-AU" dirty="0"/>
              <a:t>Digital skills cadetship trial</a:t>
            </a:r>
          </a:p>
        </p:txBody>
      </p:sp>
      <p:sp>
        <p:nvSpPr>
          <p:cNvPr id="6" name="Subtitle 5">
            <a:extLst>
              <a:ext uri="{FF2B5EF4-FFF2-40B4-BE49-F238E27FC236}">
                <a16:creationId xmlns:a16="http://schemas.microsoft.com/office/drawing/2014/main" id="{B2302E47-A59E-4993-800C-8E91925CE449}"/>
              </a:ext>
            </a:extLst>
          </p:cNvPr>
          <p:cNvSpPr>
            <a:spLocks noGrp="1"/>
          </p:cNvSpPr>
          <p:nvPr>
            <p:ph type="subTitle" idx="1"/>
          </p:nvPr>
        </p:nvSpPr>
        <p:spPr>
          <a:xfrm>
            <a:off x="627497" y="2141600"/>
            <a:ext cx="8419704" cy="461665"/>
          </a:xfrm>
        </p:spPr>
        <p:txBody>
          <a:bodyPr vert="horz" wrap="square" lIns="0" tIns="45720" rIns="0" bIns="0" rtlCol="0" anchor="t">
            <a:spAutoFit/>
          </a:bodyPr>
          <a:lstStyle/>
          <a:p>
            <a:r>
              <a:rPr lang="en-AU" dirty="0"/>
              <a:t>Final evaluation report</a:t>
            </a:r>
          </a:p>
        </p:txBody>
      </p:sp>
      <p:sp>
        <p:nvSpPr>
          <p:cNvPr id="7" name="Text Placeholder 6">
            <a:extLst>
              <a:ext uri="{FF2B5EF4-FFF2-40B4-BE49-F238E27FC236}">
                <a16:creationId xmlns:a16="http://schemas.microsoft.com/office/drawing/2014/main" id="{8ABA6CC8-4531-4B1B-86F6-BCB0EF450773}"/>
              </a:ext>
            </a:extLst>
          </p:cNvPr>
          <p:cNvSpPr>
            <a:spLocks noGrp="1"/>
          </p:cNvSpPr>
          <p:nvPr>
            <p:ph type="body" idx="10"/>
          </p:nvPr>
        </p:nvSpPr>
        <p:spPr>
          <a:xfrm>
            <a:off x="627497" y="3181863"/>
            <a:ext cx="8420100" cy="261610"/>
          </a:xfrm>
        </p:spPr>
        <p:txBody>
          <a:bodyPr/>
          <a:lstStyle/>
          <a:p>
            <a:r>
              <a:rPr lang="en-AU" dirty="0"/>
              <a:t>July 2024</a:t>
            </a:r>
          </a:p>
        </p:txBody>
      </p:sp>
    </p:spTree>
    <p:extLst>
      <p:ext uri="{BB962C8B-B14F-4D97-AF65-F5344CB8AC3E}">
        <p14:creationId xmlns:p14="http://schemas.microsoft.com/office/powerpoint/2010/main" val="365218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43A1C-1537-4711-A61A-EF66783FCA88}"/>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dirty="0"/>
              <a:t>The Community Corporate cadetship targeted refugees with overseas IT qualifications.  The project </a:t>
            </a:r>
            <a:r>
              <a:rPr lang="en-US" dirty="0" err="1"/>
              <a:t>prioritised</a:t>
            </a:r>
            <a:r>
              <a:rPr lang="en-US" dirty="0"/>
              <a:t> employer needs and tailored training accordingly. The structured digital training, coupled with training from employers, resulted in high retention and completion rates, with a significant portion of cadets securing subsequent employment post-placement.</a:t>
            </a:r>
            <a:endParaRPr lang="en-AU" dirty="0"/>
          </a:p>
        </p:txBody>
      </p:sp>
      <p:sp>
        <p:nvSpPr>
          <p:cNvPr id="3" name="Title 2">
            <a:extLst>
              <a:ext uri="{FF2B5EF4-FFF2-40B4-BE49-F238E27FC236}">
                <a16:creationId xmlns:a16="http://schemas.microsoft.com/office/drawing/2014/main" id="{E80DCB74-D83C-AA62-A5E3-4039D70980CE}"/>
              </a:ext>
              <a:ext uri="{C183D7F6-B498-43B3-948B-1728B52AA6E4}">
                <adec:decorative xmlns:adec="http://schemas.microsoft.com/office/drawing/2017/decorative" val="1"/>
              </a:ext>
            </a:extLst>
          </p:cNvPr>
          <p:cNvSpPr>
            <a:spLocks noGrp="1"/>
          </p:cNvSpPr>
          <p:nvPr>
            <p:ph type="title"/>
          </p:nvPr>
        </p:nvSpPr>
        <p:spPr/>
        <p:txBody>
          <a:bodyPr/>
          <a:lstStyle/>
          <a:p>
            <a:r>
              <a:rPr lang="en-US" dirty="0"/>
              <a:t>Providers | Community Corporate | Key findings</a:t>
            </a:r>
          </a:p>
        </p:txBody>
      </p:sp>
      <p:sp>
        <p:nvSpPr>
          <p:cNvPr id="12" name="Rectangle 11">
            <a:extLst>
              <a:ext uri="{FF2B5EF4-FFF2-40B4-BE49-F238E27FC236}">
                <a16:creationId xmlns:a16="http://schemas.microsoft.com/office/drawing/2014/main" id="{BD8E5E7E-F518-1DDF-DAC9-657FE0EB83A8}"/>
              </a:ext>
              <a:ext uri="{C183D7F6-B498-43B3-948B-1728B52AA6E4}">
                <adec:decorative xmlns:adec="http://schemas.microsoft.com/office/drawing/2017/decorative" val="1"/>
              </a:ext>
            </a:extLst>
          </p:cNvPr>
          <p:cNvSpPr/>
          <p:nvPr/>
        </p:nvSpPr>
        <p:spPr>
          <a:xfrm>
            <a:off x="2082536" y="2500360"/>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While the training and tailored supports provided by Community Corporate were well received by cadets, they did not always meet employer needs and often meant employers provided additional training to cadets. Employers attributed this to the nature and complexity of the roles and skills required, rather than the quality of training. ​</a:t>
            </a:r>
          </a:p>
        </p:txBody>
      </p:sp>
      <p:sp>
        <p:nvSpPr>
          <p:cNvPr id="13" name="Rectangle 12">
            <a:extLst>
              <a:ext uri="{FF2B5EF4-FFF2-40B4-BE49-F238E27FC236}">
                <a16:creationId xmlns:a16="http://schemas.microsoft.com/office/drawing/2014/main" id="{826E214A-3CAE-D168-8132-0CA2A5D3E16A}"/>
              </a:ext>
              <a:ext uri="{C183D7F6-B498-43B3-948B-1728B52AA6E4}">
                <adec:decorative xmlns:adec="http://schemas.microsoft.com/office/drawing/2017/decorative" val="1"/>
              </a:ext>
            </a:extLst>
          </p:cNvPr>
          <p:cNvSpPr/>
          <p:nvPr/>
        </p:nvSpPr>
        <p:spPr>
          <a:xfrm>
            <a:off x="3999919" y="2481835"/>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dirty="0">
                <a:solidFill>
                  <a:schemeClr val="tx1"/>
                </a:solidFill>
              </a:rPr>
              <a:t>Community Corporate invested significant time in matching cadets to employer needs. Regular feedback channels enabled them to tailor their training to meet the needs of employers and ensure work placements were available for cadets. ​</a:t>
            </a:r>
          </a:p>
        </p:txBody>
      </p:sp>
      <p:sp>
        <p:nvSpPr>
          <p:cNvPr id="14" name="Rectangle 13">
            <a:extLst>
              <a:ext uri="{FF2B5EF4-FFF2-40B4-BE49-F238E27FC236}">
                <a16:creationId xmlns:a16="http://schemas.microsoft.com/office/drawing/2014/main" id="{B1D3ECAE-2F9C-1138-E7B7-AF6F59C9A7E4}"/>
              </a:ext>
              <a:ext uri="{C183D7F6-B498-43B3-948B-1728B52AA6E4}">
                <adec:decorative xmlns:adec="http://schemas.microsoft.com/office/drawing/2017/decorative" val="1"/>
              </a:ext>
            </a:extLst>
          </p:cNvPr>
          <p:cNvSpPr/>
          <p:nvPr/>
        </p:nvSpPr>
        <p:spPr>
          <a:xfrm>
            <a:off x="5917302" y="2481834"/>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AU" sz="1000">
                <a:solidFill>
                  <a:schemeClr val="tx1"/>
                </a:solidFill>
              </a:rPr>
              <a:t>A</a:t>
            </a:r>
            <a:r>
              <a:rPr lang="en-US" sz="1000">
                <a:solidFill>
                  <a:schemeClr val="tx1"/>
                </a:solidFill>
              </a:rPr>
              <a:t> core component of the Community Corporate model was the mentoring, wrap around and transition support they provided to cadets. This was highly valued and well received by cadets and employers. </a:t>
            </a:r>
          </a:p>
        </p:txBody>
      </p:sp>
      <p:sp>
        <p:nvSpPr>
          <p:cNvPr id="15" name="Rectangle 14">
            <a:extLst>
              <a:ext uri="{FF2B5EF4-FFF2-40B4-BE49-F238E27FC236}">
                <a16:creationId xmlns:a16="http://schemas.microsoft.com/office/drawing/2014/main" id="{FCCA1C3A-90EF-11E3-1194-3B14429D637C}"/>
              </a:ext>
              <a:ext uri="{C183D7F6-B498-43B3-948B-1728B52AA6E4}">
                <adec:decorative xmlns:adec="http://schemas.microsoft.com/office/drawing/2017/decorative" val="1"/>
              </a:ext>
            </a:extLst>
          </p:cNvPr>
          <p:cNvSpPr/>
          <p:nvPr/>
        </p:nvSpPr>
        <p:spPr>
          <a:xfrm>
            <a:off x="7834687" y="2481833"/>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US" sz="1000">
                <a:solidFill>
                  <a:schemeClr val="tx1"/>
                </a:solidFill>
              </a:rPr>
              <a:t>Community Corporate spent $1.2 million in total. A third of the costs were attributed to cadetship project design, but this is comparable to other providers.</a:t>
            </a:r>
            <a:r>
              <a:rPr lang="en-US" sz="1000" baseline="30000">
                <a:solidFill>
                  <a:schemeClr val="tx1"/>
                </a:solidFill>
              </a:rPr>
              <a:t>1</a:t>
            </a:r>
            <a:r>
              <a:rPr lang="en-US" sz="1000">
                <a:solidFill>
                  <a:schemeClr val="tx1"/>
                </a:solidFill>
              </a:rPr>
              <a:t> </a:t>
            </a:r>
            <a:endParaRPr lang="en-AU" sz="1000">
              <a:solidFill>
                <a:schemeClr val="tx1"/>
              </a:solidFill>
            </a:endParaRPr>
          </a:p>
        </p:txBody>
      </p:sp>
      <p:sp>
        <p:nvSpPr>
          <p:cNvPr id="34" name="Rectangle 33">
            <a:extLst>
              <a:ext uri="{FF2B5EF4-FFF2-40B4-BE49-F238E27FC236}">
                <a16:creationId xmlns:a16="http://schemas.microsoft.com/office/drawing/2014/main" id="{3D5D5417-75C1-6020-443D-85BE382A4AB9}"/>
              </a:ext>
              <a:ext uri="{C183D7F6-B498-43B3-948B-1728B52AA6E4}">
                <adec:decorative xmlns:adec="http://schemas.microsoft.com/office/drawing/2017/decorative" val="1"/>
              </a:ext>
            </a:extLst>
          </p:cNvPr>
          <p:cNvSpPr/>
          <p:nvPr/>
        </p:nvSpPr>
        <p:spPr>
          <a:xfrm>
            <a:off x="165153" y="2484317"/>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dirty="0">
                <a:solidFill>
                  <a:schemeClr val="tx1"/>
                </a:solidFill>
              </a:rPr>
              <a:t>Community Corporate dedicated considerable effort to understanding both cadet soft skills and employer needs, leveraging pre-existing relationships to tailor training and secure work placements for cadets. Although they initially focused more on program design than employer engagement, over the life of the project they continuously sought feedback to refine their approach and better align with employer requirements.</a:t>
            </a:r>
          </a:p>
        </p:txBody>
      </p:sp>
      <p:sp>
        <p:nvSpPr>
          <p:cNvPr id="39" name="TextBox 38">
            <a:extLst>
              <a:ext uri="{FF2B5EF4-FFF2-40B4-BE49-F238E27FC236}">
                <a16:creationId xmlns:a16="http://schemas.microsoft.com/office/drawing/2014/main" id="{1FBAFBFB-1C41-39F3-318A-F54241004656}"/>
              </a:ext>
              <a:ext uri="{C183D7F6-B498-43B3-948B-1728B52AA6E4}">
                <adec:decorative xmlns:adec="http://schemas.microsoft.com/office/drawing/2017/decorative" val="1"/>
              </a:ext>
            </a:extLst>
          </p:cNvPr>
          <p:cNvSpPr txBox="1"/>
          <p:nvPr/>
        </p:nvSpPr>
        <p:spPr>
          <a:xfrm>
            <a:off x="165148" y="1950599"/>
            <a:ext cx="1800000" cy="261610"/>
          </a:xfrm>
          <a:prstGeom prst="rect">
            <a:avLst/>
          </a:prstGeom>
        </p:spPr>
        <p:txBody>
          <a:bodyPr wrap="square" rtlCol="0">
            <a:spAutoFit/>
          </a:bodyPr>
          <a:lstStyle/>
          <a:p>
            <a:pPr algn="ctr">
              <a:spcAft>
                <a:spcPts val="600"/>
              </a:spcAft>
            </a:pPr>
            <a:r>
              <a:rPr lang="en-US" sz="1100" b="1" dirty="0">
                <a:solidFill>
                  <a:schemeClr val="tx2"/>
                </a:solidFill>
              </a:rPr>
              <a:t>Model and design</a:t>
            </a:r>
          </a:p>
        </p:txBody>
      </p:sp>
      <p:sp>
        <p:nvSpPr>
          <p:cNvPr id="40" name="TextBox 39">
            <a:extLst>
              <a:ext uri="{FF2B5EF4-FFF2-40B4-BE49-F238E27FC236}">
                <a16:creationId xmlns:a16="http://schemas.microsoft.com/office/drawing/2014/main" id="{E3854689-2A4E-EB45-40B2-49350096F657}"/>
              </a:ext>
              <a:ext uri="{C183D7F6-B498-43B3-948B-1728B52AA6E4}">
                <adec:decorative xmlns:adec="http://schemas.microsoft.com/office/drawing/2017/decorative" val="1"/>
              </a:ext>
            </a:extLst>
          </p:cNvPr>
          <p:cNvSpPr txBox="1"/>
          <p:nvPr/>
        </p:nvSpPr>
        <p:spPr>
          <a:xfrm>
            <a:off x="2082533" y="1950599"/>
            <a:ext cx="1800000" cy="261610"/>
          </a:xfrm>
          <a:prstGeom prst="rect">
            <a:avLst/>
          </a:prstGeom>
        </p:spPr>
        <p:txBody>
          <a:bodyPr wrap="square" rtlCol="0">
            <a:spAutoFit/>
          </a:bodyPr>
          <a:lstStyle/>
          <a:p>
            <a:pPr algn="ctr">
              <a:spcAft>
                <a:spcPts val="600"/>
              </a:spcAft>
            </a:pPr>
            <a:r>
              <a:rPr lang="en-US" sz="1100" b="1">
                <a:solidFill>
                  <a:schemeClr val="tx2"/>
                </a:solidFill>
              </a:rPr>
              <a:t>Structured training</a:t>
            </a:r>
          </a:p>
        </p:txBody>
      </p:sp>
      <p:sp>
        <p:nvSpPr>
          <p:cNvPr id="41" name="TextBox 40">
            <a:extLst>
              <a:ext uri="{FF2B5EF4-FFF2-40B4-BE49-F238E27FC236}">
                <a16:creationId xmlns:a16="http://schemas.microsoft.com/office/drawing/2014/main" id="{D5882050-F3E0-F325-2EA7-E94E38A5AEBC}"/>
              </a:ext>
              <a:ext uri="{C183D7F6-B498-43B3-948B-1728B52AA6E4}">
                <adec:decorative xmlns:adec="http://schemas.microsoft.com/office/drawing/2017/decorative" val="1"/>
              </a:ext>
            </a:extLst>
          </p:cNvPr>
          <p:cNvSpPr txBox="1"/>
          <p:nvPr/>
        </p:nvSpPr>
        <p:spPr>
          <a:xfrm>
            <a:off x="3999918" y="1950599"/>
            <a:ext cx="1800000" cy="261610"/>
          </a:xfrm>
          <a:prstGeom prst="rect">
            <a:avLst/>
          </a:prstGeom>
        </p:spPr>
        <p:txBody>
          <a:bodyPr wrap="square" rtlCol="0">
            <a:spAutoFit/>
          </a:bodyPr>
          <a:lstStyle/>
          <a:p>
            <a:pPr algn="ctr">
              <a:spcAft>
                <a:spcPts val="600"/>
              </a:spcAft>
            </a:pPr>
            <a:r>
              <a:rPr lang="en-US" sz="1100" b="1">
                <a:solidFill>
                  <a:schemeClr val="tx2"/>
                </a:solidFill>
              </a:rPr>
              <a:t>Industry placements</a:t>
            </a:r>
          </a:p>
        </p:txBody>
      </p:sp>
      <p:sp>
        <p:nvSpPr>
          <p:cNvPr id="42" name="TextBox 41">
            <a:extLst>
              <a:ext uri="{FF2B5EF4-FFF2-40B4-BE49-F238E27FC236}">
                <a16:creationId xmlns:a16="http://schemas.microsoft.com/office/drawing/2014/main" id="{10F33929-1857-5408-83D1-9A82AE53567E}"/>
              </a:ext>
              <a:ext uri="{C183D7F6-B498-43B3-948B-1728B52AA6E4}">
                <adec:decorative xmlns:adec="http://schemas.microsoft.com/office/drawing/2017/decorative" val="1"/>
              </a:ext>
            </a:extLst>
          </p:cNvPr>
          <p:cNvSpPr txBox="1"/>
          <p:nvPr/>
        </p:nvSpPr>
        <p:spPr>
          <a:xfrm>
            <a:off x="5917303" y="1865961"/>
            <a:ext cx="1800000" cy="430887"/>
          </a:xfrm>
          <a:prstGeom prst="rect">
            <a:avLst/>
          </a:prstGeom>
        </p:spPr>
        <p:txBody>
          <a:bodyPr wrap="square" rtlCol="0">
            <a:spAutoFit/>
          </a:bodyPr>
          <a:lstStyle/>
          <a:p>
            <a:pPr algn="ctr">
              <a:spcAft>
                <a:spcPts val="600"/>
              </a:spcAft>
            </a:pPr>
            <a:r>
              <a:rPr lang="en-US" sz="1100" b="1">
                <a:solidFill>
                  <a:schemeClr val="tx2"/>
                </a:solidFill>
              </a:rPr>
              <a:t>Mentoring, wrap around support and training</a:t>
            </a:r>
          </a:p>
        </p:txBody>
      </p:sp>
      <p:sp>
        <p:nvSpPr>
          <p:cNvPr id="43" name="TextBox 42">
            <a:extLst>
              <a:ext uri="{FF2B5EF4-FFF2-40B4-BE49-F238E27FC236}">
                <a16:creationId xmlns:a16="http://schemas.microsoft.com/office/drawing/2014/main" id="{612D4D9B-9D13-A50C-3AC0-CA5CDCF160CC}"/>
              </a:ext>
              <a:ext uri="{C183D7F6-B498-43B3-948B-1728B52AA6E4}">
                <adec:decorative xmlns:adec="http://schemas.microsoft.com/office/drawing/2017/decorative" val="1"/>
              </a:ext>
            </a:extLst>
          </p:cNvPr>
          <p:cNvSpPr txBox="1"/>
          <p:nvPr/>
        </p:nvSpPr>
        <p:spPr>
          <a:xfrm>
            <a:off x="7834687" y="1950599"/>
            <a:ext cx="1800000" cy="261610"/>
          </a:xfrm>
          <a:prstGeom prst="rect">
            <a:avLst/>
          </a:prstGeom>
        </p:spPr>
        <p:txBody>
          <a:bodyPr wrap="square" rtlCol="0">
            <a:spAutoFit/>
          </a:bodyPr>
          <a:lstStyle/>
          <a:p>
            <a:pPr algn="ctr">
              <a:spcAft>
                <a:spcPts val="600"/>
              </a:spcAft>
            </a:pPr>
            <a:r>
              <a:rPr lang="en-US" sz="1100" b="1">
                <a:solidFill>
                  <a:schemeClr val="tx2"/>
                </a:solidFill>
              </a:rPr>
              <a:t>Cost</a:t>
            </a:r>
          </a:p>
        </p:txBody>
      </p:sp>
      <p:sp>
        <p:nvSpPr>
          <p:cNvPr id="49" name="Rectangle 48">
            <a:extLst>
              <a:ext uri="{FF2B5EF4-FFF2-40B4-BE49-F238E27FC236}">
                <a16:creationId xmlns:a16="http://schemas.microsoft.com/office/drawing/2014/main" id="{BBF60365-5665-FD85-8A44-F57BAB612569}"/>
              </a:ext>
              <a:ext uri="{C183D7F6-B498-43B3-948B-1728B52AA6E4}">
                <adec:decorative xmlns:adec="http://schemas.microsoft.com/office/drawing/2017/decorative" val="1"/>
              </a:ext>
            </a:extLst>
          </p:cNvPr>
          <p:cNvSpPr/>
          <p:nvPr/>
        </p:nvSpPr>
        <p:spPr>
          <a:xfrm>
            <a:off x="7834687"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5" name="Rectangle 54">
            <a:extLst>
              <a:ext uri="{FF2B5EF4-FFF2-40B4-BE49-F238E27FC236}">
                <a16:creationId xmlns:a16="http://schemas.microsoft.com/office/drawing/2014/main" id="{811BB6C5-A52D-3BED-2219-59944F4F4329}"/>
              </a:ext>
              <a:ext uri="{C183D7F6-B498-43B3-948B-1728B52AA6E4}">
                <adec:decorative xmlns:adec="http://schemas.microsoft.com/office/drawing/2017/decorative" val="1"/>
              </a:ext>
            </a:extLst>
          </p:cNvPr>
          <p:cNvSpPr/>
          <p:nvPr/>
        </p:nvSpPr>
        <p:spPr>
          <a:xfrm>
            <a:off x="591730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6" name="Rectangle 55">
            <a:extLst>
              <a:ext uri="{FF2B5EF4-FFF2-40B4-BE49-F238E27FC236}">
                <a16:creationId xmlns:a16="http://schemas.microsoft.com/office/drawing/2014/main" id="{C4780A64-5616-ED67-0DE6-5FB9B68DC5E0}"/>
              </a:ext>
              <a:ext uri="{C183D7F6-B498-43B3-948B-1728B52AA6E4}">
                <adec:decorative xmlns:adec="http://schemas.microsoft.com/office/drawing/2017/decorative" val="1"/>
              </a:ext>
            </a:extLst>
          </p:cNvPr>
          <p:cNvSpPr/>
          <p:nvPr/>
        </p:nvSpPr>
        <p:spPr>
          <a:xfrm>
            <a:off x="399991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7" name="Rectangle 56">
            <a:extLst>
              <a:ext uri="{FF2B5EF4-FFF2-40B4-BE49-F238E27FC236}">
                <a16:creationId xmlns:a16="http://schemas.microsoft.com/office/drawing/2014/main" id="{541764E6-5209-DD5D-77AF-FDF808E828E7}"/>
              </a:ext>
              <a:ext uri="{C183D7F6-B498-43B3-948B-1728B52AA6E4}">
                <adec:decorative xmlns:adec="http://schemas.microsoft.com/office/drawing/2017/decorative" val="1"/>
              </a:ext>
            </a:extLst>
          </p:cNvPr>
          <p:cNvSpPr/>
          <p:nvPr/>
        </p:nvSpPr>
        <p:spPr>
          <a:xfrm>
            <a:off x="208253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8" name="Rectangle 57">
            <a:extLst>
              <a:ext uri="{FF2B5EF4-FFF2-40B4-BE49-F238E27FC236}">
                <a16:creationId xmlns:a16="http://schemas.microsoft.com/office/drawing/2014/main" id="{550E2724-F5A9-1078-4624-AC2588D3E528}"/>
              </a:ext>
              <a:ext uri="{C183D7F6-B498-43B3-948B-1728B52AA6E4}">
                <adec:decorative xmlns:adec="http://schemas.microsoft.com/office/drawing/2017/decorative" val="1"/>
              </a:ext>
            </a:extLst>
          </p:cNvPr>
          <p:cNvSpPr/>
          <p:nvPr/>
        </p:nvSpPr>
        <p:spPr>
          <a:xfrm>
            <a:off x="16514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pic>
        <p:nvPicPr>
          <p:cNvPr id="61" name="Graphic 60">
            <a:extLst>
              <a:ext uri="{FF2B5EF4-FFF2-40B4-BE49-F238E27FC236}">
                <a16:creationId xmlns:a16="http://schemas.microsoft.com/office/drawing/2014/main" id="{854026F1-2C7B-BFF9-D58D-EF90384B0E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50" y="1386245"/>
            <a:ext cx="540000" cy="540000"/>
          </a:xfrm>
          <a:prstGeom prst="rect">
            <a:avLst/>
          </a:prstGeom>
        </p:spPr>
      </p:pic>
      <p:pic>
        <p:nvPicPr>
          <p:cNvPr id="62" name="Graphic 61">
            <a:extLst>
              <a:ext uri="{FF2B5EF4-FFF2-40B4-BE49-F238E27FC236}">
                <a16:creationId xmlns:a16="http://schemas.microsoft.com/office/drawing/2014/main" id="{8826FA28-E0BA-0810-FB3F-6E7125C6817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226" y="1406377"/>
            <a:ext cx="540000" cy="540000"/>
          </a:xfrm>
          <a:prstGeom prst="rect">
            <a:avLst/>
          </a:prstGeom>
        </p:spPr>
      </p:pic>
      <p:pic>
        <p:nvPicPr>
          <p:cNvPr id="63" name="Graphic 62">
            <a:extLst>
              <a:ext uri="{FF2B5EF4-FFF2-40B4-BE49-F238E27FC236}">
                <a16:creationId xmlns:a16="http://schemas.microsoft.com/office/drawing/2014/main" id="{0F43E1FE-A5EE-87BB-C7BE-673ED870339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9918" y="1377243"/>
            <a:ext cx="540000" cy="540000"/>
          </a:xfrm>
          <a:prstGeom prst="rect">
            <a:avLst/>
          </a:prstGeom>
        </p:spPr>
      </p:pic>
      <p:pic>
        <p:nvPicPr>
          <p:cNvPr id="64" name="Graphic 63">
            <a:extLst>
              <a:ext uri="{FF2B5EF4-FFF2-40B4-BE49-F238E27FC236}">
                <a16:creationId xmlns:a16="http://schemas.microsoft.com/office/drawing/2014/main" id="{7F6A7B91-BC0B-5E13-0095-40F0C517AC3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7302" y="1377243"/>
            <a:ext cx="540000" cy="540000"/>
          </a:xfrm>
          <a:prstGeom prst="rect">
            <a:avLst/>
          </a:prstGeom>
        </p:spPr>
      </p:pic>
      <p:pic>
        <p:nvPicPr>
          <p:cNvPr id="65" name="Graphic 64">
            <a:extLst>
              <a:ext uri="{FF2B5EF4-FFF2-40B4-BE49-F238E27FC236}">
                <a16:creationId xmlns:a16="http://schemas.microsoft.com/office/drawing/2014/main" id="{7B8F97EC-01F0-E7B3-3F2D-9968BE9BD8E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64687" y="1410599"/>
            <a:ext cx="540000" cy="540000"/>
          </a:xfrm>
          <a:prstGeom prst="rect">
            <a:avLst/>
          </a:prstGeom>
        </p:spPr>
      </p:pic>
      <p:sp>
        <p:nvSpPr>
          <p:cNvPr id="67" name="Rectangle 66">
            <a:extLst>
              <a:ext uri="{FF2B5EF4-FFF2-40B4-BE49-F238E27FC236}">
                <a16:creationId xmlns:a16="http://schemas.microsoft.com/office/drawing/2014/main" id="{9A4FAA7D-5575-6EC0-4630-171054A27D3D}"/>
              </a:ext>
              <a:ext uri="{C183D7F6-B498-43B3-948B-1728B52AA6E4}">
                <adec:decorative xmlns:adec="http://schemas.microsoft.com/office/drawing/2017/decorative" val="1"/>
              </a:ext>
            </a:extLst>
          </p:cNvPr>
          <p:cNvSpPr/>
          <p:nvPr/>
        </p:nvSpPr>
        <p:spPr>
          <a:xfrm>
            <a:off x="2082532" y="4756254"/>
            <a:ext cx="5634769" cy="1385021"/>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a:solidFill>
                  <a:schemeClr val="tx1"/>
                </a:solidFill>
                <a:effectLst/>
              </a:rPr>
              <a:t>Across seven intakes, 50 out of the 65 cadets progressed to start work placements </a:t>
            </a:r>
            <a:r>
              <a:rPr lang="en-AU" sz="1000">
                <a:solidFill>
                  <a:schemeClr val="tx1"/>
                </a:solidFill>
              </a:rPr>
              <a:t>with</a:t>
            </a:r>
            <a:r>
              <a:rPr lang="en-AU" sz="1000">
                <a:solidFill>
                  <a:schemeClr val="tx1"/>
                </a:solidFill>
                <a:effectLst/>
              </a:rPr>
              <a:t> 46 cadets who commenced placements </a:t>
            </a:r>
            <a:r>
              <a:rPr lang="en-AU" sz="1000">
                <a:solidFill>
                  <a:schemeClr val="tx1"/>
                </a:solidFill>
              </a:rPr>
              <a:t>being</a:t>
            </a:r>
            <a:r>
              <a:rPr lang="en-AU" sz="1000">
                <a:solidFill>
                  <a:schemeClr val="tx1"/>
                </a:solidFill>
                <a:effectLst/>
              </a:rPr>
              <a:t> offered subsequent employment.</a:t>
            </a:r>
          </a:p>
          <a:p>
            <a:endParaRPr lang="en-AU" sz="1000" b="1">
              <a:solidFill>
                <a:schemeClr val="tx1"/>
              </a:solidFill>
            </a:endParaRPr>
          </a:p>
          <a:p>
            <a:r>
              <a:rPr lang="en-AU" sz="1000">
                <a:solidFill>
                  <a:schemeClr val="tx1"/>
                </a:solidFill>
                <a:effectLst/>
              </a:rPr>
              <a:t>Notably, the program achieved a high conversion rate of placements into full-time work post-placement, indicating its effectiveness in facilitating sustainable employment opportunities.</a:t>
            </a:r>
          </a:p>
        </p:txBody>
      </p:sp>
      <p:sp>
        <p:nvSpPr>
          <p:cNvPr id="68" name="Rectangle 67">
            <a:extLst>
              <a:ext uri="{FF2B5EF4-FFF2-40B4-BE49-F238E27FC236}">
                <a16:creationId xmlns:a16="http://schemas.microsoft.com/office/drawing/2014/main" id="{D9AE44F7-9838-820A-68CB-0A939B6575BF}"/>
              </a:ext>
              <a:ext uri="{C183D7F6-B498-43B3-948B-1728B52AA6E4}">
                <adec:decorative xmlns:adec="http://schemas.microsoft.com/office/drawing/2017/decorative" val="1"/>
              </a:ext>
            </a:extLst>
          </p:cNvPr>
          <p:cNvSpPr/>
          <p:nvPr/>
        </p:nvSpPr>
        <p:spPr>
          <a:xfrm>
            <a:off x="165148" y="4740736"/>
            <a:ext cx="1799999" cy="1385021"/>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a:solidFill>
                  <a:schemeClr val="tx1"/>
                </a:solidFill>
                <a:effectLst/>
              </a:rPr>
              <a:t>The program attracted 65 cadets, predominantly with overseas tertiary qualifications, most of whom were under-employed or unemployed. All participants came from culturally and linguistically diverse backgrounds, identifying as refugees or asylum seekers.</a:t>
            </a:r>
          </a:p>
        </p:txBody>
      </p:sp>
      <p:sp>
        <p:nvSpPr>
          <p:cNvPr id="69" name="Rectangle 68">
            <a:extLst>
              <a:ext uri="{FF2B5EF4-FFF2-40B4-BE49-F238E27FC236}">
                <a16:creationId xmlns:a16="http://schemas.microsoft.com/office/drawing/2014/main" id="{60233F06-6C2E-2EAE-B79F-8EE67E357AE1}"/>
              </a:ext>
              <a:ext uri="{C183D7F6-B498-43B3-948B-1728B52AA6E4}">
                <adec:decorative xmlns:adec="http://schemas.microsoft.com/office/drawing/2017/decorative" val="1"/>
              </a:ext>
            </a:extLst>
          </p:cNvPr>
          <p:cNvSpPr/>
          <p:nvPr/>
        </p:nvSpPr>
        <p:spPr>
          <a:xfrm>
            <a:off x="7834687" y="4756254"/>
            <a:ext cx="1799999" cy="1385021"/>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1"/>
                </a:solidFill>
              </a:rPr>
              <a:t>Cost per enrolment for Community Corporate cadets was $18,659, slightly lower than the cost per cadet who completed work placements ($24,257).</a:t>
            </a:r>
            <a:endParaRPr lang="en-AU" sz="1000">
              <a:solidFill>
                <a:schemeClr val="tx1"/>
              </a:solidFill>
              <a:effectLst/>
            </a:endParaRPr>
          </a:p>
        </p:txBody>
      </p:sp>
      <p:sp>
        <p:nvSpPr>
          <p:cNvPr id="4" name="Slide Number Placeholder 2">
            <a:extLst>
              <a:ext uri="{FF2B5EF4-FFF2-40B4-BE49-F238E27FC236}">
                <a16:creationId xmlns:a16="http://schemas.microsoft.com/office/drawing/2014/main" id="{31F4BD8C-5189-8441-5CA0-47F5F7AE1E17}"/>
              </a:ext>
              <a:ext uri="{C183D7F6-B498-43B3-948B-1728B52AA6E4}">
                <adec:decorative xmlns:adec="http://schemas.microsoft.com/office/drawing/2017/decorative" val="1"/>
              </a:ext>
            </a:extLst>
          </p:cNvPr>
          <p:cNvSpPr>
            <a:spLocks noGrp="1"/>
          </p:cNvSpPr>
          <p:nvPr>
            <p:ph type="sldNum" sz="quarter" idx="11"/>
          </p:nvPr>
        </p:nvSpPr>
        <p:spPr>
          <a:xfrm>
            <a:off x="9536222" y="6378027"/>
            <a:ext cx="335678" cy="365125"/>
          </a:xfrm>
        </p:spPr>
        <p:txBody>
          <a:bodyPr/>
          <a:lstStyle/>
          <a:p>
            <a:fld id="{2ED7E6EB-FFB6-2B46-ABEA-442EF21ADA9F}" type="slidenum">
              <a:rPr lang="en-US" smtClean="0"/>
              <a:pPr/>
              <a:t>9</a:t>
            </a:fld>
            <a:endParaRPr lang="en-US"/>
          </a:p>
        </p:txBody>
      </p:sp>
      <p:sp>
        <p:nvSpPr>
          <p:cNvPr id="5" name="TextBox 4">
            <a:extLst>
              <a:ext uri="{FF2B5EF4-FFF2-40B4-BE49-F238E27FC236}">
                <a16:creationId xmlns:a16="http://schemas.microsoft.com/office/drawing/2014/main" id="{0DE5AE8E-2E06-D881-81A5-E986511001D2}"/>
              </a:ext>
              <a:ext uri="{C183D7F6-B498-43B3-948B-1728B52AA6E4}">
                <adec:decorative xmlns:adec="http://schemas.microsoft.com/office/drawing/2017/decorative" val="1"/>
              </a:ext>
            </a:extLst>
          </p:cNvPr>
          <p:cNvSpPr txBox="1"/>
          <p:nvPr/>
        </p:nvSpPr>
        <p:spPr>
          <a:xfrm>
            <a:off x="106881" y="6423487"/>
            <a:ext cx="7711944" cy="369332"/>
          </a:xfrm>
          <a:prstGeom prst="rect">
            <a:avLst/>
          </a:prstGeom>
          <a:noFill/>
        </p:spPr>
        <p:txBody>
          <a:bodyPr wrap="square">
            <a:spAutoFit/>
          </a:bodyPr>
          <a:lstStyle/>
          <a:p>
            <a:r>
              <a:rPr lang="en-AU" sz="900" b="0" i="0" baseline="30000" dirty="0">
                <a:effectLst/>
                <a:latin typeface="+mj-lt"/>
              </a:rPr>
              <a:t>1</a:t>
            </a:r>
            <a:r>
              <a:rPr lang="en-AU" sz="900" b="0" i="0" dirty="0">
                <a:effectLst/>
                <a:latin typeface="+mj-lt"/>
              </a:rPr>
              <a:t> Of the total funding provided to Community Corporate, </a:t>
            </a:r>
            <a:r>
              <a:rPr lang="en-AU" sz="900" dirty="0">
                <a:latin typeface="+mj-lt"/>
              </a:rPr>
              <a:t>some of this was not directly related to the cadetships project. Funding was spent on an independent evaluation of the project by the University of Sydney and implementing data security safeguards in line with DEWR’s requirements. These amounts have been removed from their final cost. </a:t>
            </a:r>
            <a:endParaRPr lang="en-US" sz="900" dirty="0">
              <a:latin typeface="+mj-lt"/>
            </a:endParaRPr>
          </a:p>
        </p:txBody>
      </p:sp>
      <p:sp>
        <p:nvSpPr>
          <p:cNvPr id="6" name="Footer Placeholder 4">
            <a:extLst>
              <a:ext uri="{FF2B5EF4-FFF2-40B4-BE49-F238E27FC236}">
                <a16:creationId xmlns:a16="http://schemas.microsoft.com/office/drawing/2014/main" id="{B45E3321-F8BA-B3FF-B875-923070FF7E19}"/>
              </a:ext>
              <a:ext uri="{C183D7F6-B498-43B3-948B-1728B52AA6E4}">
                <adec:decorative xmlns:adec="http://schemas.microsoft.com/office/drawing/2017/decorative" val="1"/>
              </a:ext>
            </a:extLst>
          </p:cNvPr>
          <p:cNvSpPr txBox="1">
            <a:spLocks/>
          </p:cNvSpPr>
          <p:nvPr/>
        </p:nvSpPr>
        <p:spPr>
          <a:xfrm>
            <a:off x="165148" y="6095084"/>
            <a:ext cx="9312807"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27068307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0C3ACF1-315A-968C-EC6F-41BD79A5FC5E}"/>
              </a:ext>
              <a:ext uri="{C183D7F6-B498-43B3-948B-1728B52AA6E4}">
                <adec:decorative xmlns:adec="http://schemas.microsoft.com/office/drawing/2017/decorative" val="1"/>
              </a:ext>
            </a:extLst>
          </p:cNvPr>
          <p:cNvSpPr txBox="1">
            <a:spLocks/>
          </p:cNvSpPr>
          <p:nvPr/>
        </p:nvSpPr>
        <p:spPr>
          <a:xfrm>
            <a:off x="8033850" y="1383443"/>
            <a:ext cx="1766464" cy="4572000"/>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Judy: </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offered a 6-month fixed term contract before the end of her placement to continue with her employer in a similar role. </a:t>
            </a:r>
          </a:p>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endParaRPr kumimoji="0" lang="en-AU" sz="950" b="0" i="0" u="none" strike="sng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Credits the cadetship program with helping her gain updated knowledge to work in IT again and find a role in a company she enjoys working for.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7" name="TextBox 26">
            <a:extLst>
              <a:ext uri="{FF2B5EF4-FFF2-40B4-BE49-F238E27FC236}">
                <a16:creationId xmlns:a16="http://schemas.microsoft.com/office/drawing/2014/main" id="{BC7AC657-CB9D-50E9-D231-0DA63D08BC4C}"/>
              </a:ext>
              <a:ext uri="{C183D7F6-B498-43B3-948B-1728B52AA6E4}">
                <adec:decorative xmlns:adec="http://schemas.microsoft.com/office/drawing/2017/decorative" val="1"/>
              </a:ext>
            </a:extLst>
          </p:cNvPr>
          <p:cNvSpPr txBox="1">
            <a:spLocks/>
          </p:cNvSpPr>
          <p:nvPr/>
        </p:nvSpPr>
        <p:spPr>
          <a:xfrm>
            <a:off x="6607269" y="1380526"/>
            <a:ext cx="1327140" cy="4572000"/>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MEGT organised meetings with Judy and her supervisor to check in on her progress. MEGT also offered to assist her in finding a new role if her contract is not extended beyond the current fixed-term.</a:t>
            </a:r>
          </a:p>
        </p:txBody>
      </p:sp>
      <p:sp>
        <p:nvSpPr>
          <p:cNvPr id="26" name="TextBox 25">
            <a:extLst>
              <a:ext uri="{FF2B5EF4-FFF2-40B4-BE49-F238E27FC236}">
                <a16:creationId xmlns:a16="http://schemas.microsoft.com/office/drawing/2014/main" id="{AD34C656-F983-CB82-740C-868C2620A53B}"/>
              </a:ext>
              <a:ext uri="{C183D7F6-B498-43B3-948B-1728B52AA6E4}">
                <adec:decorative xmlns:adec="http://schemas.microsoft.com/office/drawing/2017/decorative" val="1"/>
              </a:ext>
            </a:extLst>
          </p:cNvPr>
          <p:cNvSpPr txBox="1">
            <a:spLocks/>
          </p:cNvSpPr>
          <p:nvPr/>
        </p:nvSpPr>
        <p:spPr>
          <a:xfrm>
            <a:off x="4778718" y="1377130"/>
            <a:ext cx="1716879" cy="4572000"/>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Judy: </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very interested in working in the aviation industry, and through the cadetship she was able to do this. </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in an entry level position over her 14-week placement.</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Had a very positive experience in her placement working in an entry-level data migration role.</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Noted that the work she was doing did not directly relate to her training, but her training coupled with her prior work experience made her day-to-day work easier.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Enjoyed working in a very supportive team and enjoyed building working relationships at daily stand-up meetings.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42" name="Rectangle 41">
            <a:extLst>
              <a:ext uri="{FF2B5EF4-FFF2-40B4-BE49-F238E27FC236}">
                <a16:creationId xmlns:a16="http://schemas.microsoft.com/office/drawing/2014/main" id="{BC3DA5C7-2BA6-DB66-21D0-92D3101DDE44}"/>
              </a:ext>
              <a:ext uri="{C183D7F6-B498-43B3-948B-1728B52AA6E4}">
                <adec:decorative xmlns:adec="http://schemas.microsoft.com/office/drawing/2017/decorative" val="1"/>
              </a:ext>
            </a:extLst>
          </p:cNvPr>
          <p:cNvSpPr>
            <a:spLocks/>
          </p:cNvSpPr>
          <p:nvPr/>
        </p:nvSpPr>
        <p:spPr>
          <a:xfrm>
            <a:off x="2944989" y="1142026"/>
            <a:ext cx="1733869" cy="23510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Training</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22" name="TextBox 21">
            <a:extLst>
              <a:ext uri="{FF2B5EF4-FFF2-40B4-BE49-F238E27FC236}">
                <a16:creationId xmlns:a16="http://schemas.microsoft.com/office/drawing/2014/main" id="{1B51FBFD-D291-8692-C1FC-4C626A5D03E8}"/>
              </a:ext>
              <a:ext uri="{C183D7F6-B498-43B3-948B-1728B52AA6E4}">
                <adec:decorative xmlns:adec="http://schemas.microsoft.com/office/drawing/2017/decorative" val="1"/>
              </a:ext>
            </a:extLst>
          </p:cNvPr>
          <p:cNvSpPr txBox="1">
            <a:spLocks/>
          </p:cNvSpPr>
          <p:nvPr/>
        </p:nvSpPr>
        <p:spPr>
          <a:xfrm>
            <a:off x="2944989" y="1377129"/>
            <a:ext cx="1733869" cy="4572000"/>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Judy:</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Completed training that was focused on data analytics at the request of her employer, which she found very challenging.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Completed her work placement at the same time as her training. She was working four days a week and doing training online one day a week at her own pace. </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Judy was also grappling with personal issues at the time of her training and placement.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38" name="Rectangle 37">
            <a:extLst>
              <a:ext uri="{FF2B5EF4-FFF2-40B4-BE49-F238E27FC236}">
                <a16:creationId xmlns:a16="http://schemas.microsoft.com/office/drawing/2014/main" id="{FF4FE59B-A92F-B049-F17F-D97946E0F7D9}"/>
              </a:ext>
              <a:ext uri="{C183D7F6-B498-43B3-948B-1728B52AA6E4}">
                <adec:decorative xmlns:adec="http://schemas.microsoft.com/office/drawing/2017/decorative" val="1"/>
              </a:ext>
            </a:extLst>
          </p:cNvPr>
          <p:cNvSpPr>
            <a:spLocks/>
          </p:cNvSpPr>
          <p:nvPr/>
        </p:nvSpPr>
        <p:spPr>
          <a:xfrm>
            <a:off x="109548" y="1146640"/>
            <a:ext cx="2736000" cy="23510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Motivation and Recruitment</a:t>
            </a:r>
          </a:p>
        </p:txBody>
      </p:sp>
      <p:sp>
        <p:nvSpPr>
          <p:cNvPr id="19" name="TextBox 18">
            <a:extLst>
              <a:ext uri="{FF2B5EF4-FFF2-40B4-BE49-F238E27FC236}">
                <a16:creationId xmlns:a16="http://schemas.microsoft.com/office/drawing/2014/main" id="{8411EDD3-614E-B053-478E-40868FCF96DA}"/>
              </a:ext>
              <a:ext uri="{C183D7F6-B498-43B3-948B-1728B52AA6E4}">
                <adec:decorative xmlns:adec="http://schemas.microsoft.com/office/drawing/2017/decorative" val="1"/>
              </a:ext>
            </a:extLst>
          </p:cNvPr>
          <p:cNvSpPr txBox="1">
            <a:spLocks/>
          </p:cNvSpPr>
          <p:nvPr/>
        </p:nvSpPr>
        <p:spPr>
          <a:xfrm>
            <a:off x="105344" y="1381743"/>
            <a:ext cx="2736000" cy="4572000"/>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000000"/>
                </a:solidFill>
                <a:effectLst/>
                <a:uLnTx/>
                <a:uFillTx/>
                <a:latin typeface="Arial Narrow"/>
                <a:ea typeface="+mn-ea"/>
                <a:cs typeface="+mn-cs"/>
              </a:rPr>
              <a:t>Judy: </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950" b="0" i="0" u="none" strike="noStrike" kern="1200" cap="none" spc="0" normalizeH="0" baseline="0" noProof="0">
                <a:ln>
                  <a:noFill/>
                </a:ln>
                <a:solidFill>
                  <a:srgbClr val="000000"/>
                </a:solidFill>
                <a:effectLst/>
                <a:uLnTx/>
                <a:uFillTx/>
                <a:latin typeface="Arial Narrow"/>
                <a:ea typeface="+mn-ea"/>
                <a:cs typeface="+mn-cs"/>
              </a:rPr>
              <a:t>Was motivated to leverage her previous experience and return to the IT industry given that her children were now adults. She found it difficult to find a job in the sector, and temporarily returned to low-wage work as a scanner in a warehouse. </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950" b="0" i="0" u="none" strike="noStrike" kern="1200" cap="none" spc="0" normalizeH="0" baseline="0" noProof="0">
                <a:ln>
                  <a:noFill/>
                </a:ln>
                <a:solidFill>
                  <a:srgbClr val="000000"/>
                </a:solidFill>
                <a:effectLst/>
                <a:uLnTx/>
                <a:uFillTx/>
                <a:latin typeface="Arial Narrow"/>
                <a:ea typeface="+mn-ea"/>
                <a:cs typeface="+mn-cs"/>
              </a:rPr>
              <a:t>Applied for MEGT’s existing cadetship programs but was deemed ineligible as she held a prior IT qualification. She applied for the </a:t>
            </a:r>
            <a:r>
              <a:rPr kumimoji="0" lang="en-AU" sz="1000" b="0" i="0" u="none" strike="noStrike" kern="1200" cap="none" spc="0" normalizeH="0" baseline="0" noProof="0">
                <a:ln>
                  <a:noFill/>
                </a:ln>
                <a:solidFill>
                  <a:srgbClr val="000000"/>
                </a:solidFill>
                <a:effectLst/>
                <a:uLnTx/>
                <a:uFillTx/>
                <a:latin typeface="Arial Narrow"/>
                <a:ea typeface="+mn-ea"/>
                <a:cs typeface="+mn-cs"/>
              </a:rPr>
              <a:t>DSCT</a:t>
            </a:r>
            <a:r>
              <a:rPr kumimoji="0" lang="en-US" sz="950" b="0" i="0" u="none" strike="noStrike" kern="1200" cap="none" spc="0" normalizeH="0" baseline="0" noProof="0">
                <a:ln>
                  <a:noFill/>
                </a:ln>
                <a:solidFill>
                  <a:srgbClr val="000000"/>
                </a:solidFill>
                <a:effectLst/>
                <a:uLnTx/>
                <a:uFillTx/>
                <a:latin typeface="Arial Narrow"/>
                <a:ea typeface="+mn-ea"/>
                <a:cs typeface="+mn-cs"/>
              </a:rPr>
              <a:t> in 2022 after meeting the eligibility 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Passed MEGT’s IT skills screening and following an interview with MEGT, was accepted into their cadet program's first intake. The host employer selected Judy for an interview, but she was unsuccessful and instead applied for the second intake. </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Successfully secured a work placement with her current employer. She accredited her success to her basic programming skills and work placement. </a:t>
            </a: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44" name="Rectangle 43">
            <a:extLst>
              <a:ext uri="{FF2B5EF4-FFF2-40B4-BE49-F238E27FC236}">
                <a16:creationId xmlns:a16="http://schemas.microsoft.com/office/drawing/2014/main" id="{08BD0FE9-1282-31D9-3DF3-FE75416243CF}"/>
              </a:ext>
              <a:ext uri="{C183D7F6-B498-43B3-948B-1728B52AA6E4}">
                <adec:decorative xmlns:adec="http://schemas.microsoft.com/office/drawing/2017/decorative" val="1"/>
              </a:ext>
            </a:extLst>
          </p:cNvPr>
          <p:cNvSpPr>
            <a:spLocks/>
          </p:cNvSpPr>
          <p:nvPr/>
        </p:nvSpPr>
        <p:spPr>
          <a:xfrm>
            <a:off x="4778718" y="1142026"/>
            <a:ext cx="1716879" cy="23510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Work Placement</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Slide Number Placeholder 3">
            <a:extLst>
              <a:ext uri="{FF2B5EF4-FFF2-40B4-BE49-F238E27FC236}">
                <a16:creationId xmlns:a16="http://schemas.microsoft.com/office/drawing/2014/main" id="{5C61C0AF-E579-CFB2-01CD-FB40347EB849}"/>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29" name="Title 28">
            <a:extLst>
              <a:ext uri="{FF2B5EF4-FFF2-40B4-BE49-F238E27FC236}">
                <a16:creationId xmlns:a16="http://schemas.microsoft.com/office/drawing/2014/main" id="{0601E15A-2187-88E7-8926-93B4E5D3CAAF}"/>
              </a:ext>
              <a:ext uri="{C183D7F6-B498-43B3-948B-1728B52AA6E4}">
                <adec:decorative xmlns:adec="http://schemas.microsoft.com/office/drawing/2017/decorative" val="1"/>
              </a:ext>
            </a:extLst>
          </p:cNvPr>
          <p:cNvSpPr>
            <a:spLocks noGrp="1"/>
          </p:cNvSpPr>
          <p:nvPr>
            <p:ph type="title"/>
          </p:nvPr>
        </p:nvSpPr>
        <p:spPr>
          <a:xfrm>
            <a:off x="165148" y="579823"/>
            <a:ext cx="9575703" cy="492443"/>
          </a:xfrm>
          <a:prstGeom prst="rect">
            <a:avLst/>
          </a:prstGeom>
        </p:spPr>
        <p:txBody>
          <a:bodyPr lIns="0" tIns="0" rIns="0" bIns="0"/>
          <a:lstStyle/>
          <a:p>
            <a:pPr>
              <a:spcBef>
                <a:spcPts val="0"/>
              </a:spcBef>
              <a:spcAft>
                <a:spcPts val="600"/>
              </a:spcAft>
            </a:pPr>
            <a:r>
              <a:rPr lang="en-US">
                <a:latin typeface="Arial Narrow" panose="020B0604020202020204" pitchFamily="34" charset="0"/>
              </a:rPr>
              <a:t>Judy enjoyed the cadetship experience and training with MEGT. As a result of the cadetship, she secured additional fixed-term employment from her placement employer. </a:t>
            </a:r>
          </a:p>
        </p:txBody>
      </p:sp>
      <p:sp>
        <p:nvSpPr>
          <p:cNvPr id="51" name="Rounded Rectangular Callout 50">
            <a:extLst>
              <a:ext uri="{FF2B5EF4-FFF2-40B4-BE49-F238E27FC236}">
                <a16:creationId xmlns:a16="http://schemas.microsoft.com/office/drawing/2014/main" id="{CC0A9B3A-C462-A1E8-E4C0-E917B196E049}"/>
              </a:ext>
              <a:ext uri="{C183D7F6-B498-43B3-948B-1728B52AA6E4}">
                <adec:decorative xmlns:adec="http://schemas.microsoft.com/office/drawing/2017/decorative" val="1"/>
              </a:ext>
            </a:extLst>
          </p:cNvPr>
          <p:cNvSpPr>
            <a:spLocks/>
          </p:cNvSpPr>
          <p:nvPr/>
        </p:nvSpPr>
        <p:spPr>
          <a:xfrm>
            <a:off x="173666" y="4978117"/>
            <a:ext cx="2599357" cy="614517"/>
          </a:xfrm>
          <a:prstGeom prst="wedgeRoundRectCallout">
            <a:avLst>
              <a:gd name="adj1" fmla="val -30311"/>
              <a:gd name="adj2" fmla="val 63605"/>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000000"/>
                </a:solidFill>
                <a:effectLst/>
                <a:uLnTx/>
                <a:uFillTx/>
                <a:latin typeface="Arial Narrow"/>
                <a:ea typeface="+mn-ea"/>
                <a:cs typeface="+mn-cs"/>
              </a:rPr>
              <a:t>‘</a:t>
            </a:r>
            <a:r>
              <a:rPr kumimoji="0" lang="en-AU" sz="950" b="0" i="0" u="none" strike="noStrike" kern="1200" cap="none" spc="0" normalizeH="0" baseline="0" noProof="0">
                <a:ln>
                  <a:noFill/>
                </a:ln>
                <a:solidFill>
                  <a:srgbClr val="000000"/>
                </a:solidFill>
                <a:effectLst/>
                <a:uLnTx/>
                <a:uFillTx/>
                <a:latin typeface="Arial Narrow"/>
                <a:ea typeface="+mn-ea"/>
                <a:cs typeface="+mn-cs"/>
              </a:rPr>
              <a:t>This was my second chance to get back in IT though MEGT, with my age and my knowledge its not enough to get into [the digital job] market.’</a:t>
            </a: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4" name="Rounded Rectangular Callout 23">
            <a:extLst>
              <a:ext uri="{FF2B5EF4-FFF2-40B4-BE49-F238E27FC236}">
                <a16:creationId xmlns:a16="http://schemas.microsoft.com/office/drawing/2014/main" id="{E0FA58D9-A5FA-B338-CA67-85D342A5C7F7}"/>
              </a:ext>
              <a:ext uri="{C183D7F6-B498-43B3-948B-1728B52AA6E4}">
                <adec:decorative xmlns:adec="http://schemas.microsoft.com/office/drawing/2017/decorative" val="1"/>
              </a:ext>
            </a:extLst>
          </p:cNvPr>
          <p:cNvSpPr>
            <a:spLocks/>
          </p:cNvSpPr>
          <p:nvPr/>
        </p:nvSpPr>
        <p:spPr>
          <a:xfrm>
            <a:off x="4826729" y="3808729"/>
            <a:ext cx="1620858" cy="639398"/>
          </a:xfrm>
          <a:prstGeom prst="wedgeRoundRectCallout">
            <a:avLst>
              <a:gd name="adj1" fmla="val -31163"/>
              <a:gd name="adj2" fmla="val 61806"/>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‘Because I had a background in IT visualization helped me to adapt [to my new work environment].’</a:t>
            </a:r>
          </a:p>
        </p:txBody>
      </p:sp>
      <p:sp>
        <p:nvSpPr>
          <p:cNvPr id="25" name="Rounded Rectangular Callout 24">
            <a:extLst>
              <a:ext uri="{FF2B5EF4-FFF2-40B4-BE49-F238E27FC236}">
                <a16:creationId xmlns:a16="http://schemas.microsoft.com/office/drawing/2014/main" id="{4071B2C1-109F-8089-C097-2D8B76ABFC7B}"/>
              </a:ext>
              <a:ext uri="{C183D7F6-B498-43B3-948B-1728B52AA6E4}">
                <adec:decorative xmlns:adec="http://schemas.microsoft.com/office/drawing/2017/decorative" val="1"/>
              </a:ext>
            </a:extLst>
          </p:cNvPr>
          <p:cNvSpPr>
            <a:spLocks/>
          </p:cNvSpPr>
          <p:nvPr/>
        </p:nvSpPr>
        <p:spPr>
          <a:xfrm>
            <a:off x="8095748" y="4224805"/>
            <a:ext cx="1642668" cy="1441542"/>
          </a:xfrm>
          <a:prstGeom prst="wedgeRoundRectCallout">
            <a:avLst>
              <a:gd name="adj1" fmla="val -27989"/>
              <a:gd name="adj2" fmla="val 58150"/>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‘I can say that I am so thankful and so grateful for this program, it helped me to boost my confidence, get me back in IT and get my house where I live now. I hope they will continue doing this program.’</a:t>
            </a:r>
          </a:p>
        </p:txBody>
      </p:sp>
      <p:sp>
        <p:nvSpPr>
          <p:cNvPr id="32" name="Rounded Rectangular Callout 31">
            <a:extLst>
              <a:ext uri="{FF2B5EF4-FFF2-40B4-BE49-F238E27FC236}">
                <a16:creationId xmlns:a16="http://schemas.microsoft.com/office/drawing/2014/main" id="{E60BBA12-3411-1CD2-AA78-74B872F942BD}"/>
              </a:ext>
              <a:ext uri="{C183D7F6-B498-43B3-948B-1728B52AA6E4}">
                <adec:decorative xmlns:adec="http://schemas.microsoft.com/office/drawing/2017/decorative" val="1"/>
              </a:ext>
            </a:extLst>
          </p:cNvPr>
          <p:cNvSpPr>
            <a:spLocks/>
          </p:cNvSpPr>
          <p:nvPr/>
        </p:nvSpPr>
        <p:spPr>
          <a:xfrm>
            <a:off x="4826729" y="5248799"/>
            <a:ext cx="1620858" cy="542379"/>
          </a:xfrm>
          <a:prstGeom prst="wedgeRoundRectCallout">
            <a:avLst>
              <a:gd name="adj1" fmla="val -28990"/>
              <a:gd name="adj2" fmla="val 67238"/>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‘The people where I am now [have] really helped me a lot.’</a:t>
            </a:r>
          </a:p>
        </p:txBody>
      </p:sp>
      <p:sp>
        <p:nvSpPr>
          <p:cNvPr id="33" name="Rounded Rectangular Callout 32">
            <a:extLst>
              <a:ext uri="{FF2B5EF4-FFF2-40B4-BE49-F238E27FC236}">
                <a16:creationId xmlns:a16="http://schemas.microsoft.com/office/drawing/2014/main" id="{B4AD01D0-6619-AB52-3FDE-D72449349533}"/>
              </a:ext>
              <a:ext uri="{C183D7F6-B498-43B3-948B-1728B52AA6E4}">
                <adec:decorative xmlns:adec="http://schemas.microsoft.com/office/drawing/2017/decorative" val="1"/>
              </a:ext>
            </a:extLst>
          </p:cNvPr>
          <p:cNvSpPr>
            <a:spLocks/>
          </p:cNvSpPr>
          <p:nvPr/>
        </p:nvSpPr>
        <p:spPr>
          <a:xfrm>
            <a:off x="3010580" y="2235945"/>
            <a:ext cx="1602687" cy="1196602"/>
          </a:xfrm>
          <a:prstGeom prst="wedgeRoundRectCallout">
            <a:avLst>
              <a:gd name="adj1" fmla="val -30521"/>
              <a:gd name="adj2" fmla="val 58496"/>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‘Statistics was very hard for me, It was graphs and new terms. Without an IT background, with programming or database knowledge you would not be able to do it.’</a:t>
            </a:r>
          </a:p>
        </p:txBody>
      </p:sp>
      <p:sp>
        <p:nvSpPr>
          <p:cNvPr id="35" name="Rounded Rectangular Callout 34">
            <a:extLst>
              <a:ext uri="{FF2B5EF4-FFF2-40B4-BE49-F238E27FC236}">
                <a16:creationId xmlns:a16="http://schemas.microsoft.com/office/drawing/2014/main" id="{E500A0D6-A2D9-1921-5868-DD237AC90EC6}"/>
              </a:ext>
              <a:ext uri="{C183D7F6-B498-43B3-948B-1728B52AA6E4}">
                <adec:decorative xmlns:adec="http://schemas.microsoft.com/office/drawing/2017/decorative" val="1"/>
              </a:ext>
            </a:extLst>
          </p:cNvPr>
          <p:cNvSpPr>
            <a:spLocks/>
          </p:cNvSpPr>
          <p:nvPr/>
        </p:nvSpPr>
        <p:spPr>
          <a:xfrm>
            <a:off x="3010580" y="5106632"/>
            <a:ext cx="1602687" cy="545208"/>
          </a:xfrm>
          <a:prstGeom prst="wedgeRoundRectCallout">
            <a:avLst>
              <a:gd name="adj1" fmla="val -30720"/>
              <a:gd name="adj2" fmla="val 65902"/>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‘I have to study and work at the same time…it was really stressful.’</a:t>
            </a:r>
          </a:p>
        </p:txBody>
      </p:sp>
      <p:sp>
        <p:nvSpPr>
          <p:cNvPr id="53" name="Rectangle 52">
            <a:extLst>
              <a:ext uri="{FF2B5EF4-FFF2-40B4-BE49-F238E27FC236}">
                <a16:creationId xmlns:a16="http://schemas.microsoft.com/office/drawing/2014/main" id="{4F5C0B6B-C8D8-7D77-FFD4-DF5216ECA63D}"/>
              </a:ext>
              <a:ext uri="{C183D7F6-B498-43B3-948B-1728B52AA6E4}">
                <adec:decorative xmlns:adec="http://schemas.microsoft.com/office/drawing/2017/decorative" val="1"/>
              </a:ext>
            </a:extLst>
          </p:cNvPr>
          <p:cNvSpPr>
            <a:spLocks/>
          </p:cNvSpPr>
          <p:nvPr/>
        </p:nvSpPr>
        <p:spPr>
          <a:xfrm>
            <a:off x="8033850" y="1148339"/>
            <a:ext cx="1766464" cy="23510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a:ea typeface="+mn-ea"/>
                <a:cs typeface="+mn-cs"/>
              </a:rPr>
              <a:t>Post-Cadetship</a:t>
            </a:r>
          </a:p>
        </p:txBody>
      </p:sp>
      <p:sp>
        <p:nvSpPr>
          <p:cNvPr id="60" name="Rounded Rectangular Callout 59">
            <a:extLst>
              <a:ext uri="{FF2B5EF4-FFF2-40B4-BE49-F238E27FC236}">
                <a16:creationId xmlns:a16="http://schemas.microsoft.com/office/drawing/2014/main" id="{8B52D4AC-7A62-BCE4-EACE-8B4440DD4711}"/>
              </a:ext>
              <a:ext uri="{C183D7F6-B498-43B3-948B-1728B52AA6E4}">
                <adec:decorative xmlns:adec="http://schemas.microsoft.com/office/drawing/2017/decorative" val="1"/>
              </a:ext>
            </a:extLst>
          </p:cNvPr>
          <p:cNvSpPr>
            <a:spLocks/>
          </p:cNvSpPr>
          <p:nvPr/>
        </p:nvSpPr>
        <p:spPr>
          <a:xfrm>
            <a:off x="8095748" y="2235945"/>
            <a:ext cx="1642668" cy="925193"/>
          </a:xfrm>
          <a:prstGeom prst="wedgeRoundRectCallout">
            <a:avLst>
              <a:gd name="adj1" fmla="val -26792"/>
              <a:gd name="adj2" fmla="val 59493"/>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‘Never thought that I would find a company with flexible work arrangements. It helps me enjoy my life in my organisation.’</a:t>
            </a:r>
          </a:p>
        </p:txBody>
      </p:sp>
      <p:sp>
        <p:nvSpPr>
          <p:cNvPr id="18" name="Text Placeholder 3">
            <a:extLst>
              <a:ext uri="{FF2B5EF4-FFF2-40B4-BE49-F238E27FC236}">
                <a16:creationId xmlns:a16="http://schemas.microsoft.com/office/drawing/2014/main" id="{439F89D5-1D46-D6F5-0FDF-5B550CD29E42}"/>
              </a:ext>
              <a:ext uri="{C183D7F6-B498-43B3-948B-1728B52AA6E4}">
                <adec:decorative xmlns:adec="http://schemas.microsoft.com/office/drawing/2017/decorative" val="1"/>
              </a:ext>
            </a:extLst>
          </p:cNvPr>
          <p:cNvSpPr txBox="1">
            <a:spLocks/>
          </p:cNvSpPr>
          <p:nvPr/>
        </p:nvSpPr>
        <p:spPr>
          <a:xfrm>
            <a:off x="165148" y="117899"/>
            <a:ext cx="9575703" cy="369332"/>
          </a:xfrm>
          <a:prstGeom prst="rect">
            <a:avLst/>
          </a:prstGeom>
        </p:spPr>
        <p:txBody>
          <a:bodyPr vert="horz" lIns="0" tIns="0" rIns="0" bIns="0" rtlCol="0" anchor="t">
            <a:sp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31B2F"/>
                </a:solidFill>
                <a:effectLst/>
                <a:uLnTx/>
                <a:uFillTx/>
                <a:latin typeface="Arial Narrow" panose="020B0604020202020204" pitchFamily="34" charset="0"/>
                <a:ea typeface="+mn-ea"/>
                <a:cs typeface="Arial Narrow"/>
              </a:rPr>
              <a:t>MEGT Case Study #1: ‘Judy’</a:t>
            </a:r>
          </a:p>
        </p:txBody>
      </p:sp>
      <p:sp>
        <p:nvSpPr>
          <p:cNvPr id="62" name="Rounded Rectangular Callout 61">
            <a:extLst>
              <a:ext uri="{FF2B5EF4-FFF2-40B4-BE49-F238E27FC236}">
                <a16:creationId xmlns:a16="http://schemas.microsoft.com/office/drawing/2014/main" id="{76FDC4C6-7C58-B5D1-9B92-5A81C7B056F9}"/>
              </a:ext>
              <a:ext uri="{C183D7F6-B498-43B3-948B-1728B52AA6E4}">
                <adec:decorative xmlns:adec="http://schemas.microsoft.com/office/drawing/2017/decorative" val="1"/>
              </a:ext>
            </a:extLst>
          </p:cNvPr>
          <p:cNvSpPr>
            <a:spLocks/>
          </p:cNvSpPr>
          <p:nvPr/>
        </p:nvSpPr>
        <p:spPr>
          <a:xfrm>
            <a:off x="173666" y="2920862"/>
            <a:ext cx="2599357" cy="429409"/>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000000"/>
                </a:solidFill>
                <a:effectLst/>
                <a:uLnTx/>
                <a:uFillTx/>
                <a:latin typeface="Arial Narrow"/>
                <a:ea typeface="+mn-ea"/>
                <a:cs typeface="+mn-cs"/>
              </a:rPr>
              <a:t>‘</a:t>
            </a:r>
            <a:r>
              <a:rPr kumimoji="0" lang="en-AU" sz="950" b="0" i="0" u="none" strike="noStrike" kern="1200" cap="none" spc="0" normalizeH="0" baseline="0" noProof="0">
                <a:ln>
                  <a:noFill/>
                </a:ln>
                <a:solidFill>
                  <a:srgbClr val="000000"/>
                </a:solidFill>
                <a:effectLst/>
                <a:uLnTx/>
                <a:uFillTx/>
                <a:latin typeface="Arial Narrow"/>
                <a:ea typeface="+mn-ea"/>
                <a:cs typeface="+mn-cs"/>
              </a:rPr>
              <a:t>I was worried. I thought do I want to put myself out there again to not be accepted?’</a:t>
            </a: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5" name="Rectangle 4">
            <a:extLst>
              <a:ext uri="{FF2B5EF4-FFF2-40B4-BE49-F238E27FC236}">
                <a16:creationId xmlns:a16="http://schemas.microsoft.com/office/drawing/2014/main" id="{889BD4ED-9975-870F-3727-DAD6A4FEAA57}"/>
              </a:ext>
              <a:ext uri="{C183D7F6-B498-43B3-948B-1728B52AA6E4}">
                <adec:decorative xmlns:adec="http://schemas.microsoft.com/office/drawing/2017/decorative" val="1"/>
              </a:ext>
            </a:extLst>
          </p:cNvPr>
          <p:cNvSpPr>
            <a:spLocks/>
          </p:cNvSpPr>
          <p:nvPr/>
        </p:nvSpPr>
        <p:spPr>
          <a:xfrm>
            <a:off x="6607269" y="1145422"/>
            <a:ext cx="1327140" cy="23510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Wrap around supports</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Rounded Rectangular Callout 6">
            <a:extLst>
              <a:ext uri="{FF2B5EF4-FFF2-40B4-BE49-F238E27FC236}">
                <a16:creationId xmlns:a16="http://schemas.microsoft.com/office/drawing/2014/main" id="{F0C53EEA-77BE-E5E9-FCE5-F895054CAFB3}"/>
              </a:ext>
              <a:ext uri="{C183D7F6-B498-43B3-948B-1728B52AA6E4}">
                <adec:decorative xmlns:adec="http://schemas.microsoft.com/office/drawing/2017/decorative" val="1"/>
              </a:ext>
            </a:extLst>
          </p:cNvPr>
          <p:cNvSpPr>
            <a:spLocks/>
          </p:cNvSpPr>
          <p:nvPr/>
        </p:nvSpPr>
        <p:spPr>
          <a:xfrm>
            <a:off x="6679795" y="2916458"/>
            <a:ext cx="1182088" cy="1634476"/>
          </a:xfrm>
          <a:prstGeom prst="wedgeRoundRectCallout">
            <a:avLst>
              <a:gd name="adj1" fmla="val -28928"/>
              <a:gd name="adj2" fmla="val 56456"/>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‘MEGT [have said they] are willing to help once I have finished at this job. I have not contacted them yet because I still have a job, but if [my contract is not renewed] I might try it. </a:t>
            </a:r>
          </a:p>
        </p:txBody>
      </p:sp>
      <p:sp>
        <p:nvSpPr>
          <p:cNvPr id="30" name="TextBox 29">
            <a:extLst>
              <a:ext uri="{FF2B5EF4-FFF2-40B4-BE49-F238E27FC236}">
                <a16:creationId xmlns:a16="http://schemas.microsoft.com/office/drawing/2014/main" id="{4097E5E2-2FE7-21AD-DC6F-EED55DA8C2CA}"/>
              </a:ext>
              <a:ext uri="{C183D7F6-B498-43B3-948B-1728B52AA6E4}">
                <adec:decorative xmlns:adec="http://schemas.microsoft.com/office/drawing/2017/decorative" val="1"/>
              </a:ext>
            </a:extLst>
          </p:cNvPr>
          <p:cNvSpPr txBox="1">
            <a:spLocks/>
          </p:cNvSpPr>
          <p:nvPr/>
        </p:nvSpPr>
        <p:spPr>
          <a:xfrm>
            <a:off x="93108" y="6186795"/>
            <a:ext cx="2467342"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Cadet #1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5 Apr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DSCT Final Implementation Report, April 2024</a:t>
            </a:r>
          </a:p>
        </p:txBody>
      </p:sp>
    </p:spTree>
    <p:extLst>
      <p:ext uri="{BB962C8B-B14F-4D97-AF65-F5344CB8AC3E}">
        <p14:creationId xmlns:p14="http://schemas.microsoft.com/office/powerpoint/2010/main" val="7167244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0AF6-D1B6-1141-8E76-2226BECA7E67}"/>
              </a:ext>
              <a:ext uri="{C183D7F6-B498-43B3-948B-1728B52AA6E4}">
                <adec:decorative xmlns:adec="http://schemas.microsoft.com/office/drawing/2017/decorative" val="1"/>
              </a:ext>
            </a:extLst>
          </p:cNvPr>
          <p:cNvSpPr>
            <a:spLocks noGrp="1"/>
          </p:cNvSpPr>
          <p:nvPr>
            <p:ph type="title"/>
          </p:nvPr>
        </p:nvSpPr>
        <p:spPr>
          <a:xfrm>
            <a:off x="48827" y="555789"/>
            <a:ext cx="9480042" cy="584775"/>
          </a:xfrm>
        </p:spPr>
        <p:txBody>
          <a:bodyPr/>
          <a:lstStyle/>
          <a:p>
            <a:pPr>
              <a:spcBef>
                <a:spcPts val="0"/>
              </a:spcBef>
              <a:spcAft>
                <a:spcPts val="600"/>
              </a:spcAft>
            </a:pPr>
            <a:r>
              <a:rPr lang="en-AU">
                <a:latin typeface="Arial Narrow" panose="020B0604020202020204" pitchFamily="34" charset="0"/>
              </a:rPr>
              <a:t>Helen migrated to Australia in the 2010s and spent some time out of the workforce looking after her young children. She has a background in education and studied cyber security through a work placement in an entry-level IT support role. </a:t>
            </a:r>
          </a:p>
        </p:txBody>
      </p:sp>
      <p:sp>
        <p:nvSpPr>
          <p:cNvPr id="3" name="Slide Number Placeholder 2">
            <a:extLst>
              <a:ext uri="{FF2B5EF4-FFF2-40B4-BE49-F238E27FC236}">
                <a16:creationId xmlns:a16="http://schemas.microsoft.com/office/drawing/2014/main" id="{98298565-4C28-1045-A762-8A49FE488EA7}"/>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5" name="Text Placeholder 4">
            <a:extLst>
              <a:ext uri="{FF2B5EF4-FFF2-40B4-BE49-F238E27FC236}">
                <a16:creationId xmlns:a16="http://schemas.microsoft.com/office/drawing/2014/main" id="{AE544C62-C782-E14C-B087-4243D604F1CF}"/>
              </a:ext>
              <a:ext uri="{C183D7F6-B498-43B3-948B-1728B52AA6E4}">
                <adec:decorative xmlns:adec="http://schemas.microsoft.com/office/drawing/2017/decorative" val="1"/>
              </a:ext>
            </a:extLst>
          </p:cNvPr>
          <p:cNvSpPr>
            <a:spLocks noGrp="1"/>
          </p:cNvSpPr>
          <p:nvPr>
            <p:ph type="body" sz="quarter" idx="12"/>
          </p:nvPr>
        </p:nvSpPr>
        <p:spPr>
          <a:xfrm>
            <a:off x="165148" y="117899"/>
            <a:ext cx="9575703" cy="369332"/>
          </a:xfrm>
          <a:prstGeom prst="rect">
            <a:avLst/>
          </a:prstGeom>
        </p:spPr>
        <p:txBody>
          <a:bodyPr wrap="square" lIns="0" tIns="0" rIns="0" bIns="0" anchor="t">
            <a:spAutoFit/>
          </a:bodyPr>
          <a:lstStyle/>
          <a:p>
            <a:r>
              <a:rPr lang="en-AU">
                <a:latin typeface="Arial Narrow" panose="020B0604020202020204" pitchFamily="34" charset="0"/>
              </a:rPr>
              <a:t>MEGT Case Study #2: ‘Helen’</a:t>
            </a:r>
            <a:endParaRPr lang="en-AU">
              <a:highlight>
                <a:srgbClr val="FF0000"/>
              </a:highlight>
              <a:latin typeface="Arial Narrow" panose="020B0604020202020204" pitchFamily="34" charset="0"/>
            </a:endParaRPr>
          </a:p>
        </p:txBody>
      </p:sp>
      <p:sp>
        <p:nvSpPr>
          <p:cNvPr id="4" name="Rectangle 3">
            <a:extLst>
              <a:ext uri="{FF2B5EF4-FFF2-40B4-BE49-F238E27FC236}">
                <a16:creationId xmlns:a16="http://schemas.microsoft.com/office/drawing/2014/main" id="{26F6E618-0C85-B437-90C3-808DBEE9877A}"/>
              </a:ext>
              <a:ext uri="{C183D7F6-B498-43B3-948B-1728B52AA6E4}">
                <adec:decorative xmlns:adec="http://schemas.microsoft.com/office/drawing/2017/decorative" val="1"/>
              </a:ext>
            </a:extLst>
          </p:cNvPr>
          <p:cNvSpPr/>
          <p:nvPr/>
        </p:nvSpPr>
        <p:spPr>
          <a:xfrm>
            <a:off x="278605" y="2414998"/>
            <a:ext cx="2689200" cy="3002400"/>
          </a:xfrm>
          <a:prstGeom prst="rect">
            <a:avLst/>
          </a:prstGeom>
          <a:solidFill>
            <a:srgbClr val="F2F2F2"/>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Helen is in her late 30s and came to Australia around seven years ago from her home country in South-East Asia. She has been out of the workforce since she came to Australia, as without relatives close by she needed to take on primary care responsibilities for her three children. Her children are now school age and Helen has been upskilling and looking to engage in fulfilling work.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Education and professional experience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Helen has a background in teaching with an undergraduate degree and eight years of experience in the education sector in her home country. Prior to the cadetship Helen also completed other short upskilling qualifications in IT as she is interested in working in the IT sector.</a:t>
            </a: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14" name="TextBox 13">
            <a:extLst>
              <a:ext uri="{FF2B5EF4-FFF2-40B4-BE49-F238E27FC236}">
                <a16:creationId xmlns:a16="http://schemas.microsoft.com/office/drawing/2014/main" id="{3A943BDB-805C-72E1-73ED-81028A6E9129}"/>
              </a:ext>
              <a:ext uri="{C183D7F6-B498-43B3-948B-1728B52AA6E4}">
                <adec:decorative xmlns:adec="http://schemas.microsoft.com/office/drawing/2017/decorative" val="1"/>
              </a:ext>
            </a:extLst>
          </p:cNvPr>
          <p:cNvSpPr txBox="1"/>
          <p:nvPr/>
        </p:nvSpPr>
        <p:spPr>
          <a:xfrm>
            <a:off x="278605" y="2168777"/>
            <a:ext cx="2689200"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Cadet Profile</a:t>
            </a:r>
          </a:p>
        </p:txBody>
      </p:sp>
      <p:sp>
        <p:nvSpPr>
          <p:cNvPr id="8" name="TextBox 7">
            <a:extLst>
              <a:ext uri="{FF2B5EF4-FFF2-40B4-BE49-F238E27FC236}">
                <a16:creationId xmlns:a16="http://schemas.microsoft.com/office/drawing/2014/main" id="{EC373C74-9B15-D086-3EFE-7941C76BF114}"/>
              </a:ext>
              <a:ext uri="{C183D7F6-B498-43B3-948B-1728B52AA6E4}">
                <adec:decorative xmlns:adec="http://schemas.microsoft.com/office/drawing/2017/decorative" val="1"/>
              </a:ext>
            </a:extLst>
          </p:cNvPr>
          <p:cNvSpPr txBox="1"/>
          <p:nvPr/>
        </p:nvSpPr>
        <p:spPr>
          <a:xfrm>
            <a:off x="3325435" y="2414996"/>
            <a:ext cx="3564025" cy="317009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Training structure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Helen completed a cyber security micro-credential course with MEGT one day a week over 14 weeks while also working at her placement. The course was broken into two seven-week blocks with stackable micro-credential skill sets. Cadets completed self-paced online learning in addition to weekly online facilitated sessions with an industry trainer and received Institute of Applied Technology-branded badges upon completion of assessment. Helen also studied industry-recognised qualifications in the Microsoft Office suite.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Digital skill focus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Helen studied cyber security. The course included: </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An introduction to cyber security, terminology and the industry </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Understanding authentication methods, use cases and risks and vulnerabilities of authentication</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Practical experience in responding to cyber attacks, including recovery and containment and organisation communication with internal and external stakeholders.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15" name="TextBox 14">
            <a:extLst>
              <a:ext uri="{FF2B5EF4-FFF2-40B4-BE49-F238E27FC236}">
                <a16:creationId xmlns:a16="http://schemas.microsoft.com/office/drawing/2014/main" id="{A314D7A0-3773-D9F6-39D8-33C442A6E965}"/>
              </a:ext>
              <a:ext uri="{C183D7F6-B498-43B3-948B-1728B52AA6E4}">
                <adec:decorative xmlns:adec="http://schemas.microsoft.com/office/drawing/2017/decorative" val="1"/>
              </a:ext>
            </a:extLst>
          </p:cNvPr>
          <p:cNvSpPr txBox="1"/>
          <p:nvPr/>
        </p:nvSpPr>
        <p:spPr>
          <a:xfrm>
            <a:off x="3325435" y="2168777"/>
            <a:ext cx="3564025"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the training received</a:t>
            </a:r>
          </a:p>
        </p:txBody>
      </p:sp>
      <p:pic>
        <p:nvPicPr>
          <p:cNvPr id="16" name="Graphic 15">
            <a:extLst>
              <a:ext uri="{FF2B5EF4-FFF2-40B4-BE49-F238E27FC236}">
                <a16:creationId xmlns:a16="http://schemas.microsoft.com/office/drawing/2014/main" id="{18725A5A-2BBF-210D-F9A8-D51D8AFE30EB}"/>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788848" y="1386279"/>
            <a:ext cx="637200" cy="637200"/>
          </a:xfrm>
          <a:prstGeom prst="rect">
            <a:avLst/>
          </a:prstGeom>
        </p:spPr>
      </p:pic>
      <p:pic>
        <p:nvPicPr>
          <p:cNvPr id="17" name="Graphic 16">
            <a:extLst>
              <a:ext uri="{FF2B5EF4-FFF2-40B4-BE49-F238E27FC236}">
                <a16:creationId xmlns:a16="http://schemas.microsoft.com/office/drawing/2014/main" id="{FE1D2C61-733D-45D7-4476-E104DE495B4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2805" y="1384479"/>
            <a:ext cx="637200" cy="637200"/>
          </a:xfrm>
          <a:prstGeom prst="rect">
            <a:avLst/>
          </a:prstGeom>
        </p:spPr>
      </p:pic>
      <p:sp>
        <p:nvSpPr>
          <p:cNvPr id="6" name="Rectangle 5">
            <a:extLst>
              <a:ext uri="{FF2B5EF4-FFF2-40B4-BE49-F238E27FC236}">
                <a16:creationId xmlns:a16="http://schemas.microsoft.com/office/drawing/2014/main" id="{C879CFF9-5802-004E-8F2D-41A38D7395CA}"/>
              </a:ext>
              <a:ext uri="{C183D7F6-B498-43B3-948B-1728B52AA6E4}">
                <adec:decorative xmlns:adec="http://schemas.microsoft.com/office/drawing/2017/decorative" val="1"/>
              </a:ext>
            </a:extLst>
          </p:cNvPr>
          <p:cNvSpPr/>
          <p:nvPr/>
        </p:nvSpPr>
        <p:spPr>
          <a:xfrm>
            <a:off x="7247090" y="2427618"/>
            <a:ext cx="2380305" cy="2989777"/>
          </a:xfrm>
          <a:prstGeom prst="rect">
            <a:avLst/>
          </a:prstGeom>
          <a:solidFill>
            <a:schemeClr val="bg1">
              <a:lumMod val="95000"/>
            </a:schemeClr>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Employer organisation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Helen was employed in IT solutions consultancy providing helpdesk support among other IT services. The organisation has a focus on supporting clients’ employees and equipping them to take advantage of the opportunities new technologies have to offer.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The role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Helen undertook a work placement in an entry-level IT support role which involved communicating with customers, triaging queries and escalating issues.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1" i="0" u="none" strike="noStrike" kern="1200" cap="none" spc="0" normalizeH="0" baseline="0" noProof="0">
              <a:ln>
                <a:noFill/>
              </a:ln>
              <a:solidFill>
                <a:srgbClr val="000000"/>
              </a:solidFill>
              <a:effectLst/>
              <a:uLnTx/>
              <a:uFillTx/>
              <a:latin typeface="Arial Narrow"/>
              <a:ea typeface="+mn-ea"/>
              <a:cs typeface="+mn-cs"/>
            </a:endParaRPr>
          </a:p>
        </p:txBody>
      </p:sp>
      <p:sp>
        <p:nvSpPr>
          <p:cNvPr id="18" name="TextBox 17">
            <a:extLst>
              <a:ext uri="{FF2B5EF4-FFF2-40B4-BE49-F238E27FC236}">
                <a16:creationId xmlns:a16="http://schemas.microsoft.com/office/drawing/2014/main" id="{6BC17C37-06C7-E58F-4D9D-B784133B9AB1}"/>
              </a:ext>
              <a:ext uri="{C183D7F6-B498-43B3-948B-1728B52AA6E4}">
                <adec:decorative xmlns:adec="http://schemas.microsoft.com/office/drawing/2017/decorative" val="1"/>
              </a:ext>
            </a:extLst>
          </p:cNvPr>
          <p:cNvSpPr txBox="1"/>
          <p:nvPr/>
        </p:nvSpPr>
        <p:spPr>
          <a:xfrm>
            <a:off x="7247090" y="2168776"/>
            <a:ext cx="2380305" cy="258842"/>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work placement</a:t>
            </a:r>
          </a:p>
        </p:txBody>
      </p:sp>
      <p:pic>
        <p:nvPicPr>
          <p:cNvPr id="19" name="Graphic 18">
            <a:extLst>
              <a:ext uri="{FF2B5EF4-FFF2-40B4-BE49-F238E27FC236}">
                <a16:creationId xmlns:a16="http://schemas.microsoft.com/office/drawing/2014/main" id="{8D365A58-2B2D-FD0A-656A-B37AA724B71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642" y="1386279"/>
            <a:ext cx="637200" cy="637200"/>
          </a:xfrm>
          <a:prstGeom prst="rect">
            <a:avLst/>
          </a:prstGeom>
        </p:spPr>
      </p:pic>
      <p:sp>
        <p:nvSpPr>
          <p:cNvPr id="7" name="TextBox 6">
            <a:extLst>
              <a:ext uri="{FF2B5EF4-FFF2-40B4-BE49-F238E27FC236}">
                <a16:creationId xmlns:a16="http://schemas.microsoft.com/office/drawing/2014/main" id="{3BAFD30D-EC95-E5AC-7E3C-F68258F70F84}"/>
              </a:ext>
              <a:ext uri="{C183D7F6-B498-43B3-948B-1728B52AA6E4}">
                <adec:decorative xmlns:adec="http://schemas.microsoft.com/office/drawing/2017/decorative" val="1"/>
              </a:ext>
            </a:extLst>
          </p:cNvPr>
          <p:cNvSpPr txBox="1"/>
          <p:nvPr/>
        </p:nvSpPr>
        <p:spPr>
          <a:xfrm>
            <a:off x="93108" y="6186795"/>
            <a:ext cx="2669320" cy="58477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Cadet #2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27 Mar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DSCT Final Implementation Report, April 2024.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MicroSkill</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and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MicroCredential</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Content overview, 2024. </a:t>
            </a:r>
          </a:p>
        </p:txBody>
      </p:sp>
    </p:spTree>
    <p:extLst>
      <p:ext uri="{BB962C8B-B14F-4D97-AF65-F5344CB8AC3E}">
        <p14:creationId xmlns:p14="http://schemas.microsoft.com/office/powerpoint/2010/main" val="1981687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B652149-2219-A974-45E4-760727118EF6}"/>
              </a:ext>
              <a:ext uri="{C183D7F6-B498-43B3-948B-1728B52AA6E4}">
                <adec:decorative xmlns:adec="http://schemas.microsoft.com/office/drawing/2017/decorative" val="1"/>
              </a:ext>
            </a:extLst>
          </p:cNvPr>
          <p:cNvSpPr txBox="1"/>
          <p:nvPr/>
        </p:nvSpPr>
        <p:spPr>
          <a:xfrm>
            <a:off x="7015124" y="1565003"/>
            <a:ext cx="2785191" cy="4331955"/>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Helen: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offered a full-time permanent role at the same organisation before the end of her cadetship period and worked in that role for two months. Unfortunately, her family were not ready for her to return to full time work, and her employer was unable to offer flexible work arrangements, so Helen resigned from her role.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Got a taste of working in IT through the cadetship, which she very much enjoyed.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Has continued her studies through a Diploma of IT and is considering further digital career options.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Received an offer from her employer to return to work once she finishes her Diploma, but she is unsure if she would like to do that.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3" name="TextBox 22">
            <a:extLst>
              <a:ext uri="{FF2B5EF4-FFF2-40B4-BE49-F238E27FC236}">
                <a16:creationId xmlns:a16="http://schemas.microsoft.com/office/drawing/2014/main" id="{8A7ABC16-0EE1-6B0A-6DF9-D7DA941BCAB4}"/>
              </a:ext>
              <a:ext uri="{C183D7F6-B498-43B3-948B-1728B52AA6E4}">
                <adec:decorative xmlns:adec="http://schemas.microsoft.com/office/drawing/2017/decorative" val="1"/>
              </a:ext>
            </a:extLst>
          </p:cNvPr>
          <p:cNvSpPr txBox="1"/>
          <p:nvPr/>
        </p:nvSpPr>
        <p:spPr>
          <a:xfrm>
            <a:off x="5696058" y="1562367"/>
            <a:ext cx="1200023" cy="4331955"/>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Helen: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Received one-on-one support from senior colleagues and her supervisor through her employer’s onboarding process.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Built a network with the other women in her course and has stayed connected with them post-cadetship.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Connected with an MEGT mentor every two weeks while completing the cadetship but did not find the mentorship very helpful.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2" name="TextBox 21">
            <a:extLst>
              <a:ext uri="{FF2B5EF4-FFF2-40B4-BE49-F238E27FC236}">
                <a16:creationId xmlns:a16="http://schemas.microsoft.com/office/drawing/2014/main" id="{27C86E91-7D6C-2465-EA5B-314F5CF630D8}"/>
              </a:ext>
              <a:ext uri="{C183D7F6-B498-43B3-948B-1728B52AA6E4}">
                <adec:decorative xmlns:adec="http://schemas.microsoft.com/office/drawing/2017/decorative" val="1"/>
              </a:ext>
            </a:extLst>
          </p:cNvPr>
          <p:cNvSpPr txBox="1"/>
          <p:nvPr/>
        </p:nvSpPr>
        <p:spPr>
          <a:xfrm>
            <a:off x="4414471" y="1580611"/>
            <a:ext cx="1200022" cy="4331955"/>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Helen: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placed in an IT support role at an IT solution consultancy.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disappointed that she was not able to apply her cyber security knowledge into practice. She suspects it may have been difficult to place cadets in cyber roles as they may have needed additional security clearances. </a:t>
            </a:r>
            <a:br>
              <a:rPr kumimoji="0" lang="en-AU" sz="950" b="0" i="0" u="none" strike="noStrike" kern="1200" cap="none" spc="0" normalizeH="0" baseline="0" noProof="0">
                <a:ln>
                  <a:noFill/>
                </a:ln>
                <a:solidFill>
                  <a:srgbClr val="931B2F"/>
                </a:solidFill>
                <a:effectLst/>
                <a:uLnTx/>
                <a:uFillTx/>
                <a:latin typeface="Arial Narrow"/>
                <a:ea typeface="+mn-ea"/>
                <a:cs typeface="+mn-cs"/>
              </a:rPr>
            </a:b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38" name="Rectangle 37">
            <a:extLst>
              <a:ext uri="{FF2B5EF4-FFF2-40B4-BE49-F238E27FC236}">
                <a16:creationId xmlns:a16="http://schemas.microsoft.com/office/drawing/2014/main" id="{FF4FE59B-A92F-B049-F17F-D97946E0F7D9}"/>
              </a:ext>
              <a:ext uri="{C183D7F6-B498-43B3-948B-1728B52AA6E4}">
                <adec:decorative xmlns:adec="http://schemas.microsoft.com/office/drawing/2017/decorative" val="1"/>
              </a:ext>
            </a:extLst>
          </p:cNvPr>
          <p:cNvSpPr/>
          <p:nvPr/>
        </p:nvSpPr>
        <p:spPr>
          <a:xfrm>
            <a:off x="108701" y="1169842"/>
            <a:ext cx="2534139"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Motivation and Recruitment</a:t>
            </a:r>
          </a:p>
        </p:txBody>
      </p:sp>
      <p:sp>
        <p:nvSpPr>
          <p:cNvPr id="19" name="TextBox 18">
            <a:extLst>
              <a:ext uri="{FF2B5EF4-FFF2-40B4-BE49-F238E27FC236}">
                <a16:creationId xmlns:a16="http://schemas.microsoft.com/office/drawing/2014/main" id="{55628D56-43F8-D578-ACFE-742ED1CB5662}"/>
              </a:ext>
              <a:ext uri="{C183D7F6-B498-43B3-948B-1728B52AA6E4}">
                <adec:decorative xmlns:adec="http://schemas.microsoft.com/office/drawing/2017/decorative" val="1"/>
              </a:ext>
            </a:extLst>
          </p:cNvPr>
          <p:cNvSpPr txBox="1"/>
          <p:nvPr/>
        </p:nvSpPr>
        <p:spPr>
          <a:xfrm>
            <a:off x="108701" y="1563305"/>
            <a:ext cx="2534139" cy="4331955"/>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Helen:</a:t>
            </a:r>
          </a:p>
          <a:p>
            <a:pPr marL="148070" marR="0" lvl="0" indent="-14807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Felt like she had lost her sense of self after sidelining her career to assume full-time caring responsibilities for her children. She also reflected that she found it challenging integrating into Australian culture.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Started doing certifications in tech (including AWS Cloud) and experimented with blogging.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Considered returning to education as an education support worker. Helen was highly motivated to get into tech and had previously applied to the Victorian Digital Jobs Program but did not progress. Helen applied to MEGT in mid-2022 knowing she wanted to study cyber security and felt that it would be good fit for someone with an education background.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Found the recruitment process very straightforward and organised, with high standards for entry. Helen was accepted by the first employer she interviewed with to complete her placement.</a:t>
            </a:r>
          </a:p>
        </p:txBody>
      </p:sp>
      <p:sp>
        <p:nvSpPr>
          <p:cNvPr id="42" name="Rectangle 41">
            <a:extLst>
              <a:ext uri="{FF2B5EF4-FFF2-40B4-BE49-F238E27FC236}">
                <a16:creationId xmlns:a16="http://schemas.microsoft.com/office/drawing/2014/main" id="{BC3DA5C7-2BA6-DB66-21D0-92D3101DDE44}"/>
              </a:ext>
              <a:ext uri="{C183D7F6-B498-43B3-948B-1728B52AA6E4}">
                <adec:decorative xmlns:adec="http://schemas.microsoft.com/office/drawing/2017/decorative" val="1"/>
              </a:ext>
            </a:extLst>
          </p:cNvPr>
          <p:cNvSpPr/>
          <p:nvPr/>
        </p:nvSpPr>
        <p:spPr>
          <a:xfrm>
            <a:off x="2728517" y="1169842"/>
            <a:ext cx="1560739"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Training</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4" name="Rectangle 43">
            <a:extLst>
              <a:ext uri="{FF2B5EF4-FFF2-40B4-BE49-F238E27FC236}">
                <a16:creationId xmlns:a16="http://schemas.microsoft.com/office/drawing/2014/main" id="{08BD0FE9-1282-31D9-3DF3-FE75416243CF}"/>
              </a:ext>
              <a:ext uri="{C183D7F6-B498-43B3-948B-1728B52AA6E4}">
                <adec:decorative xmlns:adec="http://schemas.microsoft.com/office/drawing/2017/decorative" val="1"/>
              </a:ext>
            </a:extLst>
          </p:cNvPr>
          <p:cNvSpPr/>
          <p:nvPr/>
        </p:nvSpPr>
        <p:spPr>
          <a:xfrm>
            <a:off x="4414471" y="1169842"/>
            <a:ext cx="1200022"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Work Placement</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Slide Number Placeholder 3">
            <a:extLst>
              <a:ext uri="{FF2B5EF4-FFF2-40B4-BE49-F238E27FC236}">
                <a16:creationId xmlns:a16="http://schemas.microsoft.com/office/drawing/2014/main" id="{5C61C0AF-E579-CFB2-01CD-FB40347EB849}"/>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27" name="Title 26">
            <a:extLst>
              <a:ext uri="{FF2B5EF4-FFF2-40B4-BE49-F238E27FC236}">
                <a16:creationId xmlns:a16="http://schemas.microsoft.com/office/drawing/2014/main" id="{4E83B13B-3138-F6E1-9752-1E35659FC787}"/>
              </a:ext>
              <a:ext uri="{C183D7F6-B498-43B3-948B-1728B52AA6E4}">
                <adec:decorative xmlns:adec="http://schemas.microsoft.com/office/drawing/2017/decorative" val="1"/>
              </a:ext>
            </a:extLst>
          </p:cNvPr>
          <p:cNvSpPr>
            <a:spLocks noGrp="1"/>
          </p:cNvSpPr>
          <p:nvPr>
            <p:ph type="title"/>
          </p:nvPr>
        </p:nvSpPr>
        <p:spPr>
          <a:xfrm>
            <a:off x="147353" y="555789"/>
            <a:ext cx="9480042" cy="584775"/>
          </a:xfrm>
        </p:spPr>
        <p:txBody>
          <a:bodyPr/>
          <a:lstStyle/>
          <a:p>
            <a:r>
              <a:rPr lang="en-US"/>
              <a:t>Helen’s experience of the cadetship program was positive, but unfortunately her employer was unable to offer flexible work arrangements. This meant Helen had to resign from her position to care for her family. </a:t>
            </a:r>
          </a:p>
        </p:txBody>
      </p:sp>
      <p:sp>
        <p:nvSpPr>
          <p:cNvPr id="24" name="Rounded Rectangular Callout 23">
            <a:extLst>
              <a:ext uri="{FF2B5EF4-FFF2-40B4-BE49-F238E27FC236}">
                <a16:creationId xmlns:a16="http://schemas.microsoft.com/office/drawing/2014/main" id="{E0FA58D9-A5FA-B338-CA67-85D342A5C7F7}"/>
              </a:ext>
              <a:ext uri="{C183D7F6-B498-43B3-948B-1728B52AA6E4}">
                <adec:decorative xmlns:adec="http://schemas.microsoft.com/office/drawing/2017/decorative" val="1"/>
              </a:ext>
            </a:extLst>
          </p:cNvPr>
          <p:cNvSpPr/>
          <p:nvPr/>
        </p:nvSpPr>
        <p:spPr>
          <a:xfrm>
            <a:off x="4486182" y="4340718"/>
            <a:ext cx="1056599" cy="1410047"/>
          </a:xfrm>
          <a:prstGeom prst="wedgeRoundRectCallout">
            <a:avLst>
              <a:gd name="adj1" fmla="val -28793"/>
              <a:gd name="adj2" fmla="val 54145"/>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’My expectation for the placement is that I would apply what I studied. But, I am doing IT support, so it’s different. I have to learn two things.’</a:t>
            </a:r>
          </a:p>
        </p:txBody>
      </p:sp>
      <p:sp>
        <p:nvSpPr>
          <p:cNvPr id="53" name="Rectangle 52">
            <a:extLst>
              <a:ext uri="{FF2B5EF4-FFF2-40B4-BE49-F238E27FC236}">
                <a16:creationId xmlns:a16="http://schemas.microsoft.com/office/drawing/2014/main" id="{4F5C0B6B-C8D8-7D77-FFD4-DF5216ECA63D}"/>
              </a:ext>
              <a:ext uri="{C183D7F6-B498-43B3-948B-1728B52AA6E4}">
                <adec:decorative xmlns:adec="http://schemas.microsoft.com/office/drawing/2017/decorative" val="1"/>
              </a:ext>
            </a:extLst>
          </p:cNvPr>
          <p:cNvSpPr/>
          <p:nvPr/>
        </p:nvSpPr>
        <p:spPr>
          <a:xfrm>
            <a:off x="7015124" y="1169842"/>
            <a:ext cx="2785191"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a:ea typeface="+mn-ea"/>
                <a:cs typeface="+mn-cs"/>
              </a:rPr>
              <a:t>Post-Cadetship</a:t>
            </a:r>
          </a:p>
        </p:txBody>
      </p:sp>
      <p:sp>
        <p:nvSpPr>
          <p:cNvPr id="60" name="Rounded Rectangular Callout 59">
            <a:extLst>
              <a:ext uri="{FF2B5EF4-FFF2-40B4-BE49-F238E27FC236}">
                <a16:creationId xmlns:a16="http://schemas.microsoft.com/office/drawing/2014/main" id="{8B52D4AC-7A62-BCE4-EACE-8B4440DD4711}"/>
              </a:ext>
              <a:ext uri="{C183D7F6-B498-43B3-948B-1728B52AA6E4}">
                <adec:decorative xmlns:adec="http://schemas.microsoft.com/office/drawing/2017/decorative" val="1"/>
              </a:ext>
            </a:extLst>
          </p:cNvPr>
          <p:cNvSpPr/>
          <p:nvPr/>
        </p:nvSpPr>
        <p:spPr>
          <a:xfrm>
            <a:off x="7132367" y="2663038"/>
            <a:ext cx="2550705" cy="725776"/>
          </a:xfrm>
          <a:prstGeom prst="wedgeRoundRectCallout">
            <a:avLst>
              <a:gd name="adj1" fmla="val -26792"/>
              <a:gd name="adj2" fmla="val 59493"/>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 think that industry is not ready for me. I feel like I’m a liability as a mother with kids, even though I know  I have potential. It’s the business [environment], and it pulls people away [from home life].'</a:t>
            </a:r>
          </a:p>
        </p:txBody>
      </p:sp>
      <p:sp>
        <p:nvSpPr>
          <p:cNvPr id="18" name="Text Placeholder 3">
            <a:extLst>
              <a:ext uri="{FF2B5EF4-FFF2-40B4-BE49-F238E27FC236}">
                <a16:creationId xmlns:a16="http://schemas.microsoft.com/office/drawing/2014/main" id="{439F89D5-1D46-D6F5-0FDF-5B550CD29E42}"/>
              </a:ext>
              <a:ext uri="{C183D7F6-B498-43B3-948B-1728B52AA6E4}">
                <adec:decorative xmlns:adec="http://schemas.microsoft.com/office/drawing/2017/decorative" val="1"/>
              </a:ext>
            </a:extLst>
          </p:cNvPr>
          <p:cNvSpPr txBox="1">
            <a:spLocks/>
          </p:cNvSpPr>
          <p:nvPr/>
        </p:nvSpPr>
        <p:spPr>
          <a:xfrm>
            <a:off x="165148" y="117899"/>
            <a:ext cx="9575703" cy="369332"/>
          </a:xfrm>
          <a:prstGeom prst="rect">
            <a:avLst/>
          </a:prstGeom>
        </p:spPr>
        <p:txBody>
          <a:bodyPr vert="horz" lIns="0" tIns="0" rIns="0" bIns="0" rtlCol="0" anchor="t">
            <a:sp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31B2F"/>
                </a:solidFill>
                <a:effectLst/>
                <a:uLnTx/>
                <a:uFillTx/>
                <a:latin typeface="Arial Narrow" panose="020B0604020202020204" pitchFamily="34" charset="0"/>
                <a:ea typeface="+mn-ea"/>
                <a:cs typeface="Arial Narrow"/>
              </a:rPr>
              <a:t>MEGT Case Study #2: ‘Helen’</a:t>
            </a:r>
          </a:p>
        </p:txBody>
      </p:sp>
      <p:sp>
        <p:nvSpPr>
          <p:cNvPr id="62" name="Rounded Rectangular Callout 61">
            <a:extLst>
              <a:ext uri="{FF2B5EF4-FFF2-40B4-BE49-F238E27FC236}">
                <a16:creationId xmlns:a16="http://schemas.microsoft.com/office/drawing/2014/main" id="{76FDC4C6-7C58-B5D1-9B92-5A81C7B056F9}"/>
              </a:ext>
              <a:ext uri="{C183D7F6-B498-43B3-948B-1728B52AA6E4}">
                <adec:decorative xmlns:adec="http://schemas.microsoft.com/office/drawing/2017/decorative" val="1"/>
              </a:ext>
            </a:extLst>
          </p:cNvPr>
          <p:cNvSpPr/>
          <p:nvPr/>
        </p:nvSpPr>
        <p:spPr>
          <a:xfrm>
            <a:off x="206838" y="2516049"/>
            <a:ext cx="2337865" cy="556796"/>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 want to support my family and have [my] mental wellbeing and help myself to heal. I feel like I [have] lost my identity.’</a:t>
            </a:r>
          </a:p>
        </p:txBody>
      </p:sp>
      <p:sp>
        <p:nvSpPr>
          <p:cNvPr id="70" name="Rounded Rectangular Callout 69">
            <a:extLst>
              <a:ext uri="{FF2B5EF4-FFF2-40B4-BE49-F238E27FC236}">
                <a16:creationId xmlns:a16="http://schemas.microsoft.com/office/drawing/2014/main" id="{E997160D-D7D2-BEAE-9113-A6CA5F9E43D2}"/>
              </a:ext>
              <a:ext uri="{C183D7F6-B498-43B3-948B-1728B52AA6E4}">
                <adec:decorative xmlns:adec="http://schemas.microsoft.com/office/drawing/2017/decorative" val="1"/>
              </a:ext>
            </a:extLst>
          </p:cNvPr>
          <p:cNvSpPr/>
          <p:nvPr/>
        </p:nvSpPr>
        <p:spPr>
          <a:xfrm>
            <a:off x="206838" y="4719213"/>
            <a:ext cx="2337865" cy="434821"/>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 was contemplating how can I align myself [in the tech sector] with an [my] education background.’</a:t>
            </a:r>
          </a:p>
        </p:txBody>
      </p:sp>
      <p:sp>
        <p:nvSpPr>
          <p:cNvPr id="5" name="Rectangle 4">
            <a:extLst>
              <a:ext uri="{FF2B5EF4-FFF2-40B4-BE49-F238E27FC236}">
                <a16:creationId xmlns:a16="http://schemas.microsoft.com/office/drawing/2014/main" id="{889BD4ED-9975-870F-3727-DAD6A4FEAA57}"/>
              </a:ext>
              <a:ext uri="{C183D7F6-B498-43B3-948B-1728B52AA6E4}">
                <adec:decorative xmlns:adec="http://schemas.microsoft.com/office/drawing/2017/decorative" val="1"/>
              </a:ext>
            </a:extLst>
          </p:cNvPr>
          <p:cNvSpPr/>
          <p:nvPr/>
        </p:nvSpPr>
        <p:spPr>
          <a:xfrm>
            <a:off x="5696058" y="1169842"/>
            <a:ext cx="1200023"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Wrap around supports</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15" name="Rounded Rectangular Callout 14">
            <a:extLst>
              <a:ext uri="{FF2B5EF4-FFF2-40B4-BE49-F238E27FC236}">
                <a16:creationId xmlns:a16="http://schemas.microsoft.com/office/drawing/2014/main" id="{334CE30A-25AB-0287-2172-D358DE3F5B07}"/>
              </a:ext>
              <a:ext uri="{C183D7F6-B498-43B3-948B-1728B52AA6E4}">
                <adec:decorative xmlns:adec="http://schemas.microsoft.com/office/drawing/2017/decorative" val="1"/>
              </a:ext>
            </a:extLst>
          </p:cNvPr>
          <p:cNvSpPr/>
          <p:nvPr/>
        </p:nvSpPr>
        <p:spPr>
          <a:xfrm>
            <a:off x="7134417" y="4117851"/>
            <a:ext cx="2546604" cy="601362"/>
          </a:xfrm>
          <a:prstGeom prst="wedgeRoundRectCallout">
            <a:avLst>
              <a:gd name="adj1" fmla="val -26792"/>
              <a:gd name="adj2" fmla="val 59493"/>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‘The cadetship opened a door for me to do the Diploma... I [now] also have work experience that helps to get a job through the Diploma.’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sysClr val="windowText" lastClr="000000"/>
              </a:solidFill>
              <a:effectLst/>
              <a:uLnTx/>
              <a:uFillTx/>
              <a:latin typeface="Arial Narrow"/>
              <a:ea typeface="+mn-ea"/>
              <a:cs typeface="+mn-cs"/>
            </a:endParaRPr>
          </a:p>
        </p:txBody>
      </p:sp>
      <p:sp>
        <p:nvSpPr>
          <p:cNvPr id="8" name="Rounded Rectangular Callout 7">
            <a:extLst>
              <a:ext uri="{FF2B5EF4-FFF2-40B4-BE49-F238E27FC236}">
                <a16:creationId xmlns:a16="http://schemas.microsoft.com/office/drawing/2014/main" id="{63B3F2BA-4AB1-1786-5CF2-39D1F1D1E823}"/>
              </a:ext>
              <a:ext uri="{C183D7F6-B498-43B3-948B-1728B52AA6E4}">
                <adec:decorative xmlns:adec="http://schemas.microsoft.com/office/drawing/2017/decorative" val="1"/>
              </a:ext>
            </a:extLst>
          </p:cNvPr>
          <p:cNvSpPr/>
          <p:nvPr/>
        </p:nvSpPr>
        <p:spPr>
          <a:xfrm>
            <a:off x="7134417" y="5289125"/>
            <a:ext cx="2546604" cy="519470"/>
          </a:xfrm>
          <a:prstGeom prst="wedgeRoundRectCallout">
            <a:avLst>
              <a:gd name="adj1" fmla="val -26792"/>
              <a:gd name="adj2" fmla="val 59493"/>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 hope the cadetship returns, it’s like a bridge to help us get to the company… the cadetship gave me opportunities.’</a:t>
            </a:r>
          </a:p>
        </p:txBody>
      </p:sp>
      <p:sp>
        <p:nvSpPr>
          <p:cNvPr id="21" name="TextBox 20">
            <a:extLst>
              <a:ext uri="{FF2B5EF4-FFF2-40B4-BE49-F238E27FC236}">
                <a16:creationId xmlns:a16="http://schemas.microsoft.com/office/drawing/2014/main" id="{FCA2EE60-5354-E88E-CD34-D79F68F9CA82}"/>
              </a:ext>
              <a:ext uri="{C183D7F6-B498-43B3-948B-1728B52AA6E4}">
                <adec:decorative xmlns:adec="http://schemas.microsoft.com/office/drawing/2017/decorative" val="1"/>
              </a:ext>
            </a:extLst>
          </p:cNvPr>
          <p:cNvSpPr txBox="1"/>
          <p:nvPr/>
        </p:nvSpPr>
        <p:spPr>
          <a:xfrm>
            <a:off x="2728517" y="1565733"/>
            <a:ext cx="1560739" cy="4331955"/>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Helen: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Found her lecturer to be very knowledgeable and attributed her motivation to work as an analyst to the insights provided by the lecturer into the industry and the role.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Did the training for six months* (finishing post-placement) and enjoyed learning about cyber security as she was very interested in that area of digital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Found balancing the work placement and training difficult in addition to her responsibilities at home. She was unable to implement flexible work arrangements during her probation period. Helen resigned from her position and found the training much easier to complete when she could focus solely on the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30" name="TextBox 29">
            <a:extLst>
              <a:ext uri="{FF2B5EF4-FFF2-40B4-BE49-F238E27FC236}">
                <a16:creationId xmlns:a16="http://schemas.microsoft.com/office/drawing/2014/main" id="{1CC52D4F-A286-1377-4B1F-9A492DC29B15}"/>
              </a:ext>
              <a:ext uri="{C183D7F6-B498-43B3-948B-1728B52AA6E4}">
                <adec:decorative xmlns:adec="http://schemas.microsoft.com/office/drawing/2017/decorative" val="1"/>
              </a:ext>
            </a:extLst>
          </p:cNvPr>
          <p:cNvSpPr txBox="1"/>
          <p:nvPr/>
        </p:nvSpPr>
        <p:spPr>
          <a:xfrm>
            <a:off x="93108" y="6186795"/>
            <a:ext cx="6773008" cy="58477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Cadet #2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27 Mar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DSCT Final Implementation Report, April 2024.</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solidFill>
                  <a:srgbClr val="000000"/>
                </a:solidFill>
                <a:latin typeface="Arial Narrow"/>
              </a:rPr>
              <a:t>* Helen chose to complete the training over a longer period of time, making her training longer than the standard 14 weeks of training delivered under the MEGT cadetship model. </a:t>
            </a:r>
            <a:endParaRPr kumimoji="0" lang="en-AU" sz="800" b="0" i="0" u="none" strike="noStrike" kern="1200" cap="none" spc="0" normalizeH="0" baseline="0" noProof="0" dirty="0">
              <a:ln>
                <a:noFill/>
              </a:ln>
              <a:solidFill>
                <a:srgbClr val="000000"/>
              </a:solidFill>
              <a:effectLst/>
              <a:uLnTx/>
              <a:uFillTx/>
              <a:latin typeface="Arial Narrow"/>
              <a:ea typeface="+mn-ea"/>
              <a:cs typeface="+mn-cs"/>
            </a:endParaRPr>
          </a:p>
        </p:txBody>
      </p:sp>
    </p:spTree>
    <p:extLst>
      <p:ext uri="{BB962C8B-B14F-4D97-AF65-F5344CB8AC3E}">
        <p14:creationId xmlns:p14="http://schemas.microsoft.com/office/powerpoint/2010/main" val="40662572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0AF6-D1B6-1141-8E76-2226BECA7E67}"/>
              </a:ext>
              <a:ext uri="{C183D7F6-B498-43B3-948B-1728B52AA6E4}">
                <adec:decorative xmlns:adec="http://schemas.microsoft.com/office/drawing/2017/decorative" val="1"/>
              </a:ext>
            </a:extLst>
          </p:cNvPr>
          <p:cNvSpPr>
            <a:spLocks noGrp="1"/>
          </p:cNvSpPr>
          <p:nvPr>
            <p:ph type="title"/>
          </p:nvPr>
        </p:nvSpPr>
        <p:spPr>
          <a:xfrm>
            <a:off x="147353" y="555789"/>
            <a:ext cx="9480042" cy="584775"/>
          </a:xfrm>
        </p:spPr>
        <p:txBody>
          <a:bodyPr/>
          <a:lstStyle/>
          <a:p>
            <a:r>
              <a:rPr lang="en-AU"/>
              <a:t>Gina migrated to Australia around 10 years ago and had previously worked in a labour-intensive role. Gina had no background in IT prior to commencing the cadetship and did not undertake work placement. </a:t>
            </a:r>
          </a:p>
        </p:txBody>
      </p:sp>
      <p:sp>
        <p:nvSpPr>
          <p:cNvPr id="3" name="Slide Number Placeholder 2">
            <a:extLst>
              <a:ext uri="{FF2B5EF4-FFF2-40B4-BE49-F238E27FC236}">
                <a16:creationId xmlns:a16="http://schemas.microsoft.com/office/drawing/2014/main" id="{98298565-4C28-1045-A762-8A49FE488EA7}"/>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5" name="Text Placeholder 4">
            <a:extLst>
              <a:ext uri="{FF2B5EF4-FFF2-40B4-BE49-F238E27FC236}">
                <a16:creationId xmlns:a16="http://schemas.microsoft.com/office/drawing/2014/main" id="{AE544C62-C782-E14C-B087-4243D604F1CF}"/>
              </a:ext>
              <a:ext uri="{C183D7F6-B498-43B3-948B-1728B52AA6E4}">
                <adec:decorative xmlns:adec="http://schemas.microsoft.com/office/drawing/2017/decorative" val="1"/>
              </a:ext>
            </a:extLst>
          </p:cNvPr>
          <p:cNvSpPr>
            <a:spLocks noGrp="1"/>
          </p:cNvSpPr>
          <p:nvPr>
            <p:ph type="body" sz="quarter" idx="12"/>
          </p:nvPr>
        </p:nvSpPr>
        <p:spPr>
          <a:xfrm>
            <a:off x="165148" y="117899"/>
            <a:ext cx="9575703" cy="369332"/>
          </a:xfrm>
          <a:prstGeom prst="rect">
            <a:avLst/>
          </a:prstGeom>
        </p:spPr>
        <p:txBody>
          <a:bodyPr wrap="square" lIns="0" tIns="0" rIns="0" bIns="0" anchor="t">
            <a:spAutoFit/>
          </a:bodyPr>
          <a:lstStyle/>
          <a:p>
            <a:r>
              <a:rPr lang="en-US" sz="2400" dirty="0">
                <a:solidFill>
                  <a:schemeClr val="tx2"/>
                </a:solidFill>
                <a:latin typeface="Arial Narrow" panose="020B0604020202020204" pitchFamily="34" charset="0"/>
              </a:rPr>
              <a:t>Goanna Education Case Study #1: ‘</a:t>
            </a:r>
            <a:r>
              <a:rPr lang="en-AU" sz="2400" dirty="0">
                <a:solidFill>
                  <a:schemeClr val="tx2"/>
                </a:solidFill>
                <a:latin typeface="Arial Narrow" panose="020B0604020202020204" pitchFamily="34" charset="0"/>
              </a:rPr>
              <a:t>Gina</a:t>
            </a:r>
            <a:r>
              <a:rPr lang="en-AU" dirty="0"/>
              <a:t>’</a:t>
            </a:r>
            <a:endParaRPr lang="en-AU" dirty="0">
              <a:highlight>
                <a:srgbClr val="FF0000"/>
              </a:highlight>
            </a:endParaRPr>
          </a:p>
        </p:txBody>
      </p:sp>
      <p:sp>
        <p:nvSpPr>
          <p:cNvPr id="4" name="Rectangle 3">
            <a:extLst>
              <a:ext uri="{FF2B5EF4-FFF2-40B4-BE49-F238E27FC236}">
                <a16:creationId xmlns:a16="http://schemas.microsoft.com/office/drawing/2014/main" id="{26F6E618-0C85-B437-90C3-808DBEE9877A}"/>
              </a:ext>
              <a:ext uri="{C183D7F6-B498-43B3-948B-1728B52AA6E4}">
                <adec:decorative xmlns:adec="http://schemas.microsoft.com/office/drawing/2017/decorative" val="1"/>
              </a:ext>
            </a:extLst>
          </p:cNvPr>
          <p:cNvSpPr/>
          <p:nvPr/>
        </p:nvSpPr>
        <p:spPr>
          <a:xfrm>
            <a:off x="278605" y="2414999"/>
            <a:ext cx="2689200" cy="2246769"/>
          </a:xfrm>
          <a:prstGeom prst="rect">
            <a:avLst/>
          </a:prstGeom>
          <a:solidFill>
            <a:srgbClr val="F2F2F2"/>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Gina is in her late 20s and migrated to Australia 10 years ago from Asia. Prior to the cadetship, Gina worked in a labour-intensive role in a factory.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Education and professional experience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Gina holds a Certificate III in Engineering which she completed upon arrival to Australia. Gina had no prior IT experience before commencing the cadetship.</a:t>
            </a: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14" name="TextBox 13">
            <a:extLst>
              <a:ext uri="{FF2B5EF4-FFF2-40B4-BE49-F238E27FC236}">
                <a16:creationId xmlns:a16="http://schemas.microsoft.com/office/drawing/2014/main" id="{3A943BDB-805C-72E1-73ED-81028A6E9129}"/>
              </a:ext>
              <a:ext uri="{C183D7F6-B498-43B3-948B-1728B52AA6E4}">
                <adec:decorative xmlns:adec="http://schemas.microsoft.com/office/drawing/2017/decorative" val="1"/>
              </a:ext>
            </a:extLst>
          </p:cNvPr>
          <p:cNvSpPr txBox="1"/>
          <p:nvPr/>
        </p:nvSpPr>
        <p:spPr>
          <a:xfrm>
            <a:off x="278605" y="2168777"/>
            <a:ext cx="2689200"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Cadet Profile</a:t>
            </a:r>
          </a:p>
        </p:txBody>
      </p:sp>
      <p:sp>
        <p:nvSpPr>
          <p:cNvPr id="8" name="TextBox 7">
            <a:extLst>
              <a:ext uri="{FF2B5EF4-FFF2-40B4-BE49-F238E27FC236}">
                <a16:creationId xmlns:a16="http://schemas.microsoft.com/office/drawing/2014/main" id="{EC373C74-9B15-D086-3EFE-7941C76BF114}"/>
              </a:ext>
              <a:ext uri="{C183D7F6-B498-43B3-948B-1728B52AA6E4}">
                <adec:decorative xmlns:adec="http://schemas.microsoft.com/office/drawing/2017/decorative" val="1"/>
              </a:ext>
            </a:extLst>
          </p:cNvPr>
          <p:cNvSpPr txBox="1"/>
          <p:nvPr/>
        </p:nvSpPr>
        <p:spPr>
          <a:xfrm>
            <a:off x="3325435" y="2414994"/>
            <a:ext cx="3564025" cy="224676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Training structure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Gina completed the AWS re/Start+ Bootcamp over 12-weeks of full-time instructor led training online. This maps the AWS cloud re/Start program to units of competency in Certificate III in IT to qualify students as AWS Cloud Practitioner and with the unit of competency in Certificate III in IT.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Digital skill focus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The course included: </a:t>
            </a: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Cloud fundamentals training </a:t>
            </a: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Cloud security, database, and operating systems training </a:t>
            </a: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An introduction to Python programming </a:t>
            </a: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 soft skills unit on team work</a:t>
            </a:r>
            <a:endParaRPr kumimoji="0" lang="en-US" sz="1000" b="1" i="0" u="none" strike="noStrike" kern="1200" cap="none" spc="0" normalizeH="0" baseline="0" noProof="0">
              <a:ln>
                <a:noFill/>
              </a:ln>
              <a:solidFill>
                <a:srgbClr val="000000"/>
              </a:solidFill>
              <a:effectLst/>
              <a:uLnTx/>
              <a:uFillTx/>
              <a:latin typeface="Arial Narrow"/>
              <a:ea typeface="+mn-ea"/>
              <a:cs typeface="+mn-cs"/>
            </a:endParaRP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15" name="TextBox 14">
            <a:extLst>
              <a:ext uri="{FF2B5EF4-FFF2-40B4-BE49-F238E27FC236}">
                <a16:creationId xmlns:a16="http://schemas.microsoft.com/office/drawing/2014/main" id="{A314D7A0-3773-D9F6-39D8-33C442A6E965}"/>
              </a:ext>
              <a:ext uri="{C183D7F6-B498-43B3-948B-1728B52AA6E4}">
                <adec:decorative xmlns:adec="http://schemas.microsoft.com/office/drawing/2017/decorative" val="1"/>
              </a:ext>
            </a:extLst>
          </p:cNvPr>
          <p:cNvSpPr txBox="1"/>
          <p:nvPr/>
        </p:nvSpPr>
        <p:spPr>
          <a:xfrm>
            <a:off x="3325435" y="2168777"/>
            <a:ext cx="3564025"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the training received</a:t>
            </a:r>
          </a:p>
        </p:txBody>
      </p:sp>
      <p:pic>
        <p:nvPicPr>
          <p:cNvPr id="16" name="Graphic 15">
            <a:extLst>
              <a:ext uri="{FF2B5EF4-FFF2-40B4-BE49-F238E27FC236}">
                <a16:creationId xmlns:a16="http://schemas.microsoft.com/office/drawing/2014/main" id="{18725A5A-2BBF-210D-F9A8-D51D8AFE30EB}"/>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788848" y="1386279"/>
            <a:ext cx="637200" cy="637200"/>
          </a:xfrm>
          <a:prstGeom prst="rect">
            <a:avLst/>
          </a:prstGeom>
        </p:spPr>
      </p:pic>
      <p:pic>
        <p:nvPicPr>
          <p:cNvPr id="17" name="Graphic 16">
            <a:extLst>
              <a:ext uri="{FF2B5EF4-FFF2-40B4-BE49-F238E27FC236}">
                <a16:creationId xmlns:a16="http://schemas.microsoft.com/office/drawing/2014/main" id="{FE1D2C61-733D-45D7-4476-E104DE495B4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2805" y="1384479"/>
            <a:ext cx="637200" cy="637200"/>
          </a:xfrm>
          <a:prstGeom prst="rect">
            <a:avLst/>
          </a:prstGeom>
        </p:spPr>
      </p:pic>
      <p:sp>
        <p:nvSpPr>
          <p:cNvPr id="6" name="Rectangle 5">
            <a:extLst>
              <a:ext uri="{FF2B5EF4-FFF2-40B4-BE49-F238E27FC236}">
                <a16:creationId xmlns:a16="http://schemas.microsoft.com/office/drawing/2014/main" id="{C879CFF9-5802-004E-8F2D-41A38D7395CA}"/>
              </a:ext>
              <a:ext uri="{C183D7F6-B498-43B3-948B-1728B52AA6E4}">
                <adec:decorative xmlns:adec="http://schemas.microsoft.com/office/drawing/2017/decorative" val="1"/>
              </a:ext>
            </a:extLst>
          </p:cNvPr>
          <p:cNvSpPr/>
          <p:nvPr/>
        </p:nvSpPr>
        <p:spPr>
          <a:xfrm>
            <a:off x="7247090" y="2427619"/>
            <a:ext cx="2380305" cy="2246769"/>
          </a:xfrm>
          <a:prstGeom prst="rect">
            <a:avLst/>
          </a:prstGeom>
          <a:solidFill>
            <a:schemeClr val="bg1">
              <a:lumMod val="95000"/>
            </a:schemeClr>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Gina did not receive a work placement through the cadetship.  </a:t>
            </a:r>
          </a:p>
        </p:txBody>
      </p:sp>
      <p:sp>
        <p:nvSpPr>
          <p:cNvPr id="18" name="TextBox 17">
            <a:extLst>
              <a:ext uri="{FF2B5EF4-FFF2-40B4-BE49-F238E27FC236}">
                <a16:creationId xmlns:a16="http://schemas.microsoft.com/office/drawing/2014/main" id="{6BC17C37-06C7-E58F-4D9D-B784133B9AB1}"/>
              </a:ext>
              <a:ext uri="{C183D7F6-B498-43B3-948B-1728B52AA6E4}">
                <adec:decorative xmlns:adec="http://schemas.microsoft.com/office/drawing/2017/decorative" val="1"/>
              </a:ext>
            </a:extLst>
          </p:cNvPr>
          <p:cNvSpPr txBox="1"/>
          <p:nvPr/>
        </p:nvSpPr>
        <p:spPr>
          <a:xfrm>
            <a:off x="7247090" y="2168777"/>
            <a:ext cx="2380305" cy="258842"/>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work placement</a:t>
            </a:r>
          </a:p>
        </p:txBody>
      </p:sp>
      <p:pic>
        <p:nvPicPr>
          <p:cNvPr id="19" name="Graphic 18">
            <a:extLst>
              <a:ext uri="{FF2B5EF4-FFF2-40B4-BE49-F238E27FC236}">
                <a16:creationId xmlns:a16="http://schemas.microsoft.com/office/drawing/2014/main" id="{8D365A58-2B2D-FD0A-656A-B37AA724B71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642" y="1386279"/>
            <a:ext cx="637200" cy="637200"/>
          </a:xfrm>
          <a:prstGeom prst="rect">
            <a:avLst/>
          </a:prstGeom>
        </p:spPr>
      </p:pic>
      <p:sp>
        <p:nvSpPr>
          <p:cNvPr id="22" name="TextBox 21">
            <a:extLst>
              <a:ext uri="{FF2B5EF4-FFF2-40B4-BE49-F238E27FC236}">
                <a16:creationId xmlns:a16="http://schemas.microsoft.com/office/drawing/2014/main" id="{11D55F18-FBFA-5A45-A369-5E8EF80E810A}"/>
              </a:ext>
              <a:ext uri="{C183D7F6-B498-43B3-948B-1728B52AA6E4}">
                <adec:decorative xmlns:adec="http://schemas.microsoft.com/office/drawing/2017/decorative" val="1"/>
              </a:ext>
            </a:extLst>
          </p:cNvPr>
          <p:cNvSpPr txBox="1"/>
          <p:nvPr/>
        </p:nvSpPr>
        <p:spPr>
          <a:xfrm>
            <a:off x="93108" y="6186795"/>
            <a:ext cx="3034805"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Goanna Education Cadet #1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26 Mar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Goanna Education DSCT Final Implementation Report</a:t>
            </a:r>
          </a:p>
        </p:txBody>
      </p:sp>
    </p:spTree>
    <p:extLst>
      <p:ext uri="{BB962C8B-B14F-4D97-AF65-F5344CB8AC3E}">
        <p14:creationId xmlns:p14="http://schemas.microsoft.com/office/powerpoint/2010/main" val="29075856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CA2EE60-5354-E88E-CD34-D79F68F9CA82}"/>
              </a:ext>
              <a:ext uri="{C183D7F6-B498-43B3-948B-1728B52AA6E4}">
                <adec:decorative xmlns:adec="http://schemas.microsoft.com/office/drawing/2017/decorative" val="1"/>
              </a:ext>
            </a:extLst>
          </p:cNvPr>
          <p:cNvSpPr txBox="1"/>
          <p:nvPr/>
        </p:nvSpPr>
        <p:spPr>
          <a:xfrm>
            <a:off x="2545733" y="1375488"/>
            <a:ext cx="2476740"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Gina: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Completed the AWS Cloud certification over 12 weeks of full-time training online. She found the course to be well organised with knowledgeable teachers.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Described that her course also included some basic programming education in Python, which she found valuable.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Encountered technical issues during training, meaning her group or their teacher had to skip sections of the training.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Found her training period to be too short to feel job ready for a digital role. She described the course as being more of an introduction to cloud, which she acknowledged is a large and challenging topic.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Emphasised that a key part of the cadetship for her learning would have been on the job experience, which she unfortunately was not able to gain as she was not placed in an organisation.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6" name="TextBox 25">
            <a:extLst>
              <a:ext uri="{FF2B5EF4-FFF2-40B4-BE49-F238E27FC236}">
                <a16:creationId xmlns:a16="http://schemas.microsoft.com/office/drawing/2014/main" id="{5B652149-2219-A974-45E4-760727118EF6}"/>
              </a:ext>
              <a:ext uri="{C183D7F6-B498-43B3-948B-1728B52AA6E4}">
                <adec:decorative xmlns:adec="http://schemas.microsoft.com/office/drawing/2017/decorative" val="1"/>
              </a:ext>
            </a:extLst>
          </p:cNvPr>
          <p:cNvSpPr txBox="1"/>
          <p:nvPr/>
        </p:nvSpPr>
        <p:spPr>
          <a:xfrm>
            <a:off x="8593944" y="1375488"/>
            <a:ext cx="1206371"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Gina: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Went through a different recruitment agency to find her current role as a technician.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Enjoys her role as it involves manually working with hardware, as well as undertaking research and paperwork. She considers this role to be adjacent to a digital role, but unrelated to her training in cloud.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3" name="TextBox 22">
            <a:extLst>
              <a:ext uri="{FF2B5EF4-FFF2-40B4-BE49-F238E27FC236}">
                <a16:creationId xmlns:a16="http://schemas.microsoft.com/office/drawing/2014/main" id="{8A7ABC16-0EE1-6B0A-6DF9-D7DA941BCAB4}"/>
              </a:ext>
              <a:ext uri="{C183D7F6-B498-43B3-948B-1728B52AA6E4}">
                <adec:decorative xmlns:adec="http://schemas.microsoft.com/office/drawing/2017/decorative" val="1"/>
              </a:ext>
            </a:extLst>
          </p:cNvPr>
          <p:cNvSpPr txBox="1"/>
          <p:nvPr/>
        </p:nvSpPr>
        <p:spPr>
          <a:xfrm>
            <a:off x="7199678" y="1375488"/>
            <a:ext cx="1317384" cy="3893374"/>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Gina: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Was given tailored training by Goanna Education on CV writing and interview practice.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Was provided with information on the funded mentor program with ACS but was under the impression that she could choose whether to join and opted not to participate as the program was very full 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22" name="TextBox 21">
            <a:extLst>
              <a:ext uri="{FF2B5EF4-FFF2-40B4-BE49-F238E27FC236}">
                <a16:creationId xmlns:a16="http://schemas.microsoft.com/office/drawing/2014/main" id="{27C86E91-7D6C-2465-EA5B-314F5CF630D8}"/>
              </a:ext>
              <a:ext uri="{C183D7F6-B498-43B3-948B-1728B52AA6E4}">
                <adec:decorative xmlns:adec="http://schemas.microsoft.com/office/drawing/2017/decorative" val="1"/>
              </a:ext>
            </a:extLst>
          </p:cNvPr>
          <p:cNvSpPr txBox="1"/>
          <p:nvPr/>
        </p:nvSpPr>
        <p:spPr>
          <a:xfrm>
            <a:off x="5081937" y="1375488"/>
            <a:ext cx="2058277" cy="3600986"/>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Gina: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Was disappointed to learn from Goanna Education that they had been unable to find a placement for her because the market demand for cloud workers had dropped and organisations had withdrawn from the program.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Was encouraged by Goanna Education to apply for other jobs. However, she found that she was not qualified or competitive for the advertised roles, which included junior cloud engineer roles.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38" name="Rectangle 37">
            <a:extLst>
              <a:ext uri="{FF2B5EF4-FFF2-40B4-BE49-F238E27FC236}">
                <a16:creationId xmlns:a16="http://schemas.microsoft.com/office/drawing/2014/main" id="{FF4FE59B-A92F-B049-F17F-D97946E0F7D9}"/>
              </a:ext>
              <a:ext uri="{C183D7F6-B498-43B3-948B-1728B52AA6E4}">
                <adec:decorative xmlns:adec="http://schemas.microsoft.com/office/drawing/2017/decorative" val="1"/>
              </a:ext>
            </a:extLst>
          </p:cNvPr>
          <p:cNvSpPr/>
          <p:nvPr/>
        </p:nvSpPr>
        <p:spPr>
          <a:xfrm>
            <a:off x="101070" y="1120214"/>
            <a:ext cx="2289574"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Motivation and Recruitment</a:t>
            </a:r>
          </a:p>
        </p:txBody>
      </p:sp>
      <p:sp>
        <p:nvSpPr>
          <p:cNvPr id="19" name="TextBox 18">
            <a:extLst>
              <a:ext uri="{FF2B5EF4-FFF2-40B4-BE49-F238E27FC236}">
                <a16:creationId xmlns:a16="http://schemas.microsoft.com/office/drawing/2014/main" id="{55628D56-43F8-D578-ACFE-742ED1CB5662}"/>
              </a:ext>
              <a:ext uri="{C183D7F6-B498-43B3-948B-1728B52AA6E4}">
                <adec:decorative xmlns:adec="http://schemas.microsoft.com/office/drawing/2017/decorative" val="1"/>
              </a:ext>
            </a:extLst>
          </p:cNvPr>
          <p:cNvSpPr txBox="1"/>
          <p:nvPr/>
        </p:nvSpPr>
        <p:spPr>
          <a:xfrm>
            <a:off x="93108" y="1375488"/>
            <a:ext cx="2305498"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000000"/>
                </a:solidFill>
                <a:effectLst/>
                <a:uLnTx/>
                <a:uFillTx/>
                <a:latin typeface="Arial Narrow"/>
                <a:ea typeface="+mn-ea"/>
                <a:cs typeface="+mn-cs"/>
              </a:rPr>
              <a:t>Gina: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Arial Narrow"/>
                <a:ea typeface="+mn-ea"/>
                <a:cs typeface="+mn-cs"/>
              </a:rPr>
              <a:t>Was not satisfied in her previous job and felt there was little opportunity for career progression. She was looking to move into a new field with more desirable conditions and came across the Digital Skills Cadetship Program with Goanna Education.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a:ln>
                  <a:noFill/>
                </a:ln>
                <a:solidFill>
                  <a:srgbClr val="000000"/>
                </a:solidFill>
                <a:effectLst/>
                <a:uLnTx/>
                <a:uFillTx/>
                <a:latin typeface="Arial Narrow"/>
                <a:ea typeface="+mn-ea"/>
                <a:cs typeface="+mn-cs"/>
              </a:rPr>
              <a:t>Was interested in the program because it required no prior IT experience, included a guaranteed job placement, was free of charge, and provided her with an opportunity to trial a role in IT before pursuing it as a career.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Found the recruitment process very straightforward. She was required to complete several entry tests, including general knowledge and numeracy tests. </a:t>
            </a:r>
          </a:p>
        </p:txBody>
      </p:sp>
      <p:sp>
        <p:nvSpPr>
          <p:cNvPr id="42" name="Rectangle 41">
            <a:extLst>
              <a:ext uri="{FF2B5EF4-FFF2-40B4-BE49-F238E27FC236}">
                <a16:creationId xmlns:a16="http://schemas.microsoft.com/office/drawing/2014/main" id="{BC3DA5C7-2BA6-DB66-21D0-92D3101DDE44}"/>
              </a:ext>
              <a:ext uri="{C183D7F6-B498-43B3-948B-1728B52AA6E4}">
                <adec:decorative xmlns:adec="http://schemas.microsoft.com/office/drawing/2017/decorative" val="1"/>
              </a:ext>
            </a:extLst>
          </p:cNvPr>
          <p:cNvSpPr/>
          <p:nvPr/>
        </p:nvSpPr>
        <p:spPr>
          <a:xfrm>
            <a:off x="2545733" y="1120214"/>
            <a:ext cx="2476740"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Training</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4" name="Rectangle 43">
            <a:extLst>
              <a:ext uri="{FF2B5EF4-FFF2-40B4-BE49-F238E27FC236}">
                <a16:creationId xmlns:a16="http://schemas.microsoft.com/office/drawing/2014/main" id="{08BD0FE9-1282-31D9-3DF3-FE75416243CF}"/>
              </a:ext>
              <a:ext uri="{C183D7F6-B498-43B3-948B-1728B52AA6E4}">
                <adec:decorative xmlns:adec="http://schemas.microsoft.com/office/drawing/2017/decorative" val="1"/>
              </a:ext>
            </a:extLst>
          </p:cNvPr>
          <p:cNvSpPr/>
          <p:nvPr/>
        </p:nvSpPr>
        <p:spPr>
          <a:xfrm>
            <a:off x="5081937" y="1120214"/>
            <a:ext cx="2040859"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Work Placement</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Slide Number Placeholder 3">
            <a:extLst>
              <a:ext uri="{FF2B5EF4-FFF2-40B4-BE49-F238E27FC236}">
                <a16:creationId xmlns:a16="http://schemas.microsoft.com/office/drawing/2014/main" id="{5C61C0AF-E579-CFB2-01CD-FB40347EB849}"/>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2" name="Title 1">
            <a:extLst>
              <a:ext uri="{FF2B5EF4-FFF2-40B4-BE49-F238E27FC236}">
                <a16:creationId xmlns:a16="http://schemas.microsoft.com/office/drawing/2014/main" id="{0CF4972D-94AC-BD94-A8D2-A24CC721501D}"/>
              </a:ext>
              <a:ext uri="{C183D7F6-B498-43B3-948B-1728B52AA6E4}">
                <adec:decorative xmlns:adec="http://schemas.microsoft.com/office/drawing/2017/decorative" val="1"/>
              </a:ext>
            </a:extLst>
          </p:cNvPr>
          <p:cNvSpPr>
            <a:spLocks noGrp="1"/>
          </p:cNvSpPr>
          <p:nvPr>
            <p:ph type="title"/>
          </p:nvPr>
        </p:nvSpPr>
        <p:spPr>
          <a:xfrm>
            <a:off x="101070" y="463124"/>
            <a:ext cx="9480042" cy="584775"/>
          </a:xfrm>
        </p:spPr>
        <p:txBody>
          <a:bodyPr/>
          <a:lstStyle/>
          <a:p>
            <a:r>
              <a:rPr lang="en-US"/>
              <a:t>Gina found the training, the soft skills and CV skills useful and is currently in a role that is adjacent to the digital sector. She did not undertake a placement through the cadetship.</a:t>
            </a:r>
          </a:p>
        </p:txBody>
      </p:sp>
      <p:sp>
        <p:nvSpPr>
          <p:cNvPr id="53" name="Rectangle 52">
            <a:extLst>
              <a:ext uri="{FF2B5EF4-FFF2-40B4-BE49-F238E27FC236}">
                <a16:creationId xmlns:a16="http://schemas.microsoft.com/office/drawing/2014/main" id="{4F5C0B6B-C8D8-7D77-FFD4-DF5216ECA63D}"/>
              </a:ext>
              <a:ext uri="{C183D7F6-B498-43B3-948B-1728B52AA6E4}">
                <adec:decorative xmlns:adec="http://schemas.microsoft.com/office/drawing/2017/decorative" val="1"/>
              </a:ext>
            </a:extLst>
          </p:cNvPr>
          <p:cNvSpPr/>
          <p:nvPr/>
        </p:nvSpPr>
        <p:spPr>
          <a:xfrm>
            <a:off x="8593944" y="1120214"/>
            <a:ext cx="1206371"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a:ea typeface="+mn-ea"/>
                <a:cs typeface="+mn-cs"/>
              </a:rPr>
              <a:t>Post-Cadetship</a:t>
            </a:r>
          </a:p>
        </p:txBody>
      </p:sp>
      <p:sp>
        <p:nvSpPr>
          <p:cNvPr id="60" name="Rounded Rectangular Callout 59">
            <a:extLst>
              <a:ext uri="{FF2B5EF4-FFF2-40B4-BE49-F238E27FC236}">
                <a16:creationId xmlns:a16="http://schemas.microsoft.com/office/drawing/2014/main" id="{8B52D4AC-7A62-BCE4-EACE-8B4440DD4711}"/>
              </a:ext>
              <a:ext uri="{C183D7F6-B498-43B3-948B-1728B52AA6E4}">
                <adec:decorative xmlns:adec="http://schemas.microsoft.com/office/drawing/2017/decorative" val="1"/>
              </a:ext>
            </a:extLst>
          </p:cNvPr>
          <p:cNvSpPr/>
          <p:nvPr/>
        </p:nvSpPr>
        <p:spPr>
          <a:xfrm>
            <a:off x="8674502" y="4397346"/>
            <a:ext cx="1066349" cy="1300343"/>
          </a:xfrm>
          <a:prstGeom prst="wedgeRoundRectCallout">
            <a:avLst>
              <a:gd name="adj1" fmla="val -30951"/>
              <a:gd name="adj2" fmla="val 55912"/>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‘If [the placement] had happened it would have changed everything, it would have set me up for a further job.’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sysClr val="windowText" lastClr="000000"/>
              </a:solidFill>
              <a:effectLst/>
              <a:uLnTx/>
              <a:uFillTx/>
              <a:latin typeface="Arial Narrow"/>
              <a:ea typeface="+mn-ea"/>
              <a:cs typeface="+mn-cs"/>
            </a:endParaRPr>
          </a:p>
        </p:txBody>
      </p:sp>
      <p:sp>
        <p:nvSpPr>
          <p:cNvPr id="18" name="Text Placeholder 3">
            <a:extLst>
              <a:ext uri="{FF2B5EF4-FFF2-40B4-BE49-F238E27FC236}">
                <a16:creationId xmlns:a16="http://schemas.microsoft.com/office/drawing/2014/main" id="{439F89D5-1D46-D6F5-0FDF-5B550CD29E42}"/>
              </a:ext>
              <a:ext uri="{C183D7F6-B498-43B3-948B-1728B52AA6E4}">
                <adec:decorative xmlns:adec="http://schemas.microsoft.com/office/drawing/2017/decorative" val="1"/>
              </a:ext>
            </a:extLst>
          </p:cNvPr>
          <p:cNvSpPr txBox="1">
            <a:spLocks/>
          </p:cNvSpPr>
          <p:nvPr/>
        </p:nvSpPr>
        <p:spPr>
          <a:xfrm>
            <a:off x="165148" y="117899"/>
            <a:ext cx="9575703" cy="369332"/>
          </a:xfrm>
          <a:prstGeom prst="rect">
            <a:avLst/>
          </a:prstGeom>
        </p:spPr>
        <p:txBody>
          <a:bodyPr vert="horz" lIns="0" tIns="0" rIns="0" bIns="0" rtlCol="0" anchor="t">
            <a:sp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31B2F"/>
                </a:solidFill>
                <a:effectLst/>
                <a:uLnTx/>
                <a:uFillTx/>
                <a:latin typeface="Arial Narrow" panose="020B0604020202020204" pitchFamily="34" charset="0"/>
                <a:ea typeface="+mn-ea"/>
                <a:cs typeface="Arial Narrow"/>
              </a:rPr>
              <a:t>Goanna Education Case Study #1: ‘Gina’</a:t>
            </a:r>
          </a:p>
        </p:txBody>
      </p:sp>
      <p:sp>
        <p:nvSpPr>
          <p:cNvPr id="62" name="Rounded Rectangular Callout 61">
            <a:extLst>
              <a:ext uri="{FF2B5EF4-FFF2-40B4-BE49-F238E27FC236}">
                <a16:creationId xmlns:a16="http://schemas.microsoft.com/office/drawing/2014/main" id="{76FDC4C6-7C58-B5D1-9B92-5A81C7B056F9}"/>
              </a:ext>
              <a:ext uri="{C183D7F6-B498-43B3-948B-1728B52AA6E4}">
                <adec:decorative xmlns:adec="http://schemas.microsoft.com/office/drawing/2017/decorative" val="1"/>
              </a:ext>
            </a:extLst>
          </p:cNvPr>
          <p:cNvSpPr/>
          <p:nvPr/>
        </p:nvSpPr>
        <p:spPr>
          <a:xfrm>
            <a:off x="180951" y="4178450"/>
            <a:ext cx="2129811" cy="695244"/>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Arial Narrow"/>
                <a:ea typeface="+mn-ea"/>
                <a:cs typeface="+mn-cs"/>
              </a:rPr>
              <a:t>‘[Goanna Education] were attractive to me in the first place they say no IT experience required for application and anyone can [get a] guaranteed job placement.’</a:t>
            </a:r>
          </a:p>
        </p:txBody>
      </p:sp>
      <p:sp>
        <p:nvSpPr>
          <p:cNvPr id="5" name="Rectangle 4">
            <a:extLst>
              <a:ext uri="{FF2B5EF4-FFF2-40B4-BE49-F238E27FC236}">
                <a16:creationId xmlns:a16="http://schemas.microsoft.com/office/drawing/2014/main" id="{889BD4ED-9975-870F-3727-DAD6A4FEAA57}"/>
              </a:ext>
              <a:ext uri="{C183D7F6-B498-43B3-948B-1728B52AA6E4}">
                <adec:decorative xmlns:adec="http://schemas.microsoft.com/office/drawing/2017/decorative" val="1"/>
              </a:ext>
            </a:extLst>
          </p:cNvPr>
          <p:cNvSpPr/>
          <p:nvPr/>
        </p:nvSpPr>
        <p:spPr>
          <a:xfrm>
            <a:off x="7199678" y="1120214"/>
            <a:ext cx="1317384"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Wrap around supports</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Rounded Rectangular Callout 6">
            <a:extLst>
              <a:ext uri="{FF2B5EF4-FFF2-40B4-BE49-F238E27FC236}">
                <a16:creationId xmlns:a16="http://schemas.microsoft.com/office/drawing/2014/main" id="{F0C53EEA-77BE-E5E9-FCE5-F895054CAFB3}"/>
              </a:ext>
              <a:ext uri="{C183D7F6-B498-43B3-948B-1728B52AA6E4}">
                <adec:decorative xmlns:adec="http://schemas.microsoft.com/office/drawing/2017/decorative" val="1"/>
              </a:ext>
            </a:extLst>
          </p:cNvPr>
          <p:cNvSpPr/>
          <p:nvPr/>
        </p:nvSpPr>
        <p:spPr>
          <a:xfrm>
            <a:off x="5196714" y="2644681"/>
            <a:ext cx="1855837" cy="823995"/>
          </a:xfrm>
          <a:prstGeom prst="wedgeRoundRectCallout">
            <a:avLst>
              <a:gd name="adj1" fmla="val -31956"/>
              <a:gd name="adj2" fmla="val 59769"/>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ysClr val="windowText" lastClr="000000"/>
                </a:solidFill>
                <a:effectLst/>
                <a:uLnTx/>
                <a:uFillTx/>
                <a:latin typeface="Arial Narrow"/>
                <a:ea typeface="+mn-ea"/>
                <a:cs typeface="+mn-cs"/>
              </a:rPr>
              <a:t>‘I thought  from the promotions of the cadetship there is a great shortage of IT specialists which is true, but its more than that, they need IT specialists but not entry level.’</a:t>
            </a:r>
          </a:p>
        </p:txBody>
      </p:sp>
      <p:sp>
        <p:nvSpPr>
          <p:cNvPr id="8" name="Rounded Rectangular Callout 7">
            <a:extLst>
              <a:ext uri="{FF2B5EF4-FFF2-40B4-BE49-F238E27FC236}">
                <a16:creationId xmlns:a16="http://schemas.microsoft.com/office/drawing/2014/main" id="{63B3F2BA-4AB1-1786-5CF2-39D1F1D1E823}"/>
              </a:ext>
              <a:ext uri="{C183D7F6-B498-43B3-948B-1728B52AA6E4}">
                <adec:decorative xmlns:adec="http://schemas.microsoft.com/office/drawing/2017/decorative" val="1"/>
              </a:ext>
            </a:extLst>
          </p:cNvPr>
          <p:cNvSpPr/>
          <p:nvPr/>
        </p:nvSpPr>
        <p:spPr>
          <a:xfrm>
            <a:off x="5183156" y="4494380"/>
            <a:ext cx="1855837" cy="823995"/>
          </a:xfrm>
          <a:prstGeom prst="wedgeRoundRectCallout">
            <a:avLst>
              <a:gd name="adj1" fmla="val -30230"/>
              <a:gd name="adj2" fmla="val 59884"/>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ysClr val="windowText" lastClr="000000"/>
                </a:solidFill>
                <a:effectLst/>
                <a:uLnTx/>
                <a:uFillTx/>
                <a:latin typeface="Arial Narrow"/>
                <a:ea typeface="+mn-ea"/>
                <a:cs typeface="+mn-cs"/>
              </a:rPr>
              <a:t>‘I don't feel like I am the top of the class there are other people with a lot more experience [in the program] even though they said no experience required.’</a:t>
            </a:r>
          </a:p>
        </p:txBody>
      </p:sp>
      <p:sp>
        <p:nvSpPr>
          <p:cNvPr id="9" name="Rounded Rectangular Callout 8">
            <a:extLst>
              <a:ext uri="{FF2B5EF4-FFF2-40B4-BE49-F238E27FC236}">
                <a16:creationId xmlns:a16="http://schemas.microsoft.com/office/drawing/2014/main" id="{DDF69BD5-09BA-517E-905E-316CA53B2086}"/>
              </a:ext>
              <a:ext uri="{C183D7F6-B498-43B3-948B-1728B52AA6E4}">
                <adec:decorative xmlns:adec="http://schemas.microsoft.com/office/drawing/2017/decorative" val="1"/>
              </a:ext>
            </a:extLst>
          </p:cNvPr>
          <p:cNvSpPr/>
          <p:nvPr/>
        </p:nvSpPr>
        <p:spPr>
          <a:xfrm>
            <a:off x="165148" y="2496131"/>
            <a:ext cx="2129811" cy="522529"/>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ysClr val="windowText" lastClr="000000"/>
                </a:solidFill>
                <a:effectLst/>
                <a:uLnTx/>
                <a:uFillTx/>
                <a:latin typeface="Arial Narrow"/>
                <a:ea typeface="+mn-ea"/>
                <a:cs typeface="+mn-cs"/>
              </a:rPr>
              <a:t>‘I was looking for opportunities in a different field that would get me better pay and better conditions.’</a:t>
            </a:r>
          </a:p>
        </p:txBody>
      </p:sp>
      <p:sp>
        <p:nvSpPr>
          <p:cNvPr id="10" name="TextBox 9">
            <a:extLst>
              <a:ext uri="{FF2B5EF4-FFF2-40B4-BE49-F238E27FC236}">
                <a16:creationId xmlns:a16="http://schemas.microsoft.com/office/drawing/2014/main" id="{AC2C7F2C-587A-5FCA-8752-43ABE80B85CF}"/>
              </a:ext>
              <a:ext uri="{C183D7F6-B498-43B3-948B-1728B52AA6E4}">
                <adec:decorative xmlns:adec="http://schemas.microsoft.com/office/drawing/2017/decorative" val="1"/>
              </a:ext>
            </a:extLst>
          </p:cNvPr>
          <p:cNvSpPr txBox="1"/>
          <p:nvPr/>
        </p:nvSpPr>
        <p:spPr>
          <a:xfrm>
            <a:off x="93108" y="6186795"/>
            <a:ext cx="3017173"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Goanna Education Cadet #1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26 Mar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Goanna </a:t>
            </a:r>
            <a:r>
              <a:rPr lang="en-AU" sz="800" dirty="0">
                <a:solidFill>
                  <a:srgbClr val="000000"/>
                </a:solidFill>
                <a:latin typeface="Arial Narrow"/>
              </a:rPr>
              <a:t>Education</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DSCT Final Implementation Report, 2024.</a:t>
            </a:r>
          </a:p>
        </p:txBody>
      </p:sp>
      <p:sp>
        <p:nvSpPr>
          <p:cNvPr id="11" name="Rounded Rectangular Callout 10">
            <a:extLst>
              <a:ext uri="{FF2B5EF4-FFF2-40B4-BE49-F238E27FC236}">
                <a16:creationId xmlns:a16="http://schemas.microsoft.com/office/drawing/2014/main" id="{33C84E19-77C0-BFD5-BDFC-4D6A788C9920}"/>
              </a:ext>
              <a:ext uri="{C183D7F6-B498-43B3-948B-1728B52AA6E4}">
                <adec:decorative xmlns:adec="http://schemas.microsoft.com/office/drawing/2017/decorative" val="1"/>
              </a:ext>
            </a:extLst>
          </p:cNvPr>
          <p:cNvSpPr/>
          <p:nvPr/>
        </p:nvSpPr>
        <p:spPr>
          <a:xfrm>
            <a:off x="2659252" y="3773361"/>
            <a:ext cx="2249702" cy="554195"/>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‘They basically touch base on everything, broad but not very deep, that’s probably the best they can do in an introductory course.’</a:t>
            </a:r>
          </a:p>
        </p:txBody>
      </p:sp>
      <p:sp>
        <p:nvSpPr>
          <p:cNvPr id="12" name="Rounded Rectangular Callout 11">
            <a:extLst>
              <a:ext uri="{FF2B5EF4-FFF2-40B4-BE49-F238E27FC236}">
                <a16:creationId xmlns:a16="http://schemas.microsoft.com/office/drawing/2014/main" id="{671336C5-5001-7DC3-AC80-F81924CCB7A1}"/>
              </a:ext>
              <a:ext uri="{C183D7F6-B498-43B3-948B-1728B52AA6E4}">
                <adec:decorative xmlns:adec="http://schemas.microsoft.com/office/drawing/2017/decorative" val="1"/>
              </a:ext>
            </a:extLst>
          </p:cNvPr>
          <p:cNvSpPr/>
          <p:nvPr/>
        </p:nvSpPr>
        <p:spPr>
          <a:xfrm>
            <a:off x="2658187" y="5289146"/>
            <a:ext cx="2249702" cy="435699"/>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‘Time is very short, you can’t have someone job ready in just three months.’</a:t>
            </a:r>
          </a:p>
        </p:txBody>
      </p:sp>
      <p:sp>
        <p:nvSpPr>
          <p:cNvPr id="13" name="Rounded Rectangular Callout 12">
            <a:extLst>
              <a:ext uri="{FF2B5EF4-FFF2-40B4-BE49-F238E27FC236}">
                <a16:creationId xmlns:a16="http://schemas.microsoft.com/office/drawing/2014/main" id="{D66AB6C0-2B0C-EFD9-5C7F-C4404A62003A}"/>
              </a:ext>
              <a:ext uri="{C183D7F6-B498-43B3-948B-1728B52AA6E4}">
                <adec:decorative xmlns:adec="http://schemas.microsoft.com/office/drawing/2017/decorative" val="1"/>
              </a:ext>
            </a:extLst>
          </p:cNvPr>
          <p:cNvSpPr/>
          <p:nvPr/>
        </p:nvSpPr>
        <p:spPr>
          <a:xfrm>
            <a:off x="7274899" y="4184398"/>
            <a:ext cx="1166942" cy="1122378"/>
          </a:xfrm>
          <a:prstGeom prst="wedgeRoundRectCallout">
            <a:avLst>
              <a:gd name="adj1" fmla="val -30320"/>
              <a:gd name="adj2" fmla="val 59311"/>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 just want a placement and  for me to do months of study and then the ACS mentorship, I didn't accept [the invitation].’</a:t>
            </a:r>
          </a:p>
        </p:txBody>
      </p:sp>
    </p:spTree>
    <p:extLst>
      <p:ext uri="{BB962C8B-B14F-4D97-AF65-F5344CB8AC3E}">
        <p14:creationId xmlns:p14="http://schemas.microsoft.com/office/powerpoint/2010/main" val="25755347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0AF6-D1B6-1141-8E76-2226BECA7E67}"/>
              </a:ext>
              <a:ext uri="{C183D7F6-B498-43B3-948B-1728B52AA6E4}">
                <adec:decorative xmlns:adec="http://schemas.microsoft.com/office/drawing/2017/decorative" val="1"/>
              </a:ext>
            </a:extLst>
          </p:cNvPr>
          <p:cNvSpPr>
            <a:spLocks noGrp="1"/>
          </p:cNvSpPr>
          <p:nvPr>
            <p:ph type="title"/>
          </p:nvPr>
        </p:nvSpPr>
        <p:spPr>
          <a:xfrm>
            <a:off x="147353" y="555789"/>
            <a:ext cx="9480042" cy="584775"/>
          </a:xfrm>
        </p:spPr>
        <p:txBody>
          <a:bodyPr/>
          <a:lstStyle/>
          <a:p>
            <a:r>
              <a:rPr lang="en-AU" dirty="0"/>
              <a:t>Jack grew up in Australia. Prior to the cadetship he was interested in IT but had no formal qualifications or experience in the sector. Jack undertook a work placement at a large global services organisation specialising in IT consulting. </a:t>
            </a:r>
          </a:p>
        </p:txBody>
      </p:sp>
      <p:sp>
        <p:nvSpPr>
          <p:cNvPr id="3" name="Slide Number Placeholder 2">
            <a:extLst>
              <a:ext uri="{FF2B5EF4-FFF2-40B4-BE49-F238E27FC236}">
                <a16:creationId xmlns:a16="http://schemas.microsoft.com/office/drawing/2014/main" id="{98298565-4C28-1045-A762-8A49FE488EA7}"/>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5" name="Text Placeholder 4">
            <a:extLst>
              <a:ext uri="{FF2B5EF4-FFF2-40B4-BE49-F238E27FC236}">
                <a16:creationId xmlns:a16="http://schemas.microsoft.com/office/drawing/2014/main" id="{AE544C62-C782-E14C-B087-4243D604F1CF}"/>
              </a:ext>
              <a:ext uri="{C183D7F6-B498-43B3-948B-1728B52AA6E4}">
                <adec:decorative xmlns:adec="http://schemas.microsoft.com/office/drawing/2017/decorative" val="1"/>
              </a:ext>
            </a:extLst>
          </p:cNvPr>
          <p:cNvSpPr>
            <a:spLocks noGrp="1"/>
          </p:cNvSpPr>
          <p:nvPr>
            <p:ph type="body" sz="quarter" idx="12"/>
          </p:nvPr>
        </p:nvSpPr>
        <p:spPr>
          <a:xfrm>
            <a:off x="165148" y="117899"/>
            <a:ext cx="9575703" cy="369332"/>
          </a:xfrm>
          <a:prstGeom prst="rect">
            <a:avLst/>
          </a:prstGeom>
        </p:spPr>
        <p:txBody>
          <a:bodyPr wrap="square" lIns="0" tIns="0" rIns="0" bIns="0" anchor="t">
            <a:spAutoFit/>
          </a:bodyPr>
          <a:lstStyle/>
          <a:p>
            <a:pPr algn="l"/>
            <a:r>
              <a:rPr lang="en-US" sz="2400" dirty="0">
                <a:solidFill>
                  <a:schemeClr val="tx2"/>
                </a:solidFill>
                <a:latin typeface="Arial Narrow" panose="020B0604020202020204" pitchFamily="34" charset="0"/>
              </a:rPr>
              <a:t>Goanna Education Case Study #2: ‘Jack’</a:t>
            </a:r>
          </a:p>
        </p:txBody>
      </p:sp>
      <p:sp>
        <p:nvSpPr>
          <p:cNvPr id="4" name="Rectangle 3">
            <a:extLst>
              <a:ext uri="{FF2B5EF4-FFF2-40B4-BE49-F238E27FC236}">
                <a16:creationId xmlns:a16="http://schemas.microsoft.com/office/drawing/2014/main" id="{26F6E618-0C85-B437-90C3-808DBEE9877A}"/>
              </a:ext>
              <a:ext uri="{C183D7F6-B498-43B3-948B-1728B52AA6E4}">
                <adec:decorative xmlns:adec="http://schemas.microsoft.com/office/drawing/2017/decorative" val="1"/>
              </a:ext>
            </a:extLst>
          </p:cNvPr>
          <p:cNvSpPr/>
          <p:nvPr/>
        </p:nvSpPr>
        <p:spPr>
          <a:xfrm>
            <a:off x="278605" y="2414998"/>
            <a:ext cx="2689200" cy="3002400"/>
          </a:xfrm>
          <a:prstGeom prst="rect">
            <a:avLst/>
          </a:prstGeom>
          <a:solidFill>
            <a:srgbClr val="F2F2F2"/>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Jack is in his mid 20s and grew up and still lives in north-eastern Australia.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Education and professional experience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Jack struggled academically at high school and explored several higher education pathways. He started but did not complete a Diploma of IT, as well as several other university degrees. During this time, Jack worked as an air traffic controller.</a:t>
            </a:r>
          </a:p>
        </p:txBody>
      </p:sp>
      <p:sp>
        <p:nvSpPr>
          <p:cNvPr id="14" name="TextBox 13">
            <a:extLst>
              <a:ext uri="{FF2B5EF4-FFF2-40B4-BE49-F238E27FC236}">
                <a16:creationId xmlns:a16="http://schemas.microsoft.com/office/drawing/2014/main" id="{3A943BDB-805C-72E1-73ED-81028A6E9129}"/>
              </a:ext>
              <a:ext uri="{C183D7F6-B498-43B3-948B-1728B52AA6E4}">
                <adec:decorative xmlns:adec="http://schemas.microsoft.com/office/drawing/2017/decorative" val="1"/>
              </a:ext>
            </a:extLst>
          </p:cNvPr>
          <p:cNvSpPr txBox="1"/>
          <p:nvPr/>
        </p:nvSpPr>
        <p:spPr>
          <a:xfrm>
            <a:off x="278605" y="2168777"/>
            <a:ext cx="2689200"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Cadet Profile</a:t>
            </a:r>
          </a:p>
        </p:txBody>
      </p:sp>
      <p:sp>
        <p:nvSpPr>
          <p:cNvPr id="8" name="TextBox 7">
            <a:extLst>
              <a:ext uri="{FF2B5EF4-FFF2-40B4-BE49-F238E27FC236}">
                <a16:creationId xmlns:a16="http://schemas.microsoft.com/office/drawing/2014/main" id="{EC373C74-9B15-D086-3EFE-7941C76BF114}"/>
              </a:ext>
              <a:ext uri="{C183D7F6-B498-43B3-948B-1728B52AA6E4}">
                <adec:decorative xmlns:adec="http://schemas.microsoft.com/office/drawing/2017/decorative" val="1"/>
              </a:ext>
            </a:extLst>
          </p:cNvPr>
          <p:cNvSpPr txBox="1"/>
          <p:nvPr/>
        </p:nvSpPr>
        <p:spPr>
          <a:xfrm>
            <a:off x="3325435" y="2414995"/>
            <a:ext cx="3564025" cy="3016210"/>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Narrow"/>
                <a:ea typeface="+mn-ea"/>
                <a:cs typeface="+mn-cs"/>
              </a:rPr>
              <a:t>Training structure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Narrow"/>
                <a:ea typeface="+mn-ea"/>
                <a:cs typeface="+mn-cs"/>
              </a:rPr>
              <a:t>Jack completed a Diploma of IT over six months of full-time instructor led training online. This is Goanna Education’s most comprehensive course.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Narrow"/>
                <a:ea typeface="+mn-ea"/>
                <a:cs typeface="+mn-cs"/>
              </a:rPr>
              <a:t>Digital skill focus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Narrow"/>
                <a:ea typeface="+mn-ea"/>
                <a:cs typeface="+mn-cs"/>
              </a:rPr>
              <a:t>The course included: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1" i="0" u="none" strike="noStrike" kern="1200" cap="none" spc="0" normalizeH="0" baseline="0" noProof="0" dirty="0">
                <a:ln>
                  <a:noFill/>
                </a:ln>
                <a:solidFill>
                  <a:srgbClr val="000000"/>
                </a:solidFill>
                <a:effectLst/>
                <a:uLnTx/>
                <a:uFillTx/>
                <a:latin typeface="Arial Narrow"/>
                <a:ea typeface="+mn-ea"/>
                <a:cs typeface="+mn-cs"/>
              </a:rPr>
              <a:t>Web development: </a:t>
            </a:r>
            <a:r>
              <a:rPr kumimoji="0" lang="en-AU" sz="1000" b="0" i="0" u="none" strike="noStrike" kern="1200" cap="none" spc="0" normalizeH="0" baseline="0" noProof="0" dirty="0">
                <a:ln>
                  <a:noFill/>
                </a:ln>
                <a:solidFill>
                  <a:srgbClr val="000000"/>
                </a:solidFill>
                <a:effectLst/>
                <a:uLnTx/>
                <a:uFillTx/>
                <a:latin typeface="Arial Narrow"/>
                <a:ea typeface="+mn-ea"/>
                <a:cs typeface="+mn-cs"/>
              </a:rPr>
              <a:t>This course introduced programming and front-end website development. Learners gained fundamental skills of programming using the industry leading. They also researched NodeJS as an emerging technology. Website design and coding was introduced using HTML, CSS, PHP, and further Java.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00" b="1" i="0" u="none" strike="noStrike" kern="1200" cap="none" spc="0" normalizeH="0" baseline="0" noProof="0" dirty="0">
                <a:ln>
                  <a:noFill/>
                </a:ln>
                <a:solidFill>
                  <a:srgbClr val="000000"/>
                </a:solidFill>
                <a:effectLst/>
                <a:uLnTx/>
                <a:uFillTx/>
                <a:latin typeface="Arial Narrow"/>
                <a:ea typeface="+mn-ea"/>
                <a:cs typeface="+mn-cs"/>
              </a:rPr>
              <a:t>Cloud computing: </a:t>
            </a:r>
            <a:r>
              <a:rPr kumimoji="0" lang="en-AU" sz="1000" b="0" i="0" u="none" strike="noStrike" kern="1200" cap="none" spc="0" normalizeH="0" baseline="0" noProof="0" dirty="0">
                <a:ln>
                  <a:noFill/>
                </a:ln>
                <a:solidFill>
                  <a:srgbClr val="000000"/>
                </a:solidFill>
                <a:effectLst/>
                <a:uLnTx/>
                <a:uFillTx/>
                <a:latin typeface="Arial Narrow"/>
                <a:ea typeface="+mn-ea"/>
                <a:cs typeface="+mn-cs"/>
              </a:rPr>
              <a:t>This program was based on the AWS re/Start curriculum which teaches AWS Cloud fundamentals to help learners succeed in entry-level cloud positions. Through real-world, scenario-based exercises, labs, and coursework, learners built Linux, Python, networking, security, and database skills. They also got first-hand experience with using common Cloud services and technologies on the AWS platform.</a:t>
            </a:r>
            <a:endParaRPr kumimoji="0" lang="en-US" sz="10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5" name="TextBox 14">
            <a:extLst>
              <a:ext uri="{FF2B5EF4-FFF2-40B4-BE49-F238E27FC236}">
                <a16:creationId xmlns:a16="http://schemas.microsoft.com/office/drawing/2014/main" id="{A314D7A0-3773-D9F6-39D8-33C442A6E965}"/>
              </a:ext>
              <a:ext uri="{C183D7F6-B498-43B3-948B-1728B52AA6E4}">
                <adec:decorative xmlns:adec="http://schemas.microsoft.com/office/drawing/2017/decorative" val="1"/>
              </a:ext>
            </a:extLst>
          </p:cNvPr>
          <p:cNvSpPr txBox="1"/>
          <p:nvPr/>
        </p:nvSpPr>
        <p:spPr>
          <a:xfrm>
            <a:off x="3325435" y="2168777"/>
            <a:ext cx="3564025"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the training received</a:t>
            </a:r>
          </a:p>
        </p:txBody>
      </p:sp>
      <p:pic>
        <p:nvPicPr>
          <p:cNvPr id="16" name="Graphic 15">
            <a:extLst>
              <a:ext uri="{FF2B5EF4-FFF2-40B4-BE49-F238E27FC236}">
                <a16:creationId xmlns:a16="http://schemas.microsoft.com/office/drawing/2014/main" id="{18725A5A-2BBF-210D-F9A8-D51D8AFE30EB}"/>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788848" y="1386279"/>
            <a:ext cx="637200" cy="637200"/>
          </a:xfrm>
          <a:prstGeom prst="rect">
            <a:avLst/>
          </a:prstGeom>
        </p:spPr>
      </p:pic>
      <p:pic>
        <p:nvPicPr>
          <p:cNvPr id="17" name="Graphic 16">
            <a:extLst>
              <a:ext uri="{FF2B5EF4-FFF2-40B4-BE49-F238E27FC236}">
                <a16:creationId xmlns:a16="http://schemas.microsoft.com/office/drawing/2014/main" id="{FE1D2C61-733D-45D7-4476-E104DE495B4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2805" y="1384479"/>
            <a:ext cx="637200" cy="637200"/>
          </a:xfrm>
          <a:prstGeom prst="rect">
            <a:avLst/>
          </a:prstGeom>
        </p:spPr>
      </p:pic>
      <p:grpSp>
        <p:nvGrpSpPr>
          <p:cNvPr id="25" name="Group 24">
            <a:extLst>
              <a:ext uri="{FF2B5EF4-FFF2-40B4-BE49-F238E27FC236}">
                <a16:creationId xmlns:a16="http://schemas.microsoft.com/office/drawing/2014/main" id="{3C633CFE-0F19-2D12-6F7F-D511EF552CED}"/>
              </a:ext>
              <a:ext uri="{C183D7F6-B498-43B3-948B-1728B52AA6E4}">
                <adec:decorative xmlns:adec="http://schemas.microsoft.com/office/drawing/2017/decorative" val="1"/>
              </a:ext>
            </a:extLst>
          </p:cNvPr>
          <p:cNvGrpSpPr/>
          <p:nvPr/>
        </p:nvGrpSpPr>
        <p:grpSpPr>
          <a:xfrm>
            <a:off x="7247090" y="2168777"/>
            <a:ext cx="2380305" cy="3248618"/>
            <a:chOff x="7281828" y="1885442"/>
            <a:chExt cx="2380305" cy="3090221"/>
          </a:xfrm>
        </p:grpSpPr>
        <p:sp>
          <p:nvSpPr>
            <p:cNvPr id="6" name="Rectangle 5">
              <a:extLst>
                <a:ext uri="{FF2B5EF4-FFF2-40B4-BE49-F238E27FC236}">
                  <a16:creationId xmlns:a16="http://schemas.microsoft.com/office/drawing/2014/main" id="{C879CFF9-5802-004E-8F2D-41A38D7395CA}"/>
                </a:ext>
              </a:extLst>
            </p:cNvPr>
            <p:cNvSpPr/>
            <p:nvPr/>
          </p:nvSpPr>
          <p:spPr>
            <a:xfrm>
              <a:off x="7281828" y="2131663"/>
              <a:ext cx="2380305" cy="2844000"/>
            </a:xfrm>
            <a:prstGeom prst="rect">
              <a:avLst/>
            </a:prstGeom>
            <a:solidFill>
              <a:schemeClr val="bg1">
                <a:lumMod val="95000"/>
              </a:schemeClr>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Arial Narrow"/>
                  <a:ea typeface="+mn-ea"/>
                  <a:cs typeface="+mn-cs"/>
                </a:rPr>
                <a:t>Employer organisation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Arial Narrow"/>
                  <a:ea typeface="+mn-ea"/>
                  <a:cs typeface="+mn-cs"/>
                </a:rPr>
                <a:t>Jack was employed in a large global services organisation specialising in IT consulting. The organisation had a well-established partnership with Goanna Education.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000000"/>
                  </a:solidFill>
                  <a:effectLst/>
                  <a:uLnTx/>
                  <a:uFillTx/>
                  <a:latin typeface="Arial Narrow"/>
                  <a:ea typeface="+mn-ea"/>
                  <a:cs typeface="+mn-cs"/>
                </a:rPr>
                <a:t>The role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Arial Narrow"/>
                  <a:ea typeface="+mn-ea"/>
                  <a:cs typeface="+mn-cs"/>
                </a:rPr>
                <a:t>Jack completed a work placement in a consulting project team. Jack was employed as a junior project consultant as part of his work placement. </a:t>
              </a:r>
            </a:p>
          </p:txBody>
        </p:sp>
        <p:sp>
          <p:nvSpPr>
            <p:cNvPr id="18" name="TextBox 17">
              <a:extLst>
                <a:ext uri="{FF2B5EF4-FFF2-40B4-BE49-F238E27FC236}">
                  <a16:creationId xmlns:a16="http://schemas.microsoft.com/office/drawing/2014/main" id="{6BC17C37-06C7-E58F-4D9D-B784133B9AB1}"/>
                </a:ext>
              </a:extLst>
            </p:cNvPr>
            <p:cNvSpPr txBox="1"/>
            <p:nvPr/>
          </p:nvSpPr>
          <p:spPr>
            <a:xfrm>
              <a:off x="7281828" y="1885442"/>
              <a:ext cx="2380305"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work placement</a:t>
              </a:r>
            </a:p>
          </p:txBody>
        </p:sp>
      </p:grpSp>
      <p:pic>
        <p:nvPicPr>
          <p:cNvPr id="19" name="Graphic 18">
            <a:extLst>
              <a:ext uri="{FF2B5EF4-FFF2-40B4-BE49-F238E27FC236}">
                <a16:creationId xmlns:a16="http://schemas.microsoft.com/office/drawing/2014/main" id="{8D365A58-2B2D-FD0A-656A-B37AA724B71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642" y="1386279"/>
            <a:ext cx="637200" cy="637200"/>
          </a:xfrm>
          <a:prstGeom prst="rect">
            <a:avLst/>
          </a:prstGeom>
        </p:spPr>
      </p:pic>
      <p:sp>
        <p:nvSpPr>
          <p:cNvPr id="22" name="TextBox 21">
            <a:extLst>
              <a:ext uri="{FF2B5EF4-FFF2-40B4-BE49-F238E27FC236}">
                <a16:creationId xmlns:a16="http://schemas.microsoft.com/office/drawing/2014/main" id="{11D55F18-FBFA-5A45-A369-5E8EF80E810A}"/>
              </a:ext>
              <a:ext uri="{C183D7F6-B498-43B3-948B-1728B52AA6E4}">
                <adec:decorative xmlns:adec="http://schemas.microsoft.com/office/drawing/2017/decorative" val="1"/>
              </a:ext>
            </a:extLst>
          </p:cNvPr>
          <p:cNvSpPr txBox="1"/>
          <p:nvPr/>
        </p:nvSpPr>
        <p:spPr>
          <a:xfrm>
            <a:off x="93108" y="6186795"/>
            <a:ext cx="2951449"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Goanna Education Cadet #2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20 Mar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Goanna Education, DSCT Final Implementation Report, 2024.</a:t>
            </a:r>
          </a:p>
        </p:txBody>
      </p:sp>
    </p:spTree>
    <p:extLst>
      <p:ext uri="{BB962C8B-B14F-4D97-AF65-F5344CB8AC3E}">
        <p14:creationId xmlns:p14="http://schemas.microsoft.com/office/powerpoint/2010/main" val="22328586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CA2EE60-5354-E88E-CD34-D79F68F9CA82}"/>
              </a:ext>
              <a:ext uri="{C183D7F6-B498-43B3-948B-1728B52AA6E4}">
                <adec:decorative xmlns:adec="http://schemas.microsoft.com/office/drawing/2017/decorative" val="1"/>
              </a:ext>
            </a:extLst>
          </p:cNvPr>
          <p:cNvSpPr txBox="1"/>
          <p:nvPr/>
        </p:nvSpPr>
        <p:spPr>
          <a:xfrm>
            <a:off x="1743648" y="1486937"/>
            <a:ext cx="3061127"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Jack: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Received robust, comprehensive training that was designed to be practical and applicable in the workplace. The training was conducted online, which suited his lifestyle preferences and allowed for a flexible learning environment.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Learnt about Web Development: Jack reflected that this was the ‘best’ module. It covered essential elements of web development, providing a strong foundation in creating functional websites and applications.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Learnt JavaScript: Jack reflected that this module equipped him with critical programming skills. He was also provided with additional challenges to master JavaScript, which was crucial for front and back-end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Learnt about Cloud Architecture: Jack reflected that this module introduced cloud computing concepts and practical applications, and that this prepared him for modern IT environments that rely heavily on cloud technologies.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Noted that some areas (particularly JavaScript) could have been further tailored to cadet interest and industry needs.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Also undertook training in areas such as management skills, which he found less useful and engaging.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Expressed dissatisfaction with the soft skills components of the program and felt they did not contribute value to his training.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Balanced a part-time job while engaging in the cadetship, which was critical for his financial stability during this period.</a:t>
            </a:r>
            <a:endParaRPr kumimoji="0" lang="en-AU" sz="950" b="1" i="0" u="none" strike="noStrike" kern="1200" cap="none" spc="0" normalizeH="0" baseline="0" noProof="0">
              <a:ln>
                <a:noFill/>
              </a:ln>
              <a:solidFill>
                <a:srgbClr val="000000"/>
              </a:solidFill>
              <a:effectLst/>
              <a:uLnTx/>
              <a:uFillTx/>
              <a:latin typeface="Arial Narrow"/>
              <a:ea typeface="+mn-ea"/>
              <a:cs typeface="+mn-cs"/>
            </a:endParaRPr>
          </a:p>
        </p:txBody>
      </p:sp>
      <p:sp>
        <p:nvSpPr>
          <p:cNvPr id="26" name="TextBox 25">
            <a:extLst>
              <a:ext uri="{FF2B5EF4-FFF2-40B4-BE49-F238E27FC236}">
                <a16:creationId xmlns:a16="http://schemas.microsoft.com/office/drawing/2014/main" id="{5B652149-2219-A974-45E4-760727118EF6}"/>
              </a:ext>
              <a:ext uri="{C183D7F6-B498-43B3-948B-1728B52AA6E4}">
                <adec:decorative xmlns:adec="http://schemas.microsoft.com/office/drawing/2017/decorative" val="1"/>
              </a:ext>
            </a:extLst>
          </p:cNvPr>
          <p:cNvSpPr txBox="1"/>
          <p:nvPr/>
        </p:nvSpPr>
        <p:spPr>
          <a:xfrm>
            <a:off x="8564578" y="1500276"/>
            <a:ext cx="1235737"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Jack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Transitioned into a permanent role within his employer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Described that since completing initial training he was on the ”bench”, where he waited assignment to specific projects. This time was used for further learning.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Reflected that despite being on the ‘bench', he still felt secure in his role during his placement.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Expressed optimism regarding his future career prospects in the organisation and ability to adapt to the changing IT landscape.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3" name="TextBox 22">
            <a:extLst>
              <a:ext uri="{FF2B5EF4-FFF2-40B4-BE49-F238E27FC236}">
                <a16:creationId xmlns:a16="http://schemas.microsoft.com/office/drawing/2014/main" id="{8A7ABC16-0EE1-6B0A-6DF9-D7DA941BCAB4}"/>
              </a:ext>
              <a:ext uri="{C183D7F6-B498-43B3-948B-1728B52AA6E4}">
                <adec:decorative xmlns:adec="http://schemas.microsoft.com/office/drawing/2017/decorative" val="1"/>
              </a:ext>
            </a:extLst>
          </p:cNvPr>
          <p:cNvSpPr txBox="1"/>
          <p:nvPr/>
        </p:nvSpPr>
        <p:spPr>
          <a:xfrm>
            <a:off x="7461158" y="1500276"/>
            <a:ext cx="961068"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Jack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Opted out of participating in the mentoring aspect of the program because he felt that the amount of work and effort required from him was not necessary.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dirty="0">
                <a:ln>
                  <a:noFill/>
                </a:ln>
                <a:solidFill>
                  <a:srgbClr val="000000"/>
                </a:solidFill>
                <a:effectLst/>
                <a:uLnTx/>
                <a:uFillTx/>
                <a:latin typeface="Arial Narrow"/>
                <a:ea typeface="+mn-ea"/>
                <a:cs typeface="+mn-cs"/>
              </a:rPr>
              <a:t>Was not aware that mentoring was a key component of the cadetship model at Goanna Education.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22" name="TextBox 21">
            <a:extLst>
              <a:ext uri="{FF2B5EF4-FFF2-40B4-BE49-F238E27FC236}">
                <a16:creationId xmlns:a16="http://schemas.microsoft.com/office/drawing/2014/main" id="{27C86E91-7D6C-2465-EA5B-314F5CF630D8}"/>
              </a:ext>
              <a:ext uri="{C183D7F6-B498-43B3-948B-1728B52AA6E4}">
                <adec:decorative xmlns:adec="http://schemas.microsoft.com/office/drawing/2017/decorative" val="1"/>
              </a:ext>
            </a:extLst>
          </p:cNvPr>
          <p:cNvSpPr txBox="1"/>
          <p:nvPr/>
        </p:nvSpPr>
        <p:spPr>
          <a:xfrm>
            <a:off x="4947127" y="1500275"/>
            <a:ext cx="2371679"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Jack: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placed with a large tech consultancy, known for its structured environment and comprehensive support systems.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Reflected that he wasn’t offered opportunities to engage with other firms through the placement matching process.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Had a delayed start to placement by three months due to unforeseen circumstances within the industry. He stated his employer managed this situation by compensating the cadets financially during the waiting period.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Described the work placement as a bridge between theoretical knowledge acquired during training and applying it in a professional setting.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Worked in a large and modern IT organisation for the first time through this cadetship.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Noted the induction process was welcoming and well-planned. Jack was assigned with a manager and mentor from his very first day. The buddy system was particularly beneficial during the early stages of his placement.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19" name="TextBox 18">
            <a:extLst>
              <a:ext uri="{FF2B5EF4-FFF2-40B4-BE49-F238E27FC236}">
                <a16:creationId xmlns:a16="http://schemas.microsoft.com/office/drawing/2014/main" id="{55628D56-43F8-D578-ACFE-742ED1CB5662}"/>
              </a:ext>
              <a:ext uri="{C183D7F6-B498-43B3-948B-1728B52AA6E4}">
                <adec:decorative xmlns:adec="http://schemas.microsoft.com/office/drawing/2017/decorative" val="1"/>
              </a:ext>
            </a:extLst>
          </p:cNvPr>
          <p:cNvSpPr txBox="1"/>
          <p:nvPr/>
        </p:nvSpPr>
        <p:spPr>
          <a:xfrm>
            <a:off x="93107" y="1486936"/>
            <a:ext cx="1508189" cy="4464000"/>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Jack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Had prior work experience including various roles that provided insight into a range of different fields,</a:t>
            </a:r>
            <a:r>
              <a:rPr lang="en-AU" sz="950">
                <a:solidFill>
                  <a:srgbClr val="000000"/>
                </a:solidFill>
                <a:latin typeface="Arial Narrow"/>
              </a:rPr>
              <a:t> </a:t>
            </a:r>
            <a:r>
              <a:rPr kumimoji="0" lang="en-AU" sz="950" b="0" i="0" u="none" strike="noStrike" kern="1200" cap="none" spc="0" normalizeH="0" baseline="0" noProof="0">
                <a:ln>
                  <a:noFill/>
                </a:ln>
                <a:solidFill>
                  <a:srgbClr val="000000"/>
                </a:solidFill>
                <a:effectLst/>
                <a:uLnTx/>
                <a:uFillTx/>
                <a:latin typeface="Arial Narrow"/>
                <a:ea typeface="+mn-ea"/>
                <a:cs typeface="+mn-cs"/>
              </a:rPr>
              <a:t>but did not lead to a clear career path.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drawn to participate in the cadetship because of the promise of stable employment.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particularly interested in the cadetship program as it promised a rapid, more direct and hands-on route to a stable career in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42" name="Rectangle 41">
            <a:extLst>
              <a:ext uri="{FF2B5EF4-FFF2-40B4-BE49-F238E27FC236}">
                <a16:creationId xmlns:a16="http://schemas.microsoft.com/office/drawing/2014/main" id="{BC3DA5C7-2BA6-DB66-21D0-92D3101DDE44}"/>
              </a:ext>
              <a:ext uri="{C183D7F6-B498-43B3-948B-1728B52AA6E4}">
                <adec:decorative xmlns:adec="http://schemas.microsoft.com/office/drawing/2017/decorative" val="1"/>
              </a:ext>
            </a:extLst>
          </p:cNvPr>
          <p:cNvSpPr/>
          <p:nvPr/>
        </p:nvSpPr>
        <p:spPr>
          <a:xfrm>
            <a:off x="1743648" y="1100166"/>
            <a:ext cx="3061127"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Training</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4" name="Rectangle 43">
            <a:extLst>
              <a:ext uri="{FF2B5EF4-FFF2-40B4-BE49-F238E27FC236}">
                <a16:creationId xmlns:a16="http://schemas.microsoft.com/office/drawing/2014/main" id="{08BD0FE9-1282-31D9-3DF3-FE75416243CF}"/>
              </a:ext>
              <a:ext uri="{C183D7F6-B498-43B3-948B-1728B52AA6E4}">
                <adec:decorative xmlns:adec="http://schemas.microsoft.com/office/drawing/2017/decorative" val="1"/>
              </a:ext>
            </a:extLst>
          </p:cNvPr>
          <p:cNvSpPr/>
          <p:nvPr/>
        </p:nvSpPr>
        <p:spPr>
          <a:xfrm>
            <a:off x="4947127" y="1086086"/>
            <a:ext cx="2371679" cy="39600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Work Placement</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Slide Number Placeholder 3">
            <a:extLst>
              <a:ext uri="{FF2B5EF4-FFF2-40B4-BE49-F238E27FC236}">
                <a16:creationId xmlns:a16="http://schemas.microsoft.com/office/drawing/2014/main" id="{5C61C0AF-E579-CFB2-01CD-FB40347EB849}"/>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2" name="Title 1">
            <a:extLst>
              <a:ext uri="{FF2B5EF4-FFF2-40B4-BE49-F238E27FC236}">
                <a16:creationId xmlns:a16="http://schemas.microsoft.com/office/drawing/2014/main" id="{0CF4972D-94AC-BD94-A8D2-A24CC721501D}"/>
              </a:ext>
              <a:ext uri="{C183D7F6-B498-43B3-948B-1728B52AA6E4}">
                <adec:decorative xmlns:adec="http://schemas.microsoft.com/office/drawing/2017/decorative" val="1"/>
              </a:ext>
            </a:extLst>
          </p:cNvPr>
          <p:cNvSpPr>
            <a:spLocks noGrp="1"/>
          </p:cNvSpPr>
          <p:nvPr>
            <p:ph type="title"/>
          </p:nvPr>
        </p:nvSpPr>
        <p:spPr>
          <a:xfrm>
            <a:off x="93107" y="501311"/>
            <a:ext cx="9480042" cy="584775"/>
          </a:xfrm>
        </p:spPr>
        <p:txBody>
          <a:bodyPr/>
          <a:lstStyle/>
          <a:p>
            <a:r>
              <a:rPr lang="en-US"/>
              <a:t>Overall, Jack had a positive experience of the cadetship program but did not find the mentoring component useful. He enjoyed the training and received a full-time ongoing role from his work placement employer. </a:t>
            </a:r>
          </a:p>
        </p:txBody>
      </p:sp>
      <p:sp>
        <p:nvSpPr>
          <p:cNvPr id="53" name="Rectangle 52">
            <a:extLst>
              <a:ext uri="{FF2B5EF4-FFF2-40B4-BE49-F238E27FC236}">
                <a16:creationId xmlns:a16="http://schemas.microsoft.com/office/drawing/2014/main" id="{4F5C0B6B-C8D8-7D77-FFD4-DF5216ECA63D}"/>
              </a:ext>
              <a:ext uri="{C183D7F6-B498-43B3-948B-1728B52AA6E4}">
                <adec:decorative xmlns:adec="http://schemas.microsoft.com/office/drawing/2017/decorative" val="1"/>
              </a:ext>
            </a:extLst>
          </p:cNvPr>
          <p:cNvSpPr/>
          <p:nvPr/>
        </p:nvSpPr>
        <p:spPr>
          <a:xfrm>
            <a:off x="8564578" y="1100166"/>
            <a:ext cx="1235737"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a:ea typeface="+mn-ea"/>
                <a:cs typeface="+mn-cs"/>
              </a:rPr>
              <a:t>Post-Cadetship</a:t>
            </a:r>
          </a:p>
        </p:txBody>
      </p:sp>
      <p:sp>
        <p:nvSpPr>
          <p:cNvPr id="18" name="Text Placeholder 3">
            <a:extLst>
              <a:ext uri="{FF2B5EF4-FFF2-40B4-BE49-F238E27FC236}">
                <a16:creationId xmlns:a16="http://schemas.microsoft.com/office/drawing/2014/main" id="{439F89D5-1D46-D6F5-0FDF-5B550CD29E42}"/>
              </a:ext>
              <a:ext uri="{C183D7F6-B498-43B3-948B-1728B52AA6E4}">
                <adec:decorative xmlns:adec="http://schemas.microsoft.com/office/drawing/2017/decorative" val="1"/>
              </a:ext>
            </a:extLst>
          </p:cNvPr>
          <p:cNvSpPr txBox="1">
            <a:spLocks/>
          </p:cNvSpPr>
          <p:nvPr/>
        </p:nvSpPr>
        <p:spPr>
          <a:xfrm>
            <a:off x="165148" y="117899"/>
            <a:ext cx="9575703" cy="369332"/>
          </a:xfrm>
          <a:prstGeom prst="rect">
            <a:avLst/>
          </a:prstGeom>
        </p:spPr>
        <p:txBody>
          <a:bodyPr vert="horz" lIns="0" tIns="0" rIns="0" bIns="0" rtlCol="0" anchor="t">
            <a:sp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31B2F"/>
                </a:solidFill>
                <a:effectLst/>
                <a:uLnTx/>
                <a:uFillTx/>
                <a:latin typeface="Arial Narrow" panose="020B0604020202020204" pitchFamily="34" charset="0"/>
                <a:ea typeface="+mn-ea"/>
                <a:cs typeface="Arial Narrow"/>
              </a:rPr>
              <a:t>Goanna Education Case Study #2: ‘Jack’</a:t>
            </a:r>
          </a:p>
        </p:txBody>
      </p:sp>
      <p:sp>
        <p:nvSpPr>
          <p:cNvPr id="62" name="Rounded Rectangular Callout 61">
            <a:extLst>
              <a:ext uri="{FF2B5EF4-FFF2-40B4-BE49-F238E27FC236}">
                <a16:creationId xmlns:a16="http://schemas.microsoft.com/office/drawing/2014/main" id="{76FDC4C6-7C58-B5D1-9B92-5A81C7B056F9}"/>
              </a:ext>
              <a:ext uri="{C183D7F6-B498-43B3-948B-1728B52AA6E4}">
                <adec:decorative xmlns:adec="http://schemas.microsoft.com/office/drawing/2017/decorative" val="1"/>
              </a:ext>
            </a:extLst>
          </p:cNvPr>
          <p:cNvSpPr/>
          <p:nvPr/>
        </p:nvSpPr>
        <p:spPr>
          <a:xfrm>
            <a:off x="150572" y="5105257"/>
            <a:ext cx="1393259" cy="697886"/>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‘Why would you ever go to uni when you can get just as qualified in a quarter of the time.’</a:t>
            </a:r>
          </a:p>
        </p:txBody>
      </p:sp>
      <p:sp>
        <p:nvSpPr>
          <p:cNvPr id="5" name="Rectangle 4">
            <a:extLst>
              <a:ext uri="{FF2B5EF4-FFF2-40B4-BE49-F238E27FC236}">
                <a16:creationId xmlns:a16="http://schemas.microsoft.com/office/drawing/2014/main" id="{889BD4ED-9975-870F-3727-DAD6A4FEAA57}"/>
              </a:ext>
              <a:ext uri="{C183D7F6-B498-43B3-948B-1728B52AA6E4}">
                <adec:decorative xmlns:adec="http://schemas.microsoft.com/office/drawing/2017/decorative" val="1"/>
              </a:ext>
            </a:extLst>
          </p:cNvPr>
          <p:cNvSpPr/>
          <p:nvPr/>
        </p:nvSpPr>
        <p:spPr>
          <a:xfrm>
            <a:off x="7461158" y="1100166"/>
            <a:ext cx="961068"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Wrap around supports</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Rounded Rectangular Callout 7">
            <a:extLst>
              <a:ext uri="{FF2B5EF4-FFF2-40B4-BE49-F238E27FC236}">
                <a16:creationId xmlns:a16="http://schemas.microsoft.com/office/drawing/2014/main" id="{63B3F2BA-4AB1-1786-5CF2-39D1F1D1E823}"/>
              </a:ext>
              <a:ext uri="{C183D7F6-B498-43B3-948B-1728B52AA6E4}">
                <adec:decorative xmlns:adec="http://schemas.microsoft.com/office/drawing/2017/decorative" val="1"/>
              </a:ext>
            </a:extLst>
          </p:cNvPr>
          <p:cNvSpPr/>
          <p:nvPr/>
        </p:nvSpPr>
        <p:spPr>
          <a:xfrm>
            <a:off x="5012519" y="5122165"/>
            <a:ext cx="2240896" cy="550533"/>
          </a:xfrm>
          <a:prstGeom prst="wedgeRoundRectCallout">
            <a:avLst>
              <a:gd name="adj1" fmla="val -30718"/>
              <a:gd name="adj2" fmla="val 65378"/>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ysClr val="windowText" lastClr="000000"/>
                </a:solidFill>
                <a:effectLst/>
                <a:uLnTx/>
                <a:uFillTx/>
                <a:latin typeface="Arial Narrow"/>
                <a:ea typeface="+mn-ea"/>
                <a:cs typeface="+mn-cs"/>
              </a:rPr>
              <a:t>‘[My employer] was a good choice for a partner. Everyone is so happy, [Goanna Education] had everyone ready to go.’</a:t>
            </a:r>
          </a:p>
        </p:txBody>
      </p:sp>
      <p:sp>
        <p:nvSpPr>
          <p:cNvPr id="9" name="Rounded Rectangular Callout 8">
            <a:extLst>
              <a:ext uri="{FF2B5EF4-FFF2-40B4-BE49-F238E27FC236}">
                <a16:creationId xmlns:a16="http://schemas.microsoft.com/office/drawing/2014/main" id="{DDF69BD5-09BA-517E-905E-316CA53B2086}"/>
              </a:ext>
              <a:ext uri="{C183D7F6-B498-43B3-948B-1728B52AA6E4}">
                <adec:decorative xmlns:adec="http://schemas.microsoft.com/office/drawing/2017/decorative" val="1"/>
              </a:ext>
            </a:extLst>
          </p:cNvPr>
          <p:cNvSpPr/>
          <p:nvPr/>
        </p:nvSpPr>
        <p:spPr>
          <a:xfrm>
            <a:off x="165723" y="3297412"/>
            <a:ext cx="1393259" cy="698146"/>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‘This cadetship seemed like a university-fast track, which will land me a career.’</a:t>
            </a:r>
          </a:p>
        </p:txBody>
      </p:sp>
      <p:sp>
        <p:nvSpPr>
          <p:cNvPr id="11" name="Rounded Rectangular Callout 10">
            <a:extLst>
              <a:ext uri="{FF2B5EF4-FFF2-40B4-BE49-F238E27FC236}">
                <a16:creationId xmlns:a16="http://schemas.microsoft.com/office/drawing/2014/main" id="{33C84E19-77C0-BFD5-BDFC-4D6A788C9920}"/>
              </a:ext>
              <a:ext uri="{C183D7F6-B498-43B3-948B-1728B52AA6E4}">
                <adec:decorative xmlns:adec="http://schemas.microsoft.com/office/drawing/2017/decorative" val="1"/>
              </a:ext>
            </a:extLst>
          </p:cNvPr>
          <p:cNvSpPr/>
          <p:nvPr/>
        </p:nvSpPr>
        <p:spPr>
          <a:xfrm>
            <a:off x="1843379" y="2296775"/>
            <a:ext cx="2861666" cy="400109"/>
          </a:xfrm>
          <a:prstGeom prst="wedgeRoundRectCallout">
            <a:avLst>
              <a:gd name="adj1" fmla="val -32188"/>
              <a:gd name="adj2" fmla="val 80836"/>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‘It was all online. It suited [me] really well and I could go at my own pace.’</a:t>
            </a:r>
          </a:p>
        </p:txBody>
      </p:sp>
      <p:sp>
        <p:nvSpPr>
          <p:cNvPr id="38" name="Rectangle 37">
            <a:extLst>
              <a:ext uri="{FF2B5EF4-FFF2-40B4-BE49-F238E27FC236}">
                <a16:creationId xmlns:a16="http://schemas.microsoft.com/office/drawing/2014/main" id="{FF4FE59B-A92F-B049-F17F-D97946E0F7D9}"/>
              </a:ext>
              <a:ext uri="{C183D7F6-B498-43B3-948B-1728B52AA6E4}">
                <adec:decorative xmlns:adec="http://schemas.microsoft.com/office/drawing/2017/decorative" val="1"/>
              </a:ext>
            </a:extLst>
          </p:cNvPr>
          <p:cNvSpPr/>
          <p:nvPr/>
        </p:nvSpPr>
        <p:spPr>
          <a:xfrm>
            <a:off x="97515" y="1100166"/>
            <a:ext cx="1499373"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Motivation and Recruitment</a:t>
            </a:r>
          </a:p>
        </p:txBody>
      </p:sp>
      <p:sp>
        <p:nvSpPr>
          <p:cNvPr id="3" name="TextBox 2">
            <a:extLst>
              <a:ext uri="{FF2B5EF4-FFF2-40B4-BE49-F238E27FC236}">
                <a16:creationId xmlns:a16="http://schemas.microsoft.com/office/drawing/2014/main" id="{94B8FE8F-DBA9-B654-74BD-1A05A04B5723}"/>
              </a:ext>
              <a:ext uri="{C183D7F6-B498-43B3-948B-1728B52AA6E4}">
                <adec:decorative xmlns:adec="http://schemas.microsoft.com/office/drawing/2017/decorative" val="1"/>
              </a:ext>
            </a:extLst>
          </p:cNvPr>
          <p:cNvSpPr txBox="1"/>
          <p:nvPr/>
        </p:nvSpPr>
        <p:spPr>
          <a:xfrm>
            <a:off x="93108" y="6186795"/>
            <a:ext cx="2951449"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Goanna Education Cadet #2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20 Mar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Goanna Education, DSCT Final Implementation Report, 2024.</a:t>
            </a:r>
          </a:p>
        </p:txBody>
      </p:sp>
    </p:spTree>
    <p:extLst>
      <p:ext uri="{BB962C8B-B14F-4D97-AF65-F5344CB8AC3E}">
        <p14:creationId xmlns:p14="http://schemas.microsoft.com/office/powerpoint/2010/main" val="222235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43A1C-1537-4711-A61A-EF66783FCA88}"/>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a:t>The MEGT cadetship project aimed to support women re-entering the workforce, drawing on an 'earn while you learn' model. Overall, six in ten cadets secured employment.  MEGT faced challenges in aligning training with employer needs and despite significant investment, there was a lower than expected uptake from host employers.</a:t>
            </a:r>
          </a:p>
        </p:txBody>
      </p:sp>
      <p:sp>
        <p:nvSpPr>
          <p:cNvPr id="3" name="Title 2">
            <a:extLst>
              <a:ext uri="{FF2B5EF4-FFF2-40B4-BE49-F238E27FC236}">
                <a16:creationId xmlns:a16="http://schemas.microsoft.com/office/drawing/2014/main" id="{E80DCB74-D83C-AA62-A5E3-4039D70980CE}"/>
              </a:ext>
              <a:ext uri="{C183D7F6-B498-43B3-948B-1728B52AA6E4}">
                <adec:decorative xmlns:adec="http://schemas.microsoft.com/office/drawing/2017/decorative" val="1"/>
              </a:ext>
            </a:extLst>
          </p:cNvPr>
          <p:cNvSpPr>
            <a:spLocks noGrp="1"/>
          </p:cNvSpPr>
          <p:nvPr>
            <p:ph type="title"/>
          </p:nvPr>
        </p:nvSpPr>
        <p:spPr/>
        <p:txBody>
          <a:bodyPr/>
          <a:lstStyle/>
          <a:p>
            <a:r>
              <a:rPr lang="en-US"/>
              <a:t>Providers | MEGT | Key findings</a:t>
            </a:r>
          </a:p>
        </p:txBody>
      </p:sp>
      <p:sp>
        <p:nvSpPr>
          <p:cNvPr id="12" name="Rectangle 11">
            <a:extLst>
              <a:ext uri="{FF2B5EF4-FFF2-40B4-BE49-F238E27FC236}">
                <a16:creationId xmlns:a16="http://schemas.microsoft.com/office/drawing/2014/main" id="{BD8E5E7E-F518-1DDF-DAC9-657FE0EB83A8}"/>
              </a:ext>
              <a:ext uri="{C183D7F6-B498-43B3-948B-1728B52AA6E4}">
                <adec:decorative xmlns:adec="http://schemas.microsoft.com/office/drawing/2017/decorative" val="1"/>
              </a:ext>
            </a:extLst>
          </p:cNvPr>
          <p:cNvSpPr/>
          <p:nvPr/>
        </p:nvSpPr>
        <p:spPr>
          <a:xfrm>
            <a:off x="2082536" y="2500360"/>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1"/>
                </a:solidFill>
              </a:rPr>
              <a:t>The project supported cadets to develop digital skills, however, the training they received did not always meet employer needs. This was due to the nature and complexity of the skills required for roles.</a:t>
            </a:r>
          </a:p>
        </p:txBody>
      </p:sp>
      <p:sp>
        <p:nvSpPr>
          <p:cNvPr id="13" name="Rectangle 12">
            <a:extLst>
              <a:ext uri="{FF2B5EF4-FFF2-40B4-BE49-F238E27FC236}">
                <a16:creationId xmlns:a16="http://schemas.microsoft.com/office/drawing/2014/main" id="{826E214A-3CAE-D168-8132-0CA2A5D3E16A}"/>
              </a:ext>
              <a:ext uri="{C183D7F6-B498-43B3-948B-1728B52AA6E4}">
                <adec:decorative xmlns:adec="http://schemas.microsoft.com/office/drawing/2017/decorative" val="1"/>
              </a:ext>
            </a:extLst>
          </p:cNvPr>
          <p:cNvSpPr/>
          <p:nvPr/>
        </p:nvSpPr>
        <p:spPr>
          <a:xfrm>
            <a:off x="3999919" y="2481835"/>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1"/>
                </a:solidFill>
              </a:rPr>
              <a:t>Employers and cadets both expressed that training needed to align more closely with the job roles, with employers suggesting that project-based learning could better align training to the placements.</a:t>
            </a:r>
          </a:p>
        </p:txBody>
      </p:sp>
      <p:sp>
        <p:nvSpPr>
          <p:cNvPr id="14" name="Rectangle 13">
            <a:extLst>
              <a:ext uri="{FF2B5EF4-FFF2-40B4-BE49-F238E27FC236}">
                <a16:creationId xmlns:a16="http://schemas.microsoft.com/office/drawing/2014/main" id="{B1D3ECAE-2F9C-1138-E7B7-AF6F59C9A7E4}"/>
              </a:ext>
              <a:ext uri="{C183D7F6-B498-43B3-948B-1728B52AA6E4}">
                <adec:decorative xmlns:adec="http://schemas.microsoft.com/office/drawing/2017/decorative" val="1"/>
              </a:ext>
            </a:extLst>
          </p:cNvPr>
          <p:cNvSpPr/>
          <p:nvPr/>
        </p:nvSpPr>
        <p:spPr>
          <a:xfrm>
            <a:off x="5917302" y="2481834"/>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MEGT's cadet mentoring received positive feedback, with suggestions for improvement including more comfortable avenues for expressing concerns and enhancing peer support networks. Other wrap-around supports and the transition support services were well-received by both cadets and employers.</a:t>
            </a:r>
          </a:p>
        </p:txBody>
      </p:sp>
      <p:sp>
        <p:nvSpPr>
          <p:cNvPr id="15" name="Rectangle 14">
            <a:extLst>
              <a:ext uri="{FF2B5EF4-FFF2-40B4-BE49-F238E27FC236}">
                <a16:creationId xmlns:a16="http://schemas.microsoft.com/office/drawing/2014/main" id="{FCCA1C3A-90EF-11E3-1194-3B14429D637C}"/>
              </a:ext>
              <a:ext uri="{C183D7F6-B498-43B3-948B-1728B52AA6E4}">
                <adec:decorative xmlns:adec="http://schemas.microsoft.com/office/drawing/2017/decorative" val="1"/>
              </a:ext>
            </a:extLst>
          </p:cNvPr>
          <p:cNvSpPr/>
          <p:nvPr/>
        </p:nvSpPr>
        <p:spPr>
          <a:xfrm>
            <a:off x="7834687" y="2481833"/>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MEGT spent $2.9 million in total, of which over a third of the costs were attributed to cadetship project design. </a:t>
            </a:r>
          </a:p>
        </p:txBody>
      </p:sp>
      <p:sp>
        <p:nvSpPr>
          <p:cNvPr id="34" name="Rectangle 33">
            <a:extLst>
              <a:ext uri="{FF2B5EF4-FFF2-40B4-BE49-F238E27FC236}">
                <a16:creationId xmlns:a16="http://schemas.microsoft.com/office/drawing/2014/main" id="{3D5D5417-75C1-6020-443D-85BE382A4AB9}"/>
              </a:ext>
              <a:ext uri="{C183D7F6-B498-43B3-948B-1728B52AA6E4}">
                <adec:decorative xmlns:adec="http://schemas.microsoft.com/office/drawing/2017/decorative" val="1"/>
              </a:ext>
            </a:extLst>
          </p:cNvPr>
          <p:cNvSpPr/>
          <p:nvPr/>
        </p:nvSpPr>
        <p:spPr>
          <a:xfrm>
            <a:off x="165153" y="2484317"/>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tabLst>
                <a:tab pos="1019757" algn="r"/>
              </a:tabLst>
              <a:defRPr/>
            </a:pPr>
            <a:r>
              <a:rPr kumimoji="0" lang="en-AU" altLang="de-DE" sz="1000" i="0" u="none" strike="noStrike" kern="1200" cap="none" spc="0" normalizeH="0" baseline="0" noProof="0" dirty="0">
                <a:ln>
                  <a:noFill/>
                </a:ln>
                <a:solidFill>
                  <a:schemeClr val="tx1"/>
                </a:solidFill>
                <a:effectLst/>
                <a:uLnTx/>
                <a:uFillTx/>
                <a:latin typeface="Arial Narrow"/>
                <a:ea typeface="Arial Unicode MS"/>
                <a:cs typeface="+mn-cs"/>
              </a:rPr>
              <a:t>MEGT collaborated with employer organisations to co-design the cadetship. Despite employers being involved in the co-design process, some of these employers didn’t continue on to take cadets in placements, which limited its effectiveness.</a:t>
            </a:r>
          </a:p>
        </p:txBody>
      </p:sp>
      <p:sp>
        <p:nvSpPr>
          <p:cNvPr id="39" name="TextBox 38">
            <a:extLst>
              <a:ext uri="{FF2B5EF4-FFF2-40B4-BE49-F238E27FC236}">
                <a16:creationId xmlns:a16="http://schemas.microsoft.com/office/drawing/2014/main" id="{1FBAFBFB-1C41-39F3-318A-F54241004656}"/>
              </a:ext>
              <a:ext uri="{C183D7F6-B498-43B3-948B-1728B52AA6E4}">
                <adec:decorative xmlns:adec="http://schemas.microsoft.com/office/drawing/2017/decorative" val="1"/>
              </a:ext>
            </a:extLst>
          </p:cNvPr>
          <p:cNvSpPr txBox="1"/>
          <p:nvPr/>
        </p:nvSpPr>
        <p:spPr>
          <a:xfrm>
            <a:off x="165148" y="1950599"/>
            <a:ext cx="1800000" cy="261610"/>
          </a:xfrm>
          <a:prstGeom prst="rect">
            <a:avLst/>
          </a:prstGeom>
        </p:spPr>
        <p:txBody>
          <a:bodyPr wrap="square" rtlCol="0">
            <a:spAutoFit/>
          </a:bodyPr>
          <a:lstStyle/>
          <a:p>
            <a:pPr algn="ctr">
              <a:spcAft>
                <a:spcPts val="600"/>
              </a:spcAft>
            </a:pPr>
            <a:r>
              <a:rPr lang="en-US" sz="1100" b="1">
                <a:solidFill>
                  <a:schemeClr val="tx2"/>
                </a:solidFill>
              </a:rPr>
              <a:t>Model and design</a:t>
            </a:r>
          </a:p>
        </p:txBody>
      </p:sp>
      <p:sp>
        <p:nvSpPr>
          <p:cNvPr id="40" name="TextBox 39">
            <a:extLst>
              <a:ext uri="{FF2B5EF4-FFF2-40B4-BE49-F238E27FC236}">
                <a16:creationId xmlns:a16="http://schemas.microsoft.com/office/drawing/2014/main" id="{E3854689-2A4E-EB45-40B2-49350096F657}"/>
              </a:ext>
              <a:ext uri="{C183D7F6-B498-43B3-948B-1728B52AA6E4}">
                <adec:decorative xmlns:adec="http://schemas.microsoft.com/office/drawing/2017/decorative" val="1"/>
              </a:ext>
            </a:extLst>
          </p:cNvPr>
          <p:cNvSpPr txBox="1"/>
          <p:nvPr/>
        </p:nvSpPr>
        <p:spPr>
          <a:xfrm>
            <a:off x="2082533" y="1950599"/>
            <a:ext cx="1800000" cy="261610"/>
          </a:xfrm>
          <a:prstGeom prst="rect">
            <a:avLst/>
          </a:prstGeom>
        </p:spPr>
        <p:txBody>
          <a:bodyPr wrap="square" rtlCol="0">
            <a:spAutoFit/>
          </a:bodyPr>
          <a:lstStyle/>
          <a:p>
            <a:pPr algn="ctr">
              <a:spcAft>
                <a:spcPts val="600"/>
              </a:spcAft>
            </a:pPr>
            <a:r>
              <a:rPr lang="en-US" sz="1100" b="1">
                <a:solidFill>
                  <a:schemeClr val="tx2"/>
                </a:solidFill>
              </a:rPr>
              <a:t>Structured training</a:t>
            </a:r>
          </a:p>
        </p:txBody>
      </p:sp>
      <p:sp>
        <p:nvSpPr>
          <p:cNvPr id="41" name="TextBox 40">
            <a:extLst>
              <a:ext uri="{FF2B5EF4-FFF2-40B4-BE49-F238E27FC236}">
                <a16:creationId xmlns:a16="http://schemas.microsoft.com/office/drawing/2014/main" id="{D5882050-F3E0-F325-2EA7-E94E38A5AEBC}"/>
              </a:ext>
              <a:ext uri="{C183D7F6-B498-43B3-948B-1728B52AA6E4}">
                <adec:decorative xmlns:adec="http://schemas.microsoft.com/office/drawing/2017/decorative" val="1"/>
              </a:ext>
            </a:extLst>
          </p:cNvPr>
          <p:cNvSpPr txBox="1"/>
          <p:nvPr/>
        </p:nvSpPr>
        <p:spPr>
          <a:xfrm>
            <a:off x="3999918" y="1950599"/>
            <a:ext cx="1800000" cy="261610"/>
          </a:xfrm>
          <a:prstGeom prst="rect">
            <a:avLst/>
          </a:prstGeom>
        </p:spPr>
        <p:txBody>
          <a:bodyPr wrap="square" rtlCol="0">
            <a:spAutoFit/>
          </a:bodyPr>
          <a:lstStyle/>
          <a:p>
            <a:pPr algn="ctr">
              <a:spcAft>
                <a:spcPts val="600"/>
              </a:spcAft>
            </a:pPr>
            <a:r>
              <a:rPr lang="en-US" sz="1100" b="1">
                <a:solidFill>
                  <a:schemeClr val="tx2"/>
                </a:solidFill>
              </a:rPr>
              <a:t>Industry placements</a:t>
            </a:r>
          </a:p>
        </p:txBody>
      </p:sp>
      <p:sp>
        <p:nvSpPr>
          <p:cNvPr id="42" name="TextBox 41">
            <a:extLst>
              <a:ext uri="{FF2B5EF4-FFF2-40B4-BE49-F238E27FC236}">
                <a16:creationId xmlns:a16="http://schemas.microsoft.com/office/drawing/2014/main" id="{10F33929-1857-5408-83D1-9A82AE53567E}"/>
              </a:ext>
              <a:ext uri="{C183D7F6-B498-43B3-948B-1728B52AA6E4}">
                <adec:decorative xmlns:adec="http://schemas.microsoft.com/office/drawing/2017/decorative" val="1"/>
              </a:ext>
            </a:extLst>
          </p:cNvPr>
          <p:cNvSpPr txBox="1"/>
          <p:nvPr/>
        </p:nvSpPr>
        <p:spPr>
          <a:xfrm>
            <a:off x="5917303" y="1865961"/>
            <a:ext cx="1800000" cy="430887"/>
          </a:xfrm>
          <a:prstGeom prst="rect">
            <a:avLst/>
          </a:prstGeom>
        </p:spPr>
        <p:txBody>
          <a:bodyPr wrap="square" rtlCol="0">
            <a:spAutoFit/>
          </a:bodyPr>
          <a:lstStyle/>
          <a:p>
            <a:pPr algn="ctr">
              <a:spcAft>
                <a:spcPts val="600"/>
              </a:spcAft>
            </a:pPr>
            <a:r>
              <a:rPr lang="en-US" sz="1100" b="1">
                <a:solidFill>
                  <a:schemeClr val="tx2"/>
                </a:solidFill>
              </a:rPr>
              <a:t>Mentoring, wrap around support and training</a:t>
            </a:r>
          </a:p>
        </p:txBody>
      </p:sp>
      <p:sp>
        <p:nvSpPr>
          <p:cNvPr id="43" name="TextBox 42">
            <a:extLst>
              <a:ext uri="{FF2B5EF4-FFF2-40B4-BE49-F238E27FC236}">
                <a16:creationId xmlns:a16="http://schemas.microsoft.com/office/drawing/2014/main" id="{612D4D9B-9D13-A50C-3AC0-CA5CDCF160CC}"/>
              </a:ext>
              <a:ext uri="{C183D7F6-B498-43B3-948B-1728B52AA6E4}">
                <adec:decorative xmlns:adec="http://schemas.microsoft.com/office/drawing/2017/decorative" val="1"/>
              </a:ext>
            </a:extLst>
          </p:cNvPr>
          <p:cNvSpPr txBox="1"/>
          <p:nvPr/>
        </p:nvSpPr>
        <p:spPr>
          <a:xfrm>
            <a:off x="7834687" y="1950599"/>
            <a:ext cx="1800000" cy="261610"/>
          </a:xfrm>
          <a:prstGeom prst="rect">
            <a:avLst/>
          </a:prstGeom>
        </p:spPr>
        <p:txBody>
          <a:bodyPr wrap="square" rtlCol="0">
            <a:spAutoFit/>
          </a:bodyPr>
          <a:lstStyle/>
          <a:p>
            <a:pPr algn="ctr">
              <a:spcAft>
                <a:spcPts val="600"/>
              </a:spcAft>
            </a:pPr>
            <a:r>
              <a:rPr lang="en-US" sz="1100" b="1">
                <a:solidFill>
                  <a:schemeClr val="tx2"/>
                </a:solidFill>
              </a:rPr>
              <a:t>Cost</a:t>
            </a:r>
          </a:p>
        </p:txBody>
      </p:sp>
      <p:sp>
        <p:nvSpPr>
          <p:cNvPr id="49" name="Rectangle 48">
            <a:extLst>
              <a:ext uri="{FF2B5EF4-FFF2-40B4-BE49-F238E27FC236}">
                <a16:creationId xmlns:a16="http://schemas.microsoft.com/office/drawing/2014/main" id="{BBF60365-5665-FD85-8A44-F57BAB612569}"/>
              </a:ext>
              <a:ext uri="{C183D7F6-B498-43B3-948B-1728B52AA6E4}">
                <adec:decorative xmlns:adec="http://schemas.microsoft.com/office/drawing/2017/decorative" val="1"/>
              </a:ext>
            </a:extLst>
          </p:cNvPr>
          <p:cNvSpPr/>
          <p:nvPr/>
        </p:nvSpPr>
        <p:spPr>
          <a:xfrm>
            <a:off x="7834687"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5" name="Rectangle 54">
            <a:extLst>
              <a:ext uri="{FF2B5EF4-FFF2-40B4-BE49-F238E27FC236}">
                <a16:creationId xmlns:a16="http://schemas.microsoft.com/office/drawing/2014/main" id="{811BB6C5-A52D-3BED-2219-59944F4F4329}"/>
              </a:ext>
              <a:ext uri="{C183D7F6-B498-43B3-948B-1728B52AA6E4}">
                <adec:decorative xmlns:adec="http://schemas.microsoft.com/office/drawing/2017/decorative" val="1"/>
              </a:ext>
            </a:extLst>
          </p:cNvPr>
          <p:cNvSpPr/>
          <p:nvPr/>
        </p:nvSpPr>
        <p:spPr>
          <a:xfrm>
            <a:off x="591730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6" name="Rectangle 55">
            <a:extLst>
              <a:ext uri="{FF2B5EF4-FFF2-40B4-BE49-F238E27FC236}">
                <a16:creationId xmlns:a16="http://schemas.microsoft.com/office/drawing/2014/main" id="{C4780A64-5616-ED67-0DE6-5FB9B68DC5E0}"/>
              </a:ext>
              <a:ext uri="{C183D7F6-B498-43B3-948B-1728B52AA6E4}">
                <adec:decorative xmlns:adec="http://schemas.microsoft.com/office/drawing/2017/decorative" val="1"/>
              </a:ext>
            </a:extLst>
          </p:cNvPr>
          <p:cNvSpPr/>
          <p:nvPr/>
        </p:nvSpPr>
        <p:spPr>
          <a:xfrm>
            <a:off x="399991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7" name="Rectangle 56">
            <a:extLst>
              <a:ext uri="{FF2B5EF4-FFF2-40B4-BE49-F238E27FC236}">
                <a16:creationId xmlns:a16="http://schemas.microsoft.com/office/drawing/2014/main" id="{541764E6-5209-DD5D-77AF-FDF808E828E7}"/>
              </a:ext>
              <a:ext uri="{C183D7F6-B498-43B3-948B-1728B52AA6E4}">
                <adec:decorative xmlns:adec="http://schemas.microsoft.com/office/drawing/2017/decorative" val="1"/>
              </a:ext>
            </a:extLst>
          </p:cNvPr>
          <p:cNvSpPr/>
          <p:nvPr/>
        </p:nvSpPr>
        <p:spPr>
          <a:xfrm>
            <a:off x="208253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8" name="Rectangle 57">
            <a:extLst>
              <a:ext uri="{FF2B5EF4-FFF2-40B4-BE49-F238E27FC236}">
                <a16:creationId xmlns:a16="http://schemas.microsoft.com/office/drawing/2014/main" id="{550E2724-F5A9-1078-4624-AC2588D3E528}"/>
              </a:ext>
              <a:ext uri="{C183D7F6-B498-43B3-948B-1728B52AA6E4}">
                <adec:decorative xmlns:adec="http://schemas.microsoft.com/office/drawing/2017/decorative" val="1"/>
              </a:ext>
            </a:extLst>
          </p:cNvPr>
          <p:cNvSpPr/>
          <p:nvPr/>
        </p:nvSpPr>
        <p:spPr>
          <a:xfrm>
            <a:off x="16514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pic>
        <p:nvPicPr>
          <p:cNvPr id="61" name="Graphic 60">
            <a:extLst>
              <a:ext uri="{FF2B5EF4-FFF2-40B4-BE49-F238E27FC236}">
                <a16:creationId xmlns:a16="http://schemas.microsoft.com/office/drawing/2014/main" id="{854026F1-2C7B-BFF9-D58D-EF90384B0EB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750" y="1386245"/>
            <a:ext cx="540000" cy="540000"/>
          </a:xfrm>
          <a:prstGeom prst="rect">
            <a:avLst/>
          </a:prstGeom>
        </p:spPr>
      </p:pic>
      <p:pic>
        <p:nvPicPr>
          <p:cNvPr id="62" name="Graphic 61">
            <a:extLst>
              <a:ext uri="{FF2B5EF4-FFF2-40B4-BE49-F238E27FC236}">
                <a16:creationId xmlns:a16="http://schemas.microsoft.com/office/drawing/2014/main" id="{8826FA28-E0BA-0810-FB3F-6E7125C6817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1226" y="1406377"/>
            <a:ext cx="540000" cy="540000"/>
          </a:xfrm>
          <a:prstGeom prst="rect">
            <a:avLst/>
          </a:prstGeom>
        </p:spPr>
      </p:pic>
      <p:pic>
        <p:nvPicPr>
          <p:cNvPr id="63" name="Graphic 62">
            <a:extLst>
              <a:ext uri="{FF2B5EF4-FFF2-40B4-BE49-F238E27FC236}">
                <a16:creationId xmlns:a16="http://schemas.microsoft.com/office/drawing/2014/main" id="{0F43E1FE-A5EE-87BB-C7BE-673ED870339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29918" y="1377243"/>
            <a:ext cx="540000" cy="540000"/>
          </a:xfrm>
          <a:prstGeom prst="rect">
            <a:avLst/>
          </a:prstGeom>
        </p:spPr>
      </p:pic>
      <p:pic>
        <p:nvPicPr>
          <p:cNvPr id="64" name="Graphic 63">
            <a:extLst>
              <a:ext uri="{FF2B5EF4-FFF2-40B4-BE49-F238E27FC236}">
                <a16:creationId xmlns:a16="http://schemas.microsoft.com/office/drawing/2014/main" id="{7F6A7B91-BC0B-5E13-0095-40F0C517AC3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47302" y="1377243"/>
            <a:ext cx="540000" cy="540000"/>
          </a:xfrm>
          <a:prstGeom prst="rect">
            <a:avLst/>
          </a:prstGeom>
        </p:spPr>
      </p:pic>
      <p:pic>
        <p:nvPicPr>
          <p:cNvPr id="65" name="Graphic 64">
            <a:extLst>
              <a:ext uri="{FF2B5EF4-FFF2-40B4-BE49-F238E27FC236}">
                <a16:creationId xmlns:a16="http://schemas.microsoft.com/office/drawing/2014/main" id="{7B8F97EC-01F0-E7B3-3F2D-9968BE9BD8E6}"/>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64687" y="1410599"/>
            <a:ext cx="540000" cy="540000"/>
          </a:xfrm>
          <a:prstGeom prst="rect">
            <a:avLst/>
          </a:prstGeom>
        </p:spPr>
      </p:pic>
      <p:sp>
        <p:nvSpPr>
          <p:cNvPr id="67" name="Rectangle 66">
            <a:extLst>
              <a:ext uri="{FF2B5EF4-FFF2-40B4-BE49-F238E27FC236}">
                <a16:creationId xmlns:a16="http://schemas.microsoft.com/office/drawing/2014/main" id="{9A4FAA7D-5575-6EC0-4630-171054A27D3D}"/>
              </a:ext>
              <a:ext uri="{C183D7F6-B498-43B3-948B-1728B52AA6E4}">
                <adec:decorative xmlns:adec="http://schemas.microsoft.com/office/drawing/2017/decorative" val="1"/>
              </a:ext>
            </a:extLst>
          </p:cNvPr>
          <p:cNvSpPr/>
          <p:nvPr/>
        </p:nvSpPr>
        <p:spPr>
          <a:xfrm>
            <a:off x="2082532" y="4700522"/>
            <a:ext cx="5634769" cy="167750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a:solidFill>
                  <a:schemeClr val="tx1"/>
                </a:solidFill>
                <a:effectLst/>
              </a:rPr>
              <a:t>Out of 63 cadets who started the cadetship and commenced the work placements, 59 completed their training and placement, and 36 of the cadets who commenced placement were subsequently offered employment. </a:t>
            </a:r>
          </a:p>
          <a:p>
            <a:endParaRPr lang="en-AU" sz="1000">
              <a:solidFill>
                <a:schemeClr val="tx1"/>
              </a:solidFill>
            </a:endParaRPr>
          </a:p>
          <a:p>
            <a:r>
              <a:rPr lang="en-AU" sz="1000">
                <a:solidFill>
                  <a:schemeClr val="tx1"/>
                </a:solidFill>
                <a:effectLst/>
              </a:rPr>
              <a:t>23 cadets who completed their training and started their placements were not offered </a:t>
            </a:r>
            <a:r>
              <a:rPr lang="en-AU" sz="1000">
                <a:solidFill>
                  <a:schemeClr val="tx1"/>
                </a:solidFill>
              </a:rPr>
              <a:t>ongoing employment. </a:t>
            </a:r>
            <a:r>
              <a:rPr lang="en-AU" sz="1000">
                <a:solidFill>
                  <a:schemeClr val="tx1"/>
                </a:solidFill>
                <a:effectLst/>
              </a:rPr>
              <a:t>Lack of employer involvement in the co-design process, as well as the limited number of roles available by employer organisations for cadets (which was not within the control of the DSCT) appears to have contributed to this. </a:t>
            </a:r>
          </a:p>
        </p:txBody>
      </p:sp>
      <p:sp>
        <p:nvSpPr>
          <p:cNvPr id="68" name="Rectangle 67">
            <a:extLst>
              <a:ext uri="{FF2B5EF4-FFF2-40B4-BE49-F238E27FC236}">
                <a16:creationId xmlns:a16="http://schemas.microsoft.com/office/drawing/2014/main" id="{D9AE44F7-9838-820A-68CB-0A939B6575BF}"/>
              </a:ext>
              <a:ext uri="{C183D7F6-B498-43B3-948B-1728B52AA6E4}">
                <adec:decorative xmlns:adec="http://schemas.microsoft.com/office/drawing/2017/decorative" val="1"/>
              </a:ext>
            </a:extLst>
          </p:cNvPr>
          <p:cNvSpPr/>
          <p:nvPr/>
        </p:nvSpPr>
        <p:spPr>
          <a:xfrm>
            <a:off x="165148" y="4685004"/>
            <a:ext cx="1799999" cy="167750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a:solidFill>
                  <a:schemeClr val="tx1"/>
                </a:solidFill>
              </a:rPr>
              <a:t>The majority of cadets already held a tertiary qualification and were unemployed. </a:t>
            </a:r>
            <a:endParaRPr lang="en-AU" sz="1000">
              <a:solidFill>
                <a:schemeClr val="tx1"/>
              </a:solidFill>
              <a:effectLst/>
            </a:endParaRPr>
          </a:p>
        </p:txBody>
      </p:sp>
      <p:sp>
        <p:nvSpPr>
          <p:cNvPr id="69" name="Rectangle 68">
            <a:extLst>
              <a:ext uri="{FF2B5EF4-FFF2-40B4-BE49-F238E27FC236}">
                <a16:creationId xmlns:a16="http://schemas.microsoft.com/office/drawing/2014/main" id="{60233F06-6C2E-2EAE-B79F-8EE67E357AE1}"/>
              </a:ext>
              <a:ext uri="{C183D7F6-B498-43B3-948B-1728B52AA6E4}">
                <adec:decorative xmlns:adec="http://schemas.microsoft.com/office/drawing/2017/decorative" val="1"/>
              </a:ext>
            </a:extLst>
          </p:cNvPr>
          <p:cNvSpPr/>
          <p:nvPr/>
        </p:nvSpPr>
        <p:spPr>
          <a:xfrm>
            <a:off x="7834687" y="4700522"/>
            <a:ext cx="1799999" cy="167750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1"/>
                </a:solidFill>
              </a:rPr>
              <a:t>Cost per enrolment for MEGT cadets was $43,822, slightly lower than the cost per cadet who completed work placements ($46,793).</a:t>
            </a:r>
            <a:endParaRPr lang="en-AU" sz="1000">
              <a:solidFill>
                <a:schemeClr val="tx1"/>
              </a:solidFill>
              <a:effectLst/>
            </a:endParaRPr>
          </a:p>
        </p:txBody>
      </p:sp>
      <p:sp>
        <p:nvSpPr>
          <p:cNvPr id="4" name="Slide Number Placeholder 3">
            <a:extLst>
              <a:ext uri="{FF2B5EF4-FFF2-40B4-BE49-F238E27FC236}">
                <a16:creationId xmlns:a16="http://schemas.microsoft.com/office/drawing/2014/main" id="{357EB680-EDCC-9D21-7286-1167E4474A8D}"/>
              </a:ext>
              <a:ext uri="{C183D7F6-B498-43B3-948B-1728B52AA6E4}">
                <adec:decorative xmlns:adec="http://schemas.microsoft.com/office/drawing/2017/decorative" val="1"/>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10</a:t>
            </a:fld>
            <a:endParaRPr lang="en-US"/>
          </a:p>
        </p:txBody>
      </p:sp>
      <p:sp>
        <p:nvSpPr>
          <p:cNvPr id="5" name="Footer Placeholder 4">
            <a:extLst>
              <a:ext uri="{FF2B5EF4-FFF2-40B4-BE49-F238E27FC236}">
                <a16:creationId xmlns:a16="http://schemas.microsoft.com/office/drawing/2014/main" id="{277890A3-2AE9-607D-5AF7-884F920B777D}"/>
              </a:ext>
              <a:ext uri="{C183D7F6-B498-43B3-948B-1728B52AA6E4}">
                <adec:decorative xmlns:adec="http://schemas.microsoft.com/office/drawing/2017/decorative" val="1"/>
              </a:ext>
            </a:extLst>
          </p:cNvPr>
          <p:cNvSpPr txBox="1">
            <a:spLocks/>
          </p:cNvSpPr>
          <p:nvPr/>
        </p:nvSpPr>
        <p:spPr>
          <a:xfrm>
            <a:off x="165149" y="6333784"/>
            <a:ext cx="7762301"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122436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43A1C-1537-4711-A61A-EF66783FCA88}"/>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dirty="0"/>
              <a:t>The Goanna Education cadetship targeted diverse cohorts.  The digital courses delivered included a mix of VET and vendor training. The project encountered challenges in recruiting host employers and securing work placements which led to low cadetship completions and mixed outcomes for participants.</a:t>
            </a:r>
          </a:p>
        </p:txBody>
      </p:sp>
      <p:sp>
        <p:nvSpPr>
          <p:cNvPr id="3" name="Title 2">
            <a:extLst>
              <a:ext uri="{FF2B5EF4-FFF2-40B4-BE49-F238E27FC236}">
                <a16:creationId xmlns:a16="http://schemas.microsoft.com/office/drawing/2014/main" id="{E80DCB74-D83C-AA62-A5E3-4039D70980CE}"/>
              </a:ext>
              <a:ext uri="{C183D7F6-B498-43B3-948B-1728B52AA6E4}">
                <adec:decorative xmlns:adec="http://schemas.microsoft.com/office/drawing/2017/decorative" val="1"/>
              </a:ext>
            </a:extLst>
          </p:cNvPr>
          <p:cNvSpPr>
            <a:spLocks noGrp="1"/>
          </p:cNvSpPr>
          <p:nvPr>
            <p:ph type="title"/>
          </p:nvPr>
        </p:nvSpPr>
        <p:spPr/>
        <p:txBody>
          <a:bodyPr/>
          <a:lstStyle/>
          <a:p>
            <a:r>
              <a:rPr lang="en-US" dirty="0"/>
              <a:t>Providers | Goanna Education | Key findings</a:t>
            </a:r>
          </a:p>
        </p:txBody>
      </p:sp>
      <p:sp>
        <p:nvSpPr>
          <p:cNvPr id="12" name="Rectangle 11">
            <a:extLst>
              <a:ext uri="{FF2B5EF4-FFF2-40B4-BE49-F238E27FC236}">
                <a16:creationId xmlns:a16="http://schemas.microsoft.com/office/drawing/2014/main" id="{BD8E5E7E-F518-1DDF-DAC9-657FE0EB83A8}"/>
              </a:ext>
              <a:ext uri="{C183D7F6-B498-43B3-948B-1728B52AA6E4}">
                <adec:decorative xmlns:adec="http://schemas.microsoft.com/office/drawing/2017/decorative" val="1"/>
              </a:ext>
            </a:extLst>
          </p:cNvPr>
          <p:cNvSpPr/>
          <p:nvPr/>
        </p:nvSpPr>
        <p:spPr>
          <a:xfrm>
            <a:off x="2082536" y="2500360"/>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The project was designed to equip cadets with digital skills, but its ability to produce job-ready candidates was constrained by challenges such as limited work placements. These limitations impacted the depth of practical experience gained and the breadth of skills covered, potentially hindering cadets' readiness for employment.</a:t>
            </a:r>
          </a:p>
        </p:txBody>
      </p:sp>
      <p:sp>
        <p:nvSpPr>
          <p:cNvPr id="13" name="Rectangle 12">
            <a:extLst>
              <a:ext uri="{FF2B5EF4-FFF2-40B4-BE49-F238E27FC236}">
                <a16:creationId xmlns:a16="http://schemas.microsoft.com/office/drawing/2014/main" id="{826E214A-3CAE-D168-8132-0CA2A5D3E16A}"/>
              </a:ext>
              <a:ext uri="{C183D7F6-B498-43B3-948B-1728B52AA6E4}">
                <adec:decorative xmlns:adec="http://schemas.microsoft.com/office/drawing/2017/decorative" val="1"/>
              </a:ext>
            </a:extLst>
          </p:cNvPr>
          <p:cNvSpPr/>
          <p:nvPr/>
        </p:nvSpPr>
        <p:spPr>
          <a:xfrm>
            <a:off x="3999919" y="2481835"/>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The availability of placements for cadets was influenced by industry layoffs and recruitment freezes, as well as challenges in securing commitments from employers. Delays in placement matching and a lack of guaranteed placements caused frustration among cadets, impacting the overall program experience.</a:t>
            </a:r>
          </a:p>
        </p:txBody>
      </p:sp>
      <p:sp>
        <p:nvSpPr>
          <p:cNvPr id="14" name="Rectangle 13">
            <a:extLst>
              <a:ext uri="{FF2B5EF4-FFF2-40B4-BE49-F238E27FC236}">
                <a16:creationId xmlns:a16="http://schemas.microsoft.com/office/drawing/2014/main" id="{B1D3ECAE-2F9C-1138-E7B7-AF6F59C9A7E4}"/>
              </a:ext>
              <a:ext uri="{C183D7F6-B498-43B3-948B-1728B52AA6E4}">
                <adec:decorative xmlns:adec="http://schemas.microsoft.com/office/drawing/2017/decorative" val="1"/>
              </a:ext>
            </a:extLst>
          </p:cNvPr>
          <p:cNvSpPr/>
          <p:nvPr/>
        </p:nvSpPr>
        <p:spPr>
          <a:xfrm>
            <a:off x="5917302" y="2481834"/>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dirty="0">
                <a:solidFill>
                  <a:schemeClr val="tx1"/>
                </a:solidFill>
              </a:rPr>
              <a:t>There was poor uptake of the structured mentoring components from ACS by Goanna Education cadets. Employers pulling out of placements and the large number of cadets that were waiting to be placed compounded the challenge for Goanna Education of supporting cadets well through transitions. </a:t>
            </a:r>
          </a:p>
        </p:txBody>
      </p:sp>
      <p:sp>
        <p:nvSpPr>
          <p:cNvPr id="15" name="Rectangle 14">
            <a:extLst>
              <a:ext uri="{FF2B5EF4-FFF2-40B4-BE49-F238E27FC236}">
                <a16:creationId xmlns:a16="http://schemas.microsoft.com/office/drawing/2014/main" id="{FCCA1C3A-90EF-11E3-1194-3B14429D637C}"/>
              </a:ext>
              <a:ext uri="{C183D7F6-B498-43B3-948B-1728B52AA6E4}">
                <adec:decorative xmlns:adec="http://schemas.microsoft.com/office/drawing/2017/decorative" val="1"/>
              </a:ext>
            </a:extLst>
          </p:cNvPr>
          <p:cNvSpPr/>
          <p:nvPr/>
        </p:nvSpPr>
        <p:spPr>
          <a:xfrm>
            <a:off x="7834687" y="2481833"/>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dirty="0">
                <a:solidFill>
                  <a:schemeClr val="tx1"/>
                </a:solidFill>
              </a:rPr>
              <a:t>Goanna Education spent $1.5 million in total, of which just over a third of the costs were attributed to delivery of education and training. </a:t>
            </a:r>
          </a:p>
        </p:txBody>
      </p:sp>
      <p:sp>
        <p:nvSpPr>
          <p:cNvPr id="34" name="Rectangle 33">
            <a:extLst>
              <a:ext uri="{FF2B5EF4-FFF2-40B4-BE49-F238E27FC236}">
                <a16:creationId xmlns:a16="http://schemas.microsoft.com/office/drawing/2014/main" id="{3D5D5417-75C1-6020-443D-85BE382A4AB9}"/>
              </a:ext>
              <a:ext uri="{C183D7F6-B498-43B3-948B-1728B52AA6E4}">
                <adec:decorative xmlns:adec="http://schemas.microsoft.com/office/drawing/2017/decorative" val="1"/>
              </a:ext>
            </a:extLst>
          </p:cNvPr>
          <p:cNvSpPr/>
          <p:nvPr/>
        </p:nvSpPr>
        <p:spPr>
          <a:xfrm>
            <a:off x="165153" y="2484317"/>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tabLst>
                <a:tab pos="1019757" algn="r"/>
              </a:tabLst>
              <a:defRPr/>
            </a:pPr>
            <a:r>
              <a:rPr lang="en-AU" altLang="de-DE" sz="1000" b="0" dirty="0">
                <a:solidFill>
                  <a:schemeClr val="tx1"/>
                </a:solidFill>
                <a:ea typeface="Arial Unicode MS"/>
              </a:rPr>
              <a:t>Goanna Education worked with employers on initial co-design of the project, but this wasn’t done in a meaningful way at the start. The level of co-design and employer involvement differed by course.</a:t>
            </a:r>
            <a:r>
              <a:rPr kumimoji="0" lang="en-AU" altLang="de-DE" sz="1000" b="0" i="0" u="none" strike="noStrike" kern="1200" cap="none" spc="0" normalizeH="0" baseline="0" noProof="0" dirty="0">
                <a:ln>
                  <a:noFill/>
                </a:ln>
                <a:solidFill>
                  <a:schemeClr val="tx1"/>
                </a:solidFill>
                <a:effectLst/>
                <a:uLnTx/>
                <a:uFillTx/>
                <a:latin typeface="Arial Narrow"/>
                <a:ea typeface="Arial Unicode MS"/>
                <a:cs typeface="+mn-cs"/>
              </a:rPr>
              <a:t> </a:t>
            </a:r>
            <a:r>
              <a:rPr lang="en-AU" altLang="de-DE" sz="1000" b="0" dirty="0">
                <a:solidFill>
                  <a:schemeClr val="tx1"/>
                </a:solidFill>
                <a:ea typeface="Arial Unicode MS"/>
              </a:rPr>
              <a:t>Goanna Education worked with employers to iterate and refine the cadetship informed by feedback over the life of the project. </a:t>
            </a:r>
          </a:p>
        </p:txBody>
      </p:sp>
      <p:sp>
        <p:nvSpPr>
          <p:cNvPr id="39" name="TextBox 38">
            <a:extLst>
              <a:ext uri="{FF2B5EF4-FFF2-40B4-BE49-F238E27FC236}">
                <a16:creationId xmlns:a16="http://schemas.microsoft.com/office/drawing/2014/main" id="{1FBAFBFB-1C41-39F3-318A-F54241004656}"/>
              </a:ext>
              <a:ext uri="{C183D7F6-B498-43B3-948B-1728B52AA6E4}">
                <adec:decorative xmlns:adec="http://schemas.microsoft.com/office/drawing/2017/decorative" val="1"/>
              </a:ext>
            </a:extLst>
          </p:cNvPr>
          <p:cNvSpPr txBox="1"/>
          <p:nvPr/>
        </p:nvSpPr>
        <p:spPr>
          <a:xfrm>
            <a:off x="165148" y="1950599"/>
            <a:ext cx="1800000" cy="261610"/>
          </a:xfrm>
          <a:prstGeom prst="rect">
            <a:avLst/>
          </a:prstGeom>
        </p:spPr>
        <p:txBody>
          <a:bodyPr wrap="square" rtlCol="0">
            <a:spAutoFit/>
          </a:bodyPr>
          <a:lstStyle/>
          <a:p>
            <a:pPr algn="ctr">
              <a:spcAft>
                <a:spcPts val="600"/>
              </a:spcAft>
            </a:pPr>
            <a:r>
              <a:rPr lang="en-US" sz="1100" b="1">
                <a:solidFill>
                  <a:schemeClr val="tx2"/>
                </a:solidFill>
              </a:rPr>
              <a:t>Model and design</a:t>
            </a:r>
          </a:p>
        </p:txBody>
      </p:sp>
      <p:sp>
        <p:nvSpPr>
          <p:cNvPr id="40" name="TextBox 39">
            <a:extLst>
              <a:ext uri="{FF2B5EF4-FFF2-40B4-BE49-F238E27FC236}">
                <a16:creationId xmlns:a16="http://schemas.microsoft.com/office/drawing/2014/main" id="{E3854689-2A4E-EB45-40B2-49350096F657}"/>
              </a:ext>
              <a:ext uri="{C183D7F6-B498-43B3-948B-1728B52AA6E4}">
                <adec:decorative xmlns:adec="http://schemas.microsoft.com/office/drawing/2017/decorative" val="1"/>
              </a:ext>
            </a:extLst>
          </p:cNvPr>
          <p:cNvSpPr txBox="1"/>
          <p:nvPr/>
        </p:nvSpPr>
        <p:spPr>
          <a:xfrm>
            <a:off x="2082533" y="1950599"/>
            <a:ext cx="1800000" cy="261610"/>
          </a:xfrm>
          <a:prstGeom prst="rect">
            <a:avLst/>
          </a:prstGeom>
        </p:spPr>
        <p:txBody>
          <a:bodyPr wrap="square" rtlCol="0">
            <a:spAutoFit/>
          </a:bodyPr>
          <a:lstStyle/>
          <a:p>
            <a:pPr algn="ctr">
              <a:spcAft>
                <a:spcPts val="600"/>
              </a:spcAft>
            </a:pPr>
            <a:r>
              <a:rPr lang="en-US" sz="1100" b="1">
                <a:solidFill>
                  <a:schemeClr val="tx2"/>
                </a:solidFill>
              </a:rPr>
              <a:t>Structured training</a:t>
            </a:r>
          </a:p>
        </p:txBody>
      </p:sp>
      <p:sp>
        <p:nvSpPr>
          <p:cNvPr id="41" name="TextBox 40">
            <a:extLst>
              <a:ext uri="{FF2B5EF4-FFF2-40B4-BE49-F238E27FC236}">
                <a16:creationId xmlns:a16="http://schemas.microsoft.com/office/drawing/2014/main" id="{D5882050-F3E0-F325-2EA7-E94E38A5AEBC}"/>
              </a:ext>
              <a:ext uri="{C183D7F6-B498-43B3-948B-1728B52AA6E4}">
                <adec:decorative xmlns:adec="http://schemas.microsoft.com/office/drawing/2017/decorative" val="1"/>
              </a:ext>
            </a:extLst>
          </p:cNvPr>
          <p:cNvSpPr txBox="1"/>
          <p:nvPr/>
        </p:nvSpPr>
        <p:spPr>
          <a:xfrm>
            <a:off x="3999918" y="1950599"/>
            <a:ext cx="1800000" cy="261610"/>
          </a:xfrm>
          <a:prstGeom prst="rect">
            <a:avLst/>
          </a:prstGeom>
        </p:spPr>
        <p:txBody>
          <a:bodyPr wrap="square" rtlCol="0">
            <a:spAutoFit/>
          </a:bodyPr>
          <a:lstStyle/>
          <a:p>
            <a:pPr algn="ctr">
              <a:spcAft>
                <a:spcPts val="600"/>
              </a:spcAft>
            </a:pPr>
            <a:r>
              <a:rPr lang="en-US" sz="1100" b="1">
                <a:solidFill>
                  <a:schemeClr val="tx2"/>
                </a:solidFill>
              </a:rPr>
              <a:t>Industry placements</a:t>
            </a:r>
          </a:p>
        </p:txBody>
      </p:sp>
      <p:sp>
        <p:nvSpPr>
          <p:cNvPr id="42" name="TextBox 41">
            <a:extLst>
              <a:ext uri="{FF2B5EF4-FFF2-40B4-BE49-F238E27FC236}">
                <a16:creationId xmlns:a16="http://schemas.microsoft.com/office/drawing/2014/main" id="{10F33929-1857-5408-83D1-9A82AE53567E}"/>
              </a:ext>
              <a:ext uri="{C183D7F6-B498-43B3-948B-1728B52AA6E4}">
                <adec:decorative xmlns:adec="http://schemas.microsoft.com/office/drawing/2017/decorative" val="1"/>
              </a:ext>
            </a:extLst>
          </p:cNvPr>
          <p:cNvSpPr txBox="1"/>
          <p:nvPr/>
        </p:nvSpPr>
        <p:spPr>
          <a:xfrm>
            <a:off x="5917303" y="1865961"/>
            <a:ext cx="1800000" cy="430887"/>
          </a:xfrm>
          <a:prstGeom prst="rect">
            <a:avLst/>
          </a:prstGeom>
        </p:spPr>
        <p:txBody>
          <a:bodyPr wrap="square" rtlCol="0">
            <a:spAutoFit/>
          </a:bodyPr>
          <a:lstStyle/>
          <a:p>
            <a:pPr algn="ctr">
              <a:spcAft>
                <a:spcPts val="600"/>
              </a:spcAft>
            </a:pPr>
            <a:r>
              <a:rPr lang="en-US" sz="1100" b="1">
                <a:solidFill>
                  <a:schemeClr val="tx2"/>
                </a:solidFill>
              </a:rPr>
              <a:t>Mentoring, wrap around support and training</a:t>
            </a:r>
          </a:p>
        </p:txBody>
      </p:sp>
      <p:sp>
        <p:nvSpPr>
          <p:cNvPr id="43" name="TextBox 42">
            <a:extLst>
              <a:ext uri="{FF2B5EF4-FFF2-40B4-BE49-F238E27FC236}">
                <a16:creationId xmlns:a16="http://schemas.microsoft.com/office/drawing/2014/main" id="{612D4D9B-9D13-A50C-3AC0-CA5CDCF160CC}"/>
              </a:ext>
              <a:ext uri="{C183D7F6-B498-43B3-948B-1728B52AA6E4}">
                <adec:decorative xmlns:adec="http://schemas.microsoft.com/office/drawing/2017/decorative" val="1"/>
              </a:ext>
            </a:extLst>
          </p:cNvPr>
          <p:cNvSpPr txBox="1"/>
          <p:nvPr/>
        </p:nvSpPr>
        <p:spPr>
          <a:xfrm>
            <a:off x="7834687" y="1950599"/>
            <a:ext cx="1800000" cy="261610"/>
          </a:xfrm>
          <a:prstGeom prst="rect">
            <a:avLst/>
          </a:prstGeom>
        </p:spPr>
        <p:txBody>
          <a:bodyPr wrap="square" rtlCol="0">
            <a:spAutoFit/>
          </a:bodyPr>
          <a:lstStyle/>
          <a:p>
            <a:pPr algn="ctr">
              <a:spcAft>
                <a:spcPts val="600"/>
              </a:spcAft>
            </a:pPr>
            <a:r>
              <a:rPr lang="en-US" sz="1100" b="1">
                <a:solidFill>
                  <a:schemeClr val="tx2"/>
                </a:solidFill>
              </a:rPr>
              <a:t>Cost</a:t>
            </a:r>
          </a:p>
        </p:txBody>
      </p:sp>
      <p:sp>
        <p:nvSpPr>
          <p:cNvPr id="49" name="Rectangle 48">
            <a:extLst>
              <a:ext uri="{FF2B5EF4-FFF2-40B4-BE49-F238E27FC236}">
                <a16:creationId xmlns:a16="http://schemas.microsoft.com/office/drawing/2014/main" id="{BBF60365-5665-FD85-8A44-F57BAB612569}"/>
              </a:ext>
              <a:ext uri="{C183D7F6-B498-43B3-948B-1728B52AA6E4}">
                <adec:decorative xmlns:adec="http://schemas.microsoft.com/office/drawing/2017/decorative" val="1"/>
              </a:ext>
            </a:extLst>
          </p:cNvPr>
          <p:cNvSpPr/>
          <p:nvPr/>
        </p:nvSpPr>
        <p:spPr>
          <a:xfrm>
            <a:off x="7834687"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5" name="Rectangle 54">
            <a:extLst>
              <a:ext uri="{FF2B5EF4-FFF2-40B4-BE49-F238E27FC236}">
                <a16:creationId xmlns:a16="http://schemas.microsoft.com/office/drawing/2014/main" id="{811BB6C5-A52D-3BED-2219-59944F4F4329}"/>
              </a:ext>
              <a:ext uri="{C183D7F6-B498-43B3-948B-1728B52AA6E4}">
                <adec:decorative xmlns:adec="http://schemas.microsoft.com/office/drawing/2017/decorative" val="1"/>
              </a:ext>
            </a:extLst>
          </p:cNvPr>
          <p:cNvSpPr/>
          <p:nvPr/>
        </p:nvSpPr>
        <p:spPr>
          <a:xfrm>
            <a:off x="591730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6" name="Rectangle 55">
            <a:extLst>
              <a:ext uri="{FF2B5EF4-FFF2-40B4-BE49-F238E27FC236}">
                <a16:creationId xmlns:a16="http://schemas.microsoft.com/office/drawing/2014/main" id="{C4780A64-5616-ED67-0DE6-5FB9B68DC5E0}"/>
              </a:ext>
              <a:ext uri="{C183D7F6-B498-43B3-948B-1728B52AA6E4}">
                <adec:decorative xmlns:adec="http://schemas.microsoft.com/office/drawing/2017/decorative" val="1"/>
              </a:ext>
            </a:extLst>
          </p:cNvPr>
          <p:cNvSpPr/>
          <p:nvPr/>
        </p:nvSpPr>
        <p:spPr>
          <a:xfrm>
            <a:off x="399991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7" name="Rectangle 56">
            <a:extLst>
              <a:ext uri="{FF2B5EF4-FFF2-40B4-BE49-F238E27FC236}">
                <a16:creationId xmlns:a16="http://schemas.microsoft.com/office/drawing/2014/main" id="{541764E6-5209-DD5D-77AF-FDF808E828E7}"/>
              </a:ext>
              <a:ext uri="{C183D7F6-B498-43B3-948B-1728B52AA6E4}">
                <adec:decorative xmlns:adec="http://schemas.microsoft.com/office/drawing/2017/decorative" val="1"/>
              </a:ext>
            </a:extLst>
          </p:cNvPr>
          <p:cNvSpPr/>
          <p:nvPr/>
        </p:nvSpPr>
        <p:spPr>
          <a:xfrm>
            <a:off x="208253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8" name="Rectangle 57">
            <a:extLst>
              <a:ext uri="{FF2B5EF4-FFF2-40B4-BE49-F238E27FC236}">
                <a16:creationId xmlns:a16="http://schemas.microsoft.com/office/drawing/2014/main" id="{550E2724-F5A9-1078-4624-AC2588D3E528}"/>
              </a:ext>
              <a:ext uri="{C183D7F6-B498-43B3-948B-1728B52AA6E4}">
                <adec:decorative xmlns:adec="http://schemas.microsoft.com/office/drawing/2017/decorative" val="1"/>
              </a:ext>
            </a:extLst>
          </p:cNvPr>
          <p:cNvSpPr/>
          <p:nvPr/>
        </p:nvSpPr>
        <p:spPr>
          <a:xfrm>
            <a:off x="16514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pic>
        <p:nvPicPr>
          <p:cNvPr id="61" name="Graphic 60">
            <a:extLst>
              <a:ext uri="{FF2B5EF4-FFF2-40B4-BE49-F238E27FC236}">
                <a16:creationId xmlns:a16="http://schemas.microsoft.com/office/drawing/2014/main" id="{854026F1-2C7B-BFF9-D58D-EF90384B0E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50" y="1386245"/>
            <a:ext cx="540000" cy="540000"/>
          </a:xfrm>
          <a:prstGeom prst="rect">
            <a:avLst/>
          </a:prstGeom>
        </p:spPr>
      </p:pic>
      <p:pic>
        <p:nvPicPr>
          <p:cNvPr id="62" name="Graphic 61">
            <a:extLst>
              <a:ext uri="{FF2B5EF4-FFF2-40B4-BE49-F238E27FC236}">
                <a16:creationId xmlns:a16="http://schemas.microsoft.com/office/drawing/2014/main" id="{8826FA28-E0BA-0810-FB3F-6E7125C6817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226" y="1406377"/>
            <a:ext cx="540000" cy="540000"/>
          </a:xfrm>
          <a:prstGeom prst="rect">
            <a:avLst/>
          </a:prstGeom>
        </p:spPr>
      </p:pic>
      <p:pic>
        <p:nvPicPr>
          <p:cNvPr id="63" name="Graphic 62">
            <a:extLst>
              <a:ext uri="{FF2B5EF4-FFF2-40B4-BE49-F238E27FC236}">
                <a16:creationId xmlns:a16="http://schemas.microsoft.com/office/drawing/2014/main" id="{0F43E1FE-A5EE-87BB-C7BE-673ED870339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9918" y="1377243"/>
            <a:ext cx="540000" cy="540000"/>
          </a:xfrm>
          <a:prstGeom prst="rect">
            <a:avLst/>
          </a:prstGeom>
        </p:spPr>
      </p:pic>
      <p:pic>
        <p:nvPicPr>
          <p:cNvPr id="64" name="Graphic 63">
            <a:extLst>
              <a:ext uri="{FF2B5EF4-FFF2-40B4-BE49-F238E27FC236}">
                <a16:creationId xmlns:a16="http://schemas.microsoft.com/office/drawing/2014/main" id="{7F6A7B91-BC0B-5E13-0095-40F0C517AC3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7302" y="1377243"/>
            <a:ext cx="540000" cy="540000"/>
          </a:xfrm>
          <a:prstGeom prst="rect">
            <a:avLst/>
          </a:prstGeom>
        </p:spPr>
      </p:pic>
      <p:pic>
        <p:nvPicPr>
          <p:cNvPr id="65" name="Graphic 64">
            <a:extLst>
              <a:ext uri="{FF2B5EF4-FFF2-40B4-BE49-F238E27FC236}">
                <a16:creationId xmlns:a16="http://schemas.microsoft.com/office/drawing/2014/main" id="{7B8F97EC-01F0-E7B3-3F2D-9968BE9BD8E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64687" y="1410599"/>
            <a:ext cx="540000" cy="540000"/>
          </a:xfrm>
          <a:prstGeom prst="rect">
            <a:avLst/>
          </a:prstGeom>
        </p:spPr>
      </p:pic>
      <p:sp>
        <p:nvSpPr>
          <p:cNvPr id="67" name="Rectangle 66">
            <a:extLst>
              <a:ext uri="{FF2B5EF4-FFF2-40B4-BE49-F238E27FC236}">
                <a16:creationId xmlns:a16="http://schemas.microsoft.com/office/drawing/2014/main" id="{9A4FAA7D-5575-6EC0-4630-171054A27D3D}"/>
              </a:ext>
              <a:ext uri="{C183D7F6-B498-43B3-948B-1728B52AA6E4}">
                <adec:decorative xmlns:adec="http://schemas.microsoft.com/office/drawing/2017/decorative" val="1"/>
              </a:ext>
            </a:extLst>
          </p:cNvPr>
          <p:cNvSpPr/>
          <p:nvPr/>
        </p:nvSpPr>
        <p:spPr>
          <a:xfrm>
            <a:off x="2082532" y="4700522"/>
            <a:ext cx="5634769" cy="167750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dirty="0">
                <a:solidFill>
                  <a:schemeClr val="tx1"/>
                </a:solidFill>
                <a:effectLst/>
              </a:rPr>
              <a:t>Out of the 122 cadets who started the program, 31 cadets who completed training received a work placement and a further 2 found digital-related roles independently of Goanna Education. Following the work placements, 23 were subsequently offered ongoing employment</a:t>
            </a:r>
            <a:r>
              <a:rPr lang="en-AU" sz="1000" dirty="0">
                <a:solidFill>
                  <a:schemeClr val="tx1"/>
                </a:solidFill>
              </a:rPr>
              <a:t> (including the 2 cadets that went straight into digital jobs). </a:t>
            </a:r>
            <a:endParaRPr lang="en-AU" sz="1000" dirty="0">
              <a:solidFill>
                <a:schemeClr val="tx1"/>
              </a:solidFill>
              <a:effectLst/>
            </a:endParaRPr>
          </a:p>
          <a:p>
            <a:endParaRPr lang="en-AU" sz="1000" dirty="0">
              <a:solidFill>
                <a:schemeClr val="tx1"/>
              </a:solidFill>
            </a:endParaRPr>
          </a:p>
          <a:p>
            <a:r>
              <a:rPr lang="en-AU" sz="1000" dirty="0">
                <a:solidFill>
                  <a:schemeClr val="tx1"/>
                </a:solidFill>
                <a:effectLst/>
              </a:rPr>
              <a:t>There were significant number of cadets (63) who have not found employment in the digital skills sector after completing their training. Lack of employer involvement in the co-design process and misalignment of industry skills needs, as well as limited work placements available for cadets (which was not within the control of the DSCT) appears to have contributed to this. </a:t>
            </a:r>
          </a:p>
        </p:txBody>
      </p:sp>
      <p:sp>
        <p:nvSpPr>
          <p:cNvPr id="68" name="Rectangle 67">
            <a:extLst>
              <a:ext uri="{FF2B5EF4-FFF2-40B4-BE49-F238E27FC236}">
                <a16:creationId xmlns:a16="http://schemas.microsoft.com/office/drawing/2014/main" id="{D9AE44F7-9838-820A-68CB-0A939B6575BF}"/>
              </a:ext>
              <a:ext uri="{C183D7F6-B498-43B3-948B-1728B52AA6E4}">
                <adec:decorative xmlns:adec="http://schemas.microsoft.com/office/drawing/2017/decorative" val="1"/>
              </a:ext>
            </a:extLst>
          </p:cNvPr>
          <p:cNvSpPr/>
          <p:nvPr/>
        </p:nvSpPr>
        <p:spPr>
          <a:xfrm>
            <a:off x="165148" y="4685004"/>
            <a:ext cx="1799999" cy="167750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dirty="0">
                <a:solidFill>
                  <a:schemeClr val="tx1"/>
                </a:solidFill>
                <a:effectLst/>
              </a:rPr>
              <a:t>The Goanna Education project provided tailored support to cadets, alongside an intensive upskilling period before entering the workplace. Employers were engaged in tailoring training content to their needs, however they largely adapted existing models. </a:t>
            </a:r>
          </a:p>
        </p:txBody>
      </p:sp>
      <p:sp>
        <p:nvSpPr>
          <p:cNvPr id="69" name="Rectangle 68">
            <a:extLst>
              <a:ext uri="{FF2B5EF4-FFF2-40B4-BE49-F238E27FC236}">
                <a16:creationId xmlns:a16="http://schemas.microsoft.com/office/drawing/2014/main" id="{60233F06-6C2E-2EAE-B79F-8EE67E357AE1}"/>
              </a:ext>
              <a:ext uri="{C183D7F6-B498-43B3-948B-1728B52AA6E4}">
                <adec:decorative xmlns:adec="http://schemas.microsoft.com/office/drawing/2017/decorative" val="1"/>
              </a:ext>
            </a:extLst>
          </p:cNvPr>
          <p:cNvSpPr/>
          <p:nvPr/>
        </p:nvSpPr>
        <p:spPr>
          <a:xfrm>
            <a:off x="7834687" y="4700522"/>
            <a:ext cx="1799999" cy="167750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rPr>
              <a:t>The cost per cadet who completed their work placement ($48,724) was significantly higher than the cost per enrolment for Goanna Education cadets ($12,381). </a:t>
            </a:r>
            <a:endParaRPr lang="en-AU" sz="1000" dirty="0">
              <a:solidFill>
                <a:schemeClr val="tx1"/>
              </a:solidFill>
              <a:effectLst/>
            </a:endParaRPr>
          </a:p>
        </p:txBody>
      </p:sp>
      <p:sp>
        <p:nvSpPr>
          <p:cNvPr id="4" name="Slide Number Placeholder 3">
            <a:extLst>
              <a:ext uri="{FF2B5EF4-FFF2-40B4-BE49-F238E27FC236}">
                <a16:creationId xmlns:a16="http://schemas.microsoft.com/office/drawing/2014/main" id="{F4229B0B-068A-CB2E-7F12-1A58D563BB04}"/>
              </a:ext>
              <a:ext uri="{C183D7F6-B498-43B3-948B-1728B52AA6E4}">
                <adec:decorative xmlns:adec="http://schemas.microsoft.com/office/drawing/2017/decorative" val="1"/>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11</a:t>
            </a:fld>
            <a:endParaRPr lang="en-US"/>
          </a:p>
        </p:txBody>
      </p:sp>
      <p:sp>
        <p:nvSpPr>
          <p:cNvPr id="5" name="Footer Placeholder 4">
            <a:extLst>
              <a:ext uri="{FF2B5EF4-FFF2-40B4-BE49-F238E27FC236}">
                <a16:creationId xmlns:a16="http://schemas.microsoft.com/office/drawing/2014/main" id="{84010853-4B4A-EA96-84D3-56BDCC6C621C}"/>
              </a:ext>
              <a:ext uri="{C183D7F6-B498-43B3-948B-1728B52AA6E4}">
                <adec:decorative xmlns:adec="http://schemas.microsoft.com/office/drawing/2017/decorative" val="1"/>
              </a:ext>
            </a:extLst>
          </p:cNvPr>
          <p:cNvSpPr txBox="1">
            <a:spLocks/>
          </p:cNvSpPr>
          <p:nvPr/>
        </p:nvSpPr>
        <p:spPr>
          <a:xfrm>
            <a:off x="165149" y="6333784"/>
            <a:ext cx="7762301"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342581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E3D5F-E86B-93B3-D90C-E7581B1153A5}"/>
              </a:ext>
              <a:ext uri="{C183D7F6-B498-43B3-948B-1728B52AA6E4}">
                <adec:decorative xmlns:adec="http://schemas.microsoft.com/office/drawing/2017/decorative" val="1"/>
              </a:ext>
            </a:extLst>
          </p:cNvPr>
          <p:cNvSpPr>
            <a:spLocks noGrp="1"/>
          </p:cNvSpPr>
          <p:nvPr>
            <p:ph type="body" sz="quarter" idx="13"/>
          </p:nvPr>
        </p:nvSpPr>
        <p:spPr/>
        <p:txBody>
          <a:bodyPr/>
          <a:lstStyle/>
          <a:p>
            <a:r>
              <a:rPr lang="en-AU" dirty="0"/>
              <a:t>We identified five key lessons for the Australian Government to take forward from this trial into other areas of VET reform. </a:t>
            </a:r>
          </a:p>
        </p:txBody>
      </p:sp>
      <p:sp>
        <p:nvSpPr>
          <p:cNvPr id="3" name="Title 2">
            <a:extLst>
              <a:ext uri="{FF2B5EF4-FFF2-40B4-BE49-F238E27FC236}">
                <a16:creationId xmlns:a16="http://schemas.microsoft.com/office/drawing/2014/main" id="{D819AB9C-AD23-5A44-C279-DA759B0970D9}"/>
              </a:ext>
              <a:ext uri="{C183D7F6-B498-43B3-948B-1728B52AA6E4}">
                <adec:decorative xmlns:adec="http://schemas.microsoft.com/office/drawing/2017/decorative" val="1"/>
              </a:ext>
            </a:extLst>
          </p:cNvPr>
          <p:cNvSpPr>
            <a:spLocks noGrp="1"/>
          </p:cNvSpPr>
          <p:nvPr>
            <p:ph type="title"/>
          </p:nvPr>
        </p:nvSpPr>
        <p:spPr/>
        <p:txBody>
          <a:bodyPr/>
          <a:lstStyle/>
          <a:p>
            <a:r>
              <a:rPr lang="en-AU" dirty="0"/>
              <a:t>Application of findings for the Australian Government</a:t>
            </a:r>
          </a:p>
        </p:txBody>
      </p:sp>
      <p:sp>
        <p:nvSpPr>
          <p:cNvPr id="4" name="Slide Number Placeholder 3">
            <a:extLst>
              <a:ext uri="{FF2B5EF4-FFF2-40B4-BE49-F238E27FC236}">
                <a16:creationId xmlns:a16="http://schemas.microsoft.com/office/drawing/2014/main" id="{5B8EE4D9-C119-8D7A-317B-F393DB1CF765}"/>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12</a:t>
            </a:fld>
            <a:endParaRPr lang="en-US"/>
          </a:p>
        </p:txBody>
      </p:sp>
      <p:graphicFrame>
        <p:nvGraphicFramePr>
          <p:cNvPr id="7" name="Table 6">
            <a:extLst>
              <a:ext uri="{FF2B5EF4-FFF2-40B4-BE49-F238E27FC236}">
                <a16:creationId xmlns:a16="http://schemas.microsoft.com/office/drawing/2014/main" id="{5102BFB2-2E72-87C7-868F-6C67C39901C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4097312"/>
              </p:ext>
            </p:extLst>
          </p:nvPr>
        </p:nvGraphicFramePr>
        <p:xfrm>
          <a:off x="165148" y="918636"/>
          <a:ext cx="9440030" cy="5306865"/>
        </p:xfrm>
        <a:graphic>
          <a:graphicData uri="http://schemas.openxmlformats.org/drawingml/2006/table">
            <a:tbl>
              <a:tblPr firstRow="1" bandRow="1">
                <a:tableStyleId>{5C22544A-7EE6-4342-B048-85BDC9FD1C3A}</a:tableStyleId>
              </a:tblPr>
              <a:tblGrid>
                <a:gridCol w="4720015">
                  <a:extLst>
                    <a:ext uri="{9D8B030D-6E8A-4147-A177-3AD203B41FA5}">
                      <a16:colId xmlns:a16="http://schemas.microsoft.com/office/drawing/2014/main" val="16263242"/>
                    </a:ext>
                  </a:extLst>
                </a:gridCol>
                <a:gridCol w="4720015">
                  <a:extLst>
                    <a:ext uri="{9D8B030D-6E8A-4147-A177-3AD203B41FA5}">
                      <a16:colId xmlns:a16="http://schemas.microsoft.com/office/drawing/2014/main" val="249185441"/>
                    </a:ext>
                  </a:extLst>
                </a:gridCol>
              </a:tblGrid>
              <a:tr h="262812">
                <a:tc>
                  <a:txBody>
                    <a:bodyPr/>
                    <a:lstStyle/>
                    <a:p>
                      <a:r>
                        <a:rPr lang="en-US" sz="1200" dirty="0">
                          <a:solidFill>
                            <a:schemeClr val="bg1"/>
                          </a:solidFill>
                        </a:rPr>
                        <a:t>Key lesson for the Australian Government going forward</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chemeClr val="bg1"/>
                          </a:solidFill>
                        </a:rPr>
                        <a:t>How we learnt this lesson</a:t>
                      </a:r>
                    </a:p>
                    <a:p>
                      <a:endParaRPr lang="en-US" sz="1200">
                        <a:solidFill>
                          <a:schemeClr val="bg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5521944"/>
                  </a:ext>
                </a:extLst>
              </a:tr>
              <a:tr h="723861">
                <a:tc>
                  <a:txBody>
                    <a:bodyPr/>
                    <a:lstStyle/>
                    <a:p>
                      <a:r>
                        <a:rPr lang="en-US" sz="1100" b="0" i="0" u="none" strike="noStrike" kern="1200">
                          <a:solidFill>
                            <a:schemeClr val="dk1"/>
                          </a:solidFill>
                          <a:effectLst/>
                          <a:latin typeface="+mn-lt"/>
                          <a:ea typeface="+mn-ea"/>
                          <a:cs typeface="+mn-cs"/>
                        </a:rPr>
                        <a:t>The Australian Government should seek to thoroughly interrogate and validate problems identified by stakeholders ahead of designing interventions to address them.</a:t>
                      </a:r>
                      <a:endParaRPr lang="en-US" sz="1100" b="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6CE"/>
                    </a:solidFill>
                  </a:tcPr>
                </a:tc>
                <a:tc>
                  <a:txBody>
                    <a:bodyPr/>
                    <a:lstStyle/>
                    <a:p>
                      <a:r>
                        <a:rPr lang="en-US" sz="1100" b="0" i="0" u="none" strike="noStrike" kern="1200">
                          <a:solidFill>
                            <a:schemeClr val="dk1"/>
                          </a:solidFill>
                          <a:effectLst/>
                          <a:latin typeface="+mn-lt"/>
                          <a:ea typeface="+mn-ea"/>
                          <a:cs typeface="+mn-cs"/>
                        </a:rPr>
                        <a:t>The DSCT was designed to address clear gaps and challenges identified by and advocated for by stakeholders. These gaps and challenges identified by stakeholders, however, did not play out as anticipated. ​</a:t>
                      </a:r>
                      <a:endParaRPr lang="en-US" sz="1100" b="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5982143"/>
                  </a:ext>
                </a:extLst>
              </a:tr>
              <a:tr h="1336884">
                <a:tc>
                  <a:txBody>
                    <a:bodyPr/>
                    <a:lstStyle/>
                    <a:p>
                      <a:pPr marL="0" algn="l" defTabSz="457200" rtl="0" eaLnBrk="1" latinLnBrk="0" hangingPunct="1"/>
                      <a:r>
                        <a:rPr lang="en-US" sz="1100" b="0" kern="1200" dirty="0">
                          <a:solidFill>
                            <a:schemeClr val="dk1"/>
                          </a:solidFill>
                          <a:latin typeface="+mn-lt"/>
                          <a:ea typeface="+mn-ea"/>
                          <a:cs typeface="+mn-cs"/>
                        </a:rPr>
                        <a:t>When the Australian Government is designing interventions that aim to address multiple challenges at once, it should consider the relationship between the challenges and trade offs required when addressing them together.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6CE"/>
                    </a:solidFill>
                  </a:tcPr>
                </a:tc>
                <a:tc>
                  <a:txBody>
                    <a:bodyPr/>
                    <a:lstStyle/>
                    <a:p>
                      <a:r>
                        <a:rPr lang="en-US" sz="1100" b="0"/>
                        <a:t>The DSCT aimed to address multiple challenges at once. This included:</a:t>
                      </a:r>
                    </a:p>
                    <a:p>
                      <a:pPr marL="171450" indent="-171450">
                        <a:buFont typeface="Arial" panose="020B0604020202020204" pitchFamily="34" charset="0"/>
                        <a:buChar char="•"/>
                      </a:pPr>
                      <a:r>
                        <a:rPr lang="en-US" sz="1100" b="0"/>
                        <a:t>The need to increase the supply of individuals with digital skills identified as in demand by employers and to increase pathways for underrepresented cohorts to address skills shortages in the digital and technology industries</a:t>
                      </a:r>
                    </a:p>
                    <a:p>
                      <a:pPr marL="171450" indent="-171450">
                        <a:buFont typeface="Arial" panose="020B0604020202020204" pitchFamily="34" charset="0"/>
                        <a:buChar char="•"/>
                      </a:pPr>
                      <a:r>
                        <a:rPr lang="en-US" sz="1100" b="0"/>
                        <a:t>While the DSCT aimed to address both of these challenges together but did not identify or outline a hierarchy for how they should be prioritized and addressed together.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65061689"/>
                  </a:ext>
                </a:extLst>
              </a:tr>
              <a:tr h="772656">
                <a:tc>
                  <a:txBody>
                    <a:bodyPr/>
                    <a:lstStyle/>
                    <a:p>
                      <a:r>
                        <a:rPr lang="en-US" sz="1100" b="0" dirty="0">
                          <a:solidFill>
                            <a:schemeClr val="tx1"/>
                          </a:solidFill>
                        </a:rPr>
                        <a:t>The Australian Government should replicate key features of the approach taken for the DSCT when designing and overseeing comparable innovations and trials in the VET sector.</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6C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The DSCT included design features that set it up for success </a:t>
                      </a:r>
                      <a:r>
                        <a:rPr lang="en-US" sz="1100" b="0" i="1" dirty="0">
                          <a:solidFill>
                            <a:schemeClr val="tx1"/>
                          </a:solidFill>
                        </a:rPr>
                        <a:t>as a trial </a:t>
                      </a:r>
                      <a:r>
                        <a:rPr lang="en-US" sz="1100" b="0" dirty="0">
                          <a:solidFill>
                            <a:schemeClr val="tx1"/>
                          </a:solidFill>
                        </a:rPr>
                        <a:t>with the intention of learning. It ensured that the Department was able to build an understanding of what aspects were effective and what needed refinement, which supported informed decision-making across the funded period. These aspects also were key drivers in ensuring the Department achieved the third objective of the DSCT.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3668178"/>
                  </a:ext>
                </a:extLst>
              </a:tr>
              <a:tr h="883110">
                <a:tc>
                  <a:txBody>
                    <a:bodyPr/>
                    <a:lstStyle/>
                    <a:p>
                      <a:r>
                        <a:rPr lang="en-US" sz="1100" b="0" dirty="0"/>
                        <a:t>The Australian Government should ensure that, when engaging employers and industry in co-design processes going forward, there are clearly defined roles, responsibilities and expectations set out about what this should include.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6CE"/>
                    </a:solidFill>
                  </a:tcPr>
                </a:tc>
                <a:tc>
                  <a:txBody>
                    <a:bodyPr/>
                    <a:lstStyle/>
                    <a:p>
                      <a:r>
                        <a:rPr lang="en-US" sz="1100" b="0" dirty="0"/>
                        <a:t>The DSCT was designed with the intention that the projects would be co-designed with employers. In practice, providers encountered significant challenges with engaging with employers during the design process. Employers either did not engage in a meaningful way on the design of the projects, or when they were engaged, many chose not to take cadets for placements or be involved in the projects more broadly.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53486383"/>
                  </a:ext>
                </a:extLst>
              </a:tr>
              <a:tr h="883110">
                <a:tc>
                  <a:txBody>
                    <a:bodyPr/>
                    <a:lstStyle/>
                    <a:p>
                      <a:r>
                        <a:rPr lang="en-US" sz="1100" b="0" dirty="0"/>
                        <a:t>If considering ways to scale the model, the Australian Government should consider models that involve more diverse approaches, including engagement with more providers, employer-developed models or working with other jurisdictions and partners to implement initiatives.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6CE"/>
                    </a:solidFill>
                  </a:tcPr>
                </a:tc>
                <a:tc>
                  <a:txBody>
                    <a:bodyPr/>
                    <a:lstStyle/>
                    <a:p>
                      <a:r>
                        <a:rPr lang="en-US" sz="1100" b="0" dirty="0"/>
                        <a:t>The DSCT model has limited options for scalability in its current form. It delivered training and placements to 140 cadets, approximately 48% less than the maximum number of cadets intended to be involved. Smaller projects were able to respond more readily to the needs of employers on an ad hoc basis and adjust to unforeseen circumstances in the broader </a:t>
                      </a:r>
                      <a:r>
                        <a:rPr lang="en-US" sz="1100" b="0" dirty="0" err="1"/>
                        <a:t>labour</a:t>
                      </a:r>
                      <a:r>
                        <a:rPr lang="en-US" sz="1100" b="0" dirty="0"/>
                        <a:t> and economic market.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9535033"/>
                  </a:ext>
                </a:extLst>
              </a:tr>
            </a:tbl>
          </a:graphicData>
        </a:graphic>
      </p:graphicFrame>
    </p:spTree>
    <p:extLst>
      <p:ext uri="{BB962C8B-B14F-4D97-AF65-F5344CB8AC3E}">
        <p14:creationId xmlns:p14="http://schemas.microsoft.com/office/powerpoint/2010/main" val="291146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8693-2F51-0F71-EAAF-191A3B3EAF61}"/>
              </a:ext>
            </a:extLst>
          </p:cNvPr>
          <p:cNvSpPr>
            <a:spLocks noGrp="1"/>
          </p:cNvSpPr>
          <p:nvPr>
            <p:ph type="title"/>
          </p:nvPr>
        </p:nvSpPr>
        <p:spPr/>
        <p:txBody>
          <a:bodyPr/>
          <a:lstStyle/>
          <a:p>
            <a:r>
              <a:rPr lang="en-US"/>
              <a:t>Context of the DSCT</a:t>
            </a:r>
          </a:p>
        </p:txBody>
      </p:sp>
      <p:sp>
        <p:nvSpPr>
          <p:cNvPr id="3" name="Slide Number Placeholder 2">
            <a:extLst>
              <a:ext uri="{FF2B5EF4-FFF2-40B4-BE49-F238E27FC236}">
                <a16:creationId xmlns:a16="http://schemas.microsoft.com/office/drawing/2014/main" id="{9ADF61B2-02E4-887C-0082-2F2C6D46CF47}"/>
              </a:ext>
            </a:extLst>
          </p:cNvPr>
          <p:cNvSpPr>
            <a:spLocks noGrp="1"/>
          </p:cNvSpPr>
          <p:nvPr>
            <p:ph type="sldNum" sz="quarter" idx="11"/>
          </p:nvPr>
        </p:nvSpPr>
        <p:spPr/>
        <p:txBody>
          <a:bodyPr/>
          <a:lstStyle/>
          <a:p>
            <a:fld id="{2ED7E6EB-FFB6-2B46-ABEA-442EF21ADA9F}" type="slidenum">
              <a:rPr lang="en-US" smtClean="0"/>
              <a:pPr/>
              <a:t>13</a:t>
            </a:fld>
            <a:endParaRPr lang="en-US"/>
          </a:p>
        </p:txBody>
      </p:sp>
    </p:spTree>
    <p:extLst>
      <p:ext uri="{BB962C8B-B14F-4D97-AF65-F5344CB8AC3E}">
        <p14:creationId xmlns:p14="http://schemas.microsoft.com/office/powerpoint/2010/main" val="323367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B65BDB-A738-C144-DDC3-76C051C95589}"/>
              </a:ext>
              <a:ext uri="{C183D7F6-B498-43B3-948B-1728B52AA6E4}">
                <adec:decorative xmlns:adec="http://schemas.microsoft.com/office/drawing/2017/decorative" val="1"/>
              </a:ext>
            </a:extLst>
          </p:cNvPr>
          <p:cNvSpPr/>
          <p:nvPr/>
        </p:nvSpPr>
        <p:spPr>
          <a:xfrm>
            <a:off x="8001000" y="6400800"/>
            <a:ext cx="1322883" cy="305702"/>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2" name="Text Placeholder 1">
            <a:extLst>
              <a:ext uri="{FF2B5EF4-FFF2-40B4-BE49-F238E27FC236}">
                <a16:creationId xmlns:a16="http://schemas.microsoft.com/office/drawing/2014/main" id="{43C50668-C8F2-B8DA-0EAC-7DBDB665651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The DSCT aimed to address three primary issues: that demand for entry-level digital skills roles was increasing across the skills and labour market, there was an insufficient pipeline of digital workers and a cadetship model would meet this gap.</a:t>
            </a:r>
          </a:p>
        </p:txBody>
      </p:sp>
      <p:sp>
        <p:nvSpPr>
          <p:cNvPr id="3" name="Title 2">
            <a:extLst>
              <a:ext uri="{FF2B5EF4-FFF2-40B4-BE49-F238E27FC236}">
                <a16:creationId xmlns:a16="http://schemas.microsoft.com/office/drawing/2014/main" id="{32178174-C8B7-E217-2C28-5BFB315CF27C}"/>
              </a:ext>
              <a:ext uri="{C183D7F6-B498-43B3-948B-1728B52AA6E4}">
                <adec:decorative xmlns:adec="http://schemas.microsoft.com/office/drawing/2017/decorative" val="1"/>
              </a:ext>
            </a:extLst>
          </p:cNvPr>
          <p:cNvSpPr>
            <a:spLocks noGrp="1"/>
          </p:cNvSpPr>
          <p:nvPr>
            <p:ph type="title"/>
          </p:nvPr>
        </p:nvSpPr>
        <p:spPr/>
        <p:txBody>
          <a:bodyPr/>
          <a:lstStyle/>
          <a:p>
            <a:r>
              <a:rPr lang="en-US"/>
              <a:t>The problem that the DSCT sought to address</a:t>
            </a:r>
          </a:p>
        </p:txBody>
      </p:sp>
      <p:sp>
        <p:nvSpPr>
          <p:cNvPr id="4" name="Slide Number Placeholder 3">
            <a:extLst>
              <a:ext uri="{FF2B5EF4-FFF2-40B4-BE49-F238E27FC236}">
                <a16:creationId xmlns:a16="http://schemas.microsoft.com/office/drawing/2014/main" id="{FFE944FE-6777-E77B-76F0-D075375EFFAA}"/>
              </a:ext>
              <a:ext uri="{C183D7F6-B498-43B3-948B-1728B52AA6E4}">
                <adec:decorative xmlns:adec="http://schemas.microsoft.com/office/drawing/2017/decorative" val="1"/>
              </a:ext>
            </a:extLst>
          </p:cNvPr>
          <p:cNvSpPr>
            <a:spLocks noGrp="1"/>
          </p:cNvSpPr>
          <p:nvPr>
            <p:ph type="sldNum" sz="quarter" idx="11"/>
          </p:nvPr>
        </p:nvSpPr>
        <p:spPr>
          <a:xfrm>
            <a:off x="9618726" y="6523939"/>
            <a:ext cx="335678" cy="365125"/>
          </a:xfrm>
        </p:spPr>
        <p:txBody>
          <a:bodyPr/>
          <a:lstStyle/>
          <a:p>
            <a:fld id="{2ED7E6EB-FFB6-2B46-ABEA-442EF21ADA9F}" type="slidenum">
              <a:rPr lang="en-US" smtClean="0"/>
              <a:pPr/>
              <a:t>14</a:t>
            </a:fld>
            <a:endParaRPr lang="en-US"/>
          </a:p>
        </p:txBody>
      </p:sp>
      <p:sp>
        <p:nvSpPr>
          <p:cNvPr id="5" name="Rectangle 4">
            <a:extLst>
              <a:ext uri="{FF2B5EF4-FFF2-40B4-BE49-F238E27FC236}">
                <a16:creationId xmlns:a16="http://schemas.microsoft.com/office/drawing/2014/main" id="{F248A17E-7757-4D3E-4D30-A9DD532C112E}"/>
              </a:ext>
              <a:ext uri="{C183D7F6-B498-43B3-948B-1728B52AA6E4}">
                <adec:decorative xmlns:adec="http://schemas.microsoft.com/office/drawing/2017/decorative" val="1"/>
              </a:ext>
            </a:extLst>
          </p:cNvPr>
          <p:cNvSpPr/>
          <p:nvPr/>
        </p:nvSpPr>
        <p:spPr>
          <a:xfrm>
            <a:off x="119435" y="1130616"/>
            <a:ext cx="5338447" cy="31680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8" name="Rectangle 7">
            <a:extLst>
              <a:ext uri="{FF2B5EF4-FFF2-40B4-BE49-F238E27FC236}">
                <a16:creationId xmlns:a16="http://schemas.microsoft.com/office/drawing/2014/main" id="{DCEC53CD-924C-F789-9BE8-A38A1718AC81}"/>
              </a:ext>
              <a:ext uri="{C183D7F6-B498-43B3-948B-1728B52AA6E4}">
                <adec:decorative xmlns:adec="http://schemas.microsoft.com/office/drawing/2017/decorative" val="1"/>
              </a:ext>
            </a:extLst>
          </p:cNvPr>
          <p:cNvSpPr/>
          <p:nvPr/>
        </p:nvSpPr>
        <p:spPr>
          <a:xfrm>
            <a:off x="119435" y="4412018"/>
            <a:ext cx="5338447" cy="1668991"/>
          </a:xfrm>
          <a:prstGeom prst="rect">
            <a:avLst/>
          </a:prstGeom>
          <a:noFill/>
          <a:ln w="19050">
            <a:solidFill>
              <a:schemeClr val="tx2"/>
            </a:solidFill>
            <a:prstDash val="lg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9" name="Rectangle 8">
            <a:extLst>
              <a:ext uri="{FF2B5EF4-FFF2-40B4-BE49-F238E27FC236}">
                <a16:creationId xmlns:a16="http://schemas.microsoft.com/office/drawing/2014/main" id="{E8DD6EC5-FED2-BB1E-2E55-2788BE536CED}"/>
              </a:ext>
              <a:ext uri="{C183D7F6-B498-43B3-948B-1728B52AA6E4}">
                <adec:decorative xmlns:adec="http://schemas.microsoft.com/office/drawing/2017/decorative" val="1"/>
              </a:ext>
            </a:extLst>
          </p:cNvPr>
          <p:cNvSpPr/>
          <p:nvPr/>
        </p:nvSpPr>
        <p:spPr>
          <a:xfrm>
            <a:off x="216579" y="2197637"/>
            <a:ext cx="1541777" cy="2012777"/>
          </a:xfrm>
          <a:prstGeom prst="rect">
            <a:avLst/>
          </a:prstGeom>
          <a:solidFill>
            <a:schemeClr val="bg2">
              <a:lumMod val="90000"/>
              <a:alpha val="3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0" name="Arc 9">
            <a:extLst>
              <a:ext uri="{FF2B5EF4-FFF2-40B4-BE49-F238E27FC236}">
                <a16:creationId xmlns:a16="http://schemas.microsoft.com/office/drawing/2014/main" id="{2C81E2AD-D9C2-F7F8-D7FE-10B64A8A7AD4}"/>
              </a:ext>
              <a:ext uri="{C183D7F6-B498-43B3-948B-1728B52AA6E4}">
                <adec:decorative xmlns:adec="http://schemas.microsoft.com/office/drawing/2017/decorative" val="1"/>
              </a:ext>
            </a:extLst>
          </p:cNvPr>
          <p:cNvSpPr/>
          <p:nvPr/>
        </p:nvSpPr>
        <p:spPr>
          <a:xfrm rot="20813726">
            <a:off x="989353" y="2530575"/>
            <a:ext cx="2736470" cy="2736470"/>
          </a:xfrm>
          <a:prstGeom prst="arc">
            <a:avLst>
              <a:gd name="adj1" fmla="val 16302244"/>
              <a:gd name="adj2" fmla="val 18184445"/>
            </a:avLst>
          </a:prstGeom>
          <a:ln w="57150">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nvGrpSpPr>
          <p:cNvPr id="11" name="Group 10">
            <a:extLst>
              <a:ext uri="{FF2B5EF4-FFF2-40B4-BE49-F238E27FC236}">
                <a16:creationId xmlns:a16="http://schemas.microsoft.com/office/drawing/2014/main" id="{DB4F05D2-FE61-DE00-776D-6813F0B4D373}"/>
              </a:ext>
              <a:ext uri="{C183D7F6-B498-43B3-948B-1728B52AA6E4}">
                <adec:decorative xmlns:adec="http://schemas.microsoft.com/office/drawing/2017/decorative" val="1"/>
              </a:ext>
            </a:extLst>
          </p:cNvPr>
          <p:cNvGrpSpPr/>
          <p:nvPr/>
        </p:nvGrpSpPr>
        <p:grpSpPr>
          <a:xfrm>
            <a:off x="1595611" y="2255990"/>
            <a:ext cx="2332596" cy="2680730"/>
            <a:chOff x="1333630" y="2116620"/>
            <a:chExt cx="2846086" cy="3270856"/>
          </a:xfrm>
        </p:grpSpPr>
        <p:sp>
          <p:nvSpPr>
            <p:cNvPr id="13" name="Chord 12">
              <a:extLst>
                <a:ext uri="{FF2B5EF4-FFF2-40B4-BE49-F238E27FC236}">
                  <a16:creationId xmlns:a16="http://schemas.microsoft.com/office/drawing/2014/main" id="{6D1AEAA4-389A-68D7-59E5-3606A74A8633}"/>
                </a:ext>
              </a:extLst>
            </p:cNvPr>
            <p:cNvSpPr/>
            <p:nvPr/>
          </p:nvSpPr>
          <p:spPr>
            <a:xfrm rot="15344130">
              <a:off x="1644397" y="2458497"/>
              <a:ext cx="794211" cy="860111"/>
            </a:xfrm>
            <a:prstGeom prst="chord">
              <a:avLst>
                <a:gd name="adj1" fmla="val 7180058"/>
                <a:gd name="adj2" fmla="val 16200000"/>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4" name="Arc 13">
              <a:extLst>
                <a:ext uri="{FF2B5EF4-FFF2-40B4-BE49-F238E27FC236}">
                  <a16:creationId xmlns:a16="http://schemas.microsoft.com/office/drawing/2014/main" id="{C2817E8D-DF72-6BA3-C6F3-B5B695EC4DF6}"/>
                </a:ext>
              </a:extLst>
            </p:cNvPr>
            <p:cNvSpPr/>
            <p:nvPr/>
          </p:nvSpPr>
          <p:spPr>
            <a:xfrm rot="334857">
              <a:off x="1333630" y="2541390"/>
              <a:ext cx="2846086" cy="2846086"/>
            </a:xfrm>
            <a:prstGeom prst="arc">
              <a:avLst>
                <a:gd name="adj1" fmla="val 16200000"/>
                <a:gd name="adj2" fmla="val 18184445"/>
              </a:avLst>
            </a:prstGeom>
            <a:ln w="57150">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5" name="Rectangle 14">
              <a:extLst>
                <a:ext uri="{FF2B5EF4-FFF2-40B4-BE49-F238E27FC236}">
                  <a16:creationId xmlns:a16="http://schemas.microsoft.com/office/drawing/2014/main" id="{85865B43-7780-26BF-0C6D-CD06CEBF885C}"/>
                </a:ext>
              </a:extLst>
            </p:cNvPr>
            <p:cNvSpPr/>
            <p:nvPr/>
          </p:nvSpPr>
          <p:spPr>
            <a:xfrm>
              <a:off x="2551012" y="3729096"/>
              <a:ext cx="548784" cy="71139"/>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6" name="Freeform 23">
              <a:extLst>
                <a:ext uri="{FF2B5EF4-FFF2-40B4-BE49-F238E27FC236}">
                  <a16:creationId xmlns:a16="http://schemas.microsoft.com/office/drawing/2014/main" id="{7952EBE8-A658-4854-82E4-55F749806788}"/>
                </a:ext>
              </a:extLst>
            </p:cNvPr>
            <p:cNvSpPr/>
            <p:nvPr/>
          </p:nvSpPr>
          <p:spPr>
            <a:xfrm>
              <a:off x="2769552" y="2116620"/>
              <a:ext cx="111704" cy="1553356"/>
            </a:xfrm>
            <a:custGeom>
              <a:avLst/>
              <a:gdLst>
                <a:gd name="connsiteX0" fmla="*/ 67581 w 135162"/>
                <a:gd name="connsiteY0" fmla="*/ 0 h 1879560"/>
                <a:gd name="connsiteX1" fmla="*/ 129851 w 135162"/>
                <a:gd name="connsiteY1" fmla="*/ 41276 h 1879560"/>
                <a:gd name="connsiteX2" fmla="*/ 134147 w 135162"/>
                <a:gd name="connsiteY2" fmla="*/ 62552 h 1879560"/>
                <a:gd name="connsiteX3" fmla="*/ 135162 w 135162"/>
                <a:gd name="connsiteY3" fmla="*/ 62552 h 1879560"/>
                <a:gd name="connsiteX4" fmla="*/ 135162 w 135162"/>
                <a:gd name="connsiteY4" fmla="*/ 67581 h 1879560"/>
                <a:gd name="connsiteX5" fmla="*/ 135162 w 135162"/>
                <a:gd name="connsiteY5" fmla="*/ 1879560 h 1879560"/>
                <a:gd name="connsiteX6" fmla="*/ 0 w 135162"/>
                <a:gd name="connsiteY6" fmla="*/ 1879560 h 1879560"/>
                <a:gd name="connsiteX7" fmla="*/ 0 w 135162"/>
                <a:gd name="connsiteY7" fmla="*/ 67581 h 1879560"/>
                <a:gd name="connsiteX8" fmla="*/ 0 w 135162"/>
                <a:gd name="connsiteY8" fmla="*/ 62552 h 1879560"/>
                <a:gd name="connsiteX9" fmla="*/ 1015 w 135162"/>
                <a:gd name="connsiteY9" fmla="*/ 62552 h 1879560"/>
                <a:gd name="connsiteX10" fmla="*/ 5311 w 135162"/>
                <a:gd name="connsiteY10" fmla="*/ 41276 h 1879560"/>
                <a:gd name="connsiteX11" fmla="*/ 67581 w 135162"/>
                <a:gd name="connsiteY11" fmla="*/ 0 h 187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162" h="1879560">
                  <a:moveTo>
                    <a:pt x="67581" y="0"/>
                  </a:moveTo>
                  <a:cubicBezTo>
                    <a:pt x="95574" y="0"/>
                    <a:pt x="119592" y="17020"/>
                    <a:pt x="129851" y="41276"/>
                  </a:cubicBezTo>
                  <a:lnTo>
                    <a:pt x="134147" y="62552"/>
                  </a:lnTo>
                  <a:lnTo>
                    <a:pt x="135162" y="62552"/>
                  </a:lnTo>
                  <a:lnTo>
                    <a:pt x="135162" y="67581"/>
                  </a:lnTo>
                  <a:lnTo>
                    <a:pt x="135162" y="1879560"/>
                  </a:lnTo>
                  <a:lnTo>
                    <a:pt x="0" y="1879560"/>
                  </a:lnTo>
                  <a:lnTo>
                    <a:pt x="0" y="67581"/>
                  </a:lnTo>
                  <a:lnTo>
                    <a:pt x="0" y="62552"/>
                  </a:lnTo>
                  <a:lnTo>
                    <a:pt x="1015" y="62552"/>
                  </a:lnTo>
                  <a:lnTo>
                    <a:pt x="5311" y="41276"/>
                  </a:lnTo>
                  <a:cubicBezTo>
                    <a:pt x="15570" y="17020"/>
                    <a:pt x="39588" y="0"/>
                    <a:pt x="67581" y="0"/>
                  </a:cubicBezTo>
                  <a:close/>
                </a:path>
              </a:pathLst>
            </a:cu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7" name="Trapezium 16">
              <a:extLst>
                <a:ext uri="{FF2B5EF4-FFF2-40B4-BE49-F238E27FC236}">
                  <a16:creationId xmlns:a16="http://schemas.microsoft.com/office/drawing/2014/main" id="{6B956AD0-60D0-0B50-64DB-39E2ACA50926}"/>
                </a:ext>
              </a:extLst>
            </p:cNvPr>
            <p:cNvSpPr/>
            <p:nvPr/>
          </p:nvSpPr>
          <p:spPr>
            <a:xfrm>
              <a:off x="2613987" y="3610855"/>
              <a:ext cx="422833" cy="118241"/>
            </a:xfrm>
            <a:prstGeom prst="trapezoid">
              <a:avLst/>
            </a:prstGeom>
            <a:solidFill>
              <a:schemeClr val="bg2">
                <a:lumMod val="1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19" name="Straight Connector 18">
              <a:extLst>
                <a:ext uri="{FF2B5EF4-FFF2-40B4-BE49-F238E27FC236}">
                  <a16:creationId xmlns:a16="http://schemas.microsoft.com/office/drawing/2014/main" id="{6F0E0828-B8C3-E6BD-479A-D8AE8260475C}"/>
                </a:ext>
              </a:extLst>
            </p:cNvPr>
            <p:cNvCxnSpPr>
              <a:cxnSpLocks/>
            </p:cNvCxnSpPr>
            <p:nvPr/>
          </p:nvCxnSpPr>
          <p:spPr>
            <a:xfrm flipH="1">
              <a:off x="3426749" y="2903532"/>
              <a:ext cx="155565" cy="436889"/>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C25F584-1F35-296F-2D59-858E6105A321}"/>
                </a:ext>
              </a:extLst>
            </p:cNvPr>
            <p:cNvCxnSpPr>
              <a:cxnSpLocks/>
            </p:cNvCxnSpPr>
            <p:nvPr/>
          </p:nvCxnSpPr>
          <p:spPr>
            <a:xfrm>
              <a:off x="3636242" y="2928115"/>
              <a:ext cx="155565" cy="436889"/>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1" name="Chord 20">
              <a:extLst>
                <a:ext uri="{FF2B5EF4-FFF2-40B4-BE49-F238E27FC236}">
                  <a16:creationId xmlns:a16="http://schemas.microsoft.com/office/drawing/2014/main" id="{DE6FC3DF-DF1B-47FE-6306-D3C85956C8B6}"/>
                </a:ext>
              </a:extLst>
            </p:cNvPr>
            <p:cNvSpPr/>
            <p:nvPr/>
          </p:nvSpPr>
          <p:spPr>
            <a:xfrm rot="15344130">
              <a:off x="3272191" y="2787749"/>
              <a:ext cx="794211" cy="860111"/>
            </a:xfrm>
            <a:prstGeom prst="chord">
              <a:avLst>
                <a:gd name="adj1" fmla="val 7180058"/>
                <a:gd name="adj2" fmla="val 16200000"/>
              </a:avLst>
            </a:prstGeom>
            <a:solidFill>
              <a:schemeClr val="bg2">
                <a:lumMod val="5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22" name="Straight Connector 21">
              <a:extLst>
                <a:ext uri="{FF2B5EF4-FFF2-40B4-BE49-F238E27FC236}">
                  <a16:creationId xmlns:a16="http://schemas.microsoft.com/office/drawing/2014/main" id="{BB397715-0118-D55D-F208-370EC82EB82A}"/>
                </a:ext>
              </a:extLst>
            </p:cNvPr>
            <p:cNvCxnSpPr>
              <a:cxnSpLocks/>
            </p:cNvCxnSpPr>
            <p:nvPr/>
          </p:nvCxnSpPr>
          <p:spPr>
            <a:xfrm flipH="1">
              <a:off x="1847403" y="2561977"/>
              <a:ext cx="155565" cy="436889"/>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481C652-5FA3-A2E1-9FD7-BFA823F336A3}"/>
                </a:ext>
              </a:extLst>
            </p:cNvPr>
            <p:cNvCxnSpPr>
              <a:cxnSpLocks/>
            </p:cNvCxnSpPr>
            <p:nvPr/>
          </p:nvCxnSpPr>
          <p:spPr>
            <a:xfrm>
              <a:off x="2065786" y="2566388"/>
              <a:ext cx="155565" cy="436889"/>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80E72BF4-5AD0-0EF7-9B0E-C03BBCF38988}"/>
                </a:ext>
              </a:extLst>
            </p:cNvPr>
            <p:cNvSpPr/>
            <p:nvPr/>
          </p:nvSpPr>
          <p:spPr>
            <a:xfrm>
              <a:off x="1956677" y="2401998"/>
              <a:ext cx="164390" cy="164390"/>
            </a:xfrm>
            <a:prstGeom prst="ellipse">
              <a:avLst/>
            </a:prstGeom>
            <a:solidFill>
              <a:schemeClr val="bg1"/>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26" name="TextBox 25">
              <a:extLst>
                <a:ext uri="{FF2B5EF4-FFF2-40B4-BE49-F238E27FC236}">
                  <a16:creationId xmlns:a16="http://schemas.microsoft.com/office/drawing/2014/main" id="{34A801AD-DAF7-D14F-7429-BF530CEF2C94}"/>
                </a:ext>
              </a:extLst>
            </p:cNvPr>
            <p:cNvSpPr txBox="1"/>
            <p:nvPr/>
          </p:nvSpPr>
          <p:spPr>
            <a:xfrm>
              <a:off x="3302267" y="3337730"/>
              <a:ext cx="703242" cy="281647"/>
            </a:xfrm>
            <a:prstGeom prst="rect">
              <a:avLst/>
            </a:prstGeom>
          </p:spPr>
          <p:txBody>
            <a:bodyPr wrap="square" rtlCol="0">
              <a:spAutoFit/>
            </a:bodyPr>
            <a:lstStyle/>
            <a:p>
              <a:pPr algn="ctr">
                <a:spcAft>
                  <a:spcPts val="600"/>
                </a:spcAft>
              </a:pPr>
              <a:r>
                <a:rPr lang="en-AU" sz="900" b="1">
                  <a:solidFill>
                    <a:schemeClr val="bg1"/>
                  </a:solidFill>
                </a:rPr>
                <a:t>Supply</a:t>
              </a:r>
            </a:p>
          </p:txBody>
        </p:sp>
        <p:sp>
          <p:nvSpPr>
            <p:cNvPr id="27" name="TextBox 26">
              <a:extLst>
                <a:ext uri="{FF2B5EF4-FFF2-40B4-BE49-F238E27FC236}">
                  <a16:creationId xmlns:a16="http://schemas.microsoft.com/office/drawing/2014/main" id="{B970153A-544C-C7A5-3FA6-219B25F6121B}"/>
                </a:ext>
              </a:extLst>
            </p:cNvPr>
            <p:cNvSpPr txBox="1"/>
            <p:nvPr/>
          </p:nvSpPr>
          <p:spPr>
            <a:xfrm>
              <a:off x="1678455" y="3001599"/>
              <a:ext cx="703242" cy="281647"/>
            </a:xfrm>
            <a:prstGeom prst="rect">
              <a:avLst/>
            </a:prstGeom>
          </p:spPr>
          <p:txBody>
            <a:bodyPr wrap="square" rtlCol="0">
              <a:spAutoFit/>
            </a:bodyPr>
            <a:lstStyle/>
            <a:p>
              <a:pPr algn="ctr">
                <a:spcAft>
                  <a:spcPts val="600"/>
                </a:spcAft>
              </a:pPr>
              <a:r>
                <a:rPr lang="en-AU" sz="900" b="1">
                  <a:solidFill>
                    <a:schemeClr val="bg1"/>
                  </a:solidFill>
                </a:rPr>
                <a:t>Demand</a:t>
              </a:r>
            </a:p>
          </p:txBody>
        </p:sp>
        <p:sp>
          <p:nvSpPr>
            <p:cNvPr id="28" name="Oval 27">
              <a:extLst>
                <a:ext uri="{FF2B5EF4-FFF2-40B4-BE49-F238E27FC236}">
                  <a16:creationId xmlns:a16="http://schemas.microsoft.com/office/drawing/2014/main" id="{D7B3B555-6531-DF79-9FD3-7F5EE7175213}"/>
                </a:ext>
              </a:extLst>
            </p:cNvPr>
            <p:cNvSpPr/>
            <p:nvPr/>
          </p:nvSpPr>
          <p:spPr>
            <a:xfrm>
              <a:off x="2730262" y="2445126"/>
              <a:ext cx="190284" cy="190284"/>
            </a:xfrm>
            <a:prstGeom prst="ellipse">
              <a:avLst/>
            </a:prstGeom>
            <a:solidFill>
              <a:schemeClr val="bg2">
                <a:lumMod val="2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29" name="Oval 28">
              <a:extLst>
                <a:ext uri="{FF2B5EF4-FFF2-40B4-BE49-F238E27FC236}">
                  <a16:creationId xmlns:a16="http://schemas.microsoft.com/office/drawing/2014/main" id="{57F12A3C-FFD2-E74A-357A-C50A68D0BAF0}"/>
                </a:ext>
              </a:extLst>
            </p:cNvPr>
            <p:cNvSpPr/>
            <p:nvPr/>
          </p:nvSpPr>
          <p:spPr>
            <a:xfrm>
              <a:off x="3536024" y="2763725"/>
              <a:ext cx="164390" cy="164390"/>
            </a:xfrm>
            <a:prstGeom prst="ellipse">
              <a:avLst/>
            </a:prstGeom>
            <a:solidFill>
              <a:schemeClr val="bg1"/>
            </a:solidFill>
            <a:ln w="5715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grpSp>
      <p:sp>
        <p:nvSpPr>
          <p:cNvPr id="30" name="Rectangle 29">
            <a:extLst>
              <a:ext uri="{FF2B5EF4-FFF2-40B4-BE49-F238E27FC236}">
                <a16:creationId xmlns:a16="http://schemas.microsoft.com/office/drawing/2014/main" id="{02E11F62-8CEE-63B4-3F84-513595E82B16}"/>
              </a:ext>
              <a:ext uri="{C183D7F6-B498-43B3-948B-1728B52AA6E4}">
                <adec:decorative xmlns:adec="http://schemas.microsoft.com/office/drawing/2017/decorative" val="1"/>
              </a:ext>
            </a:extLst>
          </p:cNvPr>
          <p:cNvSpPr/>
          <p:nvPr/>
        </p:nvSpPr>
        <p:spPr>
          <a:xfrm>
            <a:off x="4144820" y="2588895"/>
            <a:ext cx="1172239" cy="1621519"/>
          </a:xfrm>
          <a:prstGeom prst="rect">
            <a:avLst/>
          </a:prstGeom>
          <a:solidFill>
            <a:schemeClr val="bg2">
              <a:lumMod val="50000"/>
              <a:alpha val="3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31" name="Triangle 47">
            <a:extLst>
              <a:ext uri="{FF2B5EF4-FFF2-40B4-BE49-F238E27FC236}">
                <a16:creationId xmlns:a16="http://schemas.microsoft.com/office/drawing/2014/main" id="{15671C4D-0D1D-A6CD-C54C-64048AC9D96D}"/>
              </a:ext>
              <a:ext uri="{C183D7F6-B498-43B3-948B-1728B52AA6E4}">
                <adec:decorative xmlns:adec="http://schemas.microsoft.com/office/drawing/2017/decorative" val="1"/>
              </a:ext>
            </a:extLst>
          </p:cNvPr>
          <p:cNvSpPr/>
          <p:nvPr/>
        </p:nvSpPr>
        <p:spPr>
          <a:xfrm rot="5400000">
            <a:off x="1765717" y="3217678"/>
            <a:ext cx="208958" cy="180137"/>
          </a:xfrm>
          <a:prstGeom prst="triangle">
            <a:avLst/>
          </a:prstGeom>
          <a:solidFill>
            <a:schemeClr val="bg2">
              <a:lumMod val="90000"/>
              <a:alpha val="3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32" name="Triangle 48">
            <a:extLst>
              <a:ext uri="{FF2B5EF4-FFF2-40B4-BE49-F238E27FC236}">
                <a16:creationId xmlns:a16="http://schemas.microsoft.com/office/drawing/2014/main" id="{10BBCD39-AA5D-89C3-1236-F0C0A726E179}"/>
              </a:ext>
              <a:ext uri="{C183D7F6-B498-43B3-948B-1728B52AA6E4}">
                <adec:decorative xmlns:adec="http://schemas.microsoft.com/office/drawing/2017/decorative" val="1"/>
              </a:ext>
            </a:extLst>
          </p:cNvPr>
          <p:cNvSpPr/>
          <p:nvPr/>
        </p:nvSpPr>
        <p:spPr>
          <a:xfrm rot="16200000">
            <a:off x="3944044" y="3229084"/>
            <a:ext cx="188771" cy="162734"/>
          </a:xfrm>
          <a:prstGeom prst="triangle">
            <a:avLst/>
          </a:prstGeom>
          <a:solidFill>
            <a:schemeClr val="bg2">
              <a:lumMod val="50000"/>
              <a:alpha val="3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33" name="TextBox 32">
            <a:extLst>
              <a:ext uri="{FF2B5EF4-FFF2-40B4-BE49-F238E27FC236}">
                <a16:creationId xmlns:a16="http://schemas.microsoft.com/office/drawing/2014/main" id="{D09F1C07-BED8-40A1-D4A6-375A192B520B}"/>
              </a:ext>
              <a:ext uri="{C183D7F6-B498-43B3-948B-1728B52AA6E4}">
                <adec:decorative xmlns:adec="http://schemas.microsoft.com/office/drawing/2017/decorative" val="1"/>
              </a:ext>
            </a:extLst>
          </p:cNvPr>
          <p:cNvSpPr txBox="1"/>
          <p:nvPr/>
        </p:nvSpPr>
        <p:spPr>
          <a:xfrm>
            <a:off x="231205" y="2197637"/>
            <a:ext cx="1410864" cy="1954381"/>
          </a:xfrm>
          <a:prstGeom prst="rect">
            <a:avLst/>
          </a:prstGeom>
        </p:spPr>
        <p:txBody>
          <a:bodyPr wrap="square" rtlCol="0">
            <a:spAutoFit/>
          </a:bodyPr>
          <a:lstStyle/>
          <a:p>
            <a:endParaRPr lang="en-AU" sz="1100" b="0" i="0" dirty="0">
              <a:effectLst/>
              <a:latin typeface="+mj-lt"/>
            </a:endParaRPr>
          </a:p>
          <a:p>
            <a:r>
              <a:rPr lang="en-AU" sz="1100" b="0" i="0" dirty="0">
                <a:effectLst/>
                <a:latin typeface="+mj-lt"/>
              </a:rPr>
              <a:t>At the time of establishin</a:t>
            </a:r>
            <a:r>
              <a:rPr lang="en-AU" sz="1100" dirty="0">
                <a:latin typeface="+mj-lt"/>
              </a:rPr>
              <a:t>g the DSCT, it was estimated a</a:t>
            </a:r>
            <a:r>
              <a:rPr lang="en-AU" sz="1100" b="0" i="0" dirty="0">
                <a:effectLst/>
                <a:latin typeface="+mj-lt"/>
              </a:rPr>
              <a:t>round </a:t>
            </a:r>
            <a:r>
              <a:rPr lang="en-AU" sz="1100" b="1" i="0" dirty="0">
                <a:effectLst/>
                <a:latin typeface="+mj-lt"/>
              </a:rPr>
              <a:t>70%</a:t>
            </a:r>
            <a:r>
              <a:rPr lang="en-AU" sz="1100" b="0" i="0" dirty="0">
                <a:effectLst/>
                <a:latin typeface="+mj-lt"/>
              </a:rPr>
              <a:t> of the workforce was required to apply at least one digital skill in their work currently, and this figure was expected to grow by </a:t>
            </a:r>
            <a:r>
              <a:rPr lang="en-AU" sz="1100" b="1" i="0" dirty="0">
                <a:effectLst/>
                <a:latin typeface="+mj-lt"/>
              </a:rPr>
              <a:t>10%</a:t>
            </a:r>
            <a:r>
              <a:rPr lang="en-AU" sz="1100" b="0" i="0" dirty="0">
                <a:effectLst/>
                <a:latin typeface="+mj-lt"/>
              </a:rPr>
              <a:t> by 2026.</a:t>
            </a:r>
            <a:r>
              <a:rPr lang="en-AU" sz="1100" b="0" i="0" baseline="30000" dirty="0">
                <a:effectLst/>
                <a:latin typeface="+mj-lt"/>
              </a:rPr>
              <a:t>2</a:t>
            </a:r>
            <a:r>
              <a:rPr lang="en-AU" sz="1100" b="0" i="0" dirty="0">
                <a:effectLst/>
                <a:latin typeface="+mj-lt"/>
              </a:rPr>
              <a:t> </a:t>
            </a:r>
          </a:p>
        </p:txBody>
      </p:sp>
      <p:sp>
        <p:nvSpPr>
          <p:cNvPr id="34" name="TextBox 33">
            <a:extLst>
              <a:ext uri="{FF2B5EF4-FFF2-40B4-BE49-F238E27FC236}">
                <a16:creationId xmlns:a16="http://schemas.microsoft.com/office/drawing/2014/main" id="{E45B9499-9493-89B5-BA38-CF6A691116D6}"/>
              </a:ext>
              <a:ext uri="{C183D7F6-B498-43B3-948B-1728B52AA6E4}">
                <adec:decorative xmlns:adec="http://schemas.microsoft.com/office/drawing/2017/decorative" val="1"/>
              </a:ext>
            </a:extLst>
          </p:cNvPr>
          <p:cNvSpPr txBox="1"/>
          <p:nvPr/>
        </p:nvSpPr>
        <p:spPr>
          <a:xfrm>
            <a:off x="4177901" y="2676220"/>
            <a:ext cx="1158794" cy="1277273"/>
          </a:xfrm>
          <a:prstGeom prst="rect">
            <a:avLst/>
          </a:prstGeom>
        </p:spPr>
        <p:txBody>
          <a:bodyPr wrap="square" rtlCol="0">
            <a:spAutoFit/>
          </a:bodyPr>
          <a:lstStyle/>
          <a:p>
            <a:r>
              <a:rPr lang="en-AU" sz="1100" dirty="0">
                <a:latin typeface="+mj-lt"/>
              </a:rPr>
              <a:t>G</a:t>
            </a:r>
            <a:r>
              <a:rPr lang="en-AU" sz="1100" b="0" i="0" dirty="0">
                <a:effectLst/>
                <a:latin typeface="+mj-lt"/>
              </a:rPr>
              <a:t>rowth in demand for digital skills was projected to result in a shortage of around 500,000 workers before 2026.</a:t>
            </a:r>
            <a:r>
              <a:rPr lang="en-AU" sz="1100" baseline="30000" dirty="0">
                <a:latin typeface="+mj-lt"/>
              </a:rPr>
              <a:t>3</a:t>
            </a:r>
            <a:endParaRPr lang="en-AU" sz="1100" b="0" i="0" baseline="30000" dirty="0">
              <a:effectLst/>
              <a:latin typeface="+mj-lt"/>
            </a:endParaRPr>
          </a:p>
        </p:txBody>
      </p:sp>
      <p:sp>
        <p:nvSpPr>
          <p:cNvPr id="35" name="TextBox 34">
            <a:extLst>
              <a:ext uri="{FF2B5EF4-FFF2-40B4-BE49-F238E27FC236}">
                <a16:creationId xmlns:a16="http://schemas.microsoft.com/office/drawing/2014/main" id="{6B4F1B55-D040-D352-D1B7-4783422CD1A8}"/>
              </a:ext>
              <a:ext uri="{C183D7F6-B498-43B3-948B-1728B52AA6E4}">
                <adec:decorative xmlns:adec="http://schemas.microsoft.com/office/drawing/2017/decorative" val="1"/>
              </a:ext>
            </a:extLst>
          </p:cNvPr>
          <p:cNvSpPr txBox="1"/>
          <p:nvPr/>
        </p:nvSpPr>
        <p:spPr>
          <a:xfrm>
            <a:off x="224332" y="1213673"/>
            <a:ext cx="1986201" cy="430887"/>
          </a:xfrm>
          <a:prstGeom prst="rect">
            <a:avLst/>
          </a:prstGeom>
        </p:spPr>
        <p:txBody>
          <a:bodyPr wrap="square" rtlCol="0">
            <a:spAutoFit/>
          </a:bodyPr>
          <a:lstStyle/>
          <a:p>
            <a:pPr algn="ctr">
              <a:spcAft>
                <a:spcPts val="600"/>
              </a:spcAft>
            </a:pPr>
            <a:r>
              <a:rPr lang="en-AU" sz="1100" b="1">
                <a:solidFill>
                  <a:schemeClr val="tx2"/>
                </a:solidFill>
              </a:rPr>
              <a:t>1. Demand for digital skills was increasing…</a:t>
            </a:r>
          </a:p>
        </p:txBody>
      </p:sp>
      <p:sp>
        <p:nvSpPr>
          <p:cNvPr id="36" name="TextBox 35">
            <a:extLst>
              <a:ext uri="{FF2B5EF4-FFF2-40B4-BE49-F238E27FC236}">
                <a16:creationId xmlns:a16="http://schemas.microsoft.com/office/drawing/2014/main" id="{3CA0434E-9EE7-93D4-DEA6-68CBC14E23F7}"/>
              </a:ext>
              <a:ext uri="{C183D7F6-B498-43B3-948B-1728B52AA6E4}">
                <adec:decorative xmlns:adec="http://schemas.microsoft.com/office/drawing/2017/decorative" val="1"/>
              </a:ext>
            </a:extLst>
          </p:cNvPr>
          <p:cNvSpPr txBox="1"/>
          <p:nvPr/>
        </p:nvSpPr>
        <p:spPr>
          <a:xfrm>
            <a:off x="3170787" y="1190811"/>
            <a:ext cx="2246889" cy="600164"/>
          </a:xfrm>
          <a:prstGeom prst="rect">
            <a:avLst/>
          </a:prstGeom>
        </p:spPr>
        <p:txBody>
          <a:bodyPr wrap="square" rtlCol="0">
            <a:spAutoFit/>
          </a:bodyPr>
          <a:lstStyle/>
          <a:p>
            <a:pPr algn="ctr">
              <a:spcAft>
                <a:spcPts val="600"/>
              </a:spcAft>
            </a:pPr>
            <a:r>
              <a:rPr lang="en-AU" sz="1100" b="1">
                <a:solidFill>
                  <a:schemeClr val="tx2"/>
                </a:solidFill>
              </a:rPr>
              <a:t>…but demand was not met by supply, with significant shortages expected in the near future</a:t>
            </a:r>
          </a:p>
        </p:txBody>
      </p:sp>
      <p:sp>
        <p:nvSpPr>
          <p:cNvPr id="37" name="TextBox 36">
            <a:extLst>
              <a:ext uri="{FF2B5EF4-FFF2-40B4-BE49-F238E27FC236}">
                <a16:creationId xmlns:a16="http://schemas.microsoft.com/office/drawing/2014/main" id="{7366D25A-4C61-A2ED-EA93-6EA17B9DE7D7}"/>
              </a:ext>
              <a:ext uri="{C183D7F6-B498-43B3-948B-1728B52AA6E4}">
                <adec:decorative xmlns:adec="http://schemas.microsoft.com/office/drawing/2017/decorative" val="1"/>
              </a:ext>
            </a:extLst>
          </p:cNvPr>
          <p:cNvSpPr txBox="1"/>
          <p:nvPr/>
        </p:nvSpPr>
        <p:spPr>
          <a:xfrm>
            <a:off x="119434" y="4415215"/>
            <a:ext cx="5338447" cy="261610"/>
          </a:xfrm>
          <a:prstGeom prst="rect">
            <a:avLst/>
          </a:prstGeom>
        </p:spPr>
        <p:txBody>
          <a:bodyPr wrap="square" rtlCol="0">
            <a:spAutoFit/>
          </a:bodyPr>
          <a:lstStyle/>
          <a:p>
            <a:pPr>
              <a:spcAft>
                <a:spcPts val="600"/>
              </a:spcAft>
            </a:pPr>
            <a:r>
              <a:rPr lang="en-AU" sz="1100" b="1">
                <a:solidFill>
                  <a:schemeClr val="tx2"/>
                </a:solidFill>
              </a:rPr>
              <a:t>2. There were anticipated shortages for junior staff and entry-level roles</a:t>
            </a:r>
          </a:p>
        </p:txBody>
      </p:sp>
      <p:sp>
        <p:nvSpPr>
          <p:cNvPr id="38" name="TextBox 37">
            <a:extLst>
              <a:ext uri="{FF2B5EF4-FFF2-40B4-BE49-F238E27FC236}">
                <a16:creationId xmlns:a16="http://schemas.microsoft.com/office/drawing/2014/main" id="{082B3E4D-1150-2EFC-45C8-559FFB3F65AB}"/>
              </a:ext>
              <a:ext uri="{C183D7F6-B498-43B3-948B-1728B52AA6E4}">
                <adec:decorative xmlns:adec="http://schemas.microsoft.com/office/drawing/2017/decorative" val="1"/>
              </a:ext>
            </a:extLst>
          </p:cNvPr>
          <p:cNvSpPr txBox="1"/>
          <p:nvPr/>
        </p:nvSpPr>
        <p:spPr>
          <a:xfrm>
            <a:off x="135569" y="4656572"/>
            <a:ext cx="5280497" cy="1431161"/>
          </a:xfrm>
          <a:prstGeom prst="rect">
            <a:avLst/>
          </a:prstGeom>
        </p:spPr>
        <p:txBody>
          <a:bodyPr wrap="square" lIns="91440" tIns="45720" rIns="91440" bIns="45720" rtlCol="0" anchor="t">
            <a:spAutoFit/>
          </a:bodyPr>
          <a:lstStyle/>
          <a:p>
            <a:pPr algn="l">
              <a:spcAft>
                <a:spcPts val="600"/>
              </a:spcAft>
            </a:pPr>
            <a:r>
              <a:rPr lang="en-AU" sz="1100" dirty="0"/>
              <a:t>At the time of establishing the DSCT, the Australian Government identified that there was an insufficient pipeline of entry-level digital workers for two key reasons:</a:t>
            </a:r>
          </a:p>
          <a:p>
            <a:pPr marL="171450" indent="-171450" algn="l">
              <a:spcAft>
                <a:spcPts val="600"/>
              </a:spcAft>
              <a:buFont typeface="Arial" panose="020B0604020202020204" pitchFamily="34" charset="0"/>
              <a:buChar char="•"/>
            </a:pPr>
            <a:r>
              <a:rPr lang="en-AU" sz="1100" dirty="0"/>
              <a:t>low awareness of digital careers for school leavers, with many school leavers having low awareness of digital skills roles and understanding of the jobs available in the digital and tech sectors</a:t>
            </a:r>
          </a:p>
          <a:p>
            <a:pPr marL="171450" indent="-171450" algn="l">
              <a:spcAft>
                <a:spcPts val="600"/>
              </a:spcAft>
              <a:buFont typeface="Arial" panose="020B0604020202020204" pitchFamily="34" charset="0"/>
              <a:buChar char="•"/>
            </a:pPr>
            <a:r>
              <a:rPr lang="en-AU" sz="1100" dirty="0"/>
              <a:t>Complex and fractured training pathways, which made it difficult for learners to have clarity about skills pathways and options available.</a:t>
            </a:r>
            <a:r>
              <a:rPr lang="en-AU" sz="1100" baseline="30000" dirty="0"/>
              <a:t>4</a:t>
            </a:r>
          </a:p>
        </p:txBody>
      </p:sp>
      <p:sp>
        <p:nvSpPr>
          <p:cNvPr id="39" name="TextBox 38">
            <a:extLst>
              <a:ext uri="{FF2B5EF4-FFF2-40B4-BE49-F238E27FC236}">
                <a16:creationId xmlns:a16="http://schemas.microsoft.com/office/drawing/2014/main" id="{1A6D3FFD-B298-836F-C323-5D2569A12EA4}"/>
              </a:ext>
              <a:ext uri="{C183D7F6-B498-43B3-948B-1728B52AA6E4}">
                <adec:decorative xmlns:adec="http://schemas.microsoft.com/office/drawing/2017/decorative" val="1"/>
              </a:ext>
            </a:extLst>
          </p:cNvPr>
          <p:cNvSpPr txBox="1"/>
          <p:nvPr/>
        </p:nvSpPr>
        <p:spPr>
          <a:xfrm>
            <a:off x="75696" y="6105952"/>
            <a:ext cx="7711944" cy="784830"/>
          </a:xfrm>
          <a:prstGeom prst="rect">
            <a:avLst/>
          </a:prstGeom>
          <a:noFill/>
        </p:spPr>
        <p:txBody>
          <a:bodyPr wrap="square">
            <a:spAutoFit/>
          </a:bodyPr>
          <a:lstStyle/>
          <a:p>
            <a:r>
              <a:rPr lang="en-AU" sz="900" b="0" i="0" baseline="30000">
                <a:effectLst/>
                <a:latin typeface="+mj-lt"/>
              </a:rPr>
              <a:t>1</a:t>
            </a:r>
            <a:r>
              <a:rPr lang="en-AU" sz="900" b="0" i="0">
                <a:effectLst/>
                <a:latin typeface="+mj-lt"/>
              </a:rPr>
              <a:t> Business Council of Australia, Submission to th</a:t>
            </a:r>
            <a:r>
              <a:rPr lang="en-AU" sz="900">
                <a:latin typeface="+mj-lt"/>
              </a:rPr>
              <a:t>e Australian Government Budget 2021-22. </a:t>
            </a:r>
            <a:endParaRPr lang="en-AU" sz="900" b="0" i="0">
              <a:effectLst/>
              <a:latin typeface="+mj-lt"/>
            </a:endParaRPr>
          </a:p>
          <a:p>
            <a:r>
              <a:rPr lang="en-AU" sz="900" b="0" i="0" baseline="30000">
                <a:effectLst/>
                <a:latin typeface="+mj-lt"/>
              </a:rPr>
              <a:t>2 </a:t>
            </a:r>
            <a:r>
              <a:rPr lang="en-AU" sz="900" b="0" i="0">
                <a:effectLst/>
                <a:latin typeface="+mj-lt"/>
              </a:rPr>
              <a:t>Australian Bureau of Statistics, Employed persons by occupation unit group, 2022.</a:t>
            </a:r>
          </a:p>
          <a:p>
            <a:r>
              <a:rPr lang="en-AU" sz="900" baseline="30000">
                <a:latin typeface="+mj-lt"/>
              </a:rPr>
              <a:t>3</a:t>
            </a:r>
            <a:r>
              <a:rPr lang="en-AU" sz="900">
                <a:latin typeface="+mj-lt"/>
              </a:rPr>
              <a:t> </a:t>
            </a:r>
            <a:r>
              <a:rPr lang="en-AU" sz="900" b="0" i="0">
                <a:effectLst/>
                <a:latin typeface="+mj-lt"/>
              </a:rPr>
              <a:t>National Skills Commission, Digital Skills in the Australian and International Economies, 2022.</a:t>
            </a:r>
          </a:p>
          <a:p>
            <a:r>
              <a:rPr lang="en-US" sz="900" baseline="30000">
                <a:latin typeface="+mj-lt"/>
              </a:rPr>
              <a:t>4 </a:t>
            </a:r>
            <a:r>
              <a:rPr lang="en-US" sz="900">
                <a:latin typeface="+mj-lt"/>
              </a:rPr>
              <a:t>Digital Skills Organisation, Growing Australia’s digital workforce, 2023. </a:t>
            </a:r>
          </a:p>
          <a:p>
            <a:r>
              <a:rPr lang="en-US" sz="900" baseline="30000">
                <a:latin typeface="+mj-lt"/>
              </a:rPr>
              <a:t>5 </a:t>
            </a:r>
            <a:r>
              <a:rPr lang="en-US" sz="900">
                <a:latin typeface="+mj-lt"/>
              </a:rPr>
              <a:t>Mitchell Institute, Proposed National Job Cadets Program, 2020; Australian Government, Expert Review of Australia’s VET system, 2019.</a:t>
            </a:r>
          </a:p>
        </p:txBody>
      </p:sp>
      <p:sp>
        <p:nvSpPr>
          <p:cNvPr id="12" name="TextBox 11">
            <a:extLst>
              <a:ext uri="{FF2B5EF4-FFF2-40B4-BE49-F238E27FC236}">
                <a16:creationId xmlns:a16="http://schemas.microsoft.com/office/drawing/2014/main" id="{1A47851D-198F-3AB0-5BA2-01D33AB43F03}"/>
              </a:ext>
              <a:ext uri="{C183D7F6-B498-43B3-948B-1728B52AA6E4}">
                <adec:decorative xmlns:adec="http://schemas.microsoft.com/office/drawing/2017/decorative" val="1"/>
              </a:ext>
            </a:extLst>
          </p:cNvPr>
          <p:cNvSpPr txBox="1"/>
          <p:nvPr/>
        </p:nvSpPr>
        <p:spPr>
          <a:xfrm>
            <a:off x="231205" y="1724217"/>
            <a:ext cx="4990170" cy="430887"/>
          </a:xfrm>
          <a:prstGeom prst="rect">
            <a:avLst/>
          </a:prstGeom>
          <a:noFill/>
        </p:spPr>
        <p:txBody>
          <a:bodyPr wrap="square">
            <a:spAutoFit/>
          </a:bodyPr>
          <a:lstStyle/>
          <a:p>
            <a:pPr algn="l">
              <a:spcAft>
                <a:spcPts val="600"/>
              </a:spcAft>
            </a:pPr>
            <a:r>
              <a:rPr lang="en-AU" sz="1100">
                <a:solidFill>
                  <a:schemeClr val="tx1"/>
                </a:solidFill>
              </a:rPr>
              <a:t>Key stakeholders raised persistent concerns about gaps between demand and supply of digital skills.</a:t>
            </a:r>
            <a:r>
              <a:rPr lang="en-AU" sz="1100" baseline="30000">
                <a:solidFill>
                  <a:schemeClr val="tx1"/>
                </a:solidFill>
              </a:rPr>
              <a:t>1</a:t>
            </a:r>
          </a:p>
        </p:txBody>
      </p:sp>
      <p:sp>
        <p:nvSpPr>
          <p:cNvPr id="40" name="TextBox 39">
            <a:extLst>
              <a:ext uri="{FF2B5EF4-FFF2-40B4-BE49-F238E27FC236}">
                <a16:creationId xmlns:a16="http://schemas.microsoft.com/office/drawing/2014/main" id="{858C39C5-60E6-8120-6442-040E63703745}"/>
              </a:ext>
              <a:ext uri="{C183D7F6-B498-43B3-948B-1728B52AA6E4}">
                <adec:decorative xmlns:adec="http://schemas.microsoft.com/office/drawing/2017/decorative" val="1"/>
              </a:ext>
            </a:extLst>
          </p:cNvPr>
          <p:cNvSpPr txBox="1"/>
          <p:nvPr/>
        </p:nvSpPr>
        <p:spPr>
          <a:xfrm>
            <a:off x="5632785" y="1130617"/>
            <a:ext cx="3985941" cy="5493703"/>
          </a:xfrm>
          <a:prstGeom prst="rect">
            <a:avLst/>
          </a:prstGeom>
          <a:solidFill>
            <a:schemeClr val="bg2">
              <a:alpha val="25000"/>
            </a:schemeClr>
          </a:solidFill>
        </p:spPr>
        <p:txBody>
          <a:bodyPr wrap="square">
            <a:noAutofit/>
          </a:bodyPr>
          <a:lstStyle/>
          <a:p>
            <a:r>
              <a:rPr lang="en-AU" sz="1100" b="1">
                <a:solidFill>
                  <a:schemeClr val="tx2"/>
                </a:solidFill>
                <a:latin typeface="+mj-lt"/>
              </a:rPr>
              <a:t>3. There were insufficient learner pathways with digital skills training</a:t>
            </a:r>
          </a:p>
          <a:p>
            <a:pPr>
              <a:spcAft>
                <a:spcPts val="600"/>
              </a:spcAft>
            </a:pPr>
            <a:r>
              <a:rPr lang="en-AU" sz="1100" i="1">
                <a:latin typeface="+mj-lt"/>
              </a:rPr>
              <a:t>The Australian Government identified multiple, intersecting challenges with traditional digital skills pathways through universities and VET training.</a:t>
            </a:r>
          </a:p>
          <a:p>
            <a:r>
              <a:rPr lang="en-AU" sz="1100"/>
              <a:t>These challenges included:</a:t>
            </a:r>
          </a:p>
          <a:p>
            <a:pPr marL="171450" indent="-171450" algn="l">
              <a:buFont typeface="Arial" panose="020B0604020202020204" pitchFamily="34" charset="0"/>
              <a:buChar char="•"/>
            </a:pPr>
            <a:r>
              <a:rPr lang="en-AU" sz="1100"/>
              <a:t>Significant time and financial commitment for learners</a:t>
            </a:r>
          </a:p>
          <a:p>
            <a:pPr marL="171450" indent="-171450" algn="l">
              <a:buFont typeface="Arial" panose="020B0604020202020204" pitchFamily="34" charset="0"/>
              <a:buChar char="•"/>
            </a:pPr>
            <a:r>
              <a:rPr lang="en-AU" sz="1100"/>
              <a:t>Some cohorts of learners are underrepresented in digital skills courses such as women, people from culturally and linguistically diverse backgrounds, Aboriginal and Torres Strait Islander people</a:t>
            </a:r>
          </a:p>
          <a:p>
            <a:pPr marL="171450" indent="-171450" algn="l">
              <a:spcAft>
                <a:spcPts val="600"/>
              </a:spcAft>
              <a:buFont typeface="Arial" panose="020B0604020202020204" pitchFamily="34" charset="0"/>
              <a:buChar char="•"/>
            </a:pPr>
            <a:r>
              <a:rPr lang="en-AU" sz="1100"/>
              <a:t>The time required to accredit courses means that digital skills courses do not adapt quickly enough to meet the needs of industry and fill vacant roles.</a:t>
            </a:r>
            <a:endParaRPr lang="en-AU" sz="1100" i="1">
              <a:effectLst/>
              <a:latin typeface="+mj-lt"/>
            </a:endParaRPr>
          </a:p>
          <a:p>
            <a:pPr>
              <a:spcAft>
                <a:spcPts val="600"/>
              </a:spcAft>
            </a:pPr>
            <a:r>
              <a:rPr lang="en-AU" sz="1100" i="1">
                <a:effectLst/>
                <a:latin typeface="+mj-lt"/>
              </a:rPr>
              <a:t>A cadetship model was expected to be a streamlined model to support prospective learners to become skilled workers. </a:t>
            </a:r>
          </a:p>
          <a:p>
            <a:pPr marL="187036" lvl="0" indent="-187036" algn="l" defTabSz="457200" rtl="0" eaLnBrk="1" latinLnBrk="0" hangingPunct="1">
              <a:buClr>
                <a:schemeClr val="tx2"/>
              </a:buClr>
              <a:buSzPct val="100000"/>
              <a:buFont typeface="Arial" panose="020B0604020202020204" pitchFamily="34" charset="0"/>
              <a:buChar char="•"/>
            </a:pPr>
            <a:r>
              <a:rPr lang="en-AU" sz="1100">
                <a:solidFill>
                  <a:schemeClr val="tx1"/>
                </a:solidFill>
              </a:rPr>
              <a:t>There is usually a trade-off to attending any full-time tertiary training including the opportunity cost of not spending that time in paid employment and the direct cost of undertaking the training.</a:t>
            </a:r>
          </a:p>
          <a:p>
            <a:pPr marL="187036" lvl="0" indent="-187036" algn="l" defTabSz="457200" rtl="0" eaLnBrk="1" latinLnBrk="0" hangingPunct="1">
              <a:buClr>
                <a:schemeClr val="tx2"/>
              </a:buClr>
              <a:buSzPct val="100000"/>
              <a:buFont typeface="Arial" panose="020B0604020202020204" pitchFamily="34" charset="0"/>
              <a:buChar char="•"/>
            </a:pPr>
            <a:r>
              <a:rPr lang="en-AU" sz="1100"/>
              <a:t>It was anticipated that the cadetships model would be an effective model to ameliorate these trade-offs to rapidly upskill learners with employable skills and create opportunities to engage diverse cohorts in workforce who otherwise </a:t>
            </a:r>
            <a:r>
              <a:rPr lang="en-AU" sz="1100">
                <a:solidFill>
                  <a:schemeClr val="tx1"/>
                </a:solidFill>
              </a:rPr>
              <a:t>could not access training. </a:t>
            </a:r>
          </a:p>
          <a:p>
            <a:pPr marL="187036" lvl="0" indent="-187036" algn="l" defTabSz="457200" rtl="0" eaLnBrk="1" latinLnBrk="0" hangingPunct="1">
              <a:spcAft>
                <a:spcPts val="600"/>
              </a:spcAft>
              <a:buClr>
                <a:schemeClr val="tx2"/>
              </a:buClr>
              <a:buSzPct val="100000"/>
              <a:buFont typeface="Arial" panose="020B0604020202020204" pitchFamily="34" charset="0"/>
              <a:buChar char="•"/>
            </a:pPr>
            <a:r>
              <a:rPr lang="en-AU" sz="1100"/>
              <a:t>The cadetship model was </a:t>
            </a:r>
            <a:r>
              <a:rPr lang="en-AU" sz="1100">
                <a:solidFill>
                  <a:schemeClr val="tx1"/>
                </a:solidFill>
              </a:rPr>
              <a:t>an increasingly desirable model recognised across the </a:t>
            </a:r>
            <a:r>
              <a:rPr lang="en-AU" sz="1100"/>
              <a:t>skills sector </a:t>
            </a:r>
            <a:r>
              <a:rPr lang="en-AU" sz="1100">
                <a:solidFill>
                  <a:schemeClr val="tx1"/>
                </a:solidFill>
              </a:rPr>
              <a:t>to assist in economic recovery and increase employability.</a:t>
            </a:r>
            <a:r>
              <a:rPr lang="en-AU" sz="1100" baseline="30000"/>
              <a:t>5</a:t>
            </a:r>
            <a:endParaRPr lang="en-AU" sz="1100" baseline="30000">
              <a:solidFill>
                <a:schemeClr val="tx1"/>
              </a:solidFill>
            </a:endParaRPr>
          </a:p>
          <a:p>
            <a:pPr>
              <a:spcAft>
                <a:spcPts val="600"/>
              </a:spcAft>
              <a:buClr>
                <a:schemeClr val="tx2"/>
              </a:buClr>
              <a:buSzPct val="100000"/>
            </a:pPr>
            <a:r>
              <a:rPr lang="en-AU" sz="1100" i="1">
                <a:effectLst/>
                <a:latin typeface="+mj-lt"/>
              </a:rPr>
              <a:t>The DSCT was one of many initiatives to fill learner pathway gaps implemented by the Australian Government. </a:t>
            </a:r>
          </a:p>
          <a:p>
            <a:pPr>
              <a:spcAft>
                <a:spcPts val="600"/>
              </a:spcAft>
              <a:buClr>
                <a:schemeClr val="tx2"/>
              </a:buClr>
              <a:buSzPct val="100000"/>
            </a:pPr>
            <a:r>
              <a:rPr lang="en-AU" sz="1100">
                <a:latin typeface="+mj-lt"/>
              </a:rPr>
              <a:t>Other initiatives included the establishment of the Digital Skills Organisation and several ‘earn while you learn’ models to combine training and on the job experience. The DSCT was unique, however, in that it had a particular focus on testing different innovative training models (for example, accredited and non-accredited training).</a:t>
            </a:r>
            <a:endParaRPr lang="en-AU" sz="1100" i="1" baseline="30000">
              <a:solidFill>
                <a:srgbClr val="7030A0"/>
              </a:solidFill>
              <a:latin typeface="+mj-lt"/>
            </a:endParaRPr>
          </a:p>
        </p:txBody>
      </p:sp>
    </p:spTree>
    <p:extLst>
      <p:ext uri="{BB962C8B-B14F-4D97-AF65-F5344CB8AC3E}">
        <p14:creationId xmlns:p14="http://schemas.microsoft.com/office/powerpoint/2010/main" val="102575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50668-C8F2-B8DA-0EAC-7DBDB665651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AU" dirty="0"/>
              <a:t>A cadetship is an alternative training program that combines formal training with on-the-job placements and experience. Cadetships have been trialled in a range of different contexts and industries over the past decade in Australia.</a:t>
            </a:r>
            <a:endParaRPr lang="en-US" dirty="0"/>
          </a:p>
        </p:txBody>
      </p:sp>
      <p:sp>
        <p:nvSpPr>
          <p:cNvPr id="3" name="Title 2">
            <a:extLst>
              <a:ext uri="{FF2B5EF4-FFF2-40B4-BE49-F238E27FC236}">
                <a16:creationId xmlns:a16="http://schemas.microsoft.com/office/drawing/2014/main" id="{32178174-C8B7-E217-2C28-5BFB315CF27C}"/>
              </a:ext>
              <a:ext uri="{C183D7F6-B498-43B3-948B-1728B52AA6E4}">
                <adec:decorative xmlns:adec="http://schemas.microsoft.com/office/drawing/2017/decorative" val="1"/>
              </a:ext>
            </a:extLst>
          </p:cNvPr>
          <p:cNvSpPr>
            <a:spLocks noGrp="1"/>
          </p:cNvSpPr>
          <p:nvPr>
            <p:ph type="title"/>
          </p:nvPr>
        </p:nvSpPr>
        <p:spPr/>
        <p:txBody>
          <a:bodyPr/>
          <a:lstStyle/>
          <a:p>
            <a:r>
              <a:rPr lang="en-US"/>
              <a:t>What is a cadetship? </a:t>
            </a:r>
          </a:p>
        </p:txBody>
      </p:sp>
      <p:sp>
        <p:nvSpPr>
          <p:cNvPr id="4" name="Slide Number Placeholder 3">
            <a:extLst>
              <a:ext uri="{FF2B5EF4-FFF2-40B4-BE49-F238E27FC236}">
                <a16:creationId xmlns:a16="http://schemas.microsoft.com/office/drawing/2014/main" id="{FFE944FE-6777-E77B-76F0-D075375EFFAA}"/>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15</a:t>
            </a:fld>
            <a:endParaRPr lang="en-US"/>
          </a:p>
        </p:txBody>
      </p:sp>
      <p:sp>
        <p:nvSpPr>
          <p:cNvPr id="23" name="Text Placeholder 2">
            <a:extLst>
              <a:ext uri="{FF2B5EF4-FFF2-40B4-BE49-F238E27FC236}">
                <a16:creationId xmlns:a16="http://schemas.microsoft.com/office/drawing/2014/main" id="{D1635746-A671-5788-BD4F-87007E1C5C64}"/>
              </a:ext>
              <a:ext uri="{C183D7F6-B498-43B3-948B-1728B52AA6E4}">
                <adec:decorative xmlns:adec="http://schemas.microsoft.com/office/drawing/2017/decorative" val="1"/>
              </a:ext>
            </a:extLst>
          </p:cNvPr>
          <p:cNvSpPr txBox="1">
            <a:spLocks/>
          </p:cNvSpPr>
          <p:nvPr>
            <p:custDataLst>
              <p:tags r:id="rId1"/>
            </p:custDataLst>
          </p:nvPr>
        </p:nvSpPr>
        <p:spPr>
          <a:xfrm>
            <a:off x="7490775" y="3151251"/>
            <a:ext cx="2232280" cy="2772899"/>
          </a:xfrm>
          <a:prstGeom prst="rect">
            <a:avLst/>
          </a:prstGeom>
          <a:solidFill>
            <a:srgbClr val="F2F2F2"/>
          </a:solidFill>
          <a:ln w="9525" cap="flat" cmpd="sng" algn="ctr">
            <a:solidFill>
              <a:srgbClr val="F2F2F2"/>
            </a:solidFill>
            <a:prstDash val="solid"/>
            <a:round/>
            <a:headEnd type="none" w="med" len="med"/>
            <a:tailEnd type="none" w="med" len="med"/>
          </a:ln>
        </p:spPr>
        <p:txBody>
          <a:bodyPr vert="horz" lIns="72000" tIns="72000" rIns="72000" bIns="72000" rtlCol="0">
            <a:normAutofit/>
          </a:bodyPr>
          <a:lst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799200" indent="-1152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a:solidFill>
                  <a:schemeClr val="tx2"/>
                </a:solidFill>
              </a:rPr>
              <a:t>Employable workers enter the workforce.</a:t>
            </a:r>
          </a:p>
          <a:p>
            <a:pPr marL="0" indent="0">
              <a:buNone/>
            </a:pPr>
            <a:r>
              <a:rPr lang="en-AU"/>
              <a:t>The primary objective of a cadetship is to combine learning and workforce participation that meets the aims of employers, learners and supports better labour market outcomes. </a:t>
            </a:r>
          </a:p>
        </p:txBody>
      </p:sp>
      <p:sp>
        <p:nvSpPr>
          <p:cNvPr id="24" name="Text Placeholder 2">
            <a:extLst>
              <a:ext uri="{FF2B5EF4-FFF2-40B4-BE49-F238E27FC236}">
                <a16:creationId xmlns:a16="http://schemas.microsoft.com/office/drawing/2014/main" id="{F58F1C85-B627-574B-1001-0DCC6985A337}"/>
              </a:ext>
              <a:ext uri="{C183D7F6-B498-43B3-948B-1728B52AA6E4}">
                <adec:decorative xmlns:adec="http://schemas.microsoft.com/office/drawing/2017/decorative" val="1"/>
              </a:ext>
            </a:extLst>
          </p:cNvPr>
          <p:cNvSpPr txBox="1">
            <a:spLocks/>
          </p:cNvSpPr>
          <p:nvPr>
            <p:custDataLst>
              <p:tags r:id="rId2"/>
            </p:custDataLst>
          </p:nvPr>
        </p:nvSpPr>
        <p:spPr>
          <a:xfrm>
            <a:off x="182945" y="3151251"/>
            <a:ext cx="2232280" cy="2772899"/>
          </a:xfrm>
          <a:prstGeom prst="rect">
            <a:avLst/>
          </a:prstGeom>
          <a:solidFill>
            <a:srgbClr val="F2F2F2"/>
          </a:solidFill>
          <a:ln w="9525" cap="flat" cmpd="sng" algn="ctr">
            <a:solidFill>
              <a:srgbClr val="F2F2F2"/>
            </a:solidFill>
            <a:prstDash val="solid"/>
            <a:round/>
            <a:headEnd type="none" w="med" len="med"/>
            <a:tailEnd type="none" w="med" len="med"/>
          </a:ln>
        </p:spPr>
        <p:txBody>
          <a:bodyPr vert="horz" lIns="72000" tIns="72000" rIns="72000" bIns="72000" rtlCol="0">
            <a:noAutofit/>
          </a:bodyPr>
          <a:lst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799200" indent="-1152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dirty="0">
                <a:solidFill>
                  <a:schemeClr val="tx2"/>
                </a:solidFill>
              </a:rPr>
              <a:t>Technical skills building prepares cadets for their career. </a:t>
            </a:r>
          </a:p>
          <a:p>
            <a:pPr marL="0" indent="0">
              <a:buNone/>
            </a:pPr>
            <a:r>
              <a:rPr lang="en-AU" dirty="0"/>
              <a:t>Structured training may involve recognised qualifications, vendor courses or other short courses that will be useful to the profession. Structured training may also include building employable or enterprise skills, which are soft skills such as communication, teamwork, professionalism, collaboration, flexibility, creativity and innovation. Building soft skills that can be transferred between industries equips workers to be able to adapt as the labour market evolves.</a:t>
            </a:r>
            <a:r>
              <a:rPr lang="en-AU" baseline="30000" dirty="0"/>
              <a:t>1</a:t>
            </a:r>
            <a:r>
              <a:rPr lang="en-AU" dirty="0"/>
              <a:t> </a:t>
            </a:r>
          </a:p>
        </p:txBody>
      </p:sp>
      <p:sp>
        <p:nvSpPr>
          <p:cNvPr id="25" name="Oval 24">
            <a:extLst>
              <a:ext uri="{FF2B5EF4-FFF2-40B4-BE49-F238E27FC236}">
                <a16:creationId xmlns:a16="http://schemas.microsoft.com/office/drawing/2014/main" id="{486B7EDF-5085-F7FF-B12B-3992A459E99B}"/>
              </a:ext>
              <a:ext uri="{C183D7F6-B498-43B3-948B-1728B52AA6E4}">
                <adec:decorative xmlns:adec="http://schemas.microsoft.com/office/drawing/2017/decorative" val="1"/>
              </a:ext>
            </a:extLst>
          </p:cNvPr>
          <p:cNvSpPr>
            <a:spLocks noChangeArrowheads="1"/>
          </p:cNvSpPr>
          <p:nvPr>
            <p:custDataLst>
              <p:tags r:id="rId3"/>
            </p:custDataLst>
          </p:nvPr>
        </p:nvSpPr>
        <p:spPr bwMode="auto">
          <a:xfrm flipH="1">
            <a:off x="759085" y="1869109"/>
            <a:ext cx="1080000" cy="1080000"/>
          </a:xfrm>
          <a:prstGeom prst="ellipse">
            <a:avLst/>
          </a:prstGeom>
          <a:solidFill>
            <a:schemeClr val="bg2">
              <a:lumMod val="90000"/>
            </a:schemeClr>
          </a:solidFill>
          <a:ln w="9525" cmpd="sng">
            <a:noFill/>
            <a:prstDash val="solid"/>
            <a:round/>
            <a:headEnd/>
            <a:tailEnd/>
          </a:ln>
          <a:effectLst/>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AU" altLang="de-DE" sz="1100" b="1" dirty="0">
                <a:latin typeface="+mn-lt"/>
              </a:rPr>
              <a:t>Structured </a:t>
            </a:r>
            <a:br>
              <a:rPr lang="en-AU" altLang="de-DE" sz="1100" b="1" dirty="0">
                <a:latin typeface="+mn-lt"/>
              </a:rPr>
            </a:br>
            <a:r>
              <a:rPr lang="en-AU" altLang="de-DE" sz="1100" b="1" dirty="0">
                <a:latin typeface="+mn-lt"/>
              </a:rPr>
              <a:t>training</a:t>
            </a:r>
          </a:p>
        </p:txBody>
      </p:sp>
      <p:sp>
        <p:nvSpPr>
          <p:cNvPr id="26" name="Oval 25">
            <a:extLst>
              <a:ext uri="{FF2B5EF4-FFF2-40B4-BE49-F238E27FC236}">
                <a16:creationId xmlns:a16="http://schemas.microsoft.com/office/drawing/2014/main" id="{439A06FE-72CB-EB9A-226F-FAE701A202F5}"/>
              </a:ext>
              <a:ext uri="{C183D7F6-B498-43B3-948B-1728B52AA6E4}">
                <adec:decorative xmlns:adec="http://schemas.microsoft.com/office/drawing/2017/decorative" val="1"/>
              </a:ext>
            </a:extLst>
          </p:cNvPr>
          <p:cNvSpPr>
            <a:spLocks noChangeArrowheads="1"/>
          </p:cNvSpPr>
          <p:nvPr>
            <p:custDataLst>
              <p:tags r:id="rId4"/>
            </p:custDataLst>
          </p:nvPr>
        </p:nvSpPr>
        <p:spPr bwMode="auto">
          <a:xfrm flipH="1">
            <a:off x="3176618" y="1869109"/>
            <a:ext cx="1080000" cy="1080000"/>
          </a:xfrm>
          <a:prstGeom prst="ellipse">
            <a:avLst/>
          </a:prstGeom>
          <a:solidFill>
            <a:schemeClr val="bg2">
              <a:lumMod val="90000"/>
            </a:schemeClr>
          </a:solidFill>
          <a:ln w="9525" cmpd="sng">
            <a:noFill/>
            <a:prstDash val="solid"/>
            <a:round/>
            <a:headEnd/>
            <a:tailEnd/>
          </a:ln>
          <a:effectLst/>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AU" altLang="de-DE" sz="1100" b="1">
                <a:latin typeface="+mn-lt"/>
              </a:rPr>
              <a:t>On the job </a:t>
            </a:r>
            <a:br>
              <a:rPr lang="en-AU" altLang="de-DE" sz="1100" b="1">
                <a:latin typeface="+mn-lt"/>
              </a:rPr>
            </a:br>
            <a:r>
              <a:rPr lang="en-AU" altLang="de-DE" sz="1100" b="1">
                <a:latin typeface="+mn-lt"/>
              </a:rPr>
              <a:t>experience</a:t>
            </a:r>
          </a:p>
        </p:txBody>
      </p:sp>
      <p:sp>
        <p:nvSpPr>
          <p:cNvPr id="27" name="Oval 26">
            <a:extLst>
              <a:ext uri="{FF2B5EF4-FFF2-40B4-BE49-F238E27FC236}">
                <a16:creationId xmlns:a16="http://schemas.microsoft.com/office/drawing/2014/main" id="{A738D0AB-C4E8-BE7F-74C3-DDEB7F5B93D3}"/>
              </a:ext>
              <a:ext uri="{C183D7F6-B498-43B3-948B-1728B52AA6E4}">
                <adec:decorative xmlns:adec="http://schemas.microsoft.com/office/drawing/2017/decorative" val="1"/>
              </a:ext>
            </a:extLst>
          </p:cNvPr>
          <p:cNvSpPr>
            <a:spLocks noChangeArrowheads="1"/>
          </p:cNvSpPr>
          <p:nvPr>
            <p:custDataLst>
              <p:tags r:id="rId5"/>
            </p:custDataLst>
          </p:nvPr>
        </p:nvSpPr>
        <p:spPr bwMode="auto">
          <a:xfrm flipH="1">
            <a:off x="5594151" y="1869109"/>
            <a:ext cx="1080000" cy="1080000"/>
          </a:xfrm>
          <a:prstGeom prst="ellipse">
            <a:avLst/>
          </a:prstGeom>
          <a:solidFill>
            <a:schemeClr val="bg2">
              <a:lumMod val="90000"/>
            </a:schemeClr>
          </a:solidFill>
          <a:ln w="9525" cmpd="sng">
            <a:noFill/>
            <a:prstDash val="solid"/>
            <a:round/>
            <a:headEnd/>
            <a:tailEnd/>
          </a:ln>
          <a:effectLst/>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AU" altLang="de-DE" sz="1100" b="1">
                <a:latin typeface="+mn-lt"/>
              </a:rPr>
              <a:t>Mentoring </a:t>
            </a:r>
            <a:br>
              <a:rPr lang="en-AU" altLang="de-DE" sz="1100" b="1">
                <a:latin typeface="+mn-lt"/>
              </a:rPr>
            </a:br>
            <a:r>
              <a:rPr lang="en-AU" altLang="de-DE" sz="1100" b="1">
                <a:latin typeface="+mn-lt"/>
              </a:rPr>
              <a:t>and support</a:t>
            </a:r>
          </a:p>
        </p:txBody>
      </p:sp>
      <p:sp>
        <p:nvSpPr>
          <p:cNvPr id="28" name="Oval 27">
            <a:extLst>
              <a:ext uri="{FF2B5EF4-FFF2-40B4-BE49-F238E27FC236}">
                <a16:creationId xmlns:a16="http://schemas.microsoft.com/office/drawing/2014/main" id="{ECE1A729-C80B-30E1-92FA-F157D15AF1F6}"/>
              </a:ext>
              <a:ext uri="{C183D7F6-B498-43B3-948B-1728B52AA6E4}">
                <adec:decorative xmlns:adec="http://schemas.microsoft.com/office/drawing/2017/decorative" val="1"/>
              </a:ext>
            </a:extLst>
          </p:cNvPr>
          <p:cNvSpPr>
            <a:spLocks noChangeArrowheads="1"/>
          </p:cNvSpPr>
          <p:nvPr>
            <p:custDataLst>
              <p:tags r:id="rId6"/>
            </p:custDataLst>
          </p:nvPr>
        </p:nvSpPr>
        <p:spPr bwMode="auto">
          <a:xfrm flipH="1">
            <a:off x="7941338" y="1743532"/>
            <a:ext cx="1331155" cy="1331155"/>
          </a:xfrm>
          <a:prstGeom prst="ellipse">
            <a:avLst/>
          </a:prstGeom>
          <a:solidFill>
            <a:schemeClr val="tx2"/>
          </a:solidFill>
          <a:ln w="9525" cmpd="sng">
            <a:solidFill>
              <a:schemeClr val="tx2">
                <a:lumMod val="100000"/>
              </a:schemeClr>
            </a:solidFill>
            <a:prstDash val="solid"/>
            <a:round/>
            <a:headEnd/>
            <a:tailEnd/>
          </a:ln>
          <a:effectLst/>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AU" altLang="de-DE" sz="1200" b="1">
                <a:solidFill>
                  <a:schemeClr val="bg1"/>
                </a:solidFill>
                <a:latin typeface="+mn-lt"/>
              </a:rPr>
              <a:t>Employable workers</a:t>
            </a:r>
          </a:p>
        </p:txBody>
      </p:sp>
      <p:pic>
        <p:nvPicPr>
          <p:cNvPr id="29" name="Graphic 28">
            <a:extLst>
              <a:ext uri="{FF2B5EF4-FFF2-40B4-BE49-F238E27FC236}">
                <a16:creationId xmlns:a16="http://schemas.microsoft.com/office/drawing/2014/main" id="{9488824A-947A-8286-2268-8075D3D5370E}"/>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72515" y="2173773"/>
            <a:ext cx="470673" cy="470673"/>
          </a:xfrm>
          <a:prstGeom prst="rect">
            <a:avLst/>
          </a:prstGeom>
        </p:spPr>
      </p:pic>
      <p:grpSp>
        <p:nvGrpSpPr>
          <p:cNvPr id="30" name="Group 29">
            <a:extLst>
              <a:ext uri="{FF2B5EF4-FFF2-40B4-BE49-F238E27FC236}">
                <a16:creationId xmlns:a16="http://schemas.microsoft.com/office/drawing/2014/main" id="{3199BE74-08E2-CED5-70E4-6B8AA012C881}"/>
              </a:ext>
              <a:ext uri="{C183D7F6-B498-43B3-948B-1728B52AA6E4}">
                <adec:decorative xmlns:adec="http://schemas.microsoft.com/office/drawing/2017/decorative" val="1"/>
              </a:ext>
            </a:extLst>
          </p:cNvPr>
          <p:cNvGrpSpPr/>
          <p:nvPr/>
        </p:nvGrpSpPr>
        <p:grpSpPr>
          <a:xfrm>
            <a:off x="7107581" y="2300118"/>
            <a:ext cx="400329" cy="217983"/>
            <a:chOff x="780585" y="3429000"/>
            <a:chExt cx="2040674" cy="500321"/>
          </a:xfrm>
        </p:grpSpPr>
        <p:sp>
          <p:nvSpPr>
            <p:cNvPr id="31" name="Rectangle 30">
              <a:extLst>
                <a:ext uri="{FF2B5EF4-FFF2-40B4-BE49-F238E27FC236}">
                  <a16:creationId xmlns:a16="http://schemas.microsoft.com/office/drawing/2014/main" id="{4C042512-8DE2-D787-1F10-CC55003A9B64}"/>
                </a:ext>
              </a:extLst>
            </p:cNvPr>
            <p:cNvSpPr/>
            <p:nvPr/>
          </p:nvSpPr>
          <p:spPr>
            <a:xfrm>
              <a:off x="780585" y="3429000"/>
              <a:ext cx="2040674" cy="180653"/>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32" name="Rectangle 31">
              <a:extLst>
                <a:ext uri="{FF2B5EF4-FFF2-40B4-BE49-F238E27FC236}">
                  <a16:creationId xmlns:a16="http://schemas.microsoft.com/office/drawing/2014/main" id="{4900C031-4CF1-58F7-8438-4952584B6244}"/>
                </a:ext>
              </a:extLst>
            </p:cNvPr>
            <p:cNvSpPr/>
            <p:nvPr/>
          </p:nvSpPr>
          <p:spPr>
            <a:xfrm>
              <a:off x="780585" y="3748668"/>
              <a:ext cx="2040674" cy="180653"/>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grpSp>
      <p:pic>
        <p:nvPicPr>
          <p:cNvPr id="33" name="Graphic 32">
            <a:extLst>
              <a:ext uri="{FF2B5EF4-FFF2-40B4-BE49-F238E27FC236}">
                <a16:creationId xmlns:a16="http://schemas.microsoft.com/office/drawing/2014/main" id="{E0BA1C57-54EE-0437-B59F-7EBA0A7F5D6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90048" y="2173773"/>
            <a:ext cx="470673" cy="470673"/>
          </a:xfrm>
          <a:prstGeom prst="rect">
            <a:avLst/>
          </a:prstGeom>
        </p:spPr>
      </p:pic>
      <p:sp>
        <p:nvSpPr>
          <p:cNvPr id="34" name="Text Placeholder 2">
            <a:extLst>
              <a:ext uri="{FF2B5EF4-FFF2-40B4-BE49-F238E27FC236}">
                <a16:creationId xmlns:a16="http://schemas.microsoft.com/office/drawing/2014/main" id="{42557C63-C910-0C3E-8B0D-6DE662B024C6}"/>
              </a:ext>
              <a:ext uri="{C183D7F6-B498-43B3-948B-1728B52AA6E4}">
                <adec:decorative xmlns:adec="http://schemas.microsoft.com/office/drawing/2017/decorative" val="1"/>
              </a:ext>
            </a:extLst>
          </p:cNvPr>
          <p:cNvSpPr txBox="1">
            <a:spLocks/>
          </p:cNvSpPr>
          <p:nvPr>
            <p:custDataLst>
              <p:tags r:id="rId7"/>
            </p:custDataLst>
          </p:nvPr>
        </p:nvSpPr>
        <p:spPr>
          <a:xfrm>
            <a:off x="2618888" y="3151251"/>
            <a:ext cx="2232280" cy="2772899"/>
          </a:xfrm>
          <a:prstGeom prst="rect">
            <a:avLst/>
          </a:prstGeom>
          <a:solidFill>
            <a:srgbClr val="F2F2F2"/>
          </a:solidFill>
          <a:ln w="9525" cap="flat" cmpd="sng" algn="ctr">
            <a:solidFill>
              <a:srgbClr val="F2F2F2"/>
            </a:solidFill>
            <a:prstDash val="solid"/>
            <a:round/>
            <a:headEnd type="none" w="med" len="med"/>
            <a:tailEnd type="none" w="med" len="med"/>
          </a:ln>
        </p:spPr>
        <p:txBody>
          <a:bodyPr vert="horz" lIns="72000" tIns="72000" rIns="72000" bIns="72000" rtlCol="0">
            <a:noAutofit/>
          </a:bodyPr>
          <a:lst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799200" indent="-1152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dirty="0">
                <a:solidFill>
                  <a:schemeClr val="tx2"/>
                </a:solidFill>
              </a:rPr>
              <a:t>Work-integrated learning extends skills building.  </a:t>
            </a:r>
          </a:p>
          <a:p>
            <a:pPr marL="0" indent="0">
              <a:buNone/>
            </a:pPr>
            <a:r>
              <a:rPr lang="en-AU" dirty="0"/>
              <a:t>A work placement component gives cadets the opportunity to apply structured training in work environments. This component often includes remuneration for cadets. There may also be incentives for businesses to take cadets and invest in their training on the job. The opportunity to build relationships with employers also increases the cadets’ future employment prospects.</a:t>
            </a:r>
            <a:r>
              <a:rPr lang="en-AU" baseline="30000" dirty="0"/>
              <a:t>2</a:t>
            </a:r>
            <a:r>
              <a:rPr lang="en-AU" dirty="0"/>
              <a:t> </a:t>
            </a:r>
          </a:p>
        </p:txBody>
      </p:sp>
      <p:sp>
        <p:nvSpPr>
          <p:cNvPr id="35" name="Text Placeholder 2">
            <a:extLst>
              <a:ext uri="{FF2B5EF4-FFF2-40B4-BE49-F238E27FC236}">
                <a16:creationId xmlns:a16="http://schemas.microsoft.com/office/drawing/2014/main" id="{FDC59EFF-13F4-EA99-9668-283CBF65818E}"/>
              </a:ext>
              <a:ext uri="{C183D7F6-B498-43B3-948B-1728B52AA6E4}">
                <adec:decorative xmlns:adec="http://schemas.microsoft.com/office/drawing/2017/decorative" val="1"/>
              </a:ext>
            </a:extLst>
          </p:cNvPr>
          <p:cNvSpPr txBox="1">
            <a:spLocks/>
          </p:cNvSpPr>
          <p:nvPr>
            <p:custDataLst>
              <p:tags r:id="rId8"/>
            </p:custDataLst>
          </p:nvPr>
        </p:nvSpPr>
        <p:spPr>
          <a:xfrm>
            <a:off x="5054831" y="3151251"/>
            <a:ext cx="2232280" cy="2772899"/>
          </a:xfrm>
          <a:prstGeom prst="rect">
            <a:avLst/>
          </a:prstGeom>
          <a:solidFill>
            <a:srgbClr val="F2F2F2"/>
          </a:solidFill>
          <a:ln w="9525" cap="flat" cmpd="sng" algn="ctr">
            <a:solidFill>
              <a:srgbClr val="F2F2F2"/>
            </a:solidFill>
            <a:prstDash val="solid"/>
            <a:round/>
            <a:headEnd type="none" w="med" len="med"/>
            <a:tailEnd type="none" w="med" len="med"/>
          </a:ln>
        </p:spPr>
        <p:txBody>
          <a:bodyPr vert="horz" lIns="72000" tIns="72000" rIns="72000" bIns="72000" rtlCol="0">
            <a:noAutofit/>
          </a:bodyPr>
          <a:lstStyle>
            <a:lvl1pPr marL="17145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1pPr>
            <a:lvl2pPr marL="400050" indent="-2286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2pPr>
            <a:lvl3pPr marL="571500" indent="-171450" algn="l" defTabSz="457200" rtl="0" eaLnBrk="1" latinLnBrk="0" hangingPunct="1">
              <a:spcBef>
                <a:spcPts val="0"/>
              </a:spcBef>
              <a:spcAft>
                <a:spcPts val="600"/>
              </a:spcAft>
              <a:buClr>
                <a:schemeClr val="tx2"/>
              </a:buClr>
              <a:buFont typeface="Arial" panose="020B0604020202020204" pitchFamily="34" charset="0"/>
              <a:buChar char="-"/>
              <a:defRPr sz="1100" b="0" i="0" kern="1200">
                <a:solidFill>
                  <a:schemeClr val="tx1"/>
                </a:solidFill>
                <a:latin typeface="+mn-lt"/>
                <a:ea typeface="+mn-ea"/>
                <a:cs typeface="Arial Narrow"/>
              </a:defRPr>
            </a:lvl3pPr>
            <a:lvl4pPr marL="685800" indent="-1143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4pPr>
            <a:lvl5pPr marL="799200" indent="-115200" algn="l" defTabSz="457200" rtl="0" eaLnBrk="1" latinLnBrk="0" hangingPunct="1">
              <a:spcBef>
                <a:spcPts val="0"/>
              </a:spcBef>
              <a:spcAft>
                <a:spcPts val="600"/>
              </a:spcAft>
              <a:buClr>
                <a:schemeClr val="tx2"/>
              </a:buClr>
              <a:buFont typeface="Arial Narrow" panose="020B0606020202030204" pitchFamily="34" charset="0"/>
              <a:buChar char="."/>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b="1">
                <a:solidFill>
                  <a:schemeClr val="tx2"/>
                </a:solidFill>
              </a:rPr>
              <a:t>Mentoring and support set cadets up for success.</a:t>
            </a:r>
          </a:p>
          <a:p>
            <a:pPr marL="0" indent="0">
              <a:buNone/>
            </a:pPr>
            <a:r>
              <a:rPr lang="en-AU"/>
              <a:t>Mentoring and support can take the form of informal or formally structured programs. Informal arrangements include supports provided by trainers to cadets or supervisors to cadets through the cadetship. Formalised support structures and mentoring are becoming more common, particularly where programs are targeting diverse cohorts. </a:t>
            </a:r>
          </a:p>
        </p:txBody>
      </p:sp>
      <p:sp>
        <p:nvSpPr>
          <p:cNvPr id="8" name="TextBox 7">
            <a:extLst>
              <a:ext uri="{FF2B5EF4-FFF2-40B4-BE49-F238E27FC236}">
                <a16:creationId xmlns:a16="http://schemas.microsoft.com/office/drawing/2014/main" id="{ACA79A86-FAE8-5A28-C584-F0FDDF1884C5}"/>
              </a:ext>
              <a:ext uri="{C183D7F6-B498-43B3-948B-1728B52AA6E4}">
                <adec:decorative xmlns:adec="http://schemas.microsoft.com/office/drawing/2017/decorative" val="1"/>
              </a:ext>
            </a:extLst>
          </p:cNvPr>
          <p:cNvSpPr txBox="1"/>
          <p:nvPr/>
        </p:nvSpPr>
        <p:spPr>
          <a:xfrm>
            <a:off x="310677" y="1260967"/>
            <a:ext cx="9298652" cy="430887"/>
          </a:xfrm>
          <a:prstGeom prst="rect">
            <a:avLst/>
          </a:prstGeom>
          <a:noFill/>
        </p:spPr>
        <p:txBody>
          <a:bodyPr wrap="square">
            <a:spAutoFit/>
          </a:bodyPr>
          <a:lstStyle/>
          <a:p>
            <a:pPr algn="ctr"/>
            <a:r>
              <a:rPr lang="en-AU" sz="1100" b="1" dirty="0"/>
              <a:t>Specific programs vary, but cadetship models often include versions of the same elements to produce employable workers: structured training, on the job experience and mentoring and support. </a:t>
            </a:r>
            <a:endParaRPr lang="en-US" sz="1100" b="1" dirty="0"/>
          </a:p>
        </p:txBody>
      </p:sp>
      <p:sp>
        <p:nvSpPr>
          <p:cNvPr id="10" name="Footer Placeholder 4">
            <a:extLst>
              <a:ext uri="{FF2B5EF4-FFF2-40B4-BE49-F238E27FC236}">
                <a16:creationId xmlns:a16="http://schemas.microsoft.com/office/drawing/2014/main" id="{8F8D8202-6F82-FE3E-FF06-FC44B04C3549}"/>
              </a:ext>
              <a:ext uri="{C183D7F6-B498-43B3-948B-1728B52AA6E4}">
                <adec:decorative xmlns:adec="http://schemas.microsoft.com/office/drawing/2017/decorative" val="1"/>
              </a:ext>
            </a:extLst>
          </p:cNvPr>
          <p:cNvSpPr txBox="1">
            <a:spLocks/>
          </p:cNvSpPr>
          <p:nvPr/>
        </p:nvSpPr>
        <p:spPr>
          <a:xfrm>
            <a:off x="150458" y="6245198"/>
            <a:ext cx="7132320"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baseline="30000"/>
              <a:t>1 </a:t>
            </a:r>
            <a:r>
              <a:rPr lang="en-AU"/>
              <a:t>Global Apprenticeship Network, Digital Skills Situational Analysis 2022.</a:t>
            </a:r>
          </a:p>
          <a:p>
            <a:r>
              <a:rPr lang="en-AU" baseline="30000"/>
              <a:t>2 </a:t>
            </a:r>
            <a:r>
              <a:rPr lang="en-AU"/>
              <a:t>The Mitchell Institute, Averting an Escalating Labour Market Crises for Young People in Australia: A Proposed National Cadet Program 2020.</a:t>
            </a:r>
          </a:p>
        </p:txBody>
      </p:sp>
    </p:spTree>
    <p:extLst>
      <p:ext uri="{BB962C8B-B14F-4D97-AF65-F5344CB8AC3E}">
        <p14:creationId xmlns:p14="http://schemas.microsoft.com/office/powerpoint/2010/main" val="157903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772E4-6BAE-A4E5-7E9D-5BF76B838181}"/>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The three DSCT projects trialed different approaches to rapidly upskilling people into digital skills jobs. They varied in scope, size and cohort they served.</a:t>
            </a:r>
          </a:p>
        </p:txBody>
      </p:sp>
      <p:sp>
        <p:nvSpPr>
          <p:cNvPr id="3" name="Title 2">
            <a:extLst>
              <a:ext uri="{FF2B5EF4-FFF2-40B4-BE49-F238E27FC236}">
                <a16:creationId xmlns:a16="http://schemas.microsoft.com/office/drawing/2014/main" id="{CC5D80A3-D968-077E-4D08-346D9FA6D702}"/>
              </a:ext>
              <a:ext uri="{C183D7F6-B498-43B3-948B-1728B52AA6E4}">
                <adec:decorative xmlns:adec="http://schemas.microsoft.com/office/drawing/2017/decorative" val="1"/>
              </a:ext>
            </a:extLst>
          </p:cNvPr>
          <p:cNvSpPr>
            <a:spLocks noGrp="1"/>
          </p:cNvSpPr>
          <p:nvPr>
            <p:ph type="title"/>
          </p:nvPr>
        </p:nvSpPr>
        <p:spPr/>
        <p:txBody>
          <a:bodyPr/>
          <a:lstStyle/>
          <a:p>
            <a:r>
              <a:rPr lang="en-US" dirty="0"/>
              <a:t>Overview of the DSCT projects </a:t>
            </a:r>
          </a:p>
        </p:txBody>
      </p:sp>
      <p:sp>
        <p:nvSpPr>
          <p:cNvPr id="4" name="Slide Number Placeholder 3">
            <a:extLst>
              <a:ext uri="{FF2B5EF4-FFF2-40B4-BE49-F238E27FC236}">
                <a16:creationId xmlns:a16="http://schemas.microsoft.com/office/drawing/2014/main" id="{06047E8F-63C3-EA5B-663F-8DF4E9EFB34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16</a:t>
            </a:fld>
            <a:endParaRPr lang="en-US"/>
          </a:p>
        </p:txBody>
      </p:sp>
      <p:graphicFrame>
        <p:nvGraphicFramePr>
          <p:cNvPr id="6" name="Table 31">
            <a:extLst>
              <a:ext uri="{FF2B5EF4-FFF2-40B4-BE49-F238E27FC236}">
                <a16:creationId xmlns:a16="http://schemas.microsoft.com/office/drawing/2014/main" id="{ADC043D7-C923-1D57-506A-C9D27501DE9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6786684"/>
              </p:ext>
            </p:extLst>
          </p:nvPr>
        </p:nvGraphicFramePr>
        <p:xfrm>
          <a:off x="165148" y="1105719"/>
          <a:ext cx="9390835" cy="4864520"/>
        </p:xfrm>
        <a:graphic>
          <a:graphicData uri="http://schemas.openxmlformats.org/drawingml/2006/table">
            <a:tbl>
              <a:tblPr firstRow="1" bandRow="1">
                <a:tableStyleId>{00A15C55-8517-42AA-B614-E9B94910E393}</a:tableStyleId>
              </a:tblPr>
              <a:tblGrid>
                <a:gridCol w="1205786">
                  <a:extLst>
                    <a:ext uri="{9D8B030D-6E8A-4147-A177-3AD203B41FA5}">
                      <a16:colId xmlns:a16="http://schemas.microsoft.com/office/drawing/2014/main" val="2790638390"/>
                    </a:ext>
                  </a:extLst>
                </a:gridCol>
                <a:gridCol w="2939809">
                  <a:extLst>
                    <a:ext uri="{9D8B030D-6E8A-4147-A177-3AD203B41FA5}">
                      <a16:colId xmlns:a16="http://schemas.microsoft.com/office/drawing/2014/main" val="2845363758"/>
                    </a:ext>
                  </a:extLst>
                </a:gridCol>
                <a:gridCol w="2833635">
                  <a:extLst>
                    <a:ext uri="{9D8B030D-6E8A-4147-A177-3AD203B41FA5}">
                      <a16:colId xmlns:a16="http://schemas.microsoft.com/office/drawing/2014/main" val="2985326883"/>
                    </a:ext>
                  </a:extLst>
                </a:gridCol>
                <a:gridCol w="2411605">
                  <a:extLst>
                    <a:ext uri="{9D8B030D-6E8A-4147-A177-3AD203B41FA5}">
                      <a16:colId xmlns:a16="http://schemas.microsoft.com/office/drawing/2014/main" val="3558286330"/>
                    </a:ext>
                  </a:extLst>
                </a:gridCol>
              </a:tblGrid>
              <a:tr h="537703">
                <a:tc>
                  <a:txBody>
                    <a:bodyPr/>
                    <a:lstStyle/>
                    <a:p>
                      <a:pPr algn="ctr"/>
                      <a:endParaRPr lang="en-US" sz="1050" b="1"/>
                    </a:p>
                  </a:txBody>
                  <a:tcPr>
                    <a:noFill/>
                  </a:tcPr>
                </a:tc>
                <a:tc>
                  <a:txBody>
                    <a:bodyPr/>
                    <a:lstStyle/>
                    <a:p>
                      <a:pPr algn="ctr"/>
                      <a:r>
                        <a:rPr lang="en-US" sz="1050" b="1"/>
                        <a:t>Project 1</a:t>
                      </a:r>
                    </a:p>
                  </a:txBody>
                  <a:tcPr/>
                </a:tc>
                <a:tc>
                  <a:txBody>
                    <a:bodyPr/>
                    <a:lstStyle/>
                    <a:p>
                      <a:pPr algn="ctr"/>
                      <a:r>
                        <a:rPr lang="en-US" sz="1050" b="1"/>
                        <a:t>Project 2</a:t>
                      </a:r>
                    </a:p>
                  </a:txBody>
                  <a:tcPr/>
                </a:tc>
                <a:tc>
                  <a:txBody>
                    <a:bodyPr/>
                    <a:lstStyle/>
                    <a:p>
                      <a:pPr algn="ctr"/>
                      <a:r>
                        <a:rPr lang="en-US" sz="1050" b="1"/>
                        <a:t>Project 3</a:t>
                      </a:r>
                    </a:p>
                  </a:txBody>
                  <a:tcPr/>
                </a:tc>
                <a:extLst>
                  <a:ext uri="{0D108BD9-81ED-4DB2-BD59-A6C34878D82A}">
                    <a16:rowId xmlns:a16="http://schemas.microsoft.com/office/drawing/2014/main" val="3525310726"/>
                  </a:ext>
                </a:extLst>
              </a:tr>
              <a:tr h="236365">
                <a:tc>
                  <a:txBody>
                    <a:bodyPr/>
                    <a:lstStyle/>
                    <a:p>
                      <a:pPr marL="0" indent="0" algn="l" defTabSz="457200" rtl="0" eaLnBrk="1" latinLnBrk="0" hangingPunct="1">
                        <a:buFont typeface="Arial" panose="020B0604020202020204" pitchFamily="34" charset="0"/>
                        <a:buNone/>
                      </a:pPr>
                      <a:r>
                        <a:rPr lang="en-US" sz="1050" b="1" i="0" kern="1200" dirty="0">
                          <a:solidFill>
                            <a:schemeClr val="tx1"/>
                          </a:solidFill>
                          <a:latin typeface="+mn-lt"/>
                          <a:ea typeface="+mn-ea"/>
                          <a:cs typeface="+mn-cs"/>
                        </a:rPr>
                        <a:t>Provider</a:t>
                      </a:r>
                    </a:p>
                  </a:txBody>
                  <a:tcPr anchor="ctr">
                    <a:solidFill>
                      <a:schemeClr val="accent2"/>
                    </a:solidFill>
                  </a:tcPr>
                </a:tc>
                <a:tc>
                  <a:txBody>
                    <a:bodyPr/>
                    <a:lstStyle/>
                    <a:p>
                      <a:pPr algn="ctr"/>
                      <a:r>
                        <a:rPr lang="en-US" sz="1050" b="1"/>
                        <a:t>Community Corporate</a:t>
                      </a:r>
                    </a:p>
                  </a:txBody>
                  <a:tcPr anchor="ctr">
                    <a:solidFill>
                      <a:schemeClr val="bg2"/>
                    </a:solidFill>
                  </a:tcPr>
                </a:tc>
                <a:tc>
                  <a:txBody>
                    <a:bodyPr/>
                    <a:lstStyle/>
                    <a:p>
                      <a:pPr algn="ctr"/>
                      <a:r>
                        <a:rPr lang="en-US" sz="1050" b="1"/>
                        <a:t>MEGT</a:t>
                      </a:r>
                    </a:p>
                  </a:txBody>
                  <a:tcPr anchor="ctr">
                    <a:solidFill>
                      <a:schemeClr val="bg2"/>
                    </a:solidFill>
                  </a:tcPr>
                </a:tc>
                <a:tc>
                  <a:txBody>
                    <a:bodyPr/>
                    <a:lstStyle/>
                    <a:p>
                      <a:pPr algn="ctr"/>
                      <a:r>
                        <a:rPr lang="en-US" sz="1050" b="1" dirty="0"/>
                        <a:t>Goanna Education</a:t>
                      </a:r>
                    </a:p>
                  </a:txBody>
                  <a:tcPr anchor="ctr">
                    <a:solidFill>
                      <a:schemeClr val="bg2"/>
                    </a:solidFill>
                  </a:tcPr>
                </a:tc>
                <a:extLst>
                  <a:ext uri="{0D108BD9-81ED-4DB2-BD59-A6C34878D82A}">
                    <a16:rowId xmlns:a16="http://schemas.microsoft.com/office/drawing/2014/main" val="226504393"/>
                  </a:ext>
                </a:extLst>
              </a:tr>
              <a:tr h="604660">
                <a:tc>
                  <a:txBody>
                    <a:bodyPr/>
                    <a:lstStyle/>
                    <a:p>
                      <a:pPr marL="0" indent="0">
                        <a:buFont typeface="Arial" panose="020B0604020202020204" pitchFamily="34" charset="0"/>
                        <a:buNone/>
                      </a:pPr>
                      <a:r>
                        <a:rPr lang="en-US" sz="1050" b="1" i="0" dirty="0">
                          <a:solidFill>
                            <a:schemeClr val="tx1"/>
                          </a:solidFill>
                        </a:rPr>
                        <a:t>Project name</a:t>
                      </a:r>
                    </a:p>
                  </a:txBody>
                  <a:tcPr anchor="ctr">
                    <a:solidFill>
                      <a:schemeClr val="accent2"/>
                    </a:solidFill>
                  </a:tcPr>
                </a:tc>
                <a:tc>
                  <a:txBody>
                    <a:bodyPr/>
                    <a:lstStyle/>
                    <a:p>
                      <a:pPr marL="0" marR="0" lvl="0" indent="0" algn="l" rtl="0" eaLnBrk="1" fontAlgn="auto" latinLnBrk="0" hangingPunct="1">
                        <a:lnSpc>
                          <a:spcPct val="120000"/>
                        </a:lnSpc>
                        <a:spcBef>
                          <a:spcPts val="0"/>
                        </a:spcBef>
                        <a:spcAft>
                          <a:spcPts val="0"/>
                        </a:spcAft>
                        <a:buClrTx/>
                        <a:buSzTx/>
                        <a:buFont typeface="Wingdings" panose="05000000000000000000" pitchFamily="2" charset="2"/>
                        <a:buNone/>
                      </a:pPr>
                      <a:r>
                        <a:rPr lang="en-AU" sz="1050" i="1" kern="1200" noProof="0">
                          <a:solidFill>
                            <a:schemeClr val="dk1"/>
                          </a:solidFill>
                          <a:latin typeface="+mn-lt"/>
                          <a:ea typeface="+mn-ea"/>
                          <a:cs typeface="+mn-cs"/>
                        </a:rPr>
                        <a:t>Digital cadetships for refugees: </a:t>
                      </a:r>
                    </a:p>
                    <a:p>
                      <a:pPr marL="0" marR="0" lvl="0"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AU" sz="1050" i="1" kern="1200" noProof="0">
                          <a:solidFill>
                            <a:schemeClr val="dk1"/>
                          </a:solidFill>
                          <a:latin typeface="+mn-lt"/>
                          <a:ea typeface="+mn-ea"/>
                          <a:cs typeface="+mn-cs"/>
                        </a:rPr>
                        <a:t>bridging credentials in cloud computing for refugees and humanitarian migrants</a:t>
                      </a:r>
                      <a:endParaRPr lang="en-US" sz="1050" i="1" kern="1200" noProof="0">
                        <a:solidFill>
                          <a:schemeClr val="dk1"/>
                        </a:solidFill>
                        <a:latin typeface="+mn-lt"/>
                        <a:ea typeface="+mn-ea"/>
                        <a:cs typeface="+mn-cs"/>
                      </a:endParaRPr>
                    </a:p>
                  </a:txBody>
                  <a:tcPr anchor="ctr">
                    <a:solidFill>
                      <a:schemeClr val="bg1">
                        <a:lumMod val="95000"/>
                      </a:schemeClr>
                    </a:solidFill>
                  </a:tcPr>
                </a:tc>
                <a:tc>
                  <a:txBody>
                    <a:bodyPr/>
                    <a:lstStyle/>
                    <a:p>
                      <a:r>
                        <a:rPr lang="en-US" sz="1050" i="1"/>
                        <a:t>Digital returnship for women within the technology sector</a:t>
                      </a:r>
                    </a:p>
                  </a:txBody>
                  <a:tcPr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i="1" kern="1200" noProof="0">
                          <a:solidFill>
                            <a:schemeClr val="dk1"/>
                          </a:solidFill>
                          <a:latin typeface="+mn-lt"/>
                          <a:ea typeface="+mn-ea"/>
                          <a:cs typeface="+mn-cs"/>
                        </a:rPr>
                        <a:t>Digital skills cadetship integrating nationally accredited training with vendor certifications, targeted at diverse participants</a:t>
                      </a:r>
                      <a:endParaRPr lang="en-US" sz="1050" i="1" kern="1200" noProof="0">
                        <a:solidFill>
                          <a:schemeClr val="dk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2957613332"/>
                  </a:ext>
                </a:extLst>
              </a:tr>
              <a:tr h="981451">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050" b="1" i="0" kern="1200" dirty="0">
                          <a:solidFill>
                            <a:schemeClr val="tx1"/>
                          </a:solidFill>
                          <a:latin typeface="+mn-lt"/>
                          <a:ea typeface="+mn-ea"/>
                          <a:cs typeface="+mn-cs"/>
                        </a:rPr>
                        <a:t>Digital skills </a:t>
                      </a:r>
                    </a:p>
                  </a:txBody>
                  <a:tcPr anchor="ctr">
                    <a:solidFill>
                      <a:schemeClr val="accent2"/>
                    </a:solidFill>
                  </a:tcPr>
                </a:tc>
                <a:tc>
                  <a:txBody>
                    <a:bodyPr/>
                    <a:lstStyle/>
                    <a:p>
                      <a:pPr marL="171450" indent="-171450">
                        <a:buFont typeface="Arial" panose="020B0604020202020204" pitchFamily="34" charset="0"/>
                        <a:buChar char="•"/>
                      </a:pPr>
                      <a:r>
                        <a:rPr lang="en-US" sz="1050" i="0" kern="1200">
                          <a:solidFill>
                            <a:schemeClr val="dk1"/>
                          </a:solidFill>
                          <a:latin typeface="+mn-lt"/>
                          <a:ea typeface="+mn-ea"/>
                          <a:cs typeface="+mn-cs"/>
                        </a:rPr>
                        <a:t>Cloud computing</a:t>
                      </a:r>
                    </a:p>
                  </a:txBody>
                  <a:tcPr anchor="ctr">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dk1"/>
                          </a:solidFill>
                          <a:latin typeface="+mn-lt"/>
                          <a:ea typeface="+mn-ea"/>
                          <a:cs typeface="+mn-cs"/>
                        </a:rPr>
                        <a:t>Cyber Security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dk1"/>
                          </a:solidFill>
                          <a:latin typeface="+mn-lt"/>
                          <a:ea typeface="+mn-ea"/>
                          <a:cs typeface="+mn-cs"/>
                        </a:rPr>
                        <a:t>Data Analytics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i="0" kern="1200">
                          <a:solidFill>
                            <a:schemeClr val="dk1"/>
                          </a:solidFill>
                          <a:latin typeface="+mn-lt"/>
                          <a:ea typeface="+mn-ea"/>
                          <a:cs typeface="+mn-cs"/>
                        </a:rPr>
                        <a:t>Cloud Computing</a:t>
                      </a:r>
                    </a:p>
                  </a:txBody>
                  <a:tcPr anchor="ctr">
                    <a:solidFill>
                      <a:schemeClr val="bg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dk1"/>
                          </a:solidFill>
                          <a:latin typeface="+mn-lt"/>
                          <a:ea typeface="+mn-ea"/>
                          <a:cs typeface="+mn-cs"/>
                        </a:rPr>
                        <a:t>Cloud computing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dk1"/>
                          </a:solidFill>
                          <a:latin typeface="+mn-lt"/>
                          <a:ea typeface="+mn-ea"/>
                          <a:cs typeface="+mn-cs"/>
                        </a:rPr>
                        <a:t>Web development</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dk1"/>
                          </a:solidFill>
                          <a:latin typeface="+mn-lt"/>
                          <a:ea typeface="+mn-ea"/>
                          <a:cs typeface="+mn-cs"/>
                        </a:rPr>
                        <a:t>Data Analytics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dk1"/>
                          </a:solidFill>
                          <a:latin typeface="+mn-lt"/>
                          <a:ea typeface="+mn-ea"/>
                          <a:cs typeface="+mn-cs"/>
                        </a:rPr>
                        <a:t>Project Support</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50" i="0" kern="1200">
                          <a:solidFill>
                            <a:schemeClr val="dk1"/>
                          </a:solidFill>
                          <a:latin typeface="+mn-lt"/>
                          <a:ea typeface="+mn-ea"/>
                          <a:cs typeface="+mn-cs"/>
                        </a:rPr>
                        <a:t>Salesforce</a:t>
                      </a:r>
                      <a:endParaRPr lang="en-US" sz="1600"/>
                    </a:p>
                  </a:txBody>
                  <a:tcPr anchor="ctr">
                    <a:solidFill>
                      <a:schemeClr val="bg1"/>
                    </a:solidFill>
                  </a:tcPr>
                </a:tc>
                <a:extLst>
                  <a:ext uri="{0D108BD9-81ED-4DB2-BD59-A6C34878D82A}">
                    <a16:rowId xmlns:a16="http://schemas.microsoft.com/office/drawing/2014/main" val="512904604"/>
                  </a:ext>
                </a:extLst>
              </a:tr>
              <a:tr h="381676">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050" b="1" i="0" kern="1200" dirty="0">
                          <a:solidFill>
                            <a:schemeClr val="tx1"/>
                          </a:solidFill>
                          <a:latin typeface="+mn-lt"/>
                          <a:ea typeface="+mn-ea"/>
                          <a:cs typeface="+mn-cs"/>
                        </a:rPr>
                        <a:t>Qualifications </a:t>
                      </a:r>
                    </a:p>
                  </a:txBody>
                  <a:tcPr anchor="ctr">
                    <a:solidFill>
                      <a:schemeClr val="accent2"/>
                    </a:solidFill>
                  </a:tcPr>
                </a:tc>
                <a:tc>
                  <a:txBody>
                    <a:bodyPr/>
                    <a:lstStyle/>
                    <a:p>
                      <a:r>
                        <a:rPr lang="en-US" sz="1050" i="0" kern="1200">
                          <a:solidFill>
                            <a:schemeClr val="dk1"/>
                          </a:solidFill>
                          <a:latin typeface="+mn-lt"/>
                          <a:ea typeface="+mn-ea"/>
                          <a:cs typeface="+mn-cs"/>
                        </a:rPr>
                        <a:t>ServiceNow certifications</a:t>
                      </a:r>
                      <a:r>
                        <a:rPr lang="en-AU" sz="1050"/>
                        <a:t>, AWS, google CISCO</a:t>
                      </a:r>
                      <a:endParaRPr lang="en-US" sz="1050" i="0" kern="1200">
                        <a:solidFill>
                          <a:schemeClr val="dk1"/>
                        </a:solidFill>
                        <a:latin typeface="+mn-lt"/>
                        <a:ea typeface="+mn-ea"/>
                        <a:cs typeface="+mn-cs"/>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i="0" kern="1200">
                          <a:solidFill>
                            <a:schemeClr val="dk1"/>
                          </a:solidFill>
                          <a:latin typeface="+mn-lt"/>
                          <a:ea typeface="+mn-ea"/>
                          <a:cs typeface="+mn-cs"/>
                        </a:rPr>
                        <a:t>Microsoft Certifications and specialist micro-credentials</a:t>
                      </a:r>
                      <a:endParaRPr lang="en-US" sz="1050" i="0" kern="1200">
                        <a:solidFill>
                          <a:schemeClr val="dk1"/>
                        </a:solidFill>
                        <a:latin typeface="+mn-lt"/>
                        <a:ea typeface="+mn-ea"/>
                        <a:cs typeface="+mn-cs"/>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i="0" kern="1200">
                          <a:solidFill>
                            <a:schemeClr val="dk1"/>
                          </a:solidFill>
                          <a:latin typeface="+mn-lt"/>
                          <a:ea typeface="+mn-ea"/>
                          <a:cs typeface="+mn-cs"/>
                        </a:rPr>
                        <a:t>Accredited VET and industry recognised vendor training across various digital career pathways</a:t>
                      </a:r>
                      <a:endParaRPr lang="en-US" sz="1050" i="0" kern="120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3391952159"/>
                  </a:ext>
                </a:extLst>
              </a:tr>
              <a:tr h="53162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b="1" i="0" kern="1200" dirty="0">
                          <a:solidFill>
                            <a:schemeClr val="tx1"/>
                          </a:solidFill>
                          <a:latin typeface="+mn-lt"/>
                          <a:ea typeface="+mn-ea"/>
                          <a:cs typeface="+mn-cs"/>
                        </a:rPr>
                        <a:t>Target cohort/s</a:t>
                      </a:r>
                    </a:p>
                  </a:txBody>
                  <a:tcPr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i="0" kern="1200">
                          <a:solidFill>
                            <a:schemeClr val="dk1"/>
                          </a:solidFill>
                          <a:latin typeface="+mn-lt"/>
                          <a:ea typeface="+mn-ea"/>
                          <a:cs typeface="+mn-cs"/>
                        </a:rPr>
                        <a:t>A minimum of 65 participants (six cohorts of 6-12 participants) in NSW and SA, focusing on participants from refugee programs with IT skills, qualifications and/or experience acquired overseas, but not recognised in Australia.</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i="0" kern="1200">
                          <a:solidFill>
                            <a:schemeClr val="dk1"/>
                          </a:solidFill>
                          <a:latin typeface="+mn-lt"/>
                          <a:ea typeface="+mn-ea"/>
                          <a:cs typeface="+mn-cs"/>
                        </a:rPr>
                        <a:t>A minimum of 200 participants (three cohorts of 65-85), focusing on women entering or returning to the workforce.</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i="0" kern="1200">
                          <a:solidFill>
                            <a:schemeClr val="dk1"/>
                          </a:solidFill>
                          <a:latin typeface="+mn-lt"/>
                          <a:ea typeface="+mn-ea"/>
                          <a:cs typeface="+mn-cs"/>
                        </a:rPr>
                        <a:t>Up to 260 participants, focusing on career changers, parents returning to the IT sector, recently arrived migrants with prior qualifications and First Nations people.</a:t>
                      </a:r>
                      <a:endParaRPr lang="en-US" sz="1050" i="0" kern="1200" noProof="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3176232781"/>
                  </a:ext>
                </a:extLst>
              </a:tr>
              <a:tr h="981451">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AU" sz="1050" b="1" i="0" kern="1200" dirty="0">
                          <a:solidFill>
                            <a:schemeClr val="tx1"/>
                          </a:solidFill>
                          <a:latin typeface="+mn-lt"/>
                          <a:ea typeface="+mn-ea"/>
                          <a:cs typeface="+mn-cs"/>
                        </a:rPr>
                        <a:t>High-level overview of training model </a:t>
                      </a:r>
                    </a:p>
                  </a:txBody>
                  <a:tcPr anchor="ctr">
                    <a:solidFill>
                      <a:schemeClr val="accent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050" i="0" kern="1200">
                          <a:solidFill>
                            <a:schemeClr val="dk1"/>
                          </a:solidFill>
                          <a:latin typeface="+mn-lt"/>
                          <a:ea typeface="+mn-ea"/>
                          <a:cs typeface="+mn-cs"/>
                        </a:rPr>
                        <a:t>Training design included upfront job readiness training and eight weeks of ServiceNow training prior to work placement. Community Corporate has provided other training courses (in addition to, or replacement of, ServiceNow) in response to employer feedback. </a:t>
                      </a:r>
                    </a:p>
                  </a:txBody>
                  <a:tcPr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050" i="0" kern="1200">
                          <a:solidFill>
                            <a:schemeClr val="dk1"/>
                          </a:solidFill>
                          <a:latin typeface="+mn-lt"/>
                          <a:ea typeface="+mn-ea"/>
                          <a:cs typeface="+mn-cs"/>
                        </a:rPr>
                        <a:t>Original design involved providing training in parallel to work placement. MEGT has also included three days of upfront job readiness training in response to feedback received from cadets and employers through implementation. </a:t>
                      </a:r>
                    </a:p>
                  </a:txBody>
                  <a:tcPr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050" i="0" kern="1200" noProof="0" dirty="0">
                          <a:solidFill>
                            <a:schemeClr val="dk1"/>
                          </a:solidFill>
                          <a:latin typeface="+mn-lt"/>
                          <a:ea typeface="+mn-ea"/>
                          <a:cs typeface="+mn-cs"/>
                        </a:rPr>
                        <a:t>Training design involved upfront digital skills training prior to 12-week placement, with the length of training varying depending on the digital skill. </a:t>
                      </a:r>
                    </a:p>
                  </a:txBody>
                  <a:tcPr anchor="ctr">
                    <a:solidFill>
                      <a:schemeClr val="bg1"/>
                    </a:solidFill>
                  </a:tcPr>
                </a:tc>
                <a:extLst>
                  <a:ext uri="{0D108BD9-81ED-4DB2-BD59-A6C34878D82A}">
                    <a16:rowId xmlns:a16="http://schemas.microsoft.com/office/drawing/2014/main" val="1798018446"/>
                  </a:ext>
                </a:extLst>
              </a:tr>
            </a:tbl>
          </a:graphicData>
        </a:graphic>
      </p:graphicFrame>
      <p:grpSp>
        <p:nvGrpSpPr>
          <p:cNvPr id="7" name="Group 6">
            <a:extLst>
              <a:ext uri="{FF2B5EF4-FFF2-40B4-BE49-F238E27FC236}">
                <a16:creationId xmlns:a16="http://schemas.microsoft.com/office/drawing/2014/main" id="{81609C52-9919-395B-FBAC-BC6AA281F1CE}"/>
              </a:ext>
              <a:ext uri="{C183D7F6-B498-43B3-948B-1728B52AA6E4}">
                <adec:decorative xmlns:adec="http://schemas.microsoft.com/office/drawing/2017/decorative" val="1"/>
              </a:ext>
            </a:extLst>
          </p:cNvPr>
          <p:cNvGrpSpPr/>
          <p:nvPr/>
        </p:nvGrpSpPr>
        <p:grpSpPr>
          <a:xfrm>
            <a:off x="7459814" y="1152265"/>
            <a:ext cx="361685" cy="361685"/>
            <a:chOff x="7928932" y="1795965"/>
            <a:chExt cx="683677" cy="683675"/>
          </a:xfrm>
        </p:grpSpPr>
        <p:sp>
          <p:nvSpPr>
            <p:cNvPr id="8" name="Oval 7">
              <a:extLst>
                <a:ext uri="{FF2B5EF4-FFF2-40B4-BE49-F238E27FC236}">
                  <a16:creationId xmlns:a16="http://schemas.microsoft.com/office/drawing/2014/main" id="{7A1CABCB-137C-43FE-014C-9DAAA90825C0}"/>
                </a:ext>
                <a:ext uri="{C183D7F6-B498-43B3-948B-1728B52AA6E4}">
                  <adec:decorative xmlns:adec="http://schemas.microsoft.com/office/drawing/2017/decorative" val="1"/>
                </a:ext>
              </a:extLst>
            </p:cNvPr>
            <p:cNvSpPr/>
            <p:nvPr/>
          </p:nvSpPr>
          <p:spPr>
            <a:xfrm>
              <a:off x="7928932" y="1795965"/>
              <a:ext cx="683677" cy="68367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39521C3-316A-1656-C5C8-9ABEA89A38D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082" y="1937583"/>
              <a:ext cx="375979" cy="403112"/>
            </a:xfrm>
            <a:prstGeom prst="rect">
              <a:avLst/>
            </a:prstGeom>
          </p:spPr>
        </p:pic>
      </p:grpSp>
      <p:grpSp>
        <p:nvGrpSpPr>
          <p:cNvPr id="10" name="Group 9">
            <a:extLst>
              <a:ext uri="{FF2B5EF4-FFF2-40B4-BE49-F238E27FC236}">
                <a16:creationId xmlns:a16="http://schemas.microsoft.com/office/drawing/2014/main" id="{62BAEB3B-E313-3483-93BF-695C4AC3FF7D}"/>
              </a:ext>
              <a:ext uri="{C183D7F6-B498-43B3-948B-1728B52AA6E4}">
                <adec:decorative xmlns:adec="http://schemas.microsoft.com/office/drawing/2017/decorative" val="1"/>
              </a:ext>
            </a:extLst>
          </p:cNvPr>
          <p:cNvGrpSpPr/>
          <p:nvPr/>
        </p:nvGrpSpPr>
        <p:grpSpPr>
          <a:xfrm>
            <a:off x="4622575" y="1152265"/>
            <a:ext cx="361685" cy="361685"/>
            <a:chOff x="2276857" y="1801063"/>
            <a:chExt cx="683677" cy="683675"/>
          </a:xfrm>
        </p:grpSpPr>
        <p:sp>
          <p:nvSpPr>
            <p:cNvPr id="11" name="Oval 10">
              <a:extLst>
                <a:ext uri="{FF2B5EF4-FFF2-40B4-BE49-F238E27FC236}">
                  <a16:creationId xmlns:a16="http://schemas.microsoft.com/office/drawing/2014/main" id="{0747ABE7-D8F0-C5A3-97F4-EF0FCE360DDF}"/>
                </a:ext>
                <a:ext uri="{C183D7F6-B498-43B3-948B-1728B52AA6E4}">
                  <adec:decorative xmlns:adec="http://schemas.microsoft.com/office/drawing/2017/decorative" val="1"/>
                </a:ext>
              </a:extLst>
            </p:cNvPr>
            <p:cNvSpPr/>
            <p:nvPr/>
          </p:nvSpPr>
          <p:spPr>
            <a:xfrm>
              <a:off x="2276857" y="1801063"/>
              <a:ext cx="683677" cy="68367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B9AEF454-999A-B356-49B1-E4C1A4EEE2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0911" y="1903966"/>
              <a:ext cx="408411" cy="439827"/>
            </a:xfrm>
            <a:prstGeom prst="rect">
              <a:avLst/>
            </a:prstGeom>
          </p:spPr>
        </p:pic>
      </p:grpSp>
      <p:grpSp>
        <p:nvGrpSpPr>
          <p:cNvPr id="13" name="Group 12">
            <a:extLst>
              <a:ext uri="{FF2B5EF4-FFF2-40B4-BE49-F238E27FC236}">
                <a16:creationId xmlns:a16="http://schemas.microsoft.com/office/drawing/2014/main" id="{2873B204-4E4C-6C19-7645-D1866441438C}"/>
              </a:ext>
              <a:ext uri="{C183D7F6-B498-43B3-948B-1728B52AA6E4}">
                <adec:decorative xmlns:adec="http://schemas.microsoft.com/office/drawing/2017/decorative" val="1"/>
              </a:ext>
            </a:extLst>
          </p:cNvPr>
          <p:cNvGrpSpPr/>
          <p:nvPr/>
        </p:nvGrpSpPr>
        <p:grpSpPr>
          <a:xfrm>
            <a:off x="1735485" y="1152265"/>
            <a:ext cx="361685" cy="361685"/>
            <a:chOff x="5028772" y="1803146"/>
            <a:chExt cx="683677" cy="683675"/>
          </a:xfrm>
        </p:grpSpPr>
        <p:sp>
          <p:nvSpPr>
            <p:cNvPr id="14" name="Oval 13">
              <a:extLst>
                <a:ext uri="{FF2B5EF4-FFF2-40B4-BE49-F238E27FC236}">
                  <a16:creationId xmlns:a16="http://schemas.microsoft.com/office/drawing/2014/main" id="{A1EF99FA-7C2B-F789-AF99-4E518F20ED39}"/>
                </a:ext>
                <a:ext uri="{C183D7F6-B498-43B3-948B-1728B52AA6E4}">
                  <adec:decorative xmlns:adec="http://schemas.microsoft.com/office/drawing/2017/decorative" val="1"/>
                </a:ext>
              </a:extLst>
            </p:cNvPr>
            <p:cNvSpPr/>
            <p:nvPr/>
          </p:nvSpPr>
          <p:spPr>
            <a:xfrm>
              <a:off x="5028772" y="1803146"/>
              <a:ext cx="683677" cy="68367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39C20AD-B963-B802-8C59-BCBDCE76D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9478" y="1971429"/>
              <a:ext cx="439828" cy="345579"/>
            </a:xfrm>
            <a:prstGeom prst="rect">
              <a:avLst/>
            </a:prstGeom>
          </p:spPr>
        </p:pic>
      </p:grpSp>
    </p:spTree>
    <p:extLst>
      <p:ext uri="{BB962C8B-B14F-4D97-AF65-F5344CB8AC3E}">
        <p14:creationId xmlns:p14="http://schemas.microsoft.com/office/powerpoint/2010/main" val="395040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BC4510F-A966-A014-33D6-F68DA7771934}"/>
              </a:ext>
              <a:ext uri="{C183D7F6-B498-43B3-948B-1728B52AA6E4}">
                <adec:decorative xmlns:adec="http://schemas.microsoft.com/office/drawing/2017/decorative" val="1"/>
              </a:ext>
            </a:extLst>
          </p:cNvPr>
          <p:cNvSpPr/>
          <p:nvPr/>
        </p:nvSpPr>
        <p:spPr>
          <a:xfrm>
            <a:off x="3589478" y="2251303"/>
            <a:ext cx="6169175" cy="3027764"/>
          </a:xfrm>
          <a:prstGeom prst="rect">
            <a:avLst/>
          </a:prstGeom>
          <a:solidFill>
            <a:schemeClr val="bg1"/>
          </a:solidFill>
          <a:ln w="28575">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 name="Text Placeholder 1">
            <a:extLst>
              <a:ext uri="{FF2B5EF4-FFF2-40B4-BE49-F238E27FC236}">
                <a16:creationId xmlns:a16="http://schemas.microsoft.com/office/drawing/2014/main" id="{BAD772E4-6BAE-A4E5-7E9D-5BF76B838181}"/>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There were five key stages of implementation of the DSCT, including ideation, development of the model, procurement, cadet commencement and completion. </a:t>
            </a:r>
          </a:p>
        </p:txBody>
      </p:sp>
      <p:sp>
        <p:nvSpPr>
          <p:cNvPr id="3" name="Title 2">
            <a:extLst>
              <a:ext uri="{FF2B5EF4-FFF2-40B4-BE49-F238E27FC236}">
                <a16:creationId xmlns:a16="http://schemas.microsoft.com/office/drawing/2014/main" id="{CC5D80A3-D968-077E-4D08-346D9FA6D702}"/>
              </a:ext>
              <a:ext uri="{C183D7F6-B498-43B3-948B-1728B52AA6E4}">
                <adec:decorative xmlns:adec="http://schemas.microsoft.com/office/drawing/2017/decorative" val="1"/>
              </a:ext>
            </a:extLst>
          </p:cNvPr>
          <p:cNvSpPr>
            <a:spLocks noGrp="1"/>
          </p:cNvSpPr>
          <p:nvPr>
            <p:ph type="title"/>
          </p:nvPr>
        </p:nvSpPr>
        <p:spPr>
          <a:xfrm>
            <a:off x="182949" y="140278"/>
            <a:ext cx="9575704" cy="369332"/>
          </a:xfrm>
        </p:spPr>
        <p:txBody>
          <a:bodyPr/>
          <a:lstStyle/>
          <a:p>
            <a:r>
              <a:rPr lang="en-US"/>
              <a:t>Key aspects of the DSCT’s design and implementation</a:t>
            </a:r>
          </a:p>
        </p:txBody>
      </p:sp>
      <p:sp>
        <p:nvSpPr>
          <p:cNvPr id="4" name="Slide Number Placeholder 3">
            <a:extLst>
              <a:ext uri="{FF2B5EF4-FFF2-40B4-BE49-F238E27FC236}">
                <a16:creationId xmlns:a16="http://schemas.microsoft.com/office/drawing/2014/main" id="{06047E8F-63C3-EA5B-663F-8DF4E9EFB34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17</a:t>
            </a:fld>
            <a:endParaRPr lang="en-US"/>
          </a:p>
        </p:txBody>
      </p:sp>
      <p:sp>
        <p:nvSpPr>
          <p:cNvPr id="6" name="Rectangle 5">
            <a:extLst>
              <a:ext uri="{FF2B5EF4-FFF2-40B4-BE49-F238E27FC236}">
                <a16:creationId xmlns:a16="http://schemas.microsoft.com/office/drawing/2014/main" id="{1330306F-0452-2FEF-68F5-81D4C74969C5}"/>
              </a:ext>
              <a:ext uri="{C183D7F6-B498-43B3-948B-1728B52AA6E4}">
                <adec:decorative xmlns:adec="http://schemas.microsoft.com/office/drawing/2017/decorative" val="1"/>
              </a:ext>
            </a:extLst>
          </p:cNvPr>
          <p:cNvSpPr/>
          <p:nvPr/>
        </p:nvSpPr>
        <p:spPr>
          <a:xfrm>
            <a:off x="276837" y="2473412"/>
            <a:ext cx="1260000" cy="540000"/>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bg1"/>
                </a:solidFill>
              </a:rPr>
              <a:t>Ideation</a:t>
            </a:r>
          </a:p>
        </p:txBody>
      </p:sp>
      <p:sp>
        <p:nvSpPr>
          <p:cNvPr id="7" name="Rectangle 6">
            <a:extLst>
              <a:ext uri="{FF2B5EF4-FFF2-40B4-BE49-F238E27FC236}">
                <a16:creationId xmlns:a16="http://schemas.microsoft.com/office/drawing/2014/main" id="{A3B73895-9ECB-C3D4-320B-457C4793483A}"/>
              </a:ext>
              <a:ext uri="{C183D7F6-B498-43B3-948B-1728B52AA6E4}">
                <adec:decorative xmlns:adec="http://schemas.microsoft.com/office/drawing/2017/decorative" val="1"/>
              </a:ext>
            </a:extLst>
          </p:cNvPr>
          <p:cNvSpPr/>
          <p:nvPr/>
        </p:nvSpPr>
        <p:spPr>
          <a:xfrm>
            <a:off x="1971413" y="2473412"/>
            <a:ext cx="1260000" cy="540000"/>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bg1"/>
                </a:solidFill>
              </a:rPr>
              <a:t>Development of the model</a:t>
            </a:r>
          </a:p>
        </p:txBody>
      </p:sp>
      <p:sp>
        <p:nvSpPr>
          <p:cNvPr id="8" name="Rectangle 7">
            <a:extLst>
              <a:ext uri="{FF2B5EF4-FFF2-40B4-BE49-F238E27FC236}">
                <a16:creationId xmlns:a16="http://schemas.microsoft.com/office/drawing/2014/main" id="{07172B6A-4D07-5A32-812F-EB15230204B2}"/>
              </a:ext>
              <a:ext uri="{C183D7F6-B498-43B3-948B-1728B52AA6E4}">
                <adec:decorative xmlns:adec="http://schemas.microsoft.com/office/drawing/2017/decorative" val="1"/>
              </a:ext>
            </a:extLst>
          </p:cNvPr>
          <p:cNvSpPr/>
          <p:nvPr/>
        </p:nvSpPr>
        <p:spPr>
          <a:xfrm>
            <a:off x="3749131" y="2473412"/>
            <a:ext cx="1260000" cy="540000"/>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bg1"/>
                </a:solidFill>
              </a:rPr>
              <a:t>Procurement of providers to lead cadetships</a:t>
            </a:r>
          </a:p>
        </p:txBody>
      </p:sp>
      <p:sp>
        <p:nvSpPr>
          <p:cNvPr id="9" name="Rectangle 8">
            <a:extLst>
              <a:ext uri="{FF2B5EF4-FFF2-40B4-BE49-F238E27FC236}">
                <a16:creationId xmlns:a16="http://schemas.microsoft.com/office/drawing/2014/main" id="{B10B1CF5-BF2D-BF81-E629-A7226B6CED40}"/>
              </a:ext>
              <a:ext uri="{C183D7F6-B498-43B3-948B-1728B52AA6E4}">
                <adec:decorative xmlns:adec="http://schemas.microsoft.com/office/drawing/2017/decorative" val="1"/>
              </a:ext>
            </a:extLst>
          </p:cNvPr>
          <p:cNvSpPr/>
          <p:nvPr/>
        </p:nvSpPr>
        <p:spPr>
          <a:xfrm>
            <a:off x="5997007" y="2473412"/>
            <a:ext cx="1260000" cy="540000"/>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bg1"/>
                </a:solidFill>
              </a:rPr>
              <a:t>Cadetships commence</a:t>
            </a:r>
          </a:p>
        </p:txBody>
      </p:sp>
      <p:sp>
        <p:nvSpPr>
          <p:cNvPr id="10" name="Rectangle 9">
            <a:extLst>
              <a:ext uri="{FF2B5EF4-FFF2-40B4-BE49-F238E27FC236}">
                <a16:creationId xmlns:a16="http://schemas.microsoft.com/office/drawing/2014/main" id="{A18CBA48-4D0E-42CA-EA09-BD765A7B2C2E}"/>
              </a:ext>
              <a:ext uri="{C183D7F6-B498-43B3-948B-1728B52AA6E4}">
                <adec:decorative xmlns:adec="http://schemas.microsoft.com/office/drawing/2017/decorative" val="1"/>
              </a:ext>
            </a:extLst>
          </p:cNvPr>
          <p:cNvSpPr/>
          <p:nvPr/>
        </p:nvSpPr>
        <p:spPr>
          <a:xfrm>
            <a:off x="8395884" y="2473412"/>
            <a:ext cx="1260000" cy="540000"/>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bg1"/>
                </a:solidFill>
              </a:rPr>
              <a:t>Completion</a:t>
            </a:r>
          </a:p>
        </p:txBody>
      </p:sp>
      <p:cxnSp>
        <p:nvCxnSpPr>
          <p:cNvPr id="14" name="Straight Arrow Connector 13">
            <a:extLst>
              <a:ext uri="{FF2B5EF4-FFF2-40B4-BE49-F238E27FC236}">
                <a16:creationId xmlns:a16="http://schemas.microsoft.com/office/drawing/2014/main" id="{DBD99DFC-3B8B-7A07-3D0D-DA5D111C5C03}"/>
              </a:ext>
              <a:ext uri="{C183D7F6-B498-43B3-948B-1728B52AA6E4}">
                <adec:decorative xmlns:adec="http://schemas.microsoft.com/office/drawing/2017/decorative" val="1"/>
              </a:ext>
            </a:extLst>
          </p:cNvPr>
          <p:cNvCxnSpPr>
            <a:cxnSpLocks/>
            <a:endCxn id="7" idx="1"/>
          </p:cNvCxnSpPr>
          <p:nvPr/>
        </p:nvCxnSpPr>
        <p:spPr>
          <a:xfrm>
            <a:off x="1419391" y="2743412"/>
            <a:ext cx="552022" cy="0"/>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AA07ECE-943C-9FD0-4B4E-2A69766C7A46}"/>
              </a:ext>
              <a:ext uri="{C183D7F6-B498-43B3-948B-1728B52AA6E4}">
                <adec:decorative xmlns:adec="http://schemas.microsoft.com/office/drawing/2017/decorative" val="1"/>
              </a:ext>
            </a:extLst>
          </p:cNvPr>
          <p:cNvCxnSpPr>
            <a:cxnSpLocks/>
            <a:stCxn id="7" idx="3"/>
            <a:endCxn id="8" idx="1"/>
          </p:cNvCxnSpPr>
          <p:nvPr/>
        </p:nvCxnSpPr>
        <p:spPr>
          <a:xfrm>
            <a:off x="3231413" y="2743412"/>
            <a:ext cx="517718" cy="0"/>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56CA83C-436A-2C29-F7B0-930288AF8F4F}"/>
              </a:ext>
              <a:ext uri="{C183D7F6-B498-43B3-948B-1728B52AA6E4}">
                <adec:decorative xmlns:adec="http://schemas.microsoft.com/office/drawing/2017/decorative" val="1"/>
              </a:ext>
            </a:extLst>
          </p:cNvPr>
          <p:cNvCxnSpPr>
            <a:cxnSpLocks/>
            <a:stCxn id="8" idx="3"/>
            <a:endCxn id="9" idx="1"/>
          </p:cNvCxnSpPr>
          <p:nvPr/>
        </p:nvCxnSpPr>
        <p:spPr>
          <a:xfrm>
            <a:off x="5009131" y="2743412"/>
            <a:ext cx="987876" cy="0"/>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70C3F7D-9EE5-5EB9-6EC6-E0F3A6D42310}"/>
              </a:ext>
              <a:ext uri="{C183D7F6-B498-43B3-948B-1728B52AA6E4}">
                <adec:decorative xmlns:adec="http://schemas.microsoft.com/office/drawing/2017/decorative" val="1"/>
              </a:ext>
            </a:extLst>
          </p:cNvPr>
          <p:cNvCxnSpPr>
            <a:cxnSpLocks/>
            <a:stCxn id="9" idx="3"/>
            <a:endCxn id="10" idx="1"/>
          </p:cNvCxnSpPr>
          <p:nvPr/>
        </p:nvCxnSpPr>
        <p:spPr>
          <a:xfrm>
            <a:off x="7257007" y="2743412"/>
            <a:ext cx="1138877" cy="0"/>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8FDBE49-1A12-29D7-DBB0-DBD0F2DB0770}"/>
              </a:ext>
              <a:ext uri="{C183D7F6-B498-43B3-948B-1728B52AA6E4}">
                <adec:decorative xmlns:adec="http://schemas.microsoft.com/office/drawing/2017/decorative" val="1"/>
              </a:ext>
            </a:extLst>
          </p:cNvPr>
          <p:cNvSpPr txBox="1"/>
          <p:nvPr/>
        </p:nvSpPr>
        <p:spPr>
          <a:xfrm>
            <a:off x="8395883" y="3118889"/>
            <a:ext cx="1260001" cy="900246"/>
          </a:xfrm>
          <a:prstGeom prst="rect">
            <a:avLst/>
          </a:prstGeom>
          <a:solidFill>
            <a:schemeClr val="tx2">
              <a:lumMod val="20000"/>
              <a:lumOff val="80000"/>
            </a:schemeClr>
          </a:solidFill>
        </p:spPr>
        <p:txBody>
          <a:bodyPr wrap="square">
            <a:spAutoFit/>
          </a:bodyPr>
          <a:lstStyle/>
          <a:p>
            <a:pPr algn="ctr"/>
            <a:r>
              <a:rPr lang="en-US" sz="1050">
                <a:solidFill>
                  <a:schemeClr val="tx1"/>
                </a:solidFill>
              </a:rPr>
              <a:t>Cadets transition to ongoing employment or undertake further study within the digital sector.</a:t>
            </a:r>
            <a:endParaRPr lang="en-US" sz="1050"/>
          </a:p>
        </p:txBody>
      </p:sp>
      <p:sp>
        <p:nvSpPr>
          <p:cNvPr id="39" name="Rectangle 38">
            <a:extLst>
              <a:ext uri="{FF2B5EF4-FFF2-40B4-BE49-F238E27FC236}">
                <a16:creationId xmlns:a16="http://schemas.microsoft.com/office/drawing/2014/main" id="{0B93A15C-E948-BA7E-8372-C0EBB257995C}"/>
              </a:ext>
              <a:ext uri="{C183D7F6-B498-43B3-948B-1728B52AA6E4}">
                <adec:decorative xmlns:adec="http://schemas.microsoft.com/office/drawing/2017/decorative" val="1"/>
              </a:ext>
            </a:extLst>
          </p:cNvPr>
          <p:cNvSpPr/>
          <p:nvPr/>
        </p:nvSpPr>
        <p:spPr>
          <a:xfrm>
            <a:off x="3756135" y="5432936"/>
            <a:ext cx="1260000" cy="428231"/>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tx1"/>
                </a:solidFill>
              </a:rPr>
              <a:t>Design of provider project</a:t>
            </a:r>
          </a:p>
        </p:txBody>
      </p:sp>
      <p:sp>
        <p:nvSpPr>
          <p:cNvPr id="40" name="Rectangle 39">
            <a:extLst>
              <a:ext uri="{FF2B5EF4-FFF2-40B4-BE49-F238E27FC236}">
                <a16:creationId xmlns:a16="http://schemas.microsoft.com/office/drawing/2014/main" id="{D05382DC-F001-6326-2BC6-676792C2494D}"/>
              </a:ext>
              <a:ext uri="{C183D7F6-B498-43B3-948B-1728B52AA6E4}">
                <adec:decorative xmlns:adec="http://schemas.microsoft.com/office/drawing/2017/decorative" val="1"/>
              </a:ext>
            </a:extLst>
          </p:cNvPr>
          <p:cNvSpPr/>
          <p:nvPr/>
        </p:nvSpPr>
        <p:spPr>
          <a:xfrm>
            <a:off x="5243514" y="5432361"/>
            <a:ext cx="4522143" cy="428232"/>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tx1"/>
                </a:solidFill>
              </a:rPr>
              <a:t>Implementation of provider projects</a:t>
            </a:r>
          </a:p>
        </p:txBody>
      </p:sp>
      <p:grpSp>
        <p:nvGrpSpPr>
          <p:cNvPr id="56" name="Group 55">
            <a:extLst>
              <a:ext uri="{FF2B5EF4-FFF2-40B4-BE49-F238E27FC236}">
                <a16:creationId xmlns:a16="http://schemas.microsoft.com/office/drawing/2014/main" id="{D19419EE-532E-74DD-98AC-EB8931E84E2E}"/>
              </a:ext>
              <a:ext uri="{C183D7F6-B498-43B3-948B-1728B52AA6E4}">
                <adec:decorative xmlns:adec="http://schemas.microsoft.com/office/drawing/2017/decorative" val="1"/>
              </a:ext>
            </a:extLst>
          </p:cNvPr>
          <p:cNvGrpSpPr/>
          <p:nvPr/>
        </p:nvGrpSpPr>
        <p:grpSpPr>
          <a:xfrm>
            <a:off x="5236511" y="3111398"/>
            <a:ext cx="2780991" cy="2049010"/>
            <a:chOff x="654568" y="3449189"/>
            <a:chExt cx="2780991" cy="2049010"/>
          </a:xfrm>
        </p:grpSpPr>
        <p:sp>
          <p:nvSpPr>
            <p:cNvPr id="55" name="Rectangle 54">
              <a:extLst>
                <a:ext uri="{FF2B5EF4-FFF2-40B4-BE49-F238E27FC236}">
                  <a16:creationId xmlns:a16="http://schemas.microsoft.com/office/drawing/2014/main" id="{CF0FF54C-D337-84F1-CE2C-ABF46F58777A}"/>
                </a:ext>
              </a:extLst>
            </p:cNvPr>
            <p:cNvSpPr/>
            <p:nvPr/>
          </p:nvSpPr>
          <p:spPr>
            <a:xfrm>
              <a:off x="654568" y="3449189"/>
              <a:ext cx="2780991" cy="2049010"/>
            </a:xfrm>
            <a:prstGeom prst="rect">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a:solidFill>
                  <a:schemeClr val="tx1"/>
                </a:solidFill>
              </a:endParaRPr>
            </a:p>
          </p:txBody>
        </p:sp>
        <p:sp>
          <p:nvSpPr>
            <p:cNvPr id="49" name="Rectangle 48">
              <a:extLst>
                <a:ext uri="{FF2B5EF4-FFF2-40B4-BE49-F238E27FC236}">
                  <a16:creationId xmlns:a16="http://schemas.microsoft.com/office/drawing/2014/main" id="{75C5DD84-E07B-F810-683A-3F1D4C4CB5F6}"/>
                </a:ext>
              </a:extLst>
            </p:cNvPr>
            <p:cNvSpPr/>
            <p:nvPr/>
          </p:nvSpPr>
          <p:spPr>
            <a:xfrm>
              <a:off x="767946" y="3587040"/>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Recruitment of cadets and matching them to employers</a:t>
              </a:r>
            </a:p>
          </p:txBody>
        </p:sp>
        <p:sp>
          <p:nvSpPr>
            <p:cNvPr id="50" name="Rectangle 49">
              <a:extLst>
                <a:ext uri="{FF2B5EF4-FFF2-40B4-BE49-F238E27FC236}">
                  <a16:creationId xmlns:a16="http://schemas.microsoft.com/office/drawing/2014/main" id="{F6AE51BB-8E44-EED0-F34B-79F6DCC8492F}"/>
                </a:ext>
              </a:extLst>
            </p:cNvPr>
            <p:cNvSpPr/>
            <p:nvPr/>
          </p:nvSpPr>
          <p:spPr>
            <a:xfrm>
              <a:off x="2085314" y="3587040"/>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Structured training and learning</a:t>
              </a:r>
            </a:p>
          </p:txBody>
        </p:sp>
        <p:sp>
          <p:nvSpPr>
            <p:cNvPr id="51" name="Rectangle 50">
              <a:extLst>
                <a:ext uri="{FF2B5EF4-FFF2-40B4-BE49-F238E27FC236}">
                  <a16:creationId xmlns:a16="http://schemas.microsoft.com/office/drawing/2014/main" id="{D3E5EE49-0E24-8244-DE39-2D8D3C0C56DE}"/>
                </a:ext>
              </a:extLst>
            </p:cNvPr>
            <p:cNvSpPr/>
            <p:nvPr/>
          </p:nvSpPr>
          <p:spPr>
            <a:xfrm>
              <a:off x="767946" y="4203694"/>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Work placement</a:t>
              </a:r>
            </a:p>
          </p:txBody>
        </p:sp>
        <p:sp>
          <p:nvSpPr>
            <p:cNvPr id="52" name="Rectangle 51">
              <a:extLst>
                <a:ext uri="{FF2B5EF4-FFF2-40B4-BE49-F238E27FC236}">
                  <a16:creationId xmlns:a16="http://schemas.microsoft.com/office/drawing/2014/main" id="{B0C19402-8996-8B1F-BAAF-8981CCCB65EB}"/>
                </a:ext>
              </a:extLst>
            </p:cNvPr>
            <p:cNvSpPr/>
            <p:nvPr/>
          </p:nvSpPr>
          <p:spPr>
            <a:xfrm>
              <a:off x="2085314" y="4203694"/>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Mentoring and wrap-around supports</a:t>
              </a:r>
            </a:p>
          </p:txBody>
        </p:sp>
        <p:sp>
          <p:nvSpPr>
            <p:cNvPr id="53" name="Rectangle 52">
              <a:extLst>
                <a:ext uri="{FF2B5EF4-FFF2-40B4-BE49-F238E27FC236}">
                  <a16:creationId xmlns:a16="http://schemas.microsoft.com/office/drawing/2014/main" id="{FB5653AA-F52A-2E2F-BBAA-8E625BC9FF20}"/>
                </a:ext>
              </a:extLst>
            </p:cNvPr>
            <p:cNvSpPr/>
            <p:nvPr/>
          </p:nvSpPr>
          <p:spPr>
            <a:xfrm>
              <a:off x="767946" y="4820349"/>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Reporting to the Department</a:t>
              </a:r>
            </a:p>
          </p:txBody>
        </p:sp>
        <p:sp>
          <p:nvSpPr>
            <p:cNvPr id="54" name="Rectangle 53">
              <a:extLst>
                <a:ext uri="{FF2B5EF4-FFF2-40B4-BE49-F238E27FC236}">
                  <a16:creationId xmlns:a16="http://schemas.microsoft.com/office/drawing/2014/main" id="{2E00339A-FAF5-1EBB-AEEE-0413B70EC978}"/>
                </a:ext>
              </a:extLst>
            </p:cNvPr>
            <p:cNvSpPr/>
            <p:nvPr/>
          </p:nvSpPr>
          <p:spPr>
            <a:xfrm>
              <a:off x="2085314" y="4820349"/>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Employer support</a:t>
              </a:r>
            </a:p>
          </p:txBody>
        </p:sp>
      </p:grpSp>
      <p:grpSp>
        <p:nvGrpSpPr>
          <p:cNvPr id="69" name="Group 68">
            <a:extLst>
              <a:ext uri="{FF2B5EF4-FFF2-40B4-BE49-F238E27FC236}">
                <a16:creationId xmlns:a16="http://schemas.microsoft.com/office/drawing/2014/main" id="{2F988832-2332-8E93-8A4B-025D8D770766}"/>
              </a:ext>
              <a:ext uri="{C183D7F6-B498-43B3-948B-1728B52AA6E4}">
                <adec:decorative xmlns:adec="http://schemas.microsoft.com/office/drawing/2017/decorative" val="1"/>
              </a:ext>
            </a:extLst>
          </p:cNvPr>
          <p:cNvGrpSpPr/>
          <p:nvPr/>
        </p:nvGrpSpPr>
        <p:grpSpPr>
          <a:xfrm>
            <a:off x="3694022" y="3118888"/>
            <a:ext cx="1422400" cy="2041431"/>
            <a:chOff x="1259840" y="3436489"/>
            <a:chExt cx="1422400" cy="2041431"/>
          </a:xfrm>
        </p:grpSpPr>
        <p:sp>
          <p:nvSpPr>
            <p:cNvPr id="68" name="Rectangle 67">
              <a:extLst>
                <a:ext uri="{FF2B5EF4-FFF2-40B4-BE49-F238E27FC236}">
                  <a16:creationId xmlns:a16="http://schemas.microsoft.com/office/drawing/2014/main" id="{73D81E23-C24E-DAC2-EE78-CC6B6C850334}"/>
                </a:ext>
              </a:extLst>
            </p:cNvPr>
            <p:cNvSpPr/>
            <p:nvPr/>
          </p:nvSpPr>
          <p:spPr>
            <a:xfrm>
              <a:off x="1259840" y="3436489"/>
              <a:ext cx="1422400" cy="2041431"/>
            </a:xfrm>
            <a:prstGeom prst="rect">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000">
                <a:solidFill>
                  <a:schemeClr val="tx1"/>
                </a:solidFill>
              </a:endParaRPr>
            </a:p>
          </p:txBody>
        </p:sp>
        <p:sp>
          <p:nvSpPr>
            <p:cNvPr id="65" name="Rectangle 64">
              <a:extLst>
                <a:ext uri="{FF2B5EF4-FFF2-40B4-BE49-F238E27FC236}">
                  <a16:creationId xmlns:a16="http://schemas.microsoft.com/office/drawing/2014/main" id="{EBAA6C75-0ABE-8A99-3480-F57B131C3943}"/>
                </a:ext>
              </a:extLst>
            </p:cNvPr>
            <p:cNvSpPr/>
            <p:nvPr/>
          </p:nvSpPr>
          <p:spPr>
            <a:xfrm>
              <a:off x="1357281" y="4800158"/>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RFT Submissions</a:t>
              </a:r>
            </a:p>
          </p:txBody>
        </p:sp>
        <p:sp>
          <p:nvSpPr>
            <p:cNvPr id="66" name="Rectangle 65">
              <a:extLst>
                <a:ext uri="{FF2B5EF4-FFF2-40B4-BE49-F238E27FC236}">
                  <a16:creationId xmlns:a16="http://schemas.microsoft.com/office/drawing/2014/main" id="{1A0F89D9-B464-3784-86B2-8D01D3C3E9C0}"/>
                </a:ext>
              </a:extLst>
            </p:cNvPr>
            <p:cNvSpPr/>
            <p:nvPr/>
          </p:nvSpPr>
          <p:spPr>
            <a:xfrm>
              <a:off x="1348743" y="3566850"/>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Providers co-design models with employers</a:t>
              </a:r>
            </a:p>
          </p:txBody>
        </p:sp>
        <p:sp>
          <p:nvSpPr>
            <p:cNvPr id="67" name="Rectangle 66">
              <a:extLst>
                <a:ext uri="{FF2B5EF4-FFF2-40B4-BE49-F238E27FC236}">
                  <a16:creationId xmlns:a16="http://schemas.microsoft.com/office/drawing/2014/main" id="{5041A59D-F164-A770-DEFA-64FE1B614260}"/>
                </a:ext>
              </a:extLst>
            </p:cNvPr>
            <p:cNvSpPr/>
            <p:nvPr/>
          </p:nvSpPr>
          <p:spPr>
            <a:xfrm>
              <a:off x="1348743" y="4183504"/>
              <a:ext cx="1260000" cy="54000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a:solidFill>
                    <a:schemeClr val="tx1"/>
                  </a:solidFill>
                </a:rPr>
                <a:t>Expression of Interest</a:t>
              </a:r>
            </a:p>
          </p:txBody>
        </p:sp>
      </p:grpSp>
      <p:sp>
        <p:nvSpPr>
          <p:cNvPr id="70" name="TextBox 69">
            <a:extLst>
              <a:ext uri="{FF2B5EF4-FFF2-40B4-BE49-F238E27FC236}">
                <a16:creationId xmlns:a16="http://schemas.microsoft.com/office/drawing/2014/main" id="{A8471D57-0C29-68BC-2608-EBBBC6363506}"/>
              </a:ext>
              <a:ext uri="{C183D7F6-B498-43B3-948B-1728B52AA6E4}">
                <adec:decorative xmlns:adec="http://schemas.microsoft.com/office/drawing/2017/decorative" val="1"/>
              </a:ext>
            </a:extLst>
          </p:cNvPr>
          <p:cNvSpPr txBox="1"/>
          <p:nvPr/>
        </p:nvSpPr>
        <p:spPr>
          <a:xfrm>
            <a:off x="276837" y="3118889"/>
            <a:ext cx="2954576" cy="900246"/>
          </a:xfrm>
          <a:prstGeom prst="rect">
            <a:avLst/>
          </a:prstGeom>
          <a:solidFill>
            <a:schemeClr val="tx2">
              <a:lumMod val="20000"/>
              <a:lumOff val="80000"/>
            </a:schemeClr>
          </a:solidFill>
        </p:spPr>
        <p:txBody>
          <a:bodyPr wrap="square">
            <a:spAutoFit/>
          </a:bodyPr>
          <a:lstStyle/>
          <a:p>
            <a:pPr algn="ctr"/>
            <a:r>
              <a:rPr lang="en-US" sz="1050"/>
              <a:t>The need for short-sharp training opportunities to fill the gap of the digital workforce came from industry. The Department decided to fund the DSCT as a ‘trial’ delivered by providers to generate learnings while also addressing the skills gap.</a:t>
            </a:r>
          </a:p>
        </p:txBody>
      </p:sp>
      <p:sp>
        <p:nvSpPr>
          <p:cNvPr id="73" name="TextBox 72">
            <a:extLst>
              <a:ext uri="{FF2B5EF4-FFF2-40B4-BE49-F238E27FC236}">
                <a16:creationId xmlns:a16="http://schemas.microsoft.com/office/drawing/2014/main" id="{8FAB7148-AF70-2212-DC63-8EF568D332A5}"/>
              </a:ext>
              <a:ext uri="{C183D7F6-B498-43B3-948B-1728B52AA6E4}">
                <adec:decorative xmlns:adec="http://schemas.microsoft.com/office/drawing/2017/decorative" val="1"/>
              </a:ext>
            </a:extLst>
          </p:cNvPr>
          <p:cNvSpPr txBox="1"/>
          <p:nvPr/>
        </p:nvSpPr>
        <p:spPr>
          <a:xfrm>
            <a:off x="-635811" y="1685416"/>
            <a:ext cx="2954576" cy="261610"/>
          </a:xfrm>
          <a:prstGeom prst="rect">
            <a:avLst/>
          </a:prstGeom>
          <a:noFill/>
        </p:spPr>
        <p:txBody>
          <a:bodyPr wrap="square">
            <a:spAutoFit/>
          </a:bodyPr>
          <a:lstStyle/>
          <a:p>
            <a:pPr algn="ctr"/>
            <a:r>
              <a:rPr lang="en-US" sz="1100" b="1">
                <a:solidFill>
                  <a:schemeClr val="tx2"/>
                </a:solidFill>
              </a:rPr>
              <a:t>Industry initiated</a:t>
            </a:r>
          </a:p>
        </p:txBody>
      </p:sp>
      <p:sp>
        <p:nvSpPr>
          <p:cNvPr id="74" name="TextBox 73">
            <a:extLst>
              <a:ext uri="{FF2B5EF4-FFF2-40B4-BE49-F238E27FC236}">
                <a16:creationId xmlns:a16="http://schemas.microsoft.com/office/drawing/2014/main" id="{A6A58601-69CF-EA89-A618-98E859456D53}"/>
              </a:ext>
              <a:ext uri="{C183D7F6-B498-43B3-948B-1728B52AA6E4}">
                <adec:decorative xmlns:adec="http://schemas.microsoft.com/office/drawing/2017/decorative" val="1"/>
              </a:ext>
            </a:extLst>
          </p:cNvPr>
          <p:cNvSpPr txBox="1"/>
          <p:nvPr/>
        </p:nvSpPr>
        <p:spPr>
          <a:xfrm>
            <a:off x="5276761" y="1685416"/>
            <a:ext cx="2780991" cy="430887"/>
          </a:xfrm>
          <a:prstGeom prst="rect">
            <a:avLst/>
          </a:prstGeom>
          <a:noFill/>
        </p:spPr>
        <p:txBody>
          <a:bodyPr wrap="square">
            <a:spAutoFit/>
          </a:bodyPr>
          <a:lstStyle/>
          <a:p>
            <a:pPr algn="ctr"/>
            <a:r>
              <a:rPr lang="en-US" sz="1100" b="1">
                <a:solidFill>
                  <a:schemeClr val="tx2"/>
                </a:solidFill>
              </a:rPr>
              <a:t>Provider led</a:t>
            </a:r>
          </a:p>
          <a:p>
            <a:pPr algn="ctr"/>
            <a:r>
              <a:rPr lang="en-US" sz="1100" b="1">
                <a:solidFill>
                  <a:schemeClr val="tx2"/>
                </a:solidFill>
              </a:rPr>
              <a:t>Department oversight</a:t>
            </a:r>
          </a:p>
        </p:txBody>
      </p:sp>
      <p:sp>
        <p:nvSpPr>
          <p:cNvPr id="75" name="TextBox 74">
            <a:extLst>
              <a:ext uri="{FF2B5EF4-FFF2-40B4-BE49-F238E27FC236}">
                <a16:creationId xmlns:a16="http://schemas.microsoft.com/office/drawing/2014/main" id="{FA05D1E4-2A3D-FB01-A6D0-5DCD36ECDBE9}"/>
              </a:ext>
              <a:ext uri="{C183D7F6-B498-43B3-948B-1728B52AA6E4}">
                <adec:decorative xmlns:adec="http://schemas.microsoft.com/office/drawing/2017/decorative" val="1"/>
              </a:ext>
            </a:extLst>
          </p:cNvPr>
          <p:cNvSpPr txBox="1"/>
          <p:nvPr/>
        </p:nvSpPr>
        <p:spPr>
          <a:xfrm>
            <a:off x="3819877" y="1685416"/>
            <a:ext cx="1409235" cy="430887"/>
          </a:xfrm>
          <a:prstGeom prst="rect">
            <a:avLst/>
          </a:prstGeom>
          <a:noFill/>
        </p:spPr>
        <p:txBody>
          <a:bodyPr wrap="square">
            <a:spAutoFit/>
          </a:bodyPr>
          <a:lstStyle/>
          <a:p>
            <a:pPr algn="ctr"/>
            <a:r>
              <a:rPr lang="en-US" sz="1100" b="1">
                <a:solidFill>
                  <a:schemeClr val="tx2"/>
                </a:solidFill>
              </a:rPr>
              <a:t>Department led</a:t>
            </a:r>
          </a:p>
          <a:p>
            <a:pPr algn="ctr"/>
            <a:r>
              <a:rPr lang="en-US" sz="1100" b="1">
                <a:solidFill>
                  <a:schemeClr val="tx2"/>
                </a:solidFill>
              </a:rPr>
              <a:t>Provider input</a:t>
            </a:r>
          </a:p>
        </p:txBody>
      </p:sp>
      <p:sp>
        <p:nvSpPr>
          <p:cNvPr id="11" name="Rectangle 10">
            <a:extLst>
              <a:ext uri="{FF2B5EF4-FFF2-40B4-BE49-F238E27FC236}">
                <a16:creationId xmlns:a16="http://schemas.microsoft.com/office/drawing/2014/main" id="{54C6514C-69A3-A5AA-3CC2-A79C37D67C99}"/>
              </a:ext>
              <a:ext uri="{C183D7F6-B498-43B3-948B-1728B52AA6E4}">
                <adec:decorative xmlns:adec="http://schemas.microsoft.com/office/drawing/2017/decorative" val="1"/>
              </a:ext>
            </a:extLst>
          </p:cNvPr>
          <p:cNvSpPr/>
          <p:nvPr/>
        </p:nvSpPr>
        <p:spPr>
          <a:xfrm>
            <a:off x="3749131" y="1342266"/>
            <a:ext cx="6009522" cy="28217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tx1"/>
                </a:solidFill>
              </a:rPr>
              <a:t>Implementation of the DSCT</a:t>
            </a:r>
          </a:p>
        </p:txBody>
      </p:sp>
      <p:sp>
        <p:nvSpPr>
          <p:cNvPr id="12" name="Rectangle 11">
            <a:extLst>
              <a:ext uri="{FF2B5EF4-FFF2-40B4-BE49-F238E27FC236}">
                <a16:creationId xmlns:a16="http://schemas.microsoft.com/office/drawing/2014/main" id="{B3C7BBF1-AA7C-298E-0BED-B790235512C5}"/>
              </a:ext>
              <a:ext uri="{C183D7F6-B498-43B3-948B-1728B52AA6E4}">
                <adec:decorative xmlns:adec="http://schemas.microsoft.com/office/drawing/2017/decorative" val="1"/>
              </a:ext>
            </a:extLst>
          </p:cNvPr>
          <p:cNvSpPr/>
          <p:nvPr/>
        </p:nvSpPr>
        <p:spPr>
          <a:xfrm>
            <a:off x="276837" y="1342266"/>
            <a:ext cx="3312641" cy="28217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chemeClr val="tx1"/>
                </a:solidFill>
              </a:rPr>
              <a:t>Design of the DSCT</a:t>
            </a:r>
          </a:p>
        </p:txBody>
      </p:sp>
      <p:sp>
        <p:nvSpPr>
          <p:cNvPr id="13" name="TextBox 12">
            <a:extLst>
              <a:ext uri="{FF2B5EF4-FFF2-40B4-BE49-F238E27FC236}">
                <a16:creationId xmlns:a16="http://schemas.microsoft.com/office/drawing/2014/main" id="{C4758C0D-BC0C-CA15-093B-6ECB0DCFF649}"/>
              </a:ext>
              <a:ext uri="{C183D7F6-B498-43B3-948B-1728B52AA6E4}">
                <adec:decorative xmlns:adec="http://schemas.microsoft.com/office/drawing/2017/decorative" val="1"/>
              </a:ext>
            </a:extLst>
          </p:cNvPr>
          <p:cNvSpPr txBox="1"/>
          <p:nvPr/>
        </p:nvSpPr>
        <p:spPr>
          <a:xfrm>
            <a:off x="7635387" y="1685416"/>
            <a:ext cx="2780991" cy="430887"/>
          </a:xfrm>
          <a:prstGeom prst="rect">
            <a:avLst/>
          </a:prstGeom>
          <a:noFill/>
        </p:spPr>
        <p:txBody>
          <a:bodyPr wrap="square">
            <a:spAutoFit/>
          </a:bodyPr>
          <a:lstStyle/>
          <a:p>
            <a:pPr algn="ctr"/>
            <a:r>
              <a:rPr lang="en-US" sz="1100" b="1">
                <a:solidFill>
                  <a:schemeClr val="tx2"/>
                </a:solidFill>
              </a:rPr>
              <a:t>Provider led</a:t>
            </a:r>
          </a:p>
          <a:p>
            <a:pPr algn="ctr"/>
            <a:r>
              <a:rPr lang="en-US" sz="1100" b="1">
                <a:solidFill>
                  <a:schemeClr val="tx2"/>
                </a:solidFill>
              </a:rPr>
              <a:t>Department oversight</a:t>
            </a:r>
          </a:p>
        </p:txBody>
      </p:sp>
      <p:sp>
        <p:nvSpPr>
          <p:cNvPr id="16" name="TextBox 15">
            <a:extLst>
              <a:ext uri="{FF2B5EF4-FFF2-40B4-BE49-F238E27FC236}">
                <a16:creationId xmlns:a16="http://schemas.microsoft.com/office/drawing/2014/main" id="{BFD5C8FB-CEB0-2A9D-45B1-75C78BCF4842}"/>
              </a:ext>
              <a:ext uri="{C183D7F6-B498-43B3-948B-1728B52AA6E4}">
                <adec:decorative xmlns:adec="http://schemas.microsoft.com/office/drawing/2017/decorative" val="1"/>
              </a:ext>
            </a:extLst>
          </p:cNvPr>
          <p:cNvSpPr txBox="1"/>
          <p:nvPr/>
        </p:nvSpPr>
        <p:spPr>
          <a:xfrm>
            <a:off x="1971412" y="1685416"/>
            <a:ext cx="1260001" cy="430887"/>
          </a:xfrm>
          <a:prstGeom prst="rect">
            <a:avLst/>
          </a:prstGeom>
          <a:noFill/>
        </p:spPr>
        <p:txBody>
          <a:bodyPr wrap="square">
            <a:spAutoFit/>
          </a:bodyPr>
          <a:lstStyle/>
          <a:p>
            <a:pPr algn="ctr"/>
            <a:r>
              <a:rPr lang="en-US" sz="1100" b="1">
                <a:solidFill>
                  <a:schemeClr val="tx2"/>
                </a:solidFill>
              </a:rPr>
              <a:t>Department led</a:t>
            </a:r>
          </a:p>
          <a:p>
            <a:pPr algn="ctr"/>
            <a:r>
              <a:rPr lang="en-US" sz="1100" b="1">
                <a:solidFill>
                  <a:schemeClr val="tx2"/>
                </a:solidFill>
              </a:rPr>
              <a:t>Industry input</a:t>
            </a:r>
          </a:p>
        </p:txBody>
      </p:sp>
    </p:spTree>
    <p:extLst>
      <p:ext uri="{BB962C8B-B14F-4D97-AF65-F5344CB8AC3E}">
        <p14:creationId xmlns:p14="http://schemas.microsoft.com/office/powerpoint/2010/main" val="217041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60C4B2-6E15-4A1A-25F6-418AA376BD64}"/>
              </a:ext>
              <a:ext uri="{C183D7F6-B498-43B3-948B-1728B52AA6E4}">
                <adec:decorative xmlns:adec="http://schemas.microsoft.com/office/drawing/2017/decorative" val="1"/>
              </a:ext>
            </a:extLst>
          </p:cNvPr>
          <p:cNvSpPr>
            <a:spLocks noGrp="1"/>
          </p:cNvSpPr>
          <p:nvPr>
            <p:ph type="title"/>
          </p:nvPr>
        </p:nvSpPr>
        <p:spPr>
          <a:xfrm>
            <a:off x="165148" y="117899"/>
            <a:ext cx="9575704" cy="369332"/>
          </a:xfrm>
          <a:prstGeom prst="rect">
            <a:avLst/>
          </a:prstGeom>
        </p:spPr>
        <p:txBody>
          <a:bodyPr vert="horz" wrap="square" lIns="0" tIns="0" rIns="0" bIns="0" anchor="t" anchorCtr="0">
            <a:spAutoFit/>
          </a:bodyPr>
          <a:lstStyle/>
          <a:p>
            <a:r>
              <a:rPr lang="en-US">
                <a:latin typeface="Arial Narrow"/>
                <a:cs typeface="Times New Roman"/>
              </a:rPr>
              <a:t>Outputs of the DSCT</a:t>
            </a:r>
          </a:p>
        </p:txBody>
      </p:sp>
      <p:sp>
        <p:nvSpPr>
          <p:cNvPr id="4" name="Slide Number Placeholder 3">
            <a:extLst>
              <a:ext uri="{FF2B5EF4-FFF2-40B4-BE49-F238E27FC236}">
                <a16:creationId xmlns:a16="http://schemas.microsoft.com/office/drawing/2014/main" id="{A26AE5E2-1D8F-8F8B-55CF-D7A6DDA540E4}"/>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18</a:t>
            </a:fld>
            <a:endParaRPr lang="en-US"/>
          </a:p>
        </p:txBody>
      </p:sp>
      <p:sp>
        <p:nvSpPr>
          <p:cNvPr id="12" name="TextBox 11">
            <a:extLst>
              <a:ext uri="{FF2B5EF4-FFF2-40B4-BE49-F238E27FC236}">
                <a16:creationId xmlns:a16="http://schemas.microsoft.com/office/drawing/2014/main" id="{1941B2E4-2879-BFE7-2F7B-4A301FF34563}"/>
              </a:ext>
              <a:ext uri="{C183D7F6-B498-43B3-948B-1728B52AA6E4}">
                <adec:decorative xmlns:adec="http://schemas.microsoft.com/office/drawing/2017/decorative" val="1"/>
              </a:ext>
            </a:extLst>
          </p:cNvPr>
          <p:cNvSpPr txBox="1"/>
          <p:nvPr/>
        </p:nvSpPr>
        <p:spPr>
          <a:xfrm>
            <a:off x="165148" y="637197"/>
            <a:ext cx="9575703" cy="492443"/>
          </a:xfrm>
          <a:prstGeom prst="rect">
            <a:avLst/>
          </a:prstGeom>
        </p:spPr>
        <p:txBody>
          <a:bodyPr vert="horz" wrap="square" lIns="0" tIns="0" rIns="0" bIns="0" rtlCol="0" anchor="t" anchorCtr="0">
            <a:spAutoFit/>
          </a:bodyPr>
          <a:lstStyle/>
          <a:p>
            <a:pPr>
              <a:spcAft>
                <a:spcPts val="600"/>
              </a:spcAft>
            </a:pPr>
            <a:r>
              <a:rPr lang="en-US" sz="1600">
                <a:solidFill>
                  <a:schemeClr val="tx1">
                    <a:lumMod val="50000"/>
                    <a:lumOff val="50000"/>
                  </a:schemeClr>
                </a:solidFill>
                <a:latin typeface="Arial Narrow"/>
              </a:rPr>
              <a:t>Over the life of the DSCT, 205 cadets completed training. Approximately three-quarters of those who completed cadetships were successfully employed in a role using digital skills and 11% engaged in further study within the digital skills field.</a:t>
            </a:r>
            <a:endParaRPr lang="en-US" sz="1600">
              <a:solidFill>
                <a:schemeClr val="tx1">
                  <a:lumMod val="50000"/>
                  <a:lumOff val="50000"/>
                </a:schemeClr>
              </a:solidFill>
              <a:latin typeface="Arial Narrow" panose="020B0604020202020204" pitchFamily="34" charset="0"/>
            </a:endParaRPr>
          </a:p>
        </p:txBody>
      </p:sp>
      <p:sp>
        <p:nvSpPr>
          <p:cNvPr id="23" name="TextBox 22">
            <a:extLst>
              <a:ext uri="{FF2B5EF4-FFF2-40B4-BE49-F238E27FC236}">
                <a16:creationId xmlns:a16="http://schemas.microsoft.com/office/drawing/2014/main" id="{618D5B53-4C3E-45F5-3511-70C8D6589E9B}"/>
              </a:ext>
              <a:ext uri="{C183D7F6-B498-43B3-948B-1728B52AA6E4}">
                <adec:decorative xmlns:adec="http://schemas.microsoft.com/office/drawing/2017/decorative" val="1"/>
              </a:ext>
            </a:extLst>
          </p:cNvPr>
          <p:cNvSpPr txBox="1"/>
          <p:nvPr/>
        </p:nvSpPr>
        <p:spPr>
          <a:xfrm>
            <a:off x="221455" y="2026186"/>
            <a:ext cx="1796744" cy="553998"/>
          </a:xfrm>
          <a:prstGeom prst="rect">
            <a:avLst/>
          </a:prstGeom>
        </p:spPr>
        <p:txBody>
          <a:bodyPr wrap="square" rtlCol="0">
            <a:spAutoFit/>
          </a:bodyPr>
          <a:lstStyle/>
          <a:p>
            <a:pPr algn="ctr">
              <a:spcAft>
                <a:spcPts val="600"/>
              </a:spcAft>
            </a:pPr>
            <a:r>
              <a:rPr lang="en-US" sz="1500" b="1"/>
              <a:t>140 cadets Commenced training</a:t>
            </a:r>
          </a:p>
        </p:txBody>
      </p:sp>
      <p:sp>
        <p:nvSpPr>
          <p:cNvPr id="27" name="Rectangle 26">
            <a:extLst>
              <a:ext uri="{FF2B5EF4-FFF2-40B4-BE49-F238E27FC236}">
                <a16:creationId xmlns:a16="http://schemas.microsoft.com/office/drawing/2014/main" id="{7460BEC0-C770-7BEF-D99C-F9E3ADAA6A4E}"/>
              </a:ext>
              <a:ext uri="{C183D7F6-B498-43B3-948B-1728B52AA6E4}">
                <adec:decorative xmlns:adec="http://schemas.microsoft.com/office/drawing/2017/decorative" val="1"/>
              </a:ext>
            </a:extLst>
          </p:cNvPr>
          <p:cNvSpPr/>
          <p:nvPr/>
        </p:nvSpPr>
        <p:spPr>
          <a:xfrm>
            <a:off x="2250588" y="1217157"/>
            <a:ext cx="1566472" cy="1062922"/>
          </a:xfrm>
          <a:prstGeom prst="rect">
            <a:avLst/>
          </a:prstGeom>
          <a:solidFill>
            <a:schemeClr val="bg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8" name="Freeform 27">
            <a:extLst>
              <a:ext uri="{FF2B5EF4-FFF2-40B4-BE49-F238E27FC236}">
                <a16:creationId xmlns:a16="http://schemas.microsoft.com/office/drawing/2014/main" id="{82889B95-800C-C9F9-F0FF-D38A11689061}"/>
              </a:ext>
              <a:ext uri="{C183D7F6-B498-43B3-948B-1728B52AA6E4}">
                <adec:decorative xmlns:adec="http://schemas.microsoft.com/office/drawing/2017/decorative" val="1"/>
              </a:ext>
            </a:extLst>
          </p:cNvPr>
          <p:cNvSpPr/>
          <p:nvPr/>
        </p:nvSpPr>
        <p:spPr>
          <a:xfrm>
            <a:off x="2135452" y="1776424"/>
            <a:ext cx="1796744" cy="4064761"/>
          </a:xfrm>
          <a:custGeom>
            <a:avLst/>
            <a:gdLst>
              <a:gd name="connsiteX0" fmla="*/ 0 w 1796744"/>
              <a:gd name="connsiteY0" fmla="*/ 0 h 3690957"/>
              <a:gd name="connsiteX1" fmla="*/ 651034 w 1796744"/>
              <a:gd name="connsiteY1" fmla="*/ 0 h 3690957"/>
              <a:gd name="connsiteX2" fmla="*/ 898372 w 1796744"/>
              <a:gd name="connsiteY2" fmla="*/ 247338 h 3690957"/>
              <a:gd name="connsiteX3" fmla="*/ 1145710 w 1796744"/>
              <a:gd name="connsiteY3" fmla="*/ 0 h 3690957"/>
              <a:gd name="connsiteX4" fmla="*/ 1796744 w 1796744"/>
              <a:gd name="connsiteY4" fmla="*/ 0 h 3690957"/>
              <a:gd name="connsiteX5" fmla="*/ 1796744 w 1796744"/>
              <a:gd name="connsiteY5" fmla="*/ 3690957 h 3690957"/>
              <a:gd name="connsiteX6" fmla="*/ 0 w 1796744"/>
              <a:gd name="connsiteY6" fmla="*/ 3690957 h 36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744" h="3690957">
                <a:moveTo>
                  <a:pt x="0" y="0"/>
                </a:moveTo>
                <a:lnTo>
                  <a:pt x="651034" y="0"/>
                </a:lnTo>
                <a:cubicBezTo>
                  <a:pt x="651034" y="136601"/>
                  <a:pt x="761771" y="247338"/>
                  <a:pt x="898372" y="247338"/>
                </a:cubicBezTo>
                <a:cubicBezTo>
                  <a:pt x="1034973" y="247338"/>
                  <a:pt x="1145710" y="136601"/>
                  <a:pt x="1145710" y="0"/>
                </a:cubicBezTo>
                <a:lnTo>
                  <a:pt x="1796744" y="0"/>
                </a:lnTo>
                <a:lnTo>
                  <a:pt x="1796744" y="3690957"/>
                </a:lnTo>
                <a:lnTo>
                  <a:pt x="0" y="3690957"/>
                </a:lnTo>
                <a:close/>
              </a:path>
            </a:pathLst>
          </a:cu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29" name="TextBox 28">
            <a:extLst>
              <a:ext uri="{FF2B5EF4-FFF2-40B4-BE49-F238E27FC236}">
                <a16:creationId xmlns:a16="http://schemas.microsoft.com/office/drawing/2014/main" id="{002A4FCC-E6EE-7975-DFF5-DC908CFF258D}"/>
              </a:ext>
              <a:ext uri="{C183D7F6-B498-43B3-948B-1728B52AA6E4}">
                <adec:decorative xmlns:adec="http://schemas.microsoft.com/office/drawing/2017/decorative" val="1"/>
              </a:ext>
            </a:extLst>
          </p:cNvPr>
          <p:cNvSpPr txBox="1"/>
          <p:nvPr/>
        </p:nvSpPr>
        <p:spPr>
          <a:xfrm>
            <a:off x="2271285" y="1231086"/>
            <a:ext cx="1525079" cy="430887"/>
          </a:xfrm>
          <a:prstGeom prst="rect">
            <a:avLst/>
          </a:prstGeom>
        </p:spPr>
        <p:txBody>
          <a:bodyPr wrap="square" rtlCol="0">
            <a:spAutoFit/>
          </a:bodyPr>
          <a:lstStyle/>
          <a:p>
            <a:pPr algn="ctr">
              <a:spcAft>
                <a:spcPts val="600"/>
              </a:spcAft>
            </a:pPr>
            <a:r>
              <a:rPr lang="en-US" sz="1100">
                <a:solidFill>
                  <a:schemeClr val="bg1"/>
                </a:solidFill>
              </a:rPr>
              <a:t>Total Cadets and employers engaged</a:t>
            </a:r>
          </a:p>
        </p:txBody>
      </p:sp>
      <p:sp>
        <p:nvSpPr>
          <p:cNvPr id="31" name="TextBox 30">
            <a:extLst>
              <a:ext uri="{FF2B5EF4-FFF2-40B4-BE49-F238E27FC236}">
                <a16:creationId xmlns:a16="http://schemas.microsoft.com/office/drawing/2014/main" id="{EB61ABD5-5EC3-84A9-5906-141F0316F30F}"/>
              </a:ext>
              <a:ext uri="{C183D7F6-B498-43B3-948B-1728B52AA6E4}">
                <adec:decorative xmlns:adec="http://schemas.microsoft.com/office/drawing/2017/decorative" val="1"/>
              </a:ext>
            </a:extLst>
          </p:cNvPr>
          <p:cNvSpPr txBox="1"/>
          <p:nvPr/>
        </p:nvSpPr>
        <p:spPr>
          <a:xfrm>
            <a:off x="2126790" y="2294312"/>
            <a:ext cx="1784698" cy="261610"/>
          </a:xfrm>
          <a:prstGeom prst="rect">
            <a:avLst/>
          </a:prstGeom>
        </p:spPr>
        <p:txBody>
          <a:bodyPr wrap="square" lIns="91440" tIns="45720" rIns="91440" bIns="45720" rtlCol="0" anchor="t">
            <a:spAutoFit/>
          </a:bodyPr>
          <a:lstStyle/>
          <a:p>
            <a:pPr algn="ctr">
              <a:spcAft>
                <a:spcPts val="600"/>
              </a:spcAft>
            </a:pPr>
            <a:r>
              <a:rPr lang="en-US" sz="1100" b="1"/>
              <a:t>Cadets commenced</a:t>
            </a:r>
          </a:p>
        </p:txBody>
      </p:sp>
      <p:sp>
        <p:nvSpPr>
          <p:cNvPr id="32" name="TextBox 31">
            <a:extLst>
              <a:ext uri="{FF2B5EF4-FFF2-40B4-BE49-F238E27FC236}">
                <a16:creationId xmlns:a16="http://schemas.microsoft.com/office/drawing/2014/main" id="{6030E513-3DEA-8BEB-DAA4-282DE28A5DB4}"/>
              </a:ext>
              <a:ext uri="{C183D7F6-B498-43B3-948B-1728B52AA6E4}">
                <adec:decorative xmlns:adec="http://schemas.microsoft.com/office/drawing/2017/decorative" val="1"/>
              </a:ext>
            </a:extLst>
          </p:cNvPr>
          <p:cNvSpPr txBox="1"/>
          <p:nvPr/>
        </p:nvSpPr>
        <p:spPr>
          <a:xfrm>
            <a:off x="2120767" y="2662094"/>
            <a:ext cx="1796744" cy="754053"/>
          </a:xfrm>
          <a:prstGeom prst="rect">
            <a:avLst/>
          </a:prstGeom>
        </p:spPr>
        <p:txBody>
          <a:bodyPr wrap="square" rtlCol="0">
            <a:spAutoFit/>
          </a:bodyPr>
          <a:lstStyle/>
          <a:p>
            <a:pPr marL="228600" indent="-228600">
              <a:spcAft>
                <a:spcPts val="600"/>
              </a:spcAft>
              <a:buFont typeface="+mj-lt"/>
              <a:buChar char="•"/>
            </a:pPr>
            <a:r>
              <a:rPr lang="en-US" sz="1100" dirty="0"/>
              <a:t>Community Corporate: 65</a:t>
            </a:r>
          </a:p>
          <a:p>
            <a:pPr marL="228600" indent="-228600">
              <a:spcAft>
                <a:spcPts val="600"/>
              </a:spcAft>
              <a:buFont typeface="+mj-lt"/>
              <a:buChar char="•"/>
            </a:pPr>
            <a:r>
              <a:rPr lang="en-US" sz="1100" dirty="0"/>
              <a:t>MEGT: 63</a:t>
            </a:r>
          </a:p>
          <a:p>
            <a:pPr marL="228600" indent="-228600">
              <a:spcAft>
                <a:spcPts val="600"/>
              </a:spcAft>
              <a:buFont typeface="+mj-lt"/>
              <a:buChar char="•"/>
            </a:pPr>
            <a:r>
              <a:rPr lang="en-US" sz="1100" dirty="0"/>
              <a:t>Goanna Education: 122</a:t>
            </a:r>
          </a:p>
        </p:txBody>
      </p:sp>
      <p:sp>
        <p:nvSpPr>
          <p:cNvPr id="34" name="Rectangle 33">
            <a:extLst>
              <a:ext uri="{FF2B5EF4-FFF2-40B4-BE49-F238E27FC236}">
                <a16:creationId xmlns:a16="http://schemas.microsoft.com/office/drawing/2014/main" id="{959415BE-6E0F-5D51-6A55-03462C325E28}"/>
              </a:ext>
              <a:ext uri="{C183D7F6-B498-43B3-948B-1728B52AA6E4}">
                <adec:decorative xmlns:adec="http://schemas.microsoft.com/office/drawing/2017/decorative" val="1"/>
              </a:ext>
            </a:extLst>
          </p:cNvPr>
          <p:cNvSpPr/>
          <p:nvPr/>
        </p:nvSpPr>
        <p:spPr>
          <a:xfrm>
            <a:off x="4164585" y="1217157"/>
            <a:ext cx="1566472" cy="1062922"/>
          </a:xfrm>
          <a:prstGeom prst="rect">
            <a:avLst/>
          </a:prstGeom>
          <a:solidFill>
            <a:schemeClr val="bg2">
              <a:lumMod val="5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35" name="Freeform 34">
            <a:extLst>
              <a:ext uri="{FF2B5EF4-FFF2-40B4-BE49-F238E27FC236}">
                <a16:creationId xmlns:a16="http://schemas.microsoft.com/office/drawing/2014/main" id="{E12968B4-89A6-83F9-487F-55C703799D59}"/>
              </a:ext>
              <a:ext uri="{C183D7F6-B498-43B3-948B-1728B52AA6E4}">
                <adec:decorative xmlns:adec="http://schemas.microsoft.com/office/drawing/2017/decorative" val="1"/>
              </a:ext>
            </a:extLst>
          </p:cNvPr>
          <p:cNvSpPr/>
          <p:nvPr/>
        </p:nvSpPr>
        <p:spPr>
          <a:xfrm>
            <a:off x="4049449" y="1776424"/>
            <a:ext cx="1796744" cy="4064761"/>
          </a:xfrm>
          <a:custGeom>
            <a:avLst/>
            <a:gdLst>
              <a:gd name="connsiteX0" fmla="*/ 0 w 1796744"/>
              <a:gd name="connsiteY0" fmla="*/ 0 h 3690957"/>
              <a:gd name="connsiteX1" fmla="*/ 651034 w 1796744"/>
              <a:gd name="connsiteY1" fmla="*/ 0 h 3690957"/>
              <a:gd name="connsiteX2" fmla="*/ 898372 w 1796744"/>
              <a:gd name="connsiteY2" fmla="*/ 247338 h 3690957"/>
              <a:gd name="connsiteX3" fmla="*/ 1145710 w 1796744"/>
              <a:gd name="connsiteY3" fmla="*/ 0 h 3690957"/>
              <a:gd name="connsiteX4" fmla="*/ 1796744 w 1796744"/>
              <a:gd name="connsiteY4" fmla="*/ 0 h 3690957"/>
              <a:gd name="connsiteX5" fmla="*/ 1796744 w 1796744"/>
              <a:gd name="connsiteY5" fmla="*/ 3690957 h 3690957"/>
              <a:gd name="connsiteX6" fmla="*/ 0 w 1796744"/>
              <a:gd name="connsiteY6" fmla="*/ 3690957 h 36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744" h="3690957">
                <a:moveTo>
                  <a:pt x="0" y="0"/>
                </a:moveTo>
                <a:lnTo>
                  <a:pt x="651034" y="0"/>
                </a:lnTo>
                <a:cubicBezTo>
                  <a:pt x="651034" y="136601"/>
                  <a:pt x="761771" y="247338"/>
                  <a:pt x="898372" y="247338"/>
                </a:cubicBezTo>
                <a:cubicBezTo>
                  <a:pt x="1034973" y="247338"/>
                  <a:pt x="1145710" y="136601"/>
                  <a:pt x="1145710" y="0"/>
                </a:cubicBezTo>
                <a:lnTo>
                  <a:pt x="1796744" y="0"/>
                </a:lnTo>
                <a:lnTo>
                  <a:pt x="1796744" y="3690957"/>
                </a:lnTo>
                <a:lnTo>
                  <a:pt x="0" y="3690957"/>
                </a:lnTo>
                <a:close/>
              </a:path>
            </a:pathLst>
          </a:cu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36" name="TextBox 35">
            <a:extLst>
              <a:ext uri="{FF2B5EF4-FFF2-40B4-BE49-F238E27FC236}">
                <a16:creationId xmlns:a16="http://schemas.microsoft.com/office/drawing/2014/main" id="{1A6E7CFA-B30A-FA59-A402-0BBEE63F79B2}"/>
              </a:ext>
              <a:ext uri="{C183D7F6-B498-43B3-948B-1728B52AA6E4}">
                <adec:decorative xmlns:adec="http://schemas.microsoft.com/office/drawing/2017/decorative" val="1"/>
              </a:ext>
            </a:extLst>
          </p:cNvPr>
          <p:cNvSpPr txBox="1"/>
          <p:nvPr/>
        </p:nvSpPr>
        <p:spPr>
          <a:xfrm>
            <a:off x="4185281" y="1315725"/>
            <a:ext cx="1525079" cy="261610"/>
          </a:xfrm>
          <a:prstGeom prst="rect">
            <a:avLst/>
          </a:prstGeom>
        </p:spPr>
        <p:txBody>
          <a:bodyPr wrap="square" rtlCol="0">
            <a:spAutoFit/>
          </a:bodyPr>
          <a:lstStyle/>
          <a:p>
            <a:pPr algn="ctr">
              <a:spcAft>
                <a:spcPts val="600"/>
              </a:spcAft>
            </a:pPr>
            <a:r>
              <a:rPr lang="en-US" sz="1100">
                <a:solidFill>
                  <a:schemeClr val="bg1"/>
                </a:solidFill>
              </a:rPr>
              <a:t>Total Cadets completed</a:t>
            </a:r>
          </a:p>
        </p:txBody>
      </p:sp>
      <p:sp>
        <p:nvSpPr>
          <p:cNvPr id="38" name="TextBox 37">
            <a:extLst>
              <a:ext uri="{FF2B5EF4-FFF2-40B4-BE49-F238E27FC236}">
                <a16:creationId xmlns:a16="http://schemas.microsoft.com/office/drawing/2014/main" id="{6FBAB9E2-8176-DCE7-05AC-154A03AFBE53}"/>
              </a:ext>
              <a:ext uri="{C183D7F6-B498-43B3-948B-1728B52AA6E4}">
                <adec:decorative xmlns:adec="http://schemas.microsoft.com/office/drawing/2017/decorative" val="1"/>
              </a:ext>
            </a:extLst>
          </p:cNvPr>
          <p:cNvSpPr txBox="1"/>
          <p:nvPr/>
        </p:nvSpPr>
        <p:spPr>
          <a:xfrm>
            <a:off x="4053048" y="2294312"/>
            <a:ext cx="1787776" cy="261610"/>
          </a:xfrm>
          <a:prstGeom prst="rect">
            <a:avLst/>
          </a:prstGeom>
        </p:spPr>
        <p:txBody>
          <a:bodyPr wrap="square" lIns="91440" tIns="45720" rIns="91440" bIns="45720" rtlCol="0" anchor="t">
            <a:spAutoFit/>
          </a:bodyPr>
          <a:lstStyle/>
          <a:p>
            <a:pPr algn="ctr">
              <a:spcAft>
                <a:spcPts val="600"/>
              </a:spcAft>
            </a:pPr>
            <a:r>
              <a:rPr lang="en-US" sz="1100" b="1"/>
              <a:t>Cadets completed training</a:t>
            </a:r>
          </a:p>
        </p:txBody>
      </p:sp>
      <p:sp>
        <p:nvSpPr>
          <p:cNvPr id="48" name="Rectangle 47">
            <a:extLst>
              <a:ext uri="{FF2B5EF4-FFF2-40B4-BE49-F238E27FC236}">
                <a16:creationId xmlns:a16="http://schemas.microsoft.com/office/drawing/2014/main" id="{6DC5FDA3-526A-185C-0841-D6DB524C4F30}"/>
              </a:ext>
              <a:ext uri="{C183D7F6-B498-43B3-948B-1728B52AA6E4}">
                <adec:decorative xmlns:adec="http://schemas.microsoft.com/office/drawing/2017/decorative" val="1"/>
              </a:ext>
            </a:extLst>
          </p:cNvPr>
          <p:cNvSpPr/>
          <p:nvPr/>
        </p:nvSpPr>
        <p:spPr>
          <a:xfrm>
            <a:off x="7992577" y="1217157"/>
            <a:ext cx="1566472" cy="1062922"/>
          </a:xfrm>
          <a:prstGeom prst="rect">
            <a:avLst/>
          </a:prstGeom>
          <a:solidFill>
            <a:schemeClr val="bg2">
              <a:lumMod val="2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9" name="Freeform 48">
            <a:extLst>
              <a:ext uri="{FF2B5EF4-FFF2-40B4-BE49-F238E27FC236}">
                <a16:creationId xmlns:a16="http://schemas.microsoft.com/office/drawing/2014/main" id="{FF8EB2CE-B1A9-FB3A-7858-F729925F36F3}"/>
              </a:ext>
              <a:ext uri="{C183D7F6-B498-43B3-948B-1728B52AA6E4}">
                <adec:decorative xmlns:adec="http://schemas.microsoft.com/office/drawing/2017/decorative" val="1"/>
              </a:ext>
            </a:extLst>
          </p:cNvPr>
          <p:cNvSpPr/>
          <p:nvPr/>
        </p:nvSpPr>
        <p:spPr>
          <a:xfrm>
            <a:off x="7877442" y="1776424"/>
            <a:ext cx="1796744" cy="4064761"/>
          </a:xfrm>
          <a:custGeom>
            <a:avLst/>
            <a:gdLst>
              <a:gd name="connsiteX0" fmla="*/ 0 w 1796744"/>
              <a:gd name="connsiteY0" fmla="*/ 0 h 3690957"/>
              <a:gd name="connsiteX1" fmla="*/ 651034 w 1796744"/>
              <a:gd name="connsiteY1" fmla="*/ 0 h 3690957"/>
              <a:gd name="connsiteX2" fmla="*/ 898372 w 1796744"/>
              <a:gd name="connsiteY2" fmla="*/ 247338 h 3690957"/>
              <a:gd name="connsiteX3" fmla="*/ 1145710 w 1796744"/>
              <a:gd name="connsiteY3" fmla="*/ 0 h 3690957"/>
              <a:gd name="connsiteX4" fmla="*/ 1796744 w 1796744"/>
              <a:gd name="connsiteY4" fmla="*/ 0 h 3690957"/>
              <a:gd name="connsiteX5" fmla="*/ 1796744 w 1796744"/>
              <a:gd name="connsiteY5" fmla="*/ 3690957 h 3690957"/>
              <a:gd name="connsiteX6" fmla="*/ 0 w 1796744"/>
              <a:gd name="connsiteY6" fmla="*/ 3690957 h 36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744" h="3690957">
                <a:moveTo>
                  <a:pt x="0" y="0"/>
                </a:moveTo>
                <a:lnTo>
                  <a:pt x="651034" y="0"/>
                </a:lnTo>
                <a:cubicBezTo>
                  <a:pt x="651034" y="136601"/>
                  <a:pt x="761771" y="247338"/>
                  <a:pt x="898372" y="247338"/>
                </a:cubicBezTo>
                <a:cubicBezTo>
                  <a:pt x="1034973" y="247338"/>
                  <a:pt x="1145710" y="136601"/>
                  <a:pt x="1145710" y="0"/>
                </a:cubicBezTo>
                <a:lnTo>
                  <a:pt x="1796744" y="0"/>
                </a:lnTo>
                <a:lnTo>
                  <a:pt x="1796744" y="3690957"/>
                </a:lnTo>
                <a:lnTo>
                  <a:pt x="0" y="3690957"/>
                </a:lnTo>
                <a:close/>
              </a:path>
            </a:pathLst>
          </a:cu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50" name="TextBox 49">
            <a:extLst>
              <a:ext uri="{FF2B5EF4-FFF2-40B4-BE49-F238E27FC236}">
                <a16:creationId xmlns:a16="http://schemas.microsoft.com/office/drawing/2014/main" id="{9884F831-6622-5280-4380-8787B3013FF2}"/>
              </a:ext>
              <a:ext uri="{C183D7F6-B498-43B3-948B-1728B52AA6E4}">
                <adec:decorative xmlns:adec="http://schemas.microsoft.com/office/drawing/2017/decorative" val="1"/>
              </a:ext>
            </a:extLst>
          </p:cNvPr>
          <p:cNvSpPr txBox="1"/>
          <p:nvPr/>
        </p:nvSpPr>
        <p:spPr>
          <a:xfrm>
            <a:off x="8013274" y="1315725"/>
            <a:ext cx="1525079" cy="261610"/>
          </a:xfrm>
          <a:prstGeom prst="rect">
            <a:avLst/>
          </a:prstGeom>
        </p:spPr>
        <p:txBody>
          <a:bodyPr wrap="square" rtlCol="0">
            <a:spAutoFit/>
          </a:bodyPr>
          <a:lstStyle/>
          <a:p>
            <a:pPr algn="ctr">
              <a:spcAft>
                <a:spcPts val="600"/>
              </a:spcAft>
            </a:pPr>
            <a:r>
              <a:rPr lang="en-US" sz="1100">
                <a:solidFill>
                  <a:schemeClr val="bg1"/>
                </a:solidFill>
              </a:rPr>
              <a:t>Cadet demographics</a:t>
            </a:r>
          </a:p>
        </p:txBody>
      </p:sp>
      <p:sp>
        <p:nvSpPr>
          <p:cNvPr id="53" name="TextBox 52">
            <a:extLst>
              <a:ext uri="{FF2B5EF4-FFF2-40B4-BE49-F238E27FC236}">
                <a16:creationId xmlns:a16="http://schemas.microsoft.com/office/drawing/2014/main" id="{F5318A8F-68C8-151F-A860-8DA1EA41E50D}"/>
              </a:ext>
              <a:ext uri="{C183D7F6-B498-43B3-948B-1728B52AA6E4}">
                <adec:decorative xmlns:adec="http://schemas.microsoft.com/office/drawing/2017/decorative" val="1"/>
              </a:ext>
            </a:extLst>
          </p:cNvPr>
          <p:cNvSpPr txBox="1"/>
          <p:nvPr/>
        </p:nvSpPr>
        <p:spPr>
          <a:xfrm>
            <a:off x="8367658" y="2110894"/>
            <a:ext cx="1402270" cy="600164"/>
          </a:xfrm>
          <a:prstGeom prst="rect">
            <a:avLst/>
          </a:prstGeom>
        </p:spPr>
        <p:txBody>
          <a:bodyPr wrap="square" rtlCol="0">
            <a:spAutoFit/>
          </a:bodyPr>
          <a:lstStyle/>
          <a:p>
            <a:pPr marL="11113" indent="-11113" algn="l">
              <a:spcAft>
                <a:spcPts val="600"/>
              </a:spcAft>
            </a:pPr>
            <a:r>
              <a:rPr lang="en-US" sz="1100"/>
              <a:t>of Cadets identify as </a:t>
            </a:r>
            <a:r>
              <a:rPr lang="en-US" sz="1100" b="1"/>
              <a:t>culturally and linguistically diverse</a:t>
            </a:r>
          </a:p>
        </p:txBody>
      </p:sp>
      <p:sp>
        <p:nvSpPr>
          <p:cNvPr id="24" name="TextBox 23">
            <a:extLst>
              <a:ext uri="{FF2B5EF4-FFF2-40B4-BE49-F238E27FC236}">
                <a16:creationId xmlns:a16="http://schemas.microsoft.com/office/drawing/2014/main" id="{E447C284-FF7C-F7AA-0525-7BDC85CB86CD}"/>
              </a:ext>
              <a:ext uri="{C183D7F6-B498-43B3-948B-1728B52AA6E4}">
                <adec:decorative xmlns:adec="http://schemas.microsoft.com/office/drawing/2017/decorative" val="1"/>
              </a:ext>
            </a:extLst>
          </p:cNvPr>
          <p:cNvSpPr txBox="1"/>
          <p:nvPr/>
        </p:nvSpPr>
        <p:spPr>
          <a:xfrm>
            <a:off x="8367658" y="2882054"/>
            <a:ext cx="1358283" cy="600164"/>
          </a:xfrm>
          <a:prstGeom prst="rect">
            <a:avLst/>
          </a:prstGeom>
        </p:spPr>
        <p:txBody>
          <a:bodyPr wrap="square" rtlCol="0">
            <a:spAutoFit/>
          </a:bodyPr>
          <a:lstStyle/>
          <a:p>
            <a:pPr marL="11113" indent="-11113" algn="l">
              <a:spcAft>
                <a:spcPts val="600"/>
              </a:spcAft>
            </a:pPr>
            <a:r>
              <a:rPr lang="en-US" sz="1100"/>
              <a:t>of Cadets are from </a:t>
            </a:r>
            <a:r>
              <a:rPr lang="en-US" sz="1100" b="1"/>
              <a:t>refugee / asylum seeker backgrounds</a:t>
            </a:r>
          </a:p>
        </p:txBody>
      </p:sp>
      <p:sp>
        <p:nvSpPr>
          <p:cNvPr id="79" name="TextBox 78">
            <a:extLst>
              <a:ext uri="{FF2B5EF4-FFF2-40B4-BE49-F238E27FC236}">
                <a16:creationId xmlns:a16="http://schemas.microsoft.com/office/drawing/2014/main" id="{5B4858FA-2946-6088-E24A-E9023480CB86}"/>
              </a:ext>
              <a:ext uri="{C183D7F6-B498-43B3-948B-1728B52AA6E4}">
                <adec:decorative xmlns:adec="http://schemas.microsoft.com/office/drawing/2017/decorative" val="1"/>
              </a:ext>
            </a:extLst>
          </p:cNvPr>
          <p:cNvSpPr txBox="1"/>
          <p:nvPr/>
        </p:nvSpPr>
        <p:spPr>
          <a:xfrm>
            <a:off x="8367658" y="4085820"/>
            <a:ext cx="1258138" cy="769441"/>
          </a:xfrm>
          <a:prstGeom prst="rect">
            <a:avLst/>
          </a:prstGeom>
        </p:spPr>
        <p:txBody>
          <a:bodyPr wrap="square" rtlCol="0">
            <a:spAutoFit/>
          </a:bodyPr>
          <a:lstStyle/>
          <a:p>
            <a:pPr marL="11113" indent="-11113" algn="l">
              <a:spcAft>
                <a:spcPts val="600"/>
              </a:spcAft>
            </a:pPr>
            <a:r>
              <a:rPr lang="en-US" sz="1100"/>
              <a:t>of Cadets have a </a:t>
            </a:r>
            <a:r>
              <a:rPr lang="en-US" sz="1100" b="1"/>
              <a:t>Bachelor Degree </a:t>
            </a:r>
            <a:r>
              <a:rPr lang="en-US" sz="1100"/>
              <a:t>or higher (Australian equivalent)</a:t>
            </a:r>
          </a:p>
        </p:txBody>
      </p:sp>
      <p:sp>
        <p:nvSpPr>
          <p:cNvPr id="20" name="Rectangle 19">
            <a:extLst>
              <a:ext uri="{FF2B5EF4-FFF2-40B4-BE49-F238E27FC236}">
                <a16:creationId xmlns:a16="http://schemas.microsoft.com/office/drawing/2014/main" id="{D211B16B-015B-EFAE-0685-2B0D639D2E8E}"/>
              </a:ext>
              <a:ext uri="{C183D7F6-B498-43B3-948B-1728B52AA6E4}">
                <adec:decorative xmlns:adec="http://schemas.microsoft.com/office/drawing/2017/decorative" val="1"/>
              </a:ext>
            </a:extLst>
          </p:cNvPr>
          <p:cNvSpPr/>
          <p:nvPr/>
        </p:nvSpPr>
        <p:spPr>
          <a:xfrm>
            <a:off x="336591" y="1217157"/>
            <a:ext cx="1566472" cy="1062922"/>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9" name="Freeform 18">
            <a:extLst>
              <a:ext uri="{FF2B5EF4-FFF2-40B4-BE49-F238E27FC236}">
                <a16:creationId xmlns:a16="http://schemas.microsoft.com/office/drawing/2014/main" id="{77A2ABAD-5768-9745-91BC-8955F0400CD9}"/>
              </a:ext>
              <a:ext uri="{C183D7F6-B498-43B3-948B-1728B52AA6E4}">
                <adec:decorative xmlns:adec="http://schemas.microsoft.com/office/drawing/2017/decorative" val="1"/>
              </a:ext>
            </a:extLst>
          </p:cNvPr>
          <p:cNvSpPr/>
          <p:nvPr/>
        </p:nvSpPr>
        <p:spPr>
          <a:xfrm>
            <a:off x="221455" y="1776424"/>
            <a:ext cx="1796744" cy="4064761"/>
          </a:xfrm>
          <a:custGeom>
            <a:avLst/>
            <a:gdLst>
              <a:gd name="connsiteX0" fmla="*/ 0 w 1796744"/>
              <a:gd name="connsiteY0" fmla="*/ 0 h 3690957"/>
              <a:gd name="connsiteX1" fmla="*/ 651034 w 1796744"/>
              <a:gd name="connsiteY1" fmla="*/ 0 h 3690957"/>
              <a:gd name="connsiteX2" fmla="*/ 898372 w 1796744"/>
              <a:gd name="connsiteY2" fmla="*/ 247338 h 3690957"/>
              <a:gd name="connsiteX3" fmla="*/ 1145710 w 1796744"/>
              <a:gd name="connsiteY3" fmla="*/ 0 h 3690957"/>
              <a:gd name="connsiteX4" fmla="*/ 1796744 w 1796744"/>
              <a:gd name="connsiteY4" fmla="*/ 0 h 3690957"/>
              <a:gd name="connsiteX5" fmla="*/ 1796744 w 1796744"/>
              <a:gd name="connsiteY5" fmla="*/ 3690957 h 3690957"/>
              <a:gd name="connsiteX6" fmla="*/ 0 w 1796744"/>
              <a:gd name="connsiteY6" fmla="*/ 3690957 h 36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744" h="3690957">
                <a:moveTo>
                  <a:pt x="0" y="0"/>
                </a:moveTo>
                <a:lnTo>
                  <a:pt x="651034" y="0"/>
                </a:lnTo>
                <a:cubicBezTo>
                  <a:pt x="651034" y="136601"/>
                  <a:pt x="761771" y="247338"/>
                  <a:pt x="898372" y="247338"/>
                </a:cubicBezTo>
                <a:cubicBezTo>
                  <a:pt x="1034973" y="247338"/>
                  <a:pt x="1145710" y="136601"/>
                  <a:pt x="1145710" y="0"/>
                </a:cubicBezTo>
                <a:lnTo>
                  <a:pt x="1796744" y="0"/>
                </a:lnTo>
                <a:lnTo>
                  <a:pt x="1796744" y="3690957"/>
                </a:lnTo>
                <a:lnTo>
                  <a:pt x="0" y="3690957"/>
                </a:lnTo>
                <a:close/>
              </a:path>
            </a:pathLst>
          </a:cu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1" name="TextBox 20">
            <a:extLst>
              <a:ext uri="{FF2B5EF4-FFF2-40B4-BE49-F238E27FC236}">
                <a16:creationId xmlns:a16="http://schemas.microsoft.com/office/drawing/2014/main" id="{20DC27DE-2408-C1DB-E34D-3E2FE15F54CA}"/>
              </a:ext>
              <a:ext uri="{C183D7F6-B498-43B3-948B-1728B52AA6E4}">
                <adec:decorative xmlns:adec="http://schemas.microsoft.com/office/drawing/2017/decorative" val="1"/>
              </a:ext>
            </a:extLst>
          </p:cNvPr>
          <p:cNvSpPr txBox="1"/>
          <p:nvPr/>
        </p:nvSpPr>
        <p:spPr>
          <a:xfrm>
            <a:off x="357287" y="1315725"/>
            <a:ext cx="1525079" cy="261610"/>
          </a:xfrm>
          <a:prstGeom prst="rect">
            <a:avLst/>
          </a:prstGeom>
        </p:spPr>
        <p:txBody>
          <a:bodyPr wrap="square" rtlCol="0">
            <a:spAutoFit/>
          </a:bodyPr>
          <a:lstStyle/>
          <a:p>
            <a:pPr algn="ctr">
              <a:spcAft>
                <a:spcPts val="600"/>
              </a:spcAft>
            </a:pPr>
            <a:r>
              <a:rPr lang="en-US" sz="1100">
                <a:solidFill>
                  <a:schemeClr val="bg1"/>
                </a:solidFill>
              </a:rPr>
              <a:t>Total projects commenced</a:t>
            </a:r>
          </a:p>
        </p:txBody>
      </p:sp>
      <p:sp>
        <p:nvSpPr>
          <p:cNvPr id="54" name="Rectangle 53">
            <a:extLst>
              <a:ext uri="{FF2B5EF4-FFF2-40B4-BE49-F238E27FC236}">
                <a16:creationId xmlns:a16="http://schemas.microsoft.com/office/drawing/2014/main" id="{C54DF06D-9603-32C7-491C-B77823D6D2AD}"/>
              </a:ext>
              <a:ext uri="{C183D7F6-B498-43B3-948B-1728B52AA6E4}">
                <adec:decorative xmlns:adec="http://schemas.microsoft.com/office/drawing/2017/decorative" val="1"/>
              </a:ext>
            </a:extLst>
          </p:cNvPr>
          <p:cNvSpPr/>
          <p:nvPr/>
        </p:nvSpPr>
        <p:spPr>
          <a:xfrm>
            <a:off x="221455" y="5980703"/>
            <a:ext cx="2032624" cy="94292"/>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58" name="Rectangle 57">
            <a:extLst>
              <a:ext uri="{FF2B5EF4-FFF2-40B4-BE49-F238E27FC236}">
                <a16:creationId xmlns:a16="http://schemas.microsoft.com/office/drawing/2014/main" id="{B352A332-873B-87EC-1C53-3DC17D5E872D}"/>
              </a:ext>
              <a:ext uri="{C183D7F6-B498-43B3-948B-1728B52AA6E4}">
                <adec:decorative xmlns:adec="http://schemas.microsoft.com/office/drawing/2017/decorative" val="1"/>
              </a:ext>
            </a:extLst>
          </p:cNvPr>
          <p:cNvSpPr/>
          <p:nvPr/>
        </p:nvSpPr>
        <p:spPr>
          <a:xfrm>
            <a:off x="2017512" y="5980703"/>
            <a:ext cx="2032624" cy="94292"/>
          </a:xfrm>
          <a:prstGeom prst="rect">
            <a:avLst/>
          </a:prstGeom>
          <a:solidFill>
            <a:schemeClr val="bg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59" name="Rectangle 58">
            <a:extLst>
              <a:ext uri="{FF2B5EF4-FFF2-40B4-BE49-F238E27FC236}">
                <a16:creationId xmlns:a16="http://schemas.microsoft.com/office/drawing/2014/main" id="{0B30DD90-68B2-160A-4CC0-7C29AD1FA161}"/>
              </a:ext>
              <a:ext uri="{C183D7F6-B498-43B3-948B-1728B52AA6E4}">
                <adec:decorative xmlns:adec="http://schemas.microsoft.com/office/drawing/2017/decorative" val="1"/>
              </a:ext>
            </a:extLst>
          </p:cNvPr>
          <p:cNvSpPr/>
          <p:nvPr/>
        </p:nvSpPr>
        <p:spPr>
          <a:xfrm>
            <a:off x="3931509" y="5980703"/>
            <a:ext cx="2032624" cy="94292"/>
          </a:xfrm>
          <a:prstGeom prst="rect">
            <a:avLst/>
          </a:prstGeom>
          <a:solidFill>
            <a:schemeClr val="bg2">
              <a:lumMod val="5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41" name="Rectangle 40">
            <a:extLst>
              <a:ext uri="{FF2B5EF4-FFF2-40B4-BE49-F238E27FC236}">
                <a16:creationId xmlns:a16="http://schemas.microsoft.com/office/drawing/2014/main" id="{52C7880B-6FBC-1B1F-72A2-FD4851EF0103}"/>
              </a:ext>
              <a:ext uri="{C183D7F6-B498-43B3-948B-1728B52AA6E4}">
                <adec:decorative xmlns:adec="http://schemas.microsoft.com/office/drawing/2017/decorative" val="1"/>
              </a:ext>
            </a:extLst>
          </p:cNvPr>
          <p:cNvSpPr/>
          <p:nvPr/>
        </p:nvSpPr>
        <p:spPr>
          <a:xfrm>
            <a:off x="6078582" y="1217157"/>
            <a:ext cx="1566472" cy="1062922"/>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42" name="Freeform 41">
            <a:extLst>
              <a:ext uri="{FF2B5EF4-FFF2-40B4-BE49-F238E27FC236}">
                <a16:creationId xmlns:a16="http://schemas.microsoft.com/office/drawing/2014/main" id="{4F72BA78-290B-618A-4C0C-FF7F56FB0CBD}"/>
              </a:ext>
              <a:ext uri="{C183D7F6-B498-43B3-948B-1728B52AA6E4}">
                <adec:decorative xmlns:adec="http://schemas.microsoft.com/office/drawing/2017/decorative" val="1"/>
              </a:ext>
            </a:extLst>
          </p:cNvPr>
          <p:cNvSpPr/>
          <p:nvPr/>
        </p:nvSpPr>
        <p:spPr>
          <a:xfrm>
            <a:off x="5963446" y="1776424"/>
            <a:ext cx="1796744" cy="4064761"/>
          </a:xfrm>
          <a:custGeom>
            <a:avLst/>
            <a:gdLst>
              <a:gd name="connsiteX0" fmla="*/ 0 w 1796744"/>
              <a:gd name="connsiteY0" fmla="*/ 0 h 3690957"/>
              <a:gd name="connsiteX1" fmla="*/ 651034 w 1796744"/>
              <a:gd name="connsiteY1" fmla="*/ 0 h 3690957"/>
              <a:gd name="connsiteX2" fmla="*/ 898372 w 1796744"/>
              <a:gd name="connsiteY2" fmla="*/ 247338 h 3690957"/>
              <a:gd name="connsiteX3" fmla="*/ 1145710 w 1796744"/>
              <a:gd name="connsiteY3" fmla="*/ 0 h 3690957"/>
              <a:gd name="connsiteX4" fmla="*/ 1796744 w 1796744"/>
              <a:gd name="connsiteY4" fmla="*/ 0 h 3690957"/>
              <a:gd name="connsiteX5" fmla="*/ 1796744 w 1796744"/>
              <a:gd name="connsiteY5" fmla="*/ 3690957 h 3690957"/>
              <a:gd name="connsiteX6" fmla="*/ 0 w 1796744"/>
              <a:gd name="connsiteY6" fmla="*/ 3690957 h 369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744" h="3690957">
                <a:moveTo>
                  <a:pt x="0" y="0"/>
                </a:moveTo>
                <a:lnTo>
                  <a:pt x="651034" y="0"/>
                </a:lnTo>
                <a:cubicBezTo>
                  <a:pt x="651034" y="136601"/>
                  <a:pt x="761771" y="247338"/>
                  <a:pt x="898372" y="247338"/>
                </a:cubicBezTo>
                <a:cubicBezTo>
                  <a:pt x="1034973" y="247338"/>
                  <a:pt x="1145710" y="136601"/>
                  <a:pt x="1145710" y="0"/>
                </a:cubicBezTo>
                <a:lnTo>
                  <a:pt x="1796744" y="0"/>
                </a:lnTo>
                <a:lnTo>
                  <a:pt x="1796744" y="3690957"/>
                </a:lnTo>
                <a:lnTo>
                  <a:pt x="0" y="3690957"/>
                </a:lnTo>
                <a:close/>
              </a:path>
            </a:pathLst>
          </a:cu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43" name="TextBox 42">
            <a:extLst>
              <a:ext uri="{FF2B5EF4-FFF2-40B4-BE49-F238E27FC236}">
                <a16:creationId xmlns:a16="http://schemas.microsoft.com/office/drawing/2014/main" id="{05B49263-25F4-4D2E-9787-23E50AD71ADB}"/>
              </a:ext>
              <a:ext uri="{C183D7F6-B498-43B3-948B-1728B52AA6E4}">
                <adec:decorative xmlns:adec="http://schemas.microsoft.com/office/drawing/2017/decorative" val="1"/>
              </a:ext>
            </a:extLst>
          </p:cNvPr>
          <p:cNvSpPr txBox="1"/>
          <p:nvPr/>
        </p:nvSpPr>
        <p:spPr>
          <a:xfrm>
            <a:off x="6099278" y="1315725"/>
            <a:ext cx="1525079" cy="261610"/>
          </a:xfrm>
          <a:prstGeom prst="rect">
            <a:avLst/>
          </a:prstGeom>
        </p:spPr>
        <p:txBody>
          <a:bodyPr wrap="square" rtlCol="0">
            <a:spAutoFit/>
          </a:bodyPr>
          <a:lstStyle/>
          <a:p>
            <a:pPr algn="ctr">
              <a:spcAft>
                <a:spcPts val="600"/>
              </a:spcAft>
            </a:pPr>
            <a:r>
              <a:rPr lang="en-US" sz="1100">
                <a:solidFill>
                  <a:schemeClr val="bg1"/>
                </a:solidFill>
              </a:rPr>
              <a:t>Total Cadets employed </a:t>
            </a:r>
          </a:p>
        </p:txBody>
      </p:sp>
      <p:sp>
        <p:nvSpPr>
          <p:cNvPr id="60" name="Rectangle 59">
            <a:extLst>
              <a:ext uri="{FF2B5EF4-FFF2-40B4-BE49-F238E27FC236}">
                <a16:creationId xmlns:a16="http://schemas.microsoft.com/office/drawing/2014/main" id="{39F82137-F8DD-C1C8-0BE7-B641B7BD0622}"/>
              </a:ext>
              <a:ext uri="{C183D7F6-B498-43B3-948B-1728B52AA6E4}">
                <adec:decorative xmlns:adec="http://schemas.microsoft.com/office/drawing/2017/decorative" val="1"/>
              </a:ext>
            </a:extLst>
          </p:cNvPr>
          <p:cNvSpPr/>
          <p:nvPr/>
        </p:nvSpPr>
        <p:spPr>
          <a:xfrm>
            <a:off x="5845506" y="5980703"/>
            <a:ext cx="2032624" cy="94292"/>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61" name="Rectangle 60">
            <a:extLst>
              <a:ext uri="{FF2B5EF4-FFF2-40B4-BE49-F238E27FC236}">
                <a16:creationId xmlns:a16="http://schemas.microsoft.com/office/drawing/2014/main" id="{79FFAF81-2E3C-E032-3C86-2E27B81E306B}"/>
              </a:ext>
              <a:ext uri="{C183D7F6-B498-43B3-948B-1728B52AA6E4}">
                <adec:decorative xmlns:adec="http://schemas.microsoft.com/office/drawing/2017/decorative" val="1"/>
              </a:ext>
            </a:extLst>
          </p:cNvPr>
          <p:cNvSpPr/>
          <p:nvPr/>
        </p:nvSpPr>
        <p:spPr>
          <a:xfrm>
            <a:off x="7877442" y="5980703"/>
            <a:ext cx="1796744" cy="94292"/>
          </a:xfrm>
          <a:prstGeom prst="rect">
            <a:avLst/>
          </a:prstGeom>
          <a:solidFill>
            <a:schemeClr val="bg2">
              <a:lumMod val="2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highlight>
                <a:srgbClr val="FFFF00"/>
              </a:highlight>
            </a:endParaRPr>
          </a:p>
        </p:txBody>
      </p:sp>
      <p:sp>
        <p:nvSpPr>
          <p:cNvPr id="13" name="TextBox 12">
            <a:extLst>
              <a:ext uri="{FF2B5EF4-FFF2-40B4-BE49-F238E27FC236}">
                <a16:creationId xmlns:a16="http://schemas.microsoft.com/office/drawing/2014/main" id="{6F594703-E362-3C67-A677-B6FA1AEE4F16}"/>
              </a:ext>
              <a:ext uri="{C183D7F6-B498-43B3-948B-1728B52AA6E4}">
                <adec:decorative xmlns:adec="http://schemas.microsoft.com/office/drawing/2017/decorative" val="1"/>
              </a:ext>
            </a:extLst>
          </p:cNvPr>
          <p:cNvSpPr txBox="1"/>
          <p:nvPr/>
        </p:nvSpPr>
        <p:spPr>
          <a:xfrm>
            <a:off x="118559" y="2260022"/>
            <a:ext cx="1108157" cy="430887"/>
          </a:xfrm>
          <a:prstGeom prst="rect">
            <a:avLst/>
          </a:prstGeom>
        </p:spPr>
        <p:txBody>
          <a:bodyPr wrap="square" rtlCol="0">
            <a:spAutoFit/>
          </a:bodyPr>
          <a:lstStyle/>
          <a:p>
            <a:pPr algn="ctr">
              <a:spcAft>
                <a:spcPts val="600"/>
              </a:spcAft>
            </a:pPr>
            <a:r>
              <a:rPr lang="en-US" sz="1100" b="1"/>
              <a:t>projects launched</a:t>
            </a:r>
          </a:p>
        </p:txBody>
      </p:sp>
      <p:sp>
        <p:nvSpPr>
          <p:cNvPr id="14" name="TextBox 13">
            <a:extLst>
              <a:ext uri="{FF2B5EF4-FFF2-40B4-BE49-F238E27FC236}">
                <a16:creationId xmlns:a16="http://schemas.microsoft.com/office/drawing/2014/main" id="{2E10BC13-32A5-BF8B-80F8-7A48E8E8CB49}"/>
              </a:ext>
              <a:ext uri="{C183D7F6-B498-43B3-948B-1728B52AA6E4}">
                <adec:decorative xmlns:adec="http://schemas.microsoft.com/office/drawing/2017/decorative" val="1"/>
              </a:ext>
            </a:extLst>
          </p:cNvPr>
          <p:cNvSpPr txBox="1"/>
          <p:nvPr/>
        </p:nvSpPr>
        <p:spPr>
          <a:xfrm>
            <a:off x="264647" y="2644771"/>
            <a:ext cx="1775891" cy="3462486"/>
          </a:xfrm>
          <a:prstGeom prst="rect">
            <a:avLst/>
          </a:prstGeom>
        </p:spPr>
        <p:txBody>
          <a:bodyPr wrap="square" lIns="91440" tIns="45720" rIns="91440" bIns="45720" rtlCol="0" anchor="t">
            <a:spAutoFit/>
          </a:bodyPr>
          <a:lstStyle/>
          <a:p>
            <a:r>
              <a:rPr lang="en-US" sz="1100"/>
              <a:t>Two projects were completed in their entirety as originally planned. The Department reduced the scope of one project to one cohort.</a:t>
            </a:r>
          </a:p>
          <a:p>
            <a:r>
              <a:rPr lang="en-US" sz="1100"/>
              <a:t>The digital skills cadets could focus on were:</a:t>
            </a:r>
          </a:p>
          <a:p>
            <a:pPr marL="171450" indent="-171450">
              <a:buClr>
                <a:schemeClr val="tx2"/>
              </a:buClr>
              <a:buSzPct val="100000"/>
              <a:buFont typeface="Arial" panose="020B0604020202020204" pitchFamily="34" charset="0"/>
              <a:buChar char="•"/>
            </a:pPr>
            <a:r>
              <a:rPr lang="en-US" sz="1100"/>
              <a:t>Salesforce</a:t>
            </a:r>
          </a:p>
          <a:p>
            <a:pPr marL="171450" indent="-171450">
              <a:buClr>
                <a:schemeClr val="tx2"/>
              </a:buClr>
              <a:buSzPct val="100000"/>
              <a:buFont typeface="Arial" panose="020B0604020202020204" pitchFamily="34" charset="0"/>
              <a:buChar char="•"/>
            </a:pPr>
            <a:r>
              <a:rPr lang="en-US" sz="1100"/>
              <a:t>Digital operations</a:t>
            </a:r>
          </a:p>
          <a:p>
            <a:pPr marL="171450" indent="-171450">
              <a:buClr>
                <a:schemeClr val="tx2"/>
              </a:buClr>
              <a:buSzPct val="100000"/>
              <a:buFont typeface="Arial" panose="020B0604020202020204" pitchFamily="34" charset="0"/>
              <a:buChar char="•"/>
            </a:pPr>
            <a:r>
              <a:rPr lang="en-US" sz="1100"/>
              <a:t>Web development</a:t>
            </a:r>
          </a:p>
          <a:p>
            <a:pPr marL="171450" indent="-171450">
              <a:buClr>
                <a:schemeClr val="tx2"/>
              </a:buClr>
              <a:buSzPct val="100000"/>
              <a:buFont typeface="Arial" panose="020B0604020202020204" pitchFamily="34" charset="0"/>
              <a:buChar char="•"/>
            </a:pPr>
            <a:r>
              <a:rPr lang="en-US" sz="1100"/>
              <a:t>Cloud computing</a:t>
            </a:r>
          </a:p>
          <a:p>
            <a:pPr marL="171450" indent="-171450">
              <a:buClr>
                <a:schemeClr val="tx2"/>
              </a:buClr>
              <a:buSzPct val="100000"/>
              <a:buFont typeface="Arial" panose="020B0604020202020204" pitchFamily="34" charset="0"/>
              <a:buChar char="•"/>
            </a:pPr>
            <a:r>
              <a:rPr lang="en-US" sz="1100"/>
              <a:t>Cyber security</a:t>
            </a:r>
          </a:p>
          <a:p>
            <a:pPr marL="171450" indent="-171450">
              <a:buClr>
                <a:schemeClr val="tx2"/>
              </a:buClr>
              <a:buSzPct val="100000"/>
              <a:buFont typeface="Arial" panose="020B0604020202020204" pitchFamily="34" charset="0"/>
              <a:buChar char="•"/>
            </a:pPr>
            <a:r>
              <a:rPr lang="en-US" sz="1100"/>
              <a:t>Data analytics</a:t>
            </a:r>
          </a:p>
          <a:p>
            <a:pPr marL="171450" indent="-171450">
              <a:spcAft>
                <a:spcPts val="600"/>
              </a:spcAft>
              <a:buClr>
                <a:schemeClr val="tx2"/>
              </a:buClr>
              <a:buSzPct val="100000"/>
              <a:buFont typeface="Arial" panose="020B0604020202020204" pitchFamily="34" charset="0"/>
              <a:buChar char="•"/>
            </a:pPr>
            <a:r>
              <a:rPr lang="en-US" sz="1100"/>
              <a:t>ServiceNow</a:t>
            </a:r>
          </a:p>
          <a:p>
            <a:pPr>
              <a:spcAft>
                <a:spcPts val="600"/>
              </a:spcAft>
            </a:pPr>
            <a:r>
              <a:rPr lang="en-US" sz="1100"/>
              <a:t>Two projects had multiple digital skills that cadets could pursue through different ‘streams’.</a:t>
            </a:r>
          </a:p>
          <a:p>
            <a:pPr>
              <a:spcAft>
                <a:spcPts val="600"/>
              </a:spcAft>
            </a:pPr>
            <a:endParaRPr lang="en-US" sz="1100"/>
          </a:p>
        </p:txBody>
      </p:sp>
      <p:sp>
        <p:nvSpPr>
          <p:cNvPr id="17" name="TextBox 16">
            <a:extLst>
              <a:ext uri="{FF2B5EF4-FFF2-40B4-BE49-F238E27FC236}">
                <a16:creationId xmlns:a16="http://schemas.microsoft.com/office/drawing/2014/main" id="{EDE17918-9D21-D79F-8B70-5A9651173630}"/>
              </a:ext>
              <a:ext uri="{C183D7F6-B498-43B3-948B-1728B52AA6E4}">
                <adec:decorative xmlns:adec="http://schemas.microsoft.com/office/drawing/2017/decorative" val="1"/>
              </a:ext>
            </a:extLst>
          </p:cNvPr>
          <p:cNvSpPr txBox="1"/>
          <p:nvPr/>
        </p:nvSpPr>
        <p:spPr>
          <a:xfrm>
            <a:off x="5914078" y="2376222"/>
            <a:ext cx="1814828" cy="600164"/>
          </a:xfrm>
          <a:prstGeom prst="rect">
            <a:avLst/>
          </a:prstGeom>
        </p:spPr>
        <p:txBody>
          <a:bodyPr wrap="square" lIns="91440" tIns="45720" rIns="91440" bIns="45720" rtlCol="0" anchor="t">
            <a:spAutoFit/>
          </a:bodyPr>
          <a:lstStyle/>
          <a:p>
            <a:pPr algn="ctr">
              <a:spcAft>
                <a:spcPts val="600"/>
              </a:spcAft>
            </a:pPr>
            <a:r>
              <a:rPr lang="en-US" sz="1100" b="1"/>
              <a:t>of Cadets who completed the program are employed in a role using digital skills</a:t>
            </a:r>
          </a:p>
        </p:txBody>
      </p:sp>
      <p:cxnSp>
        <p:nvCxnSpPr>
          <p:cNvPr id="64" name="Straight Connector 63">
            <a:extLst>
              <a:ext uri="{FF2B5EF4-FFF2-40B4-BE49-F238E27FC236}">
                <a16:creationId xmlns:a16="http://schemas.microsoft.com/office/drawing/2014/main" id="{4DF67E6C-F6F3-3C58-4CDF-A2B801178476}"/>
              </a:ext>
              <a:ext uri="{C183D7F6-B498-43B3-948B-1728B52AA6E4}">
                <adec:decorative xmlns:adec="http://schemas.microsoft.com/office/drawing/2017/decorative" val="1"/>
              </a:ext>
            </a:extLst>
          </p:cNvPr>
          <p:cNvCxnSpPr/>
          <p:nvPr/>
        </p:nvCxnSpPr>
        <p:spPr>
          <a:xfrm>
            <a:off x="7877442" y="2796556"/>
            <a:ext cx="1796744" cy="0"/>
          </a:xfrm>
          <a:prstGeom prst="line">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4C89780-9F36-7FE9-3954-175D4720B9F3}"/>
              </a:ext>
              <a:ext uri="{C183D7F6-B498-43B3-948B-1728B52AA6E4}">
                <adec:decorative xmlns:adec="http://schemas.microsoft.com/office/drawing/2017/decorative" val="1"/>
              </a:ext>
            </a:extLst>
          </p:cNvPr>
          <p:cNvCxnSpPr/>
          <p:nvPr/>
        </p:nvCxnSpPr>
        <p:spPr>
          <a:xfrm>
            <a:off x="7877442" y="3459399"/>
            <a:ext cx="1796744" cy="0"/>
          </a:xfrm>
          <a:prstGeom prst="line">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386D9FF-1A4E-8279-92D1-813EEC389D9D}"/>
              </a:ext>
              <a:ext uri="{C183D7F6-B498-43B3-948B-1728B52AA6E4}">
                <adec:decorative xmlns:adec="http://schemas.microsoft.com/office/drawing/2017/decorative" val="1"/>
              </a:ext>
            </a:extLst>
          </p:cNvPr>
          <p:cNvSpPr txBox="1"/>
          <p:nvPr/>
        </p:nvSpPr>
        <p:spPr>
          <a:xfrm>
            <a:off x="7899449" y="2263431"/>
            <a:ext cx="564578" cy="369332"/>
          </a:xfrm>
          <a:prstGeom prst="rect">
            <a:avLst/>
          </a:prstGeom>
        </p:spPr>
        <p:txBody>
          <a:bodyPr wrap="square" rtlCol="0">
            <a:spAutoFit/>
          </a:bodyPr>
          <a:lstStyle/>
          <a:p>
            <a:pPr algn="r">
              <a:spcAft>
                <a:spcPts val="600"/>
              </a:spcAft>
            </a:pPr>
            <a:r>
              <a:rPr lang="en-US" dirty="0">
                <a:solidFill>
                  <a:schemeClr val="tx2"/>
                </a:solidFill>
              </a:rPr>
              <a:t>73%</a:t>
            </a:r>
            <a:endParaRPr lang="en-AU" dirty="0"/>
          </a:p>
        </p:txBody>
      </p:sp>
      <p:sp>
        <p:nvSpPr>
          <p:cNvPr id="10" name="TextBox 9">
            <a:extLst>
              <a:ext uri="{FF2B5EF4-FFF2-40B4-BE49-F238E27FC236}">
                <a16:creationId xmlns:a16="http://schemas.microsoft.com/office/drawing/2014/main" id="{1A5CA68A-EA78-8D6B-7475-E7BDCE465D32}"/>
              </a:ext>
              <a:ext uri="{C183D7F6-B498-43B3-948B-1728B52AA6E4}">
                <adec:decorative xmlns:adec="http://schemas.microsoft.com/office/drawing/2017/decorative" val="1"/>
              </a:ext>
            </a:extLst>
          </p:cNvPr>
          <p:cNvSpPr txBox="1"/>
          <p:nvPr/>
        </p:nvSpPr>
        <p:spPr>
          <a:xfrm>
            <a:off x="6527773" y="2110894"/>
            <a:ext cx="1090363" cy="369332"/>
          </a:xfrm>
          <a:prstGeom prst="rect">
            <a:avLst/>
          </a:prstGeom>
        </p:spPr>
        <p:txBody>
          <a:bodyPr wrap="square" rtlCol="0">
            <a:spAutoFit/>
          </a:bodyPr>
          <a:lstStyle/>
          <a:p>
            <a:pPr algn="l">
              <a:spcAft>
                <a:spcPts val="600"/>
              </a:spcAft>
            </a:pPr>
            <a:r>
              <a:rPr lang="en-US">
                <a:solidFill>
                  <a:schemeClr val="tx2"/>
                </a:solidFill>
              </a:rPr>
              <a:t>74%</a:t>
            </a:r>
            <a:r>
              <a:rPr lang="en-US" sz="1100">
                <a:solidFill>
                  <a:schemeClr val="accent3"/>
                </a:solidFill>
              </a:rPr>
              <a:t> (103/140)</a:t>
            </a:r>
            <a:endParaRPr lang="en-AU" sz="1100">
              <a:solidFill>
                <a:schemeClr val="accent3"/>
              </a:solidFill>
            </a:endParaRPr>
          </a:p>
        </p:txBody>
      </p:sp>
      <p:sp>
        <p:nvSpPr>
          <p:cNvPr id="15" name="TextBox 14">
            <a:extLst>
              <a:ext uri="{FF2B5EF4-FFF2-40B4-BE49-F238E27FC236}">
                <a16:creationId xmlns:a16="http://schemas.microsoft.com/office/drawing/2014/main" id="{29DC42BE-CDD9-2318-D3EC-EF5623386FC9}"/>
              </a:ext>
              <a:ext uri="{C183D7F6-B498-43B3-948B-1728B52AA6E4}">
                <adec:decorative xmlns:adec="http://schemas.microsoft.com/office/drawing/2017/decorative" val="1"/>
              </a:ext>
            </a:extLst>
          </p:cNvPr>
          <p:cNvSpPr txBox="1"/>
          <p:nvPr/>
        </p:nvSpPr>
        <p:spPr>
          <a:xfrm>
            <a:off x="4748805" y="2028984"/>
            <a:ext cx="502061" cy="369332"/>
          </a:xfrm>
          <a:prstGeom prst="rect">
            <a:avLst/>
          </a:prstGeom>
        </p:spPr>
        <p:txBody>
          <a:bodyPr wrap="none" rtlCol="0">
            <a:spAutoFit/>
          </a:bodyPr>
          <a:lstStyle/>
          <a:p>
            <a:pPr algn="l">
              <a:spcAft>
                <a:spcPts val="600"/>
              </a:spcAft>
            </a:pPr>
            <a:r>
              <a:rPr lang="en-US">
                <a:solidFill>
                  <a:schemeClr val="tx2"/>
                </a:solidFill>
              </a:rPr>
              <a:t>205</a:t>
            </a:r>
            <a:endParaRPr lang="en-AU"/>
          </a:p>
        </p:txBody>
      </p:sp>
      <p:sp>
        <p:nvSpPr>
          <p:cNvPr id="16" name="TextBox 15">
            <a:extLst>
              <a:ext uri="{FF2B5EF4-FFF2-40B4-BE49-F238E27FC236}">
                <a16:creationId xmlns:a16="http://schemas.microsoft.com/office/drawing/2014/main" id="{59CD6E0B-1CD9-AFF1-EDD4-829DEA8143F4}"/>
              </a:ext>
              <a:ext uri="{C183D7F6-B498-43B3-948B-1728B52AA6E4}">
                <adec:decorative xmlns:adec="http://schemas.microsoft.com/office/drawing/2017/decorative" val="1"/>
              </a:ext>
            </a:extLst>
          </p:cNvPr>
          <p:cNvSpPr txBox="1"/>
          <p:nvPr/>
        </p:nvSpPr>
        <p:spPr>
          <a:xfrm>
            <a:off x="2768108" y="2028984"/>
            <a:ext cx="502061" cy="369332"/>
          </a:xfrm>
          <a:prstGeom prst="rect">
            <a:avLst/>
          </a:prstGeom>
        </p:spPr>
        <p:txBody>
          <a:bodyPr wrap="none" rtlCol="0">
            <a:spAutoFit/>
          </a:bodyPr>
          <a:lstStyle/>
          <a:p>
            <a:pPr algn="l">
              <a:spcAft>
                <a:spcPts val="600"/>
              </a:spcAft>
            </a:pPr>
            <a:r>
              <a:rPr lang="en-US">
                <a:solidFill>
                  <a:schemeClr val="tx2"/>
                </a:solidFill>
              </a:rPr>
              <a:t>250</a:t>
            </a:r>
            <a:endParaRPr lang="en-AU"/>
          </a:p>
        </p:txBody>
      </p:sp>
      <p:sp>
        <p:nvSpPr>
          <p:cNvPr id="18" name="TextBox 17">
            <a:extLst>
              <a:ext uri="{FF2B5EF4-FFF2-40B4-BE49-F238E27FC236}">
                <a16:creationId xmlns:a16="http://schemas.microsoft.com/office/drawing/2014/main" id="{6AE3EDDB-F118-12EC-82BC-2351B950E3BF}"/>
              </a:ext>
              <a:ext uri="{C183D7F6-B498-43B3-948B-1728B52AA6E4}">
                <adec:decorative xmlns:adec="http://schemas.microsoft.com/office/drawing/2017/decorative" val="1"/>
              </a:ext>
            </a:extLst>
          </p:cNvPr>
          <p:cNvSpPr txBox="1"/>
          <p:nvPr/>
        </p:nvSpPr>
        <p:spPr>
          <a:xfrm>
            <a:off x="527405" y="1960404"/>
            <a:ext cx="290464" cy="369332"/>
          </a:xfrm>
          <a:prstGeom prst="rect">
            <a:avLst/>
          </a:prstGeom>
        </p:spPr>
        <p:txBody>
          <a:bodyPr wrap="none" rtlCol="0">
            <a:spAutoFit/>
          </a:bodyPr>
          <a:lstStyle/>
          <a:p>
            <a:pPr algn="l">
              <a:spcAft>
                <a:spcPts val="600"/>
              </a:spcAft>
            </a:pPr>
            <a:r>
              <a:rPr lang="en-US">
                <a:solidFill>
                  <a:schemeClr val="tx2"/>
                </a:solidFill>
              </a:rPr>
              <a:t>3</a:t>
            </a:r>
            <a:endParaRPr lang="en-AU"/>
          </a:p>
        </p:txBody>
      </p:sp>
      <p:sp>
        <p:nvSpPr>
          <p:cNvPr id="25" name="TextBox 24">
            <a:extLst>
              <a:ext uri="{FF2B5EF4-FFF2-40B4-BE49-F238E27FC236}">
                <a16:creationId xmlns:a16="http://schemas.microsoft.com/office/drawing/2014/main" id="{0A438C99-3E1B-CF35-BED1-59B5B98F70B7}"/>
              </a:ext>
              <a:ext uri="{C183D7F6-B498-43B3-948B-1728B52AA6E4}">
                <adec:decorative xmlns:adec="http://schemas.microsoft.com/office/drawing/2017/decorative" val="1"/>
              </a:ext>
            </a:extLst>
          </p:cNvPr>
          <p:cNvSpPr txBox="1"/>
          <p:nvPr/>
        </p:nvSpPr>
        <p:spPr>
          <a:xfrm>
            <a:off x="7927356" y="2930879"/>
            <a:ext cx="564578" cy="369332"/>
          </a:xfrm>
          <a:prstGeom prst="rect">
            <a:avLst/>
          </a:prstGeom>
        </p:spPr>
        <p:txBody>
          <a:bodyPr wrap="none" rtlCol="0">
            <a:spAutoFit/>
          </a:bodyPr>
          <a:lstStyle/>
          <a:p>
            <a:pPr algn="r">
              <a:spcAft>
                <a:spcPts val="600"/>
              </a:spcAft>
            </a:pPr>
            <a:r>
              <a:rPr lang="en-US" dirty="0">
                <a:solidFill>
                  <a:schemeClr val="tx2"/>
                </a:solidFill>
              </a:rPr>
              <a:t>31%</a:t>
            </a:r>
            <a:endParaRPr lang="en-AU" dirty="0"/>
          </a:p>
        </p:txBody>
      </p:sp>
      <p:sp>
        <p:nvSpPr>
          <p:cNvPr id="78" name="TextBox 77">
            <a:extLst>
              <a:ext uri="{FF2B5EF4-FFF2-40B4-BE49-F238E27FC236}">
                <a16:creationId xmlns:a16="http://schemas.microsoft.com/office/drawing/2014/main" id="{FB4EF867-7C1C-07D9-AF4E-4FF703FF7374}"/>
              </a:ext>
              <a:ext uri="{C183D7F6-B498-43B3-948B-1728B52AA6E4}">
                <adec:decorative xmlns:adec="http://schemas.microsoft.com/office/drawing/2017/decorative" val="1"/>
              </a:ext>
            </a:extLst>
          </p:cNvPr>
          <p:cNvSpPr txBox="1"/>
          <p:nvPr/>
        </p:nvSpPr>
        <p:spPr>
          <a:xfrm>
            <a:off x="7892524" y="4285874"/>
            <a:ext cx="564578" cy="369332"/>
          </a:xfrm>
          <a:prstGeom prst="rect">
            <a:avLst/>
          </a:prstGeom>
        </p:spPr>
        <p:txBody>
          <a:bodyPr wrap="none" rtlCol="0">
            <a:spAutoFit/>
          </a:bodyPr>
          <a:lstStyle/>
          <a:p>
            <a:pPr algn="r">
              <a:spcAft>
                <a:spcPts val="600"/>
              </a:spcAft>
            </a:pPr>
            <a:r>
              <a:rPr lang="en-US" dirty="0">
                <a:solidFill>
                  <a:schemeClr val="tx2"/>
                </a:solidFill>
              </a:rPr>
              <a:t>64%</a:t>
            </a:r>
            <a:endParaRPr lang="en-AU" dirty="0"/>
          </a:p>
        </p:txBody>
      </p:sp>
      <p:cxnSp>
        <p:nvCxnSpPr>
          <p:cNvPr id="84" name="Straight Connector 83">
            <a:extLst>
              <a:ext uri="{FF2B5EF4-FFF2-40B4-BE49-F238E27FC236}">
                <a16:creationId xmlns:a16="http://schemas.microsoft.com/office/drawing/2014/main" id="{57080F9F-F7B7-2F8E-3839-C53B082EFF78}"/>
              </a:ext>
              <a:ext uri="{C183D7F6-B498-43B3-948B-1728B52AA6E4}">
                <adec:decorative xmlns:adec="http://schemas.microsoft.com/office/drawing/2017/decorative" val="1"/>
              </a:ext>
            </a:extLst>
          </p:cNvPr>
          <p:cNvCxnSpPr/>
          <p:nvPr/>
        </p:nvCxnSpPr>
        <p:spPr>
          <a:xfrm>
            <a:off x="7877442" y="4940757"/>
            <a:ext cx="1796744" cy="0"/>
          </a:xfrm>
          <a:prstGeom prst="line">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78F65EB8-CDD7-21F5-9DA2-8347DDF4DAAF}"/>
              </a:ext>
              <a:ext uri="{C183D7F6-B498-43B3-948B-1728B52AA6E4}">
                <adec:decorative xmlns:adec="http://schemas.microsoft.com/office/drawing/2017/decorative" val="1"/>
              </a:ext>
            </a:extLst>
          </p:cNvPr>
          <p:cNvSpPr txBox="1"/>
          <p:nvPr/>
        </p:nvSpPr>
        <p:spPr>
          <a:xfrm>
            <a:off x="8078285" y="5101931"/>
            <a:ext cx="564578" cy="369332"/>
          </a:xfrm>
          <a:prstGeom prst="rect">
            <a:avLst/>
          </a:prstGeom>
        </p:spPr>
        <p:txBody>
          <a:bodyPr wrap="none" rtlCol="0">
            <a:spAutoFit/>
          </a:bodyPr>
          <a:lstStyle/>
          <a:p>
            <a:pPr algn="l">
              <a:spcAft>
                <a:spcPts val="600"/>
              </a:spcAft>
            </a:pPr>
            <a:r>
              <a:rPr lang="en-US">
                <a:solidFill>
                  <a:schemeClr val="tx2"/>
                </a:solidFill>
              </a:rPr>
              <a:t>47%</a:t>
            </a:r>
            <a:endParaRPr lang="en-AU"/>
          </a:p>
        </p:txBody>
      </p:sp>
      <p:sp>
        <p:nvSpPr>
          <p:cNvPr id="86" name="TextBox 85">
            <a:extLst>
              <a:ext uri="{FF2B5EF4-FFF2-40B4-BE49-F238E27FC236}">
                <a16:creationId xmlns:a16="http://schemas.microsoft.com/office/drawing/2014/main" id="{20E8E13A-A6C8-F9E0-3502-A858B0B2E97F}"/>
              </a:ext>
              <a:ext uri="{C183D7F6-B498-43B3-948B-1728B52AA6E4}">
                <adec:decorative xmlns:adec="http://schemas.microsoft.com/office/drawing/2017/decorative" val="1"/>
              </a:ext>
            </a:extLst>
          </p:cNvPr>
          <p:cNvSpPr txBox="1"/>
          <p:nvPr/>
        </p:nvSpPr>
        <p:spPr>
          <a:xfrm>
            <a:off x="8850384" y="5106378"/>
            <a:ext cx="564578" cy="369332"/>
          </a:xfrm>
          <a:prstGeom prst="rect">
            <a:avLst/>
          </a:prstGeom>
        </p:spPr>
        <p:txBody>
          <a:bodyPr wrap="none" rtlCol="0">
            <a:spAutoFit/>
          </a:bodyPr>
          <a:lstStyle/>
          <a:p>
            <a:pPr algn="l">
              <a:spcAft>
                <a:spcPts val="600"/>
              </a:spcAft>
            </a:pPr>
            <a:r>
              <a:rPr lang="en-US">
                <a:solidFill>
                  <a:schemeClr val="tx2"/>
                </a:solidFill>
              </a:rPr>
              <a:t>53%</a:t>
            </a:r>
            <a:endParaRPr lang="en-AU"/>
          </a:p>
        </p:txBody>
      </p:sp>
      <p:sp>
        <p:nvSpPr>
          <p:cNvPr id="87" name="TextBox 86">
            <a:extLst>
              <a:ext uri="{FF2B5EF4-FFF2-40B4-BE49-F238E27FC236}">
                <a16:creationId xmlns:a16="http://schemas.microsoft.com/office/drawing/2014/main" id="{3DE5ED82-83AA-262C-02CF-A0B2C31F3078}"/>
              </a:ext>
              <a:ext uri="{C183D7F6-B498-43B3-948B-1728B52AA6E4}">
                <adec:decorative xmlns:adec="http://schemas.microsoft.com/office/drawing/2017/decorative" val="1"/>
              </a:ext>
            </a:extLst>
          </p:cNvPr>
          <p:cNvSpPr txBox="1"/>
          <p:nvPr/>
        </p:nvSpPr>
        <p:spPr>
          <a:xfrm>
            <a:off x="8143207" y="5431487"/>
            <a:ext cx="434734" cy="261610"/>
          </a:xfrm>
          <a:prstGeom prst="rect">
            <a:avLst/>
          </a:prstGeom>
        </p:spPr>
        <p:txBody>
          <a:bodyPr wrap="none" rtlCol="0">
            <a:spAutoFit/>
          </a:bodyPr>
          <a:lstStyle/>
          <a:p>
            <a:pPr algn="l">
              <a:spcAft>
                <a:spcPts val="600"/>
              </a:spcAft>
            </a:pPr>
            <a:r>
              <a:rPr lang="en-US" sz="1100"/>
              <a:t>Male</a:t>
            </a:r>
            <a:endParaRPr lang="en-AU" sz="1100"/>
          </a:p>
        </p:txBody>
      </p:sp>
      <p:sp>
        <p:nvSpPr>
          <p:cNvPr id="88" name="TextBox 87">
            <a:extLst>
              <a:ext uri="{FF2B5EF4-FFF2-40B4-BE49-F238E27FC236}">
                <a16:creationId xmlns:a16="http://schemas.microsoft.com/office/drawing/2014/main" id="{9FAD0CC6-BD04-9D6E-ED07-97D7C8395C7B}"/>
              </a:ext>
              <a:ext uri="{C183D7F6-B498-43B3-948B-1728B52AA6E4}">
                <adec:decorative xmlns:adec="http://schemas.microsoft.com/office/drawing/2017/decorative" val="1"/>
              </a:ext>
            </a:extLst>
          </p:cNvPr>
          <p:cNvSpPr txBox="1"/>
          <p:nvPr/>
        </p:nvSpPr>
        <p:spPr>
          <a:xfrm>
            <a:off x="8847979" y="5435934"/>
            <a:ext cx="569387" cy="261610"/>
          </a:xfrm>
          <a:prstGeom prst="rect">
            <a:avLst/>
          </a:prstGeom>
        </p:spPr>
        <p:txBody>
          <a:bodyPr wrap="none" rtlCol="0">
            <a:spAutoFit/>
          </a:bodyPr>
          <a:lstStyle/>
          <a:p>
            <a:pPr algn="l">
              <a:spcAft>
                <a:spcPts val="600"/>
              </a:spcAft>
            </a:pPr>
            <a:r>
              <a:rPr lang="en-US" sz="1100"/>
              <a:t>Female</a:t>
            </a:r>
            <a:endParaRPr lang="en-AU" sz="1100"/>
          </a:p>
        </p:txBody>
      </p:sp>
      <p:cxnSp>
        <p:nvCxnSpPr>
          <p:cNvPr id="89" name="Straight Connector 88">
            <a:extLst>
              <a:ext uri="{FF2B5EF4-FFF2-40B4-BE49-F238E27FC236}">
                <a16:creationId xmlns:a16="http://schemas.microsoft.com/office/drawing/2014/main" id="{079E585E-EBB8-C9A9-A229-93F784E35A5F}"/>
              </a:ext>
              <a:ext uri="{C183D7F6-B498-43B3-948B-1728B52AA6E4}">
                <adec:decorative xmlns:adec="http://schemas.microsoft.com/office/drawing/2017/decorative" val="1"/>
              </a:ext>
            </a:extLst>
          </p:cNvPr>
          <p:cNvCxnSpPr/>
          <p:nvPr/>
        </p:nvCxnSpPr>
        <p:spPr>
          <a:xfrm>
            <a:off x="7877442" y="4000322"/>
            <a:ext cx="1796744" cy="0"/>
          </a:xfrm>
          <a:prstGeom prst="line">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8E93DBD2-3CFB-DF58-13D4-724E4033D42E}"/>
              </a:ext>
              <a:ext uri="{C183D7F6-B498-43B3-948B-1728B52AA6E4}">
                <adec:decorative xmlns:adec="http://schemas.microsoft.com/office/drawing/2017/decorative" val="1"/>
              </a:ext>
            </a:extLst>
          </p:cNvPr>
          <p:cNvSpPr txBox="1"/>
          <p:nvPr/>
        </p:nvSpPr>
        <p:spPr>
          <a:xfrm>
            <a:off x="8367658" y="3544897"/>
            <a:ext cx="1234385" cy="430887"/>
          </a:xfrm>
          <a:prstGeom prst="rect">
            <a:avLst/>
          </a:prstGeom>
        </p:spPr>
        <p:txBody>
          <a:bodyPr wrap="square" rtlCol="0">
            <a:spAutoFit/>
          </a:bodyPr>
          <a:lstStyle/>
          <a:p>
            <a:pPr marL="11113" indent="-11113" algn="l">
              <a:spcAft>
                <a:spcPts val="600"/>
              </a:spcAft>
            </a:pPr>
            <a:r>
              <a:rPr lang="en-US" sz="1100"/>
              <a:t>of Cadets identify as </a:t>
            </a:r>
            <a:r>
              <a:rPr lang="en-US" sz="1100" b="1"/>
              <a:t>First Nations </a:t>
            </a:r>
          </a:p>
        </p:txBody>
      </p:sp>
      <p:sp>
        <p:nvSpPr>
          <p:cNvPr id="91" name="TextBox 90">
            <a:extLst>
              <a:ext uri="{FF2B5EF4-FFF2-40B4-BE49-F238E27FC236}">
                <a16:creationId xmlns:a16="http://schemas.microsoft.com/office/drawing/2014/main" id="{3FEEC801-171B-174E-92C3-FB00B5B97833}"/>
              </a:ext>
              <a:ext uri="{C183D7F6-B498-43B3-948B-1728B52AA6E4}">
                <adec:decorative xmlns:adec="http://schemas.microsoft.com/office/drawing/2017/decorative" val="1"/>
              </a:ext>
            </a:extLst>
          </p:cNvPr>
          <p:cNvSpPr txBox="1"/>
          <p:nvPr/>
        </p:nvSpPr>
        <p:spPr>
          <a:xfrm>
            <a:off x="7899449" y="3550404"/>
            <a:ext cx="550728" cy="369332"/>
          </a:xfrm>
          <a:prstGeom prst="rect">
            <a:avLst/>
          </a:prstGeom>
        </p:spPr>
        <p:txBody>
          <a:bodyPr wrap="none" rtlCol="0">
            <a:spAutoFit/>
          </a:bodyPr>
          <a:lstStyle/>
          <a:p>
            <a:pPr algn="r">
              <a:spcAft>
                <a:spcPts val="600"/>
              </a:spcAft>
            </a:pPr>
            <a:r>
              <a:rPr lang="en-US" dirty="0">
                <a:solidFill>
                  <a:schemeClr val="tx2"/>
                </a:solidFill>
              </a:rPr>
              <a:t>11%</a:t>
            </a:r>
            <a:endParaRPr lang="en-AU" dirty="0"/>
          </a:p>
        </p:txBody>
      </p:sp>
      <p:sp>
        <p:nvSpPr>
          <p:cNvPr id="92" name="TextBox 91">
            <a:extLst>
              <a:ext uri="{FF2B5EF4-FFF2-40B4-BE49-F238E27FC236}">
                <a16:creationId xmlns:a16="http://schemas.microsoft.com/office/drawing/2014/main" id="{A67D9B7A-CAEB-9794-C215-849B108D4D99}"/>
              </a:ext>
              <a:ext uri="{C183D7F6-B498-43B3-948B-1728B52AA6E4}">
                <adec:decorative xmlns:adec="http://schemas.microsoft.com/office/drawing/2017/decorative" val="1"/>
              </a:ext>
            </a:extLst>
          </p:cNvPr>
          <p:cNvSpPr txBox="1"/>
          <p:nvPr/>
        </p:nvSpPr>
        <p:spPr>
          <a:xfrm>
            <a:off x="2126790" y="4086240"/>
            <a:ext cx="1784698" cy="261610"/>
          </a:xfrm>
          <a:prstGeom prst="rect">
            <a:avLst/>
          </a:prstGeom>
        </p:spPr>
        <p:txBody>
          <a:bodyPr wrap="square" rtlCol="0">
            <a:spAutoFit/>
          </a:bodyPr>
          <a:lstStyle/>
          <a:p>
            <a:pPr algn="ctr">
              <a:spcAft>
                <a:spcPts val="600"/>
              </a:spcAft>
            </a:pPr>
            <a:r>
              <a:rPr lang="en-US" sz="1100" b="1"/>
              <a:t>Employers engaged</a:t>
            </a:r>
          </a:p>
        </p:txBody>
      </p:sp>
      <p:sp>
        <p:nvSpPr>
          <p:cNvPr id="93" name="TextBox 92">
            <a:extLst>
              <a:ext uri="{FF2B5EF4-FFF2-40B4-BE49-F238E27FC236}">
                <a16:creationId xmlns:a16="http://schemas.microsoft.com/office/drawing/2014/main" id="{92D15EDD-89CC-971F-154F-83AECFE15073}"/>
              </a:ext>
              <a:ext uri="{C183D7F6-B498-43B3-948B-1728B52AA6E4}">
                <adec:decorative xmlns:adec="http://schemas.microsoft.com/office/drawing/2017/decorative" val="1"/>
              </a:ext>
            </a:extLst>
          </p:cNvPr>
          <p:cNvSpPr txBox="1"/>
          <p:nvPr/>
        </p:nvSpPr>
        <p:spPr>
          <a:xfrm>
            <a:off x="2821009" y="3779168"/>
            <a:ext cx="396262" cy="369332"/>
          </a:xfrm>
          <a:prstGeom prst="rect">
            <a:avLst/>
          </a:prstGeom>
        </p:spPr>
        <p:txBody>
          <a:bodyPr wrap="none" rtlCol="0">
            <a:spAutoFit/>
          </a:bodyPr>
          <a:lstStyle/>
          <a:p>
            <a:pPr algn="l">
              <a:spcAft>
                <a:spcPts val="600"/>
              </a:spcAft>
            </a:pPr>
            <a:r>
              <a:rPr lang="en-US">
                <a:solidFill>
                  <a:schemeClr val="tx2"/>
                </a:solidFill>
              </a:rPr>
              <a:t>48</a:t>
            </a:r>
            <a:endParaRPr lang="en-AU"/>
          </a:p>
        </p:txBody>
      </p:sp>
      <p:cxnSp>
        <p:nvCxnSpPr>
          <p:cNvPr id="52" name="Straight Connector 51">
            <a:extLst>
              <a:ext uri="{FF2B5EF4-FFF2-40B4-BE49-F238E27FC236}">
                <a16:creationId xmlns:a16="http://schemas.microsoft.com/office/drawing/2014/main" id="{EE16DB90-692D-3709-1102-4E09C6C16F9A}"/>
              </a:ext>
              <a:ext uri="{C183D7F6-B498-43B3-948B-1728B52AA6E4}">
                <adec:decorative xmlns:adec="http://schemas.microsoft.com/office/drawing/2017/decorative" val="1"/>
              </a:ext>
            </a:extLst>
          </p:cNvPr>
          <p:cNvCxnSpPr/>
          <p:nvPr/>
        </p:nvCxnSpPr>
        <p:spPr>
          <a:xfrm>
            <a:off x="2135452" y="3618188"/>
            <a:ext cx="1796744" cy="0"/>
          </a:xfrm>
          <a:prstGeom prst="line">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381FA51-D200-FEC6-49B0-DB991C0591DB}"/>
              </a:ext>
              <a:ext uri="{C183D7F6-B498-43B3-948B-1728B52AA6E4}">
                <adec:decorative xmlns:adec="http://schemas.microsoft.com/office/drawing/2017/decorative" val="1"/>
              </a:ext>
            </a:extLst>
          </p:cNvPr>
          <p:cNvSpPr txBox="1"/>
          <p:nvPr/>
        </p:nvSpPr>
        <p:spPr>
          <a:xfrm>
            <a:off x="1103189" y="2260022"/>
            <a:ext cx="799874" cy="430887"/>
          </a:xfrm>
          <a:prstGeom prst="rect">
            <a:avLst/>
          </a:prstGeom>
        </p:spPr>
        <p:txBody>
          <a:bodyPr wrap="square" rtlCol="0">
            <a:spAutoFit/>
          </a:bodyPr>
          <a:lstStyle/>
          <a:p>
            <a:pPr algn="ctr">
              <a:spcAft>
                <a:spcPts val="600"/>
              </a:spcAft>
            </a:pPr>
            <a:r>
              <a:rPr lang="en-US" sz="1100" b="1"/>
              <a:t>projects completed</a:t>
            </a:r>
          </a:p>
        </p:txBody>
      </p:sp>
      <p:sp>
        <p:nvSpPr>
          <p:cNvPr id="45" name="TextBox 44">
            <a:extLst>
              <a:ext uri="{FF2B5EF4-FFF2-40B4-BE49-F238E27FC236}">
                <a16:creationId xmlns:a16="http://schemas.microsoft.com/office/drawing/2014/main" id="{8BD27E2D-6A84-A937-385E-FB1E2F5C25CB}"/>
              </a:ext>
              <a:ext uri="{C183D7F6-B498-43B3-948B-1728B52AA6E4}">
                <adec:decorative xmlns:adec="http://schemas.microsoft.com/office/drawing/2017/decorative" val="1"/>
              </a:ext>
            </a:extLst>
          </p:cNvPr>
          <p:cNvSpPr txBox="1"/>
          <p:nvPr/>
        </p:nvSpPr>
        <p:spPr>
          <a:xfrm>
            <a:off x="1301996" y="1960404"/>
            <a:ext cx="290464" cy="369332"/>
          </a:xfrm>
          <a:prstGeom prst="rect">
            <a:avLst/>
          </a:prstGeom>
        </p:spPr>
        <p:txBody>
          <a:bodyPr wrap="none" rtlCol="0">
            <a:spAutoFit/>
          </a:bodyPr>
          <a:lstStyle/>
          <a:p>
            <a:pPr algn="l">
              <a:spcAft>
                <a:spcPts val="600"/>
              </a:spcAft>
            </a:pPr>
            <a:r>
              <a:rPr lang="en-US">
                <a:solidFill>
                  <a:schemeClr val="tx2"/>
                </a:solidFill>
              </a:rPr>
              <a:t>3</a:t>
            </a:r>
            <a:endParaRPr lang="en-AU"/>
          </a:p>
        </p:txBody>
      </p:sp>
      <p:sp>
        <p:nvSpPr>
          <p:cNvPr id="5" name="TextBox 4">
            <a:extLst>
              <a:ext uri="{FF2B5EF4-FFF2-40B4-BE49-F238E27FC236}">
                <a16:creationId xmlns:a16="http://schemas.microsoft.com/office/drawing/2014/main" id="{A3CDC921-C025-880F-83D0-A115BED1E489}"/>
              </a:ext>
              <a:ext uri="{C183D7F6-B498-43B3-948B-1728B52AA6E4}">
                <adec:decorative xmlns:adec="http://schemas.microsoft.com/office/drawing/2017/decorative" val="1"/>
              </a:ext>
            </a:extLst>
          </p:cNvPr>
          <p:cNvSpPr txBox="1"/>
          <p:nvPr/>
        </p:nvSpPr>
        <p:spPr>
          <a:xfrm>
            <a:off x="4008924" y="2573994"/>
            <a:ext cx="1796744" cy="754053"/>
          </a:xfrm>
          <a:prstGeom prst="rect">
            <a:avLst/>
          </a:prstGeom>
        </p:spPr>
        <p:txBody>
          <a:bodyPr wrap="square" rtlCol="0">
            <a:spAutoFit/>
          </a:bodyPr>
          <a:lstStyle/>
          <a:p>
            <a:pPr marL="228600" indent="-228600">
              <a:spcAft>
                <a:spcPts val="600"/>
              </a:spcAft>
              <a:buFont typeface="+mj-lt"/>
              <a:buChar char="•"/>
            </a:pPr>
            <a:r>
              <a:rPr lang="en-US" sz="1100" dirty="0"/>
              <a:t>Community Corporate: 60</a:t>
            </a:r>
          </a:p>
          <a:p>
            <a:pPr marL="228600" indent="-228600">
              <a:spcAft>
                <a:spcPts val="600"/>
              </a:spcAft>
              <a:buFont typeface="+mj-lt"/>
              <a:buChar char="•"/>
            </a:pPr>
            <a:r>
              <a:rPr lang="en-US" sz="1100" dirty="0"/>
              <a:t>MEGT: 59</a:t>
            </a:r>
          </a:p>
          <a:p>
            <a:pPr marL="228600" indent="-228600">
              <a:spcAft>
                <a:spcPts val="600"/>
              </a:spcAft>
              <a:buFont typeface="+mj-lt"/>
              <a:buChar char="•"/>
            </a:pPr>
            <a:r>
              <a:rPr lang="en-US" sz="1100" dirty="0"/>
              <a:t>Goanna Education: 86 </a:t>
            </a:r>
          </a:p>
        </p:txBody>
      </p:sp>
      <p:sp>
        <p:nvSpPr>
          <p:cNvPr id="7" name="TextBox 6">
            <a:extLst>
              <a:ext uri="{FF2B5EF4-FFF2-40B4-BE49-F238E27FC236}">
                <a16:creationId xmlns:a16="http://schemas.microsoft.com/office/drawing/2014/main" id="{FFDE2BCB-76C0-7ED2-C756-8D859A6FE41D}"/>
              </a:ext>
              <a:ext uri="{C183D7F6-B498-43B3-948B-1728B52AA6E4}">
                <adec:decorative xmlns:adec="http://schemas.microsoft.com/office/drawing/2017/decorative" val="1"/>
              </a:ext>
            </a:extLst>
          </p:cNvPr>
          <p:cNvSpPr txBox="1"/>
          <p:nvPr/>
        </p:nvSpPr>
        <p:spPr>
          <a:xfrm>
            <a:off x="5940273" y="3203699"/>
            <a:ext cx="1796744" cy="923330"/>
          </a:xfrm>
          <a:prstGeom prst="rect">
            <a:avLst/>
          </a:prstGeom>
        </p:spPr>
        <p:txBody>
          <a:bodyPr wrap="square" rtlCol="0">
            <a:spAutoFit/>
          </a:bodyPr>
          <a:lstStyle/>
          <a:p>
            <a:pPr marL="228600" indent="-228600">
              <a:spcAft>
                <a:spcPts val="600"/>
              </a:spcAft>
              <a:buFont typeface="+mj-lt"/>
              <a:buChar char="•"/>
            </a:pPr>
            <a:r>
              <a:rPr lang="en-US" sz="1100" dirty="0"/>
              <a:t>Community Corporate: </a:t>
            </a:r>
            <a:br>
              <a:rPr lang="en-US" sz="1100" dirty="0"/>
            </a:br>
            <a:r>
              <a:rPr lang="en-US" sz="1100" dirty="0"/>
              <a:t>46 / 50</a:t>
            </a:r>
          </a:p>
          <a:p>
            <a:pPr marL="228600" indent="-228600">
              <a:spcAft>
                <a:spcPts val="600"/>
              </a:spcAft>
              <a:buFont typeface="+mj-lt"/>
              <a:buChar char="•"/>
            </a:pPr>
            <a:r>
              <a:rPr lang="en-US" sz="1100" dirty="0"/>
              <a:t>MEGT: 36 / 59</a:t>
            </a:r>
          </a:p>
          <a:p>
            <a:pPr marL="228600" indent="-228600">
              <a:spcAft>
                <a:spcPts val="600"/>
              </a:spcAft>
              <a:buFont typeface="+mj-lt"/>
              <a:buChar char="•"/>
            </a:pPr>
            <a:r>
              <a:rPr lang="en-US" sz="1100" dirty="0"/>
              <a:t>Goanna Education: 23 / 31</a:t>
            </a:r>
          </a:p>
        </p:txBody>
      </p:sp>
      <p:sp>
        <p:nvSpPr>
          <p:cNvPr id="9" name="TextBox 8">
            <a:extLst>
              <a:ext uri="{FF2B5EF4-FFF2-40B4-BE49-F238E27FC236}">
                <a16:creationId xmlns:a16="http://schemas.microsoft.com/office/drawing/2014/main" id="{EDC5C430-BABF-16E3-1E83-579FAA68131E}"/>
              </a:ext>
              <a:ext uri="{C183D7F6-B498-43B3-948B-1728B52AA6E4}">
                <adec:decorative xmlns:adec="http://schemas.microsoft.com/office/drawing/2017/decorative" val="1"/>
              </a:ext>
            </a:extLst>
          </p:cNvPr>
          <p:cNvSpPr txBox="1"/>
          <p:nvPr/>
        </p:nvSpPr>
        <p:spPr>
          <a:xfrm>
            <a:off x="2107918" y="4418110"/>
            <a:ext cx="1796744" cy="1261884"/>
          </a:xfrm>
          <a:prstGeom prst="rect">
            <a:avLst/>
          </a:prstGeom>
        </p:spPr>
        <p:txBody>
          <a:bodyPr wrap="square" rtlCol="0">
            <a:spAutoFit/>
          </a:bodyPr>
          <a:lstStyle/>
          <a:p>
            <a:pPr marL="228600" indent="-228600">
              <a:spcAft>
                <a:spcPts val="600"/>
              </a:spcAft>
              <a:buFont typeface="+mj-lt"/>
              <a:buChar char="•"/>
            </a:pPr>
            <a:r>
              <a:rPr lang="en-US" sz="1100" dirty="0"/>
              <a:t>Community Corporate: 11</a:t>
            </a:r>
          </a:p>
          <a:p>
            <a:pPr marL="228600" indent="-228600">
              <a:spcAft>
                <a:spcPts val="600"/>
              </a:spcAft>
              <a:buFont typeface="+mj-lt"/>
              <a:buChar char="•"/>
            </a:pPr>
            <a:r>
              <a:rPr lang="en-US" sz="1100" dirty="0"/>
              <a:t>MEGT: 34 </a:t>
            </a:r>
            <a:r>
              <a:rPr lang="en-US" sz="900" dirty="0"/>
              <a:t>(</a:t>
            </a:r>
            <a:r>
              <a:rPr lang="en-US" sz="1100" dirty="0"/>
              <a:t>including different locations of a national or international company)</a:t>
            </a:r>
          </a:p>
          <a:p>
            <a:pPr marL="228600" indent="-228600">
              <a:spcAft>
                <a:spcPts val="600"/>
              </a:spcAft>
              <a:buFont typeface="+mj-lt"/>
              <a:buChar char="•"/>
            </a:pPr>
            <a:r>
              <a:rPr lang="en-US" sz="1100" dirty="0"/>
              <a:t>Goanna Education: 3</a:t>
            </a:r>
          </a:p>
        </p:txBody>
      </p:sp>
      <p:pic>
        <p:nvPicPr>
          <p:cNvPr id="22" name="Graphic 21">
            <a:extLst>
              <a:ext uri="{FF2B5EF4-FFF2-40B4-BE49-F238E27FC236}">
                <a16:creationId xmlns:a16="http://schemas.microsoft.com/office/drawing/2014/main" id="{65F3B34A-5A18-7527-DB75-FD24E69B0A21}"/>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67427" y="1630044"/>
            <a:ext cx="304800" cy="304800"/>
          </a:xfrm>
          <a:prstGeom prst="rect">
            <a:avLst/>
          </a:prstGeom>
        </p:spPr>
      </p:pic>
      <p:pic>
        <p:nvPicPr>
          <p:cNvPr id="30" name="Graphic 29">
            <a:extLst>
              <a:ext uri="{FF2B5EF4-FFF2-40B4-BE49-F238E27FC236}">
                <a16:creationId xmlns:a16="http://schemas.microsoft.com/office/drawing/2014/main" id="{053E9687-B9DD-1AE4-58B0-A139F60714EA}"/>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881424" y="1653924"/>
            <a:ext cx="304800" cy="304800"/>
          </a:xfrm>
          <a:prstGeom prst="rect">
            <a:avLst/>
          </a:prstGeom>
        </p:spPr>
      </p:pic>
      <p:pic>
        <p:nvPicPr>
          <p:cNvPr id="33" name="Graphic 32">
            <a:extLst>
              <a:ext uri="{FF2B5EF4-FFF2-40B4-BE49-F238E27FC236}">
                <a16:creationId xmlns:a16="http://schemas.microsoft.com/office/drawing/2014/main" id="{3382FE47-C308-F3AF-702E-3A9F810D82E0}"/>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4834412" y="1688161"/>
            <a:ext cx="226817" cy="226817"/>
          </a:xfrm>
          <a:prstGeom prst="rect">
            <a:avLst/>
          </a:prstGeom>
        </p:spPr>
      </p:pic>
      <p:pic>
        <p:nvPicPr>
          <p:cNvPr id="37" name="Graphic 36">
            <a:extLst>
              <a:ext uri="{FF2B5EF4-FFF2-40B4-BE49-F238E27FC236}">
                <a16:creationId xmlns:a16="http://schemas.microsoft.com/office/drawing/2014/main" id="{8CEB6B01-232C-8AFC-189D-9B991B80DAE7}"/>
              </a:ext>
              <a:ext uri="{C183D7F6-B498-43B3-948B-1728B52AA6E4}">
                <adec:decorative xmlns:adec="http://schemas.microsoft.com/office/drawing/2017/decorative" val="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731408" y="1674836"/>
            <a:ext cx="260820" cy="260820"/>
          </a:xfrm>
          <a:prstGeom prst="rect">
            <a:avLst/>
          </a:prstGeom>
        </p:spPr>
      </p:pic>
      <p:pic>
        <p:nvPicPr>
          <p:cNvPr id="39" name="Graphic 38">
            <a:extLst>
              <a:ext uri="{FF2B5EF4-FFF2-40B4-BE49-F238E27FC236}">
                <a16:creationId xmlns:a16="http://schemas.microsoft.com/office/drawing/2014/main" id="{5720AE93-0914-B39B-A88D-9E163048EDCB}"/>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623414" y="1620207"/>
            <a:ext cx="304800" cy="304800"/>
          </a:xfrm>
          <a:prstGeom prst="rect">
            <a:avLst/>
          </a:prstGeom>
        </p:spPr>
      </p:pic>
      <p:sp>
        <p:nvSpPr>
          <p:cNvPr id="11" name="Footer Placeholder 4">
            <a:extLst>
              <a:ext uri="{FF2B5EF4-FFF2-40B4-BE49-F238E27FC236}">
                <a16:creationId xmlns:a16="http://schemas.microsoft.com/office/drawing/2014/main" id="{D073D42F-F2AB-3F2F-E9B7-537BECB2DA58}"/>
              </a:ext>
              <a:ext uri="{C183D7F6-B498-43B3-948B-1728B52AA6E4}">
                <adec:decorative xmlns:adec="http://schemas.microsoft.com/office/drawing/2017/decorative" val="1"/>
              </a:ext>
            </a:extLst>
          </p:cNvPr>
          <p:cNvSpPr txBox="1">
            <a:spLocks/>
          </p:cNvSpPr>
          <p:nvPr/>
        </p:nvSpPr>
        <p:spPr>
          <a:xfrm>
            <a:off x="118559" y="6148257"/>
            <a:ext cx="5604345" cy="87064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AU" sz="900" dirty="0"/>
              <a:t>Sources: Goanna Education, Digital Skills Cadetship Trial Final Implementation Report, 2024.</a:t>
            </a:r>
          </a:p>
          <a:p>
            <a:pPr>
              <a:defRPr/>
            </a:pPr>
            <a:r>
              <a:rPr lang="en-AU" sz="900" dirty="0">
                <a:latin typeface="Arial Narrow"/>
              </a:rPr>
              <a:t>Dandolo analysis of Goanna Education, Cohort Data Report, April 2024.</a:t>
            </a:r>
          </a:p>
          <a:p>
            <a:pPr>
              <a:defRPr/>
            </a:pPr>
            <a:r>
              <a:rPr lang="en-AU" sz="900" dirty="0">
                <a:latin typeface="Arial Narrow"/>
              </a:rPr>
              <a:t>Community Corporate, </a:t>
            </a:r>
            <a:r>
              <a:rPr lang="en-AU" sz="900" dirty="0"/>
              <a:t>Digital Skills Cadetship Trial Final Implementation Report, 2024.</a:t>
            </a:r>
            <a:endParaRPr lang="en-AU" sz="900" dirty="0">
              <a:latin typeface="Arial Narrow"/>
            </a:endParaRPr>
          </a:p>
          <a:p>
            <a:pPr>
              <a:defRPr/>
            </a:pPr>
            <a:r>
              <a:rPr lang="en-AU" sz="900" dirty="0">
                <a:latin typeface="Arial Narrow"/>
              </a:rPr>
              <a:t>D</a:t>
            </a:r>
            <a:r>
              <a:rPr kumimoji="0" lang="en-AU" sz="900" b="0" i="0" u="none" strike="noStrike" kern="1200" cap="none" spc="0" normalizeH="0" baseline="0" noProof="0" dirty="0" err="1">
                <a:ln>
                  <a:noFill/>
                </a:ln>
                <a:effectLst/>
                <a:uLnTx/>
                <a:uFillTx/>
                <a:latin typeface="Arial Narrow"/>
                <a:ea typeface="+mn-ea"/>
                <a:cs typeface="+mn-cs"/>
              </a:rPr>
              <a:t>andolo</a:t>
            </a:r>
            <a:r>
              <a:rPr kumimoji="0" lang="en-AU" sz="900" b="0" i="0" u="none" strike="noStrike" kern="1200" cap="none" spc="0" normalizeH="0" baseline="0" noProof="0" dirty="0">
                <a:ln>
                  <a:noFill/>
                </a:ln>
                <a:effectLst/>
                <a:uLnTx/>
                <a:uFillTx/>
                <a:latin typeface="Arial Narrow"/>
                <a:ea typeface="+mn-ea"/>
                <a:cs typeface="+mn-cs"/>
              </a:rPr>
              <a:t> analysis of Community Corporate</a:t>
            </a:r>
            <a:r>
              <a:rPr lang="en-AU" sz="900" dirty="0">
                <a:latin typeface="Arial Narrow"/>
              </a:rPr>
              <a:t>,</a:t>
            </a:r>
            <a:r>
              <a:rPr kumimoji="0" lang="en-AU" sz="900" b="0" i="0" u="none" strike="noStrike" kern="1200" cap="none" spc="0" normalizeH="0" baseline="0" noProof="0" dirty="0">
                <a:ln>
                  <a:noFill/>
                </a:ln>
                <a:effectLst/>
                <a:uLnTx/>
                <a:uFillTx/>
                <a:latin typeface="Arial Narrow"/>
                <a:ea typeface="+mn-ea"/>
                <a:cs typeface="+mn-cs"/>
              </a:rPr>
              <a:t> </a:t>
            </a:r>
            <a:r>
              <a:rPr kumimoji="0" lang="en-AU" sz="900" b="0" u="none" strike="noStrike" kern="1200" cap="none" spc="0" normalizeH="0" baseline="0" noProof="0" dirty="0">
                <a:ln>
                  <a:noFill/>
                </a:ln>
                <a:effectLst/>
                <a:uLnTx/>
                <a:uFillTx/>
                <a:latin typeface="Arial Narrow"/>
                <a:ea typeface="+mn-ea"/>
                <a:cs typeface="+mn-cs"/>
              </a:rPr>
              <a:t>Attachment B - Cohort Data Report - Refugee Digital Cadetships April 2024.</a:t>
            </a:r>
            <a:endParaRPr lang="en-AU" sz="900" dirty="0">
              <a:latin typeface="Arial Narrow"/>
            </a:endParaRPr>
          </a:p>
          <a:p>
            <a:pPr>
              <a:defRPr/>
            </a:pPr>
            <a:endParaRPr lang="en-AU" sz="900" dirty="0">
              <a:latin typeface="Arial Narrow"/>
            </a:endParaRPr>
          </a:p>
        </p:txBody>
      </p:sp>
      <p:sp>
        <p:nvSpPr>
          <p:cNvPr id="26" name="TextBox 25">
            <a:extLst>
              <a:ext uri="{FF2B5EF4-FFF2-40B4-BE49-F238E27FC236}">
                <a16:creationId xmlns:a16="http://schemas.microsoft.com/office/drawing/2014/main" id="{0DC0EE4B-4530-358D-6C17-80C98FB63EA0}"/>
              </a:ext>
              <a:ext uri="{C183D7F6-B498-43B3-948B-1728B52AA6E4}">
                <adec:decorative xmlns:adec="http://schemas.microsoft.com/office/drawing/2017/decorative" val="1"/>
              </a:ext>
            </a:extLst>
          </p:cNvPr>
          <p:cNvSpPr txBox="1"/>
          <p:nvPr/>
        </p:nvSpPr>
        <p:spPr>
          <a:xfrm>
            <a:off x="5122148" y="6142056"/>
            <a:ext cx="3398687" cy="538609"/>
          </a:xfrm>
          <a:prstGeom prst="rect">
            <a:avLst/>
          </a:prstGeom>
        </p:spPr>
        <p:txBody>
          <a:bodyPr wrap="none" rtlCol="0">
            <a:spAutoFit/>
          </a:bodyPr>
          <a:lstStyle/>
          <a:p>
            <a:pPr>
              <a:defRPr/>
            </a:pPr>
            <a:r>
              <a:rPr lang="en-AU" sz="900">
                <a:latin typeface="Arial Narrow"/>
              </a:rPr>
              <a:t>MEGT, </a:t>
            </a:r>
            <a:r>
              <a:rPr lang="en-AU" sz="900"/>
              <a:t>Digital Skills Cadetship Trial Final Implementation Report, April 2024.</a:t>
            </a:r>
            <a:endParaRPr lang="en-AU" sz="900">
              <a:latin typeface="Arial Narrow"/>
            </a:endParaRPr>
          </a:p>
          <a:p>
            <a:pPr>
              <a:defRPr/>
            </a:pPr>
            <a:r>
              <a:rPr lang="en-AU" sz="900">
                <a:latin typeface="Arial Narrow"/>
              </a:rPr>
              <a:t>D</a:t>
            </a:r>
            <a:r>
              <a:rPr kumimoji="0" lang="en-AU" sz="900" b="0" i="0" u="none" strike="noStrike" kern="1200" cap="none" spc="0" normalizeH="0" baseline="0" noProof="0">
                <a:ln>
                  <a:noFill/>
                </a:ln>
                <a:effectLst/>
                <a:uLnTx/>
                <a:uFillTx/>
                <a:latin typeface="Arial Narrow"/>
                <a:ea typeface="+mn-ea"/>
                <a:cs typeface="+mn-cs"/>
              </a:rPr>
              <a:t>andolo analysis of MEGT</a:t>
            </a:r>
            <a:r>
              <a:rPr lang="en-AU" sz="900">
                <a:latin typeface="Arial Narrow"/>
              </a:rPr>
              <a:t>,</a:t>
            </a:r>
            <a:r>
              <a:rPr kumimoji="0" lang="en-AU" sz="900" b="0" i="0" u="none" strike="noStrike" kern="1200" cap="none" spc="0" normalizeH="0" baseline="0" noProof="0">
                <a:ln>
                  <a:noFill/>
                </a:ln>
                <a:effectLst/>
                <a:uLnTx/>
                <a:uFillTx/>
                <a:latin typeface="Arial Narrow"/>
                <a:ea typeface="+mn-ea"/>
                <a:cs typeface="+mn-cs"/>
              </a:rPr>
              <a:t> </a:t>
            </a:r>
            <a:r>
              <a:rPr kumimoji="0" lang="en-AU" sz="900" b="0" u="none" strike="noStrike" kern="1200" cap="none" spc="0" normalizeH="0" baseline="0" noProof="0">
                <a:ln>
                  <a:noFill/>
                </a:ln>
                <a:effectLst/>
                <a:uLnTx/>
                <a:uFillTx/>
                <a:latin typeface="Arial Narrow"/>
                <a:ea typeface="+mn-ea"/>
                <a:cs typeface="+mn-cs"/>
              </a:rPr>
              <a:t>Cohort Data Report, April 2024.</a:t>
            </a:r>
            <a:endParaRPr lang="en-AU" sz="900">
              <a:latin typeface="Arial Narrow"/>
            </a:endParaRPr>
          </a:p>
          <a:p>
            <a:pPr algn="l">
              <a:spcAft>
                <a:spcPts val="600"/>
              </a:spcAft>
            </a:pPr>
            <a:endParaRPr lang="en-US" sz="1100"/>
          </a:p>
        </p:txBody>
      </p:sp>
      <p:cxnSp>
        <p:nvCxnSpPr>
          <p:cNvPr id="6" name="Straight Connector 5">
            <a:extLst>
              <a:ext uri="{FF2B5EF4-FFF2-40B4-BE49-F238E27FC236}">
                <a16:creationId xmlns:a16="http://schemas.microsoft.com/office/drawing/2014/main" id="{CC73BC8A-6EE6-4913-58A0-E3EBD4C04152}"/>
              </a:ext>
              <a:ext uri="{C183D7F6-B498-43B3-948B-1728B52AA6E4}">
                <adec:decorative xmlns:adec="http://schemas.microsoft.com/office/drawing/2017/decorative" val="1"/>
              </a:ext>
            </a:extLst>
          </p:cNvPr>
          <p:cNvCxnSpPr/>
          <p:nvPr/>
        </p:nvCxnSpPr>
        <p:spPr>
          <a:xfrm>
            <a:off x="5963446" y="4250272"/>
            <a:ext cx="1796744" cy="0"/>
          </a:xfrm>
          <a:prstGeom prst="line">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7AD7531E-ABA1-A9A8-BEDA-DF07339E4610}"/>
              </a:ext>
              <a:ext uri="{C183D7F6-B498-43B3-948B-1728B52AA6E4}">
                <adec:decorative xmlns:adec="http://schemas.microsoft.com/office/drawing/2017/decorative" val="1"/>
              </a:ext>
            </a:extLst>
          </p:cNvPr>
          <p:cNvSpPr txBox="1"/>
          <p:nvPr/>
        </p:nvSpPr>
        <p:spPr>
          <a:xfrm>
            <a:off x="5927604" y="4761481"/>
            <a:ext cx="1787776" cy="600164"/>
          </a:xfrm>
          <a:prstGeom prst="rect">
            <a:avLst/>
          </a:prstGeom>
        </p:spPr>
        <p:txBody>
          <a:bodyPr wrap="square" lIns="91440" tIns="45720" rIns="91440" bIns="45720" rtlCol="0" anchor="t">
            <a:spAutoFit/>
          </a:bodyPr>
          <a:lstStyle/>
          <a:p>
            <a:pPr algn="ctr">
              <a:spcAft>
                <a:spcPts val="600"/>
              </a:spcAft>
            </a:pPr>
            <a:r>
              <a:rPr lang="en-US" sz="1100" b="1"/>
              <a:t>of cadets who completed the program engaged in further digital study post-program</a:t>
            </a:r>
          </a:p>
        </p:txBody>
      </p:sp>
      <p:sp>
        <p:nvSpPr>
          <p:cNvPr id="46" name="TextBox 45">
            <a:extLst>
              <a:ext uri="{FF2B5EF4-FFF2-40B4-BE49-F238E27FC236}">
                <a16:creationId xmlns:a16="http://schemas.microsoft.com/office/drawing/2014/main" id="{2B7A0FE2-A8E1-8EA6-5892-78CB1BE4B432}"/>
              </a:ext>
              <a:ext uri="{C183D7F6-B498-43B3-948B-1728B52AA6E4}">
                <adec:decorative xmlns:adec="http://schemas.microsoft.com/office/drawing/2017/decorative" val="1"/>
              </a:ext>
            </a:extLst>
          </p:cNvPr>
          <p:cNvSpPr txBox="1"/>
          <p:nvPr/>
        </p:nvSpPr>
        <p:spPr>
          <a:xfrm>
            <a:off x="6527773" y="4426741"/>
            <a:ext cx="1090363" cy="369332"/>
          </a:xfrm>
          <a:prstGeom prst="rect">
            <a:avLst/>
          </a:prstGeom>
        </p:spPr>
        <p:txBody>
          <a:bodyPr wrap="square" rtlCol="0">
            <a:spAutoFit/>
          </a:bodyPr>
          <a:lstStyle/>
          <a:p>
            <a:pPr algn="l">
              <a:spcAft>
                <a:spcPts val="600"/>
              </a:spcAft>
            </a:pPr>
            <a:r>
              <a:rPr lang="en-US">
                <a:solidFill>
                  <a:schemeClr val="tx2"/>
                </a:solidFill>
              </a:rPr>
              <a:t>11%</a:t>
            </a:r>
            <a:r>
              <a:rPr lang="en-US" sz="1100">
                <a:solidFill>
                  <a:schemeClr val="accent3"/>
                </a:solidFill>
              </a:rPr>
              <a:t> (15/140)</a:t>
            </a:r>
            <a:endParaRPr lang="en-AU" sz="1100">
              <a:solidFill>
                <a:schemeClr val="accent3"/>
              </a:solidFill>
            </a:endParaRPr>
          </a:p>
        </p:txBody>
      </p:sp>
      <p:sp>
        <p:nvSpPr>
          <p:cNvPr id="47" name="TextBox 46">
            <a:extLst>
              <a:ext uri="{FF2B5EF4-FFF2-40B4-BE49-F238E27FC236}">
                <a16:creationId xmlns:a16="http://schemas.microsoft.com/office/drawing/2014/main" id="{6DF7A182-0EEC-F2E7-F2CD-107C6F6F53D5}"/>
              </a:ext>
              <a:ext uri="{C183D7F6-B498-43B3-948B-1728B52AA6E4}">
                <adec:decorative xmlns:adec="http://schemas.microsoft.com/office/drawing/2017/decorative" val="1"/>
              </a:ext>
            </a:extLst>
          </p:cNvPr>
          <p:cNvSpPr txBox="1"/>
          <p:nvPr/>
        </p:nvSpPr>
        <p:spPr>
          <a:xfrm>
            <a:off x="4053048" y="3943344"/>
            <a:ext cx="1787776" cy="430887"/>
          </a:xfrm>
          <a:prstGeom prst="rect">
            <a:avLst/>
          </a:prstGeom>
        </p:spPr>
        <p:txBody>
          <a:bodyPr wrap="square" lIns="91440" tIns="45720" rIns="91440" bIns="45720" rtlCol="0" anchor="t">
            <a:spAutoFit/>
          </a:bodyPr>
          <a:lstStyle/>
          <a:p>
            <a:pPr algn="ctr">
              <a:spcAft>
                <a:spcPts val="600"/>
              </a:spcAft>
            </a:pPr>
            <a:r>
              <a:rPr lang="en-US" sz="1100" b="1"/>
              <a:t>Cadets completed training and placement</a:t>
            </a:r>
          </a:p>
        </p:txBody>
      </p:sp>
      <p:sp>
        <p:nvSpPr>
          <p:cNvPr id="51" name="TextBox 50">
            <a:extLst>
              <a:ext uri="{FF2B5EF4-FFF2-40B4-BE49-F238E27FC236}">
                <a16:creationId xmlns:a16="http://schemas.microsoft.com/office/drawing/2014/main" id="{CF88AC6A-1FAA-39EC-0B1E-FE03B37C4888}"/>
              </a:ext>
              <a:ext uri="{C183D7F6-B498-43B3-948B-1728B52AA6E4}">
                <adec:decorative xmlns:adec="http://schemas.microsoft.com/office/drawing/2017/decorative" val="1"/>
              </a:ext>
            </a:extLst>
          </p:cNvPr>
          <p:cNvSpPr txBox="1"/>
          <p:nvPr/>
        </p:nvSpPr>
        <p:spPr>
          <a:xfrm>
            <a:off x="4695906" y="3678016"/>
            <a:ext cx="502061" cy="369332"/>
          </a:xfrm>
          <a:prstGeom prst="rect">
            <a:avLst/>
          </a:prstGeom>
        </p:spPr>
        <p:txBody>
          <a:bodyPr wrap="none" rtlCol="0">
            <a:spAutoFit/>
          </a:bodyPr>
          <a:lstStyle/>
          <a:p>
            <a:pPr algn="l">
              <a:spcAft>
                <a:spcPts val="600"/>
              </a:spcAft>
            </a:pPr>
            <a:r>
              <a:rPr lang="en-US">
                <a:solidFill>
                  <a:schemeClr val="tx2"/>
                </a:solidFill>
              </a:rPr>
              <a:t>140</a:t>
            </a:r>
            <a:endParaRPr lang="en-AU"/>
          </a:p>
        </p:txBody>
      </p:sp>
      <p:sp>
        <p:nvSpPr>
          <p:cNvPr id="55" name="TextBox 54">
            <a:extLst>
              <a:ext uri="{FF2B5EF4-FFF2-40B4-BE49-F238E27FC236}">
                <a16:creationId xmlns:a16="http://schemas.microsoft.com/office/drawing/2014/main" id="{2D53DCAC-7238-252D-74B9-2CAE3FCBDCA0}"/>
              </a:ext>
              <a:ext uri="{C183D7F6-B498-43B3-948B-1728B52AA6E4}">
                <adec:decorative xmlns:adec="http://schemas.microsoft.com/office/drawing/2017/decorative" val="1"/>
              </a:ext>
            </a:extLst>
          </p:cNvPr>
          <p:cNvSpPr txBox="1"/>
          <p:nvPr/>
        </p:nvSpPr>
        <p:spPr>
          <a:xfrm>
            <a:off x="4008924" y="4478234"/>
            <a:ext cx="1796744" cy="754053"/>
          </a:xfrm>
          <a:prstGeom prst="rect">
            <a:avLst/>
          </a:prstGeom>
        </p:spPr>
        <p:txBody>
          <a:bodyPr wrap="square" rtlCol="0">
            <a:spAutoFit/>
          </a:bodyPr>
          <a:lstStyle/>
          <a:p>
            <a:pPr marL="228600" indent="-228600">
              <a:spcAft>
                <a:spcPts val="600"/>
              </a:spcAft>
              <a:buFont typeface="+mj-lt"/>
              <a:buChar char="•"/>
            </a:pPr>
            <a:r>
              <a:rPr lang="en-US" sz="1100" dirty="0"/>
              <a:t>Community Corporate: 50</a:t>
            </a:r>
          </a:p>
          <a:p>
            <a:pPr marL="228600" indent="-228600">
              <a:spcAft>
                <a:spcPts val="600"/>
              </a:spcAft>
              <a:buFont typeface="+mj-lt"/>
              <a:buChar char="•"/>
            </a:pPr>
            <a:r>
              <a:rPr lang="en-US" sz="1100" dirty="0"/>
              <a:t>MEGT: 59</a:t>
            </a:r>
          </a:p>
          <a:p>
            <a:pPr marL="228600" indent="-228600">
              <a:spcAft>
                <a:spcPts val="600"/>
              </a:spcAft>
              <a:buFont typeface="+mj-lt"/>
              <a:buChar char="•"/>
            </a:pPr>
            <a:r>
              <a:rPr lang="en-US" sz="1100" dirty="0"/>
              <a:t>Goanna Education: 31</a:t>
            </a:r>
          </a:p>
        </p:txBody>
      </p:sp>
    </p:spTree>
    <p:extLst>
      <p:ext uri="{BB962C8B-B14F-4D97-AF65-F5344CB8AC3E}">
        <p14:creationId xmlns:p14="http://schemas.microsoft.com/office/powerpoint/2010/main" val="3439530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AF45-A300-37C7-12C2-10CDCFD82198}"/>
              </a:ext>
              <a:ext uri="{C183D7F6-B498-43B3-948B-1728B52AA6E4}">
                <adec:decorative xmlns:adec="http://schemas.microsoft.com/office/drawing/2017/decorative" val="1"/>
              </a:ext>
            </a:extLst>
          </p:cNvPr>
          <p:cNvSpPr>
            <a:spLocks noGrp="1"/>
          </p:cNvSpPr>
          <p:nvPr>
            <p:ph type="title"/>
          </p:nvPr>
        </p:nvSpPr>
        <p:spPr>
          <a:xfrm>
            <a:off x="165148" y="117899"/>
            <a:ext cx="9575704" cy="369332"/>
          </a:xfrm>
        </p:spPr>
        <p:txBody>
          <a:bodyPr/>
          <a:lstStyle/>
          <a:p>
            <a:r>
              <a:rPr lang="en-US">
                <a:cs typeface="Times New Roman"/>
              </a:rPr>
              <a:t>Introduction to this report</a:t>
            </a:r>
            <a:endParaRPr lang="en-AU">
              <a:cs typeface="Times New Roman"/>
            </a:endParaRPr>
          </a:p>
        </p:txBody>
      </p:sp>
      <p:sp>
        <p:nvSpPr>
          <p:cNvPr id="3" name="Slide Number Placeholder 2">
            <a:extLst>
              <a:ext uri="{FF2B5EF4-FFF2-40B4-BE49-F238E27FC236}">
                <a16:creationId xmlns:a16="http://schemas.microsoft.com/office/drawing/2014/main" id="{FC8EBD57-9B69-9FE7-D477-37DB0644796A}"/>
              </a:ext>
              <a:ext uri="{C183D7F6-B498-43B3-948B-1728B52AA6E4}">
                <adec:decorative xmlns:adec="http://schemas.microsoft.com/office/drawing/2017/decorative" val="1"/>
              </a:ext>
            </a:extLst>
          </p:cNvPr>
          <p:cNvSpPr>
            <a:spLocks noGrp="1"/>
          </p:cNvSpPr>
          <p:nvPr>
            <p:ph type="sldNum" sz="quarter" idx="11"/>
          </p:nvPr>
        </p:nvSpPr>
        <p:spPr>
          <a:xfrm>
            <a:off x="9508882" y="6297315"/>
            <a:ext cx="335678" cy="365125"/>
          </a:xfrm>
        </p:spPr>
        <p:txBody>
          <a:bodyPr/>
          <a:lstStyle/>
          <a:p>
            <a:fld id="{2ED7E6EB-FFB6-2B46-ABEA-442EF21ADA9F}" type="slidenum">
              <a:rPr lang="en-US" smtClean="0"/>
              <a:pPr/>
              <a:t>1</a:t>
            </a:fld>
            <a:endParaRPr lang="en-US"/>
          </a:p>
        </p:txBody>
      </p:sp>
      <p:sp>
        <p:nvSpPr>
          <p:cNvPr id="4" name="Text Placeholder 3">
            <a:extLst>
              <a:ext uri="{FF2B5EF4-FFF2-40B4-BE49-F238E27FC236}">
                <a16:creationId xmlns:a16="http://schemas.microsoft.com/office/drawing/2014/main" id="{CCA5C00D-1E5B-3D90-A9A7-D7007238FBF8}"/>
              </a:ext>
              <a:ext uri="{C183D7F6-B498-43B3-948B-1728B52AA6E4}">
                <adec:decorative xmlns:adec="http://schemas.microsoft.com/office/drawing/2017/decorative" val="1"/>
              </a:ext>
            </a:extLst>
          </p:cNvPr>
          <p:cNvSpPr>
            <a:spLocks noGrp="1"/>
          </p:cNvSpPr>
          <p:nvPr>
            <p:ph type="body" sz="quarter" idx="13"/>
          </p:nvPr>
        </p:nvSpPr>
        <p:spPr>
          <a:xfrm>
            <a:off x="165148" y="600381"/>
            <a:ext cx="5538228" cy="492443"/>
          </a:xfrm>
        </p:spPr>
        <p:txBody>
          <a:bodyPr/>
          <a:lstStyle/>
          <a:p>
            <a:pPr>
              <a:spcBef>
                <a:spcPct val="0"/>
              </a:spcBef>
            </a:pPr>
            <a:r>
              <a:rPr lang="en-US" dirty="0">
                <a:latin typeface="Arial Narrow" charset="0"/>
                <a:ea typeface="+mj-ea"/>
                <a:cs typeface="Times New Roman" charset="0"/>
              </a:rPr>
              <a:t>The Department of Employment and Workplace Relations commissioned </a:t>
            </a:r>
            <a:r>
              <a:rPr lang="en-US" dirty="0" err="1">
                <a:latin typeface="Arial Narrow" charset="0"/>
                <a:ea typeface="+mj-ea"/>
                <a:cs typeface="Times New Roman" charset="0"/>
              </a:rPr>
              <a:t>dandolo</a:t>
            </a:r>
            <a:r>
              <a:rPr lang="en-US" dirty="0">
                <a:latin typeface="Arial Narrow" charset="0"/>
                <a:ea typeface="+mj-ea"/>
                <a:cs typeface="Times New Roman" charset="0"/>
              </a:rPr>
              <a:t> to undertake an evaluation of the Digital Skills Cadetship Trial. </a:t>
            </a:r>
            <a:endParaRPr lang="en-AU" dirty="0">
              <a:latin typeface="Arial Narrow" charset="0"/>
              <a:ea typeface="+mj-ea"/>
              <a:cs typeface="Times New Roman" charset="0"/>
            </a:endParaRPr>
          </a:p>
        </p:txBody>
      </p:sp>
      <p:sp>
        <p:nvSpPr>
          <p:cNvPr id="39" name="Text Placeholder 14">
            <a:extLst>
              <a:ext uri="{FF2B5EF4-FFF2-40B4-BE49-F238E27FC236}">
                <a16:creationId xmlns:a16="http://schemas.microsoft.com/office/drawing/2014/main" id="{AFCCEB16-2E59-6B0E-F503-BDE98A8D3E6A}"/>
              </a:ext>
              <a:ext uri="{C183D7F6-B498-43B3-948B-1728B52AA6E4}">
                <adec:decorative xmlns:adec="http://schemas.microsoft.com/office/drawing/2017/decorative" val="1"/>
              </a:ext>
            </a:extLst>
          </p:cNvPr>
          <p:cNvSpPr txBox="1">
            <a:spLocks/>
          </p:cNvSpPr>
          <p:nvPr/>
        </p:nvSpPr>
        <p:spPr>
          <a:xfrm>
            <a:off x="165149" y="1131040"/>
            <a:ext cx="5386566" cy="4685898"/>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panose="020B0604020202020204" pitchFamily="34" charset="0"/>
              <a:buNone/>
            </a:pPr>
            <a:r>
              <a:rPr lang="en-US" b="1" dirty="0">
                <a:solidFill>
                  <a:srgbClr val="800000"/>
                </a:solidFill>
              </a:rPr>
              <a:t>Background </a:t>
            </a:r>
          </a:p>
          <a:p>
            <a:pPr marL="0" indent="0">
              <a:spcAft>
                <a:spcPts val="300"/>
              </a:spcAft>
              <a:buFont typeface="Arial" panose="020B0604020202020204" pitchFamily="34" charset="0"/>
              <a:buNone/>
            </a:pPr>
            <a:r>
              <a:rPr lang="en-US" dirty="0"/>
              <a:t>In July 2021, the Australian Government established the Digital Skills Cadetship Trial (the DSCT). The DSCT was funded through the 2021-22 Budget and ran between July 2021 and February 2024.</a:t>
            </a:r>
          </a:p>
          <a:p>
            <a:pPr marL="0" indent="0">
              <a:spcAft>
                <a:spcPts val="300"/>
              </a:spcAft>
              <a:buFont typeface="Arial" panose="020B0604020202020204" pitchFamily="34" charset="0"/>
              <a:buNone/>
            </a:pPr>
            <a:endParaRPr lang="en-US" dirty="0"/>
          </a:p>
          <a:p>
            <a:pPr marL="0" indent="0">
              <a:spcAft>
                <a:spcPts val="300"/>
              </a:spcAft>
              <a:buFont typeface="Arial" panose="020B0604020202020204" pitchFamily="34" charset="0"/>
              <a:buNone/>
            </a:pPr>
            <a:r>
              <a:rPr lang="en-US" dirty="0"/>
              <a:t>The purpose of the DSCT was to support innovative approaches to cadetships for digital career pathways, in order to increase the number of Australians with digital skills. </a:t>
            </a:r>
          </a:p>
          <a:p>
            <a:pPr marL="0" indent="0">
              <a:buNone/>
            </a:pPr>
            <a:endParaRPr lang="en-US" dirty="0"/>
          </a:p>
          <a:p>
            <a:pPr marL="0" indent="0">
              <a:buNone/>
            </a:pPr>
            <a:r>
              <a:rPr lang="en-US" dirty="0"/>
              <a:t>The DSCT funded three providers to trial different ‘projects’, or models for rapidly upskilling people in digital roles. The projects varied in scope, scale, timelines and approach. Each of the three projects focused on different cohorts underrepresented in digital skills roles. </a:t>
            </a:r>
          </a:p>
          <a:p>
            <a:pPr marL="0" indent="0">
              <a:buNone/>
            </a:pPr>
            <a:endParaRPr lang="en-US" dirty="0"/>
          </a:p>
          <a:p>
            <a:pPr marL="0" indent="-57150">
              <a:spcAft>
                <a:spcPts val="300"/>
              </a:spcAft>
              <a:buNone/>
            </a:pPr>
            <a:r>
              <a:rPr lang="en-AU" b="1" dirty="0">
                <a:solidFill>
                  <a:srgbClr val="800000"/>
                </a:solidFill>
              </a:rPr>
              <a:t>Report overview</a:t>
            </a:r>
          </a:p>
          <a:p>
            <a:pPr marL="0" indent="0">
              <a:buNone/>
            </a:pPr>
            <a:r>
              <a:rPr lang="en-US" dirty="0"/>
              <a:t>The Department of Employment and Workplace Relations (the Department) engaged </a:t>
            </a:r>
            <a:r>
              <a:rPr lang="en-US" dirty="0" err="1"/>
              <a:t>dandolopartners</a:t>
            </a:r>
            <a:r>
              <a:rPr lang="en-US" dirty="0"/>
              <a:t> (</a:t>
            </a:r>
            <a:r>
              <a:rPr lang="en-US" dirty="0" err="1"/>
              <a:t>dandolo</a:t>
            </a:r>
            <a:r>
              <a:rPr lang="en-US" dirty="0"/>
              <a:t>) in October 2022 to independently evaluate the DSCT. </a:t>
            </a:r>
          </a:p>
          <a:p>
            <a:pPr marL="0" indent="0">
              <a:buNone/>
            </a:pPr>
            <a:endParaRPr lang="en-US" dirty="0"/>
          </a:p>
          <a:p>
            <a:pPr marL="0" indent="0">
              <a:buNone/>
            </a:pPr>
            <a:r>
              <a:rPr lang="en-US" dirty="0"/>
              <a:t>This report is our final evaluation report and has built on, validated, and filled in gaps in findings from the two interim reports submitted in March and July 2023. It specifically focuses on: </a:t>
            </a:r>
          </a:p>
          <a:p>
            <a:r>
              <a:rPr lang="en-US" dirty="0"/>
              <a:t>Making findings on the design and implementation of the DSCT, the outputs it produced and assessment of it against its objectives</a:t>
            </a:r>
          </a:p>
          <a:p>
            <a:r>
              <a:rPr lang="en-US" dirty="0"/>
              <a:t>Our analysis of what lessons the Australian Government can take from the trial going forward.</a:t>
            </a:r>
          </a:p>
          <a:p>
            <a:pPr marL="0" indent="0">
              <a:buNone/>
            </a:pPr>
            <a:endParaRPr lang="en-US" dirty="0"/>
          </a:p>
          <a:p>
            <a:pPr marL="0" indent="0">
              <a:buNone/>
            </a:pPr>
            <a:r>
              <a:rPr lang="en-US" dirty="0"/>
              <a:t>The findings in this report have been informed by a further stage of fieldwork undertaken between January and April 2024. </a:t>
            </a:r>
          </a:p>
          <a:p>
            <a:pPr marL="0" indent="0">
              <a:buNone/>
            </a:pPr>
            <a:endParaRPr lang="en-US" dirty="0"/>
          </a:p>
          <a:p>
            <a:pPr marL="0" indent="0">
              <a:buNone/>
            </a:pPr>
            <a:r>
              <a:rPr lang="en-US" dirty="0"/>
              <a:t>A more detailed summary of our methodology, including the fieldwork we undertook and the key inputs into our findings in this report, is available at </a:t>
            </a:r>
            <a:r>
              <a:rPr lang="en-US" u="sng" dirty="0"/>
              <a:t>Appendix D.</a:t>
            </a:r>
            <a:endParaRPr lang="en-US" dirty="0"/>
          </a:p>
        </p:txBody>
      </p:sp>
      <p:sp>
        <p:nvSpPr>
          <p:cNvPr id="44" name="Rectangle 43">
            <a:extLst>
              <a:ext uri="{FF2B5EF4-FFF2-40B4-BE49-F238E27FC236}">
                <a16:creationId xmlns:a16="http://schemas.microsoft.com/office/drawing/2014/main" id="{9A372B7E-95D3-DFA8-5543-EE26C43C4AAB}"/>
              </a:ext>
              <a:ext uri="{C183D7F6-B498-43B3-948B-1728B52AA6E4}">
                <adec:decorative xmlns:adec="http://schemas.microsoft.com/office/drawing/2017/decorative" val="1"/>
              </a:ext>
            </a:extLst>
          </p:cNvPr>
          <p:cNvSpPr>
            <a:spLocks/>
          </p:cNvSpPr>
          <p:nvPr/>
        </p:nvSpPr>
        <p:spPr>
          <a:xfrm flipH="1">
            <a:off x="5864354" y="1632689"/>
            <a:ext cx="2880000" cy="2160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Digital Skills Cadetship Trial</a:t>
            </a:r>
            <a:endParaRPr lang="en-AU" sz="1100">
              <a:solidFill>
                <a:schemeClr val="tx1"/>
              </a:solidFill>
            </a:endParaRPr>
          </a:p>
        </p:txBody>
      </p:sp>
      <p:sp>
        <p:nvSpPr>
          <p:cNvPr id="45" name="Rectangle 44">
            <a:extLst>
              <a:ext uri="{FF2B5EF4-FFF2-40B4-BE49-F238E27FC236}">
                <a16:creationId xmlns:a16="http://schemas.microsoft.com/office/drawing/2014/main" id="{27E1580E-0927-7588-0484-A09889773A1B}"/>
              </a:ext>
              <a:ext uri="{C183D7F6-B498-43B3-948B-1728B52AA6E4}">
                <adec:decorative xmlns:adec="http://schemas.microsoft.com/office/drawing/2017/decorative" val="1"/>
              </a:ext>
            </a:extLst>
          </p:cNvPr>
          <p:cNvSpPr>
            <a:spLocks/>
          </p:cNvSpPr>
          <p:nvPr/>
        </p:nvSpPr>
        <p:spPr>
          <a:xfrm>
            <a:off x="8834230" y="1609884"/>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13</a:t>
            </a:r>
            <a:endParaRPr lang="en-AU" sz="1100">
              <a:solidFill>
                <a:schemeClr val="bg1"/>
              </a:solidFill>
            </a:endParaRPr>
          </a:p>
        </p:txBody>
      </p:sp>
      <p:sp>
        <p:nvSpPr>
          <p:cNvPr id="46" name="Rectangle 45">
            <a:extLst>
              <a:ext uri="{FF2B5EF4-FFF2-40B4-BE49-F238E27FC236}">
                <a16:creationId xmlns:a16="http://schemas.microsoft.com/office/drawing/2014/main" id="{BF8675F9-4202-21F7-78FB-6F14C1D88609}"/>
              </a:ext>
              <a:ext uri="{C183D7F6-B498-43B3-948B-1728B52AA6E4}">
                <adec:decorative xmlns:adec="http://schemas.microsoft.com/office/drawing/2017/decorative" val="1"/>
              </a:ext>
            </a:extLst>
          </p:cNvPr>
          <p:cNvSpPr>
            <a:spLocks/>
          </p:cNvSpPr>
          <p:nvPr/>
        </p:nvSpPr>
        <p:spPr>
          <a:xfrm flipH="1">
            <a:off x="5864354" y="3414459"/>
            <a:ext cx="2880000" cy="2160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Application of findings</a:t>
            </a:r>
            <a:endParaRPr lang="en-AU" sz="1100">
              <a:solidFill>
                <a:schemeClr val="tx1"/>
              </a:solidFill>
            </a:endParaRPr>
          </a:p>
        </p:txBody>
      </p:sp>
      <p:sp>
        <p:nvSpPr>
          <p:cNvPr id="47" name="Rectangle 46">
            <a:extLst>
              <a:ext uri="{FF2B5EF4-FFF2-40B4-BE49-F238E27FC236}">
                <a16:creationId xmlns:a16="http://schemas.microsoft.com/office/drawing/2014/main" id="{B5101550-71E3-0E42-FE68-84BC11E3386E}"/>
              </a:ext>
              <a:ext uri="{C183D7F6-B498-43B3-948B-1728B52AA6E4}">
                <adec:decorative xmlns:adec="http://schemas.microsoft.com/office/drawing/2017/decorative" val="1"/>
              </a:ext>
            </a:extLst>
          </p:cNvPr>
          <p:cNvSpPr>
            <a:spLocks/>
          </p:cNvSpPr>
          <p:nvPr/>
        </p:nvSpPr>
        <p:spPr>
          <a:xfrm>
            <a:off x="8834230" y="3391654"/>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70</a:t>
            </a:r>
            <a:endParaRPr lang="en-AU" sz="1100">
              <a:solidFill>
                <a:schemeClr val="bg1"/>
              </a:solidFill>
            </a:endParaRPr>
          </a:p>
        </p:txBody>
      </p:sp>
      <p:sp>
        <p:nvSpPr>
          <p:cNvPr id="48" name="Rectangle 47">
            <a:extLst>
              <a:ext uri="{FF2B5EF4-FFF2-40B4-BE49-F238E27FC236}">
                <a16:creationId xmlns:a16="http://schemas.microsoft.com/office/drawing/2014/main" id="{9DE51DF3-2133-45C8-13F3-8D50DF1F4F7E}"/>
              </a:ext>
              <a:ext uri="{C183D7F6-B498-43B3-948B-1728B52AA6E4}">
                <adec:decorative xmlns:adec="http://schemas.microsoft.com/office/drawing/2017/decorative" val="1"/>
              </a:ext>
            </a:extLst>
          </p:cNvPr>
          <p:cNvSpPr>
            <a:spLocks/>
          </p:cNvSpPr>
          <p:nvPr/>
        </p:nvSpPr>
        <p:spPr>
          <a:xfrm flipH="1">
            <a:off x="5864354" y="3709562"/>
            <a:ext cx="2880000" cy="2160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Appendices</a:t>
            </a:r>
            <a:endParaRPr lang="en-AU" sz="1100">
              <a:solidFill>
                <a:schemeClr val="tx1"/>
              </a:solidFill>
            </a:endParaRPr>
          </a:p>
        </p:txBody>
      </p:sp>
      <p:sp>
        <p:nvSpPr>
          <p:cNvPr id="49" name="Rectangle 48">
            <a:extLst>
              <a:ext uri="{FF2B5EF4-FFF2-40B4-BE49-F238E27FC236}">
                <a16:creationId xmlns:a16="http://schemas.microsoft.com/office/drawing/2014/main" id="{A8C94BA1-DCC4-7EAC-A5EB-861DBD3EC9A1}"/>
              </a:ext>
              <a:ext uri="{C183D7F6-B498-43B3-948B-1728B52AA6E4}">
                <adec:decorative xmlns:adec="http://schemas.microsoft.com/office/drawing/2017/decorative" val="1"/>
              </a:ext>
            </a:extLst>
          </p:cNvPr>
          <p:cNvSpPr>
            <a:spLocks/>
          </p:cNvSpPr>
          <p:nvPr/>
        </p:nvSpPr>
        <p:spPr>
          <a:xfrm>
            <a:off x="8834230" y="3686757"/>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77</a:t>
            </a:r>
            <a:endParaRPr lang="en-AU" sz="1100">
              <a:solidFill>
                <a:schemeClr val="bg1"/>
              </a:solidFill>
            </a:endParaRPr>
          </a:p>
        </p:txBody>
      </p:sp>
      <p:sp>
        <p:nvSpPr>
          <p:cNvPr id="51" name="Rectangle 50">
            <a:extLst>
              <a:ext uri="{FF2B5EF4-FFF2-40B4-BE49-F238E27FC236}">
                <a16:creationId xmlns:a16="http://schemas.microsoft.com/office/drawing/2014/main" id="{6AB516B3-9603-EB0E-812B-83525450C791}"/>
              </a:ext>
              <a:ext uri="{C183D7F6-B498-43B3-948B-1728B52AA6E4}">
                <adec:decorative xmlns:adec="http://schemas.microsoft.com/office/drawing/2017/decorative" val="1"/>
              </a:ext>
            </a:extLst>
          </p:cNvPr>
          <p:cNvSpPr>
            <a:spLocks/>
          </p:cNvSpPr>
          <p:nvPr/>
        </p:nvSpPr>
        <p:spPr>
          <a:xfrm>
            <a:off x="8834230" y="3981860"/>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78</a:t>
            </a:r>
            <a:endParaRPr lang="en-AU" sz="1100">
              <a:solidFill>
                <a:schemeClr val="bg1"/>
              </a:solidFill>
            </a:endParaRPr>
          </a:p>
        </p:txBody>
      </p:sp>
      <p:sp>
        <p:nvSpPr>
          <p:cNvPr id="53" name="Rectangle 52">
            <a:extLst>
              <a:ext uri="{FF2B5EF4-FFF2-40B4-BE49-F238E27FC236}">
                <a16:creationId xmlns:a16="http://schemas.microsoft.com/office/drawing/2014/main" id="{2AF5FE17-EB5D-C1B9-DB7C-201CD998E9F6}"/>
              </a:ext>
              <a:ext uri="{C183D7F6-B498-43B3-948B-1728B52AA6E4}">
                <adec:decorative xmlns:adec="http://schemas.microsoft.com/office/drawing/2017/decorative" val="1"/>
              </a:ext>
            </a:extLst>
          </p:cNvPr>
          <p:cNvSpPr>
            <a:spLocks/>
          </p:cNvSpPr>
          <p:nvPr/>
        </p:nvSpPr>
        <p:spPr>
          <a:xfrm>
            <a:off x="8834230" y="4276963"/>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AU" sz="1100">
                <a:solidFill>
                  <a:schemeClr val="bg1"/>
                </a:solidFill>
              </a:rPr>
              <a:t>82</a:t>
            </a:r>
          </a:p>
        </p:txBody>
      </p:sp>
      <p:sp>
        <p:nvSpPr>
          <p:cNvPr id="56" name="Rectangle 55">
            <a:extLst>
              <a:ext uri="{FF2B5EF4-FFF2-40B4-BE49-F238E27FC236}">
                <a16:creationId xmlns:a16="http://schemas.microsoft.com/office/drawing/2014/main" id="{71284756-F5DB-F4CF-55F3-2897B0F2E4EA}"/>
              </a:ext>
              <a:ext uri="{C183D7F6-B498-43B3-948B-1728B52AA6E4}">
                <adec:decorative xmlns:adec="http://schemas.microsoft.com/office/drawing/2017/decorative" val="1"/>
              </a:ext>
            </a:extLst>
          </p:cNvPr>
          <p:cNvSpPr>
            <a:spLocks/>
          </p:cNvSpPr>
          <p:nvPr/>
        </p:nvSpPr>
        <p:spPr>
          <a:xfrm flipH="1">
            <a:off x="5864354" y="1337586"/>
            <a:ext cx="2880000" cy="2160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Executive summary</a:t>
            </a:r>
            <a:endParaRPr lang="en-AU" sz="1100">
              <a:solidFill>
                <a:schemeClr val="tx1"/>
              </a:solidFill>
            </a:endParaRPr>
          </a:p>
        </p:txBody>
      </p:sp>
      <p:sp>
        <p:nvSpPr>
          <p:cNvPr id="57" name="Rectangle 56">
            <a:extLst>
              <a:ext uri="{FF2B5EF4-FFF2-40B4-BE49-F238E27FC236}">
                <a16:creationId xmlns:a16="http://schemas.microsoft.com/office/drawing/2014/main" id="{7E12838A-EA37-9499-0F5E-3BF8CDCE5A9F}"/>
              </a:ext>
              <a:ext uri="{C183D7F6-B498-43B3-948B-1728B52AA6E4}">
                <adec:decorative xmlns:adec="http://schemas.microsoft.com/office/drawing/2017/decorative" val="1"/>
              </a:ext>
            </a:extLst>
          </p:cNvPr>
          <p:cNvSpPr>
            <a:spLocks/>
          </p:cNvSpPr>
          <p:nvPr/>
        </p:nvSpPr>
        <p:spPr>
          <a:xfrm>
            <a:off x="8834230" y="1314781"/>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a:t>
            </a:r>
            <a:endParaRPr lang="en-AU" sz="1100">
              <a:solidFill>
                <a:schemeClr val="bg1"/>
              </a:solidFill>
            </a:endParaRPr>
          </a:p>
        </p:txBody>
      </p:sp>
      <p:sp>
        <p:nvSpPr>
          <p:cNvPr id="58" name="Rectangle 57">
            <a:extLst>
              <a:ext uri="{FF2B5EF4-FFF2-40B4-BE49-F238E27FC236}">
                <a16:creationId xmlns:a16="http://schemas.microsoft.com/office/drawing/2014/main" id="{CF0A1119-3543-AA5C-BFD9-BE2FBC308DDE}"/>
              </a:ext>
              <a:ext uri="{C183D7F6-B498-43B3-948B-1728B52AA6E4}">
                <adec:decorative xmlns:adec="http://schemas.microsoft.com/office/drawing/2017/decorative" val="1"/>
              </a:ext>
            </a:extLst>
          </p:cNvPr>
          <p:cNvSpPr>
            <a:spLocks/>
          </p:cNvSpPr>
          <p:nvPr/>
        </p:nvSpPr>
        <p:spPr>
          <a:xfrm flipH="1">
            <a:off x="6300438" y="2522613"/>
            <a:ext cx="24439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Community Corporate</a:t>
            </a:r>
            <a:endParaRPr lang="en-AU" sz="1100">
              <a:solidFill>
                <a:schemeClr val="tx1"/>
              </a:solidFill>
            </a:endParaRPr>
          </a:p>
        </p:txBody>
      </p:sp>
      <p:sp>
        <p:nvSpPr>
          <p:cNvPr id="59" name="Rectangle 58">
            <a:extLst>
              <a:ext uri="{FF2B5EF4-FFF2-40B4-BE49-F238E27FC236}">
                <a16:creationId xmlns:a16="http://schemas.microsoft.com/office/drawing/2014/main" id="{A5D8E7CE-2FB3-0799-6F72-C7FFA44816B4}"/>
              </a:ext>
              <a:ext uri="{C183D7F6-B498-43B3-948B-1728B52AA6E4}">
                <adec:decorative xmlns:adec="http://schemas.microsoft.com/office/drawing/2017/decorative" val="1"/>
              </a:ext>
            </a:extLst>
          </p:cNvPr>
          <p:cNvSpPr>
            <a:spLocks/>
          </p:cNvSpPr>
          <p:nvPr/>
        </p:nvSpPr>
        <p:spPr>
          <a:xfrm flipH="1">
            <a:off x="6300438" y="2817716"/>
            <a:ext cx="24439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MEGT</a:t>
            </a:r>
            <a:endParaRPr lang="en-AU" sz="1100">
              <a:solidFill>
                <a:schemeClr val="tx1"/>
              </a:solidFill>
            </a:endParaRPr>
          </a:p>
        </p:txBody>
      </p:sp>
      <p:sp>
        <p:nvSpPr>
          <p:cNvPr id="60" name="Rectangle 59">
            <a:extLst>
              <a:ext uri="{FF2B5EF4-FFF2-40B4-BE49-F238E27FC236}">
                <a16:creationId xmlns:a16="http://schemas.microsoft.com/office/drawing/2014/main" id="{7B9F2A4E-DB08-4A63-D785-11CC02C13424}"/>
              </a:ext>
              <a:ext uri="{C183D7F6-B498-43B3-948B-1728B52AA6E4}">
                <adec:decorative xmlns:adec="http://schemas.microsoft.com/office/drawing/2017/decorative" val="1"/>
              </a:ext>
            </a:extLst>
          </p:cNvPr>
          <p:cNvSpPr>
            <a:spLocks/>
          </p:cNvSpPr>
          <p:nvPr/>
        </p:nvSpPr>
        <p:spPr>
          <a:xfrm flipH="1">
            <a:off x="6300438" y="3109082"/>
            <a:ext cx="24439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dirty="0">
                <a:solidFill>
                  <a:schemeClr val="tx1"/>
                </a:solidFill>
              </a:rPr>
              <a:t>Goanna Education</a:t>
            </a:r>
            <a:endParaRPr lang="en-AU" sz="1100" dirty="0">
              <a:solidFill>
                <a:schemeClr val="tx1"/>
              </a:solidFill>
            </a:endParaRPr>
          </a:p>
        </p:txBody>
      </p:sp>
      <p:sp>
        <p:nvSpPr>
          <p:cNvPr id="62" name="Rectangle 61">
            <a:extLst>
              <a:ext uri="{FF2B5EF4-FFF2-40B4-BE49-F238E27FC236}">
                <a16:creationId xmlns:a16="http://schemas.microsoft.com/office/drawing/2014/main" id="{8845B31B-DED4-9961-B303-13C894F57898}"/>
              </a:ext>
              <a:ext uri="{C183D7F6-B498-43B3-948B-1728B52AA6E4}">
                <adec:decorative xmlns:adec="http://schemas.microsoft.com/office/drawing/2017/decorative" val="1"/>
              </a:ext>
            </a:extLst>
          </p:cNvPr>
          <p:cNvSpPr>
            <a:spLocks/>
          </p:cNvSpPr>
          <p:nvPr/>
        </p:nvSpPr>
        <p:spPr>
          <a:xfrm>
            <a:off x="8834230" y="2796275"/>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48</a:t>
            </a:r>
            <a:endParaRPr lang="en-AU" sz="1100">
              <a:solidFill>
                <a:schemeClr val="bg1"/>
              </a:solidFill>
            </a:endParaRPr>
          </a:p>
        </p:txBody>
      </p:sp>
      <p:sp>
        <p:nvSpPr>
          <p:cNvPr id="63" name="Rectangle 62">
            <a:extLst>
              <a:ext uri="{FF2B5EF4-FFF2-40B4-BE49-F238E27FC236}">
                <a16:creationId xmlns:a16="http://schemas.microsoft.com/office/drawing/2014/main" id="{EC4DCC85-CDCF-4614-EB87-5D40AAC4253E}"/>
              </a:ext>
              <a:ext uri="{C183D7F6-B498-43B3-948B-1728B52AA6E4}">
                <adec:decorative xmlns:adec="http://schemas.microsoft.com/office/drawing/2017/decorative" val="1"/>
              </a:ext>
            </a:extLst>
          </p:cNvPr>
          <p:cNvSpPr>
            <a:spLocks/>
          </p:cNvSpPr>
          <p:nvPr/>
        </p:nvSpPr>
        <p:spPr>
          <a:xfrm>
            <a:off x="8834230" y="3091378"/>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58</a:t>
            </a:r>
            <a:endParaRPr lang="en-AU" sz="1100">
              <a:solidFill>
                <a:schemeClr val="bg1"/>
              </a:solidFill>
            </a:endParaRPr>
          </a:p>
        </p:txBody>
      </p:sp>
      <p:sp>
        <p:nvSpPr>
          <p:cNvPr id="68" name="Text Placeholder 15">
            <a:extLst>
              <a:ext uri="{FF2B5EF4-FFF2-40B4-BE49-F238E27FC236}">
                <a16:creationId xmlns:a16="http://schemas.microsoft.com/office/drawing/2014/main" id="{87E8BCCA-5E8F-B958-3602-603C83F81E15}"/>
              </a:ext>
              <a:ext uri="{C183D7F6-B498-43B3-948B-1728B52AA6E4}">
                <adec:decorative xmlns:adec="http://schemas.microsoft.com/office/drawing/2017/decorative" val="1"/>
              </a:ext>
            </a:extLst>
          </p:cNvPr>
          <p:cNvSpPr txBox="1">
            <a:spLocks/>
          </p:cNvSpPr>
          <p:nvPr/>
        </p:nvSpPr>
        <p:spPr>
          <a:xfrm>
            <a:off x="5737400" y="117899"/>
            <a:ext cx="3851209" cy="461665"/>
          </a:xfrm>
          <a:prstGeom prst="rect">
            <a:avLst/>
          </a:prstGeom>
        </p:spPr>
        <p:txBody>
          <a:bodyPr wrap="square">
            <a:spAutoFit/>
          </a:bodyPr>
          <a:lstStyle>
            <a:lvl1pPr marL="0" indent="0" algn="l" defTabSz="457200" rtl="0" eaLnBrk="1" latinLnBrk="0" hangingPunct="1">
              <a:spcBef>
                <a:spcPts val="0"/>
              </a:spcBef>
              <a:buClr>
                <a:schemeClr val="tx2"/>
              </a:buClr>
              <a:buFont typeface="Arial" panose="020B0604020202020204" pitchFamily="34" charset="0"/>
              <a:buNone/>
              <a:defRPr sz="2400" b="0" i="0" kern="1200">
                <a:solidFill>
                  <a:schemeClr val="tx2"/>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2057400" indent="-22860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This document</a:t>
            </a:r>
            <a:endParaRPr lang="en-AU"/>
          </a:p>
        </p:txBody>
      </p:sp>
      <p:cxnSp>
        <p:nvCxnSpPr>
          <p:cNvPr id="66" name="Straight Connector 65">
            <a:extLst>
              <a:ext uri="{FF2B5EF4-FFF2-40B4-BE49-F238E27FC236}">
                <a16:creationId xmlns:a16="http://schemas.microsoft.com/office/drawing/2014/main" id="{EE8F9052-4997-6FFC-7AC6-5B2EDE6F4C96}"/>
              </a:ext>
              <a:ext uri="{C183D7F6-B498-43B3-948B-1728B52AA6E4}">
                <adec:decorative xmlns:adec="http://schemas.microsoft.com/office/drawing/2017/decorative" val="1"/>
              </a:ext>
            </a:extLst>
          </p:cNvPr>
          <p:cNvCxnSpPr>
            <a:cxnSpLocks/>
          </p:cNvCxnSpPr>
          <p:nvPr/>
        </p:nvCxnSpPr>
        <p:spPr>
          <a:xfrm>
            <a:off x="5626444" y="446563"/>
            <a:ext cx="0" cy="5617278"/>
          </a:xfrm>
          <a:prstGeom prst="line">
            <a:avLst/>
          </a:prstGeom>
          <a:ln w="9525">
            <a:solidFill>
              <a:schemeClr val="accent2"/>
            </a:solidFill>
            <a:prstDash val="solid"/>
          </a:ln>
        </p:spPr>
        <p:style>
          <a:lnRef idx="2">
            <a:schemeClr val="accent1"/>
          </a:lnRef>
          <a:fillRef idx="0">
            <a:schemeClr val="accent1"/>
          </a:fillRef>
          <a:effectRef idx="1">
            <a:schemeClr val="accent1"/>
          </a:effectRef>
          <a:fontRef idx="minor">
            <a:schemeClr val="tx1"/>
          </a:fontRef>
        </p:style>
      </p:cxnSp>
      <p:sp>
        <p:nvSpPr>
          <p:cNvPr id="69" name="Title 1">
            <a:extLst>
              <a:ext uri="{FF2B5EF4-FFF2-40B4-BE49-F238E27FC236}">
                <a16:creationId xmlns:a16="http://schemas.microsoft.com/office/drawing/2014/main" id="{3F438059-88A5-4FEC-39E3-A0ECF6D7608A}"/>
              </a:ext>
              <a:ext uri="{C183D7F6-B498-43B3-948B-1728B52AA6E4}">
                <adec:decorative xmlns:adec="http://schemas.microsoft.com/office/drawing/2017/decorative" val="1"/>
              </a:ext>
            </a:extLst>
          </p:cNvPr>
          <p:cNvSpPr txBox="1">
            <a:spLocks/>
          </p:cNvSpPr>
          <p:nvPr/>
        </p:nvSpPr>
        <p:spPr>
          <a:xfrm>
            <a:off x="5737400" y="534392"/>
            <a:ext cx="4098857" cy="584775"/>
          </a:xfrm>
          <a:prstGeom prst="rect">
            <a:avLst/>
          </a:prstGeom>
        </p:spPr>
        <p:txBody>
          <a:bodyPr vert="horz" wrap="square" lIns="91440" tIns="45720" rIns="91440" bIns="45720" rtlCol="0" anchor="t" anchorCtr="0">
            <a:spAutoFit/>
          </a:bodyPr>
          <a:lstStyle>
            <a:lvl1pPr algn="l" defTabSz="457200" rtl="0" eaLnBrk="1" latinLnBrk="0" hangingPunct="1">
              <a:spcBef>
                <a:spcPct val="0"/>
              </a:spcBef>
              <a:buNone/>
              <a:defRPr lang="en-AU" sz="1600" b="0" i="0" kern="1200" cap="none" dirty="0" smtClean="0">
                <a:solidFill>
                  <a:schemeClr val="tx1">
                    <a:lumMod val="50000"/>
                    <a:lumOff val="50000"/>
                  </a:schemeClr>
                </a:solidFill>
                <a:latin typeface="Arial Narrow" charset="0"/>
                <a:ea typeface="+mj-ea"/>
                <a:cs typeface="Times New Roman" charset="0"/>
              </a:defRPr>
            </a:lvl1pPr>
          </a:lstStyle>
          <a:p>
            <a:r>
              <a:rPr lang="en-US"/>
              <a:t>This report is the final report in the long-term evaluation of the Digital Skills Cadetship Trial. </a:t>
            </a:r>
          </a:p>
        </p:txBody>
      </p:sp>
      <p:sp>
        <p:nvSpPr>
          <p:cNvPr id="6" name="Rectangle 5">
            <a:extLst>
              <a:ext uri="{FF2B5EF4-FFF2-40B4-BE49-F238E27FC236}">
                <a16:creationId xmlns:a16="http://schemas.microsoft.com/office/drawing/2014/main" id="{43DF5715-316C-083F-3275-1B53310BA930}"/>
              </a:ext>
              <a:ext uri="{C183D7F6-B498-43B3-948B-1728B52AA6E4}">
                <adec:decorative xmlns:adec="http://schemas.microsoft.com/office/drawing/2017/decorative" val="1"/>
              </a:ext>
            </a:extLst>
          </p:cNvPr>
          <p:cNvSpPr>
            <a:spLocks/>
          </p:cNvSpPr>
          <p:nvPr/>
        </p:nvSpPr>
        <p:spPr>
          <a:xfrm flipH="1">
            <a:off x="5864354" y="2228874"/>
            <a:ext cx="2880000" cy="2160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Project level findings</a:t>
            </a:r>
            <a:endParaRPr lang="en-AU" sz="1100">
              <a:solidFill>
                <a:schemeClr val="tx1"/>
              </a:solidFill>
            </a:endParaRPr>
          </a:p>
        </p:txBody>
      </p:sp>
      <p:sp>
        <p:nvSpPr>
          <p:cNvPr id="7" name="Rectangle 6">
            <a:extLst>
              <a:ext uri="{FF2B5EF4-FFF2-40B4-BE49-F238E27FC236}">
                <a16:creationId xmlns:a16="http://schemas.microsoft.com/office/drawing/2014/main" id="{DBFF0741-9E84-A70C-9E1F-02113C349A4A}"/>
              </a:ext>
              <a:ext uri="{C183D7F6-B498-43B3-948B-1728B52AA6E4}">
                <adec:decorative xmlns:adec="http://schemas.microsoft.com/office/drawing/2017/decorative" val="1"/>
              </a:ext>
            </a:extLst>
          </p:cNvPr>
          <p:cNvSpPr>
            <a:spLocks/>
          </p:cNvSpPr>
          <p:nvPr/>
        </p:nvSpPr>
        <p:spPr>
          <a:xfrm>
            <a:off x="8834230" y="2206069"/>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36</a:t>
            </a:r>
            <a:endParaRPr lang="en-AU" sz="1100">
              <a:solidFill>
                <a:schemeClr val="bg1"/>
              </a:solidFill>
            </a:endParaRPr>
          </a:p>
        </p:txBody>
      </p:sp>
      <p:sp>
        <p:nvSpPr>
          <p:cNvPr id="8" name="Rectangle 7">
            <a:extLst>
              <a:ext uri="{FF2B5EF4-FFF2-40B4-BE49-F238E27FC236}">
                <a16:creationId xmlns:a16="http://schemas.microsoft.com/office/drawing/2014/main" id="{D2B60E0B-36E4-44B8-B24B-8A547062B841}"/>
              </a:ext>
              <a:ext uri="{C183D7F6-B498-43B3-948B-1728B52AA6E4}">
                <adec:decorative xmlns:adec="http://schemas.microsoft.com/office/drawing/2017/decorative" val="1"/>
              </a:ext>
            </a:extLst>
          </p:cNvPr>
          <p:cNvSpPr>
            <a:spLocks/>
          </p:cNvSpPr>
          <p:nvPr/>
        </p:nvSpPr>
        <p:spPr>
          <a:xfrm flipH="1">
            <a:off x="6300442" y="3981860"/>
            <a:ext cx="2443912"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spcAft>
                <a:spcPts val="600"/>
              </a:spcAft>
            </a:pPr>
            <a:r>
              <a:rPr lang="en-AU" sz="1100">
                <a:solidFill>
                  <a:schemeClr val="tx1"/>
                </a:solidFill>
                <a:effectLst/>
                <a:latin typeface="Arial Narrow" panose="020B0604020202020204" pitchFamily="34" charset="0"/>
              </a:rPr>
              <a:t>Appendix A : Detailed evaluation questions</a:t>
            </a:r>
          </a:p>
        </p:txBody>
      </p:sp>
      <p:sp>
        <p:nvSpPr>
          <p:cNvPr id="9" name="Rectangle 8">
            <a:extLst>
              <a:ext uri="{FF2B5EF4-FFF2-40B4-BE49-F238E27FC236}">
                <a16:creationId xmlns:a16="http://schemas.microsoft.com/office/drawing/2014/main" id="{E861E8CB-8DAA-6E1B-AFD1-6BF46117095F}"/>
              </a:ext>
              <a:ext uri="{C183D7F6-B498-43B3-948B-1728B52AA6E4}">
                <adec:decorative xmlns:adec="http://schemas.microsoft.com/office/drawing/2017/decorative" val="1"/>
              </a:ext>
            </a:extLst>
          </p:cNvPr>
          <p:cNvSpPr>
            <a:spLocks/>
          </p:cNvSpPr>
          <p:nvPr/>
        </p:nvSpPr>
        <p:spPr>
          <a:xfrm flipH="1">
            <a:off x="6300442" y="4276962"/>
            <a:ext cx="2443912"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effectLst/>
                <a:latin typeface="Arial Narrow" panose="020B0604020202020204" pitchFamily="34" charset="0"/>
              </a:rPr>
              <a:t>Appendix B: Aspects of each project model</a:t>
            </a:r>
          </a:p>
        </p:txBody>
      </p:sp>
      <p:sp>
        <p:nvSpPr>
          <p:cNvPr id="10" name="Rectangle 9">
            <a:extLst>
              <a:ext uri="{FF2B5EF4-FFF2-40B4-BE49-F238E27FC236}">
                <a16:creationId xmlns:a16="http://schemas.microsoft.com/office/drawing/2014/main" id="{835DD1F6-35EE-86BC-8F82-6A16D4526233}"/>
              </a:ext>
              <a:ext uri="{C183D7F6-B498-43B3-948B-1728B52AA6E4}">
                <adec:decorative xmlns:adec="http://schemas.microsoft.com/office/drawing/2017/decorative" val="1"/>
              </a:ext>
            </a:extLst>
          </p:cNvPr>
          <p:cNvSpPr>
            <a:spLocks/>
          </p:cNvSpPr>
          <p:nvPr/>
        </p:nvSpPr>
        <p:spPr>
          <a:xfrm flipH="1">
            <a:off x="6300439" y="4572066"/>
            <a:ext cx="2443913"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spcAft>
                <a:spcPts val="600"/>
              </a:spcAft>
            </a:pPr>
            <a:r>
              <a:rPr lang="en-US" sz="1100">
                <a:solidFill>
                  <a:schemeClr val="tx1"/>
                </a:solidFill>
                <a:effectLst/>
                <a:latin typeface="Arial Narrow" panose="020B0604020202020204" pitchFamily="34" charset="0"/>
              </a:rPr>
              <a:t>Appendix C: Comparator programs</a:t>
            </a:r>
          </a:p>
        </p:txBody>
      </p:sp>
      <p:sp>
        <p:nvSpPr>
          <p:cNvPr id="11" name="Rectangle 10">
            <a:extLst>
              <a:ext uri="{FF2B5EF4-FFF2-40B4-BE49-F238E27FC236}">
                <a16:creationId xmlns:a16="http://schemas.microsoft.com/office/drawing/2014/main" id="{F3551B12-4BB3-D9ED-F973-E0FCFECDEE0E}"/>
              </a:ext>
              <a:ext uri="{C183D7F6-B498-43B3-948B-1728B52AA6E4}">
                <adec:decorative xmlns:adec="http://schemas.microsoft.com/office/drawing/2017/decorative" val="1"/>
              </a:ext>
            </a:extLst>
          </p:cNvPr>
          <p:cNvSpPr>
            <a:spLocks/>
          </p:cNvSpPr>
          <p:nvPr/>
        </p:nvSpPr>
        <p:spPr>
          <a:xfrm flipH="1">
            <a:off x="6300439" y="5168251"/>
            <a:ext cx="2443913"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spcAft>
                <a:spcPts val="600"/>
              </a:spcAft>
            </a:pPr>
            <a:r>
              <a:rPr lang="en-AU" sz="1100">
                <a:solidFill>
                  <a:schemeClr val="tx1"/>
                </a:solidFill>
                <a:effectLst/>
                <a:latin typeface="Arial Narrow" panose="020B0604020202020204" pitchFamily="34" charset="0"/>
              </a:rPr>
              <a:t>Appendix E: Case studies</a:t>
            </a:r>
          </a:p>
        </p:txBody>
      </p:sp>
      <p:sp>
        <p:nvSpPr>
          <p:cNvPr id="13" name="Rectangle 12">
            <a:extLst>
              <a:ext uri="{FF2B5EF4-FFF2-40B4-BE49-F238E27FC236}">
                <a16:creationId xmlns:a16="http://schemas.microsoft.com/office/drawing/2014/main" id="{05D6D153-EAF8-A658-E74B-1652D687DE7C}"/>
              </a:ext>
              <a:ext uri="{C183D7F6-B498-43B3-948B-1728B52AA6E4}">
                <adec:decorative xmlns:adec="http://schemas.microsoft.com/office/drawing/2017/decorative" val="1"/>
              </a:ext>
            </a:extLst>
          </p:cNvPr>
          <p:cNvSpPr>
            <a:spLocks/>
          </p:cNvSpPr>
          <p:nvPr/>
        </p:nvSpPr>
        <p:spPr>
          <a:xfrm>
            <a:off x="8834230" y="5168251"/>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AU" sz="1100">
                <a:solidFill>
                  <a:schemeClr val="bg1"/>
                </a:solidFill>
              </a:rPr>
              <a:t>92</a:t>
            </a:r>
          </a:p>
        </p:txBody>
      </p:sp>
      <p:sp>
        <p:nvSpPr>
          <p:cNvPr id="16" name="Rectangle 15">
            <a:extLst>
              <a:ext uri="{FF2B5EF4-FFF2-40B4-BE49-F238E27FC236}">
                <a16:creationId xmlns:a16="http://schemas.microsoft.com/office/drawing/2014/main" id="{186CDE94-EB9B-BC5B-2A0B-FDA4D6D2949F}"/>
              </a:ext>
              <a:ext uri="{C183D7F6-B498-43B3-948B-1728B52AA6E4}">
                <adec:decorative xmlns:adec="http://schemas.microsoft.com/office/drawing/2017/decorative" val="1"/>
              </a:ext>
            </a:extLst>
          </p:cNvPr>
          <p:cNvSpPr>
            <a:spLocks/>
          </p:cNvSpPr>
          <p:nvPr/>
        </p:nvSpPr>
        <p:spPr>
          <a:xfrm>
            <a:off x="8834230" y="4572066"/>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AU" sz="1100">
                <a:solidFill>
                  <a:schemeClr val="bg1"/>
                </a:solidFill>
              </a:rPr>
              <a:t>85</a:t>
            </a:r>
          </a:p>
        </p:txBody>
      </p:sp>
      <p:sp>
        <p:nvSpPr>
          <p:cNvPr id="5" name="Rectangle 4">
            <a:extLst>
              <a:ext uri="{FF2B5EF4-FFF2-40B4-BE49-F238E27FC236}">
                <a16:creationId xmlns:a16="http://schemas.microsoft.com/office/drawing/2014/main" id="{1B5F2AA7-C301-3D05-1509-277547E823D0}"/>
              </a:ext>
              <a:ext uri="{C183D7F6-B498-43B3-948B-1728B52AA6E4}">
                <adec:decorative xmlns:adec="http://schemas.microsoft.com/office/drawing/2017/decorative" val="1"/>
              </a:ext>
            </a:extLst>
          </p:cNvPr>
          <p:cNvSpPr>
            <a:spLocks/>
          </p:cNvSpPr>
          <p:nvPr/>
        </p:nvSpPr>
        <p:spPr>
          <a:xfrm flipH="1">
            <a:off x="5864354" y="1910483"/>
            <a:ext cx="2880000"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Trial Level Findings</a:t>
            </a:r>
            <a:endParaRPr lang="en-AU" sz="1100">
              <a:solidFill>
                <a:schemeClr val="tx1"/>
              </a:solidFill>
            </a:endParaRPr>
          </a:p>
        </p:txBody>
      </p:sp>
      <p:sp>
        <p:nvSpPr>
          <p:cNvPr id="17" name="Rectangle 16">
            <a:extLst>
              <a:ext uri="{FF2B5EF4-FFF2-40B4-BE49-F238E27FC236}">
                <a16:creationId xmlns:a16="http://schemas.microsoft.com/office/drawing/2014/main" id="{ABCC3E7B-935C-4690-7863-39DDEC80D5C5}"/>
              </a:ext>
              <a:ext uri="{C183D7F6-B498-43B3-948B-1728B52AA6E4}">
                <adec:decorative xmlns:adec="http://schemas.microsoft.com/office/drawing/2017/decorative" val="1"/>
              </a:ext>
            </a:extLst>
          </p:cNvPr>
          <p:cNvSpPr>
            <a:spLocks/>
          </p:cNvSpPr>
          <p:nvPr/>
        </p:nvSpPr>
        <p:spPr>
          <a:xfrm>
            <a:off x="8834230" y="1910483"/>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19</a:t>
            </a:r>
            <a:endParaRPr lang="en-AU" sz="1100">
              <a:solidFill>
                <a:schemeClr val="bg1"/>
              </a:solidFill>
            </a:endParaRPr>
          </a:p>
        </p:txBody>
      </p:sp>
      <p:sp>
        <p:nvSpPr>
          <p:cNvPr id="18" name="Rectangle 17">
            <a:extLst>
              <a:ext uri="{FF2B5EF4-FFF2-40B4-BE49-F238E27FC236}">
                <a16:creationId xmlns:a16="http://schemas.microsoft.com/office/drawing/2014/main" id="{BC9E884F-DB5A-0E24-0777-6D285BC60AC8}"/>
              </a:ext>
              <a:ext uri="{C183D7F6-B498-43B3-948B-1728B52AA6E4}">
                <adec:decorative xmlns:adec="http://schemas.microsoft.com/office/drawing/2017/decorative" val="1"/>
              </a:ext>
            </a:extLst>
          </p:cNvPr>
          <p:cNvSpPr>
            <a:spLocks/>
          </p:cNvSpPr>
          <p:nvPr/>
        </p:nvSpPr>
        <p:spPr>
          <a:xfrm flipH="1">
            <a:off x="6307876" y="4869429"/>
            <a:ext cx="2443913"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spcAft>
                <a:spcPts val="600"/>
              </a:spcAft>
            </a:pPr>
            <a:r>
              <a:rPr lang="en-US" sz="1100">
                <a:solidFill>
                  <a:schemeClr val="tx1"/>
                </a:solidFill>
                <a:effectLst/>
                <a:latin typeface="Arial Narrow" panose="020B0604020202020204" pitchFamily="34" charset="0"/>
              </a:rPr>
              <a:t>Appendix D: Fieldwork</a:t>
            </a:r>
          </a:p>
        </p:txBody>
      </p:sp>
      <p:sp>
        <p:nvSpPr>
          <p:cNvPr id="19" name="Rectangle 18">
            <a:extLst>
              <a:ext uri="{FF2B5EF4-FFF2-40B4-BE49-F238E27FC236}">
                <a16:creationId xmlns:a16="http://schemas.microsoft.com/office/drawing/2014/main" id="{E618EF58-085C-E945-27DA-0C96A46A51EE}"/>
              </a:ext>
              <a:ext uri="{C183D7F6-B498-43B3-948B-1728B52AA6E4}">
                <adec:decorative xmlns:adec="http://schemas.microsoft.com/office/drawing/2017/decorative" val="1"/>
              </a:ext>
            </a:extLst>
          </p:cNvPr>
          <p:cNvSpPr>
            <a:spLocks/>
          </p:cNvSpPr>
          <p:nvPr/>
        </p:nvSpPr>
        <p:spPr>
          <a:xfrm>
            <a:off x="8841667" y="4869429"/>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AU" sz="1100">
                <a:solidFill>
                  <a:schemeClr val="bg1"/>
                </a:solidFill>
              </a:rPr>
              <a:t>87</a:t>
            </a:r>
          </a:p>
        </p:txBody>
      </p:sp>
      <p:sp>
        <p:nvSpPr>
          <p:cNvPr id="43" name="Rectangle 42">
            <a:extLst>
              <a:ext uri="{FF2B5EF4-FFF2-40B4-BE49-F238E27FC236}">
                <a16:creationId xmlns:a16="http://schemas.microsoft.com/office/drawing/2014/main" id="{2BE4E307-5594-9AE2-B9DC-56A4571A817C}"/>
              </a:ext>
              <a:ext uri="{C183D7F6-B498-43B3-948B-1728B52AA6E4}">
                <adec:decorative xmlns:adec="http://schemas.microsoft.com/office/drawing/2017/decorative" val="1"/>
              </a:ext>
            </a:extLst>
          </p:cNvPr>
          <p:cNvSpPr>
            <a:spLocks/>
          </p:cNvSpPr>
          <p:nvPr/>
        </p:nvSpPr>
        <p:spPr>
          <a:xfrm>
            <a:off x="8834230" y="2501172"/>
            <a:ext cx="674652"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38</a:t>
            </a:r>
            <a:endParaRPr lang="en-AU" sz="1100">
              <a:solidFill>
                <a:schemeClr val="bg1"/>
              </a:solidFill>
            </a:endParaRPr>
          </a:p>
        </p:txBody>
      </p:sp>
    </p:spTree>
    <p:extLst>
      <p:ext uri="{BB962C8B-B14F-4D97-AF65-F5344CB8AC3E}">
        <p14:creationId xmlns:p14="http://schemas.microsoft.com/office/powerpoint/2010/main" val="11226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05C4-C199-A2EE-E001-F80DE806708A}"/>
              </a:ext>
            </a:extLst>
          </p:cNvPr>
          <p:cNvSpPr>
            <a:spLocks noGrp="1"/>
          </p:cNvSpPr>
          <p:nvPr>
            <p:ph type="title"/>
          </p:nvPr>
        </p:nvSpPr>
        <p:spPr/>
        <p:txBody>
          <a:bodyPr/>
          <a:lstStyle/>
          <a:p>
            <a:r>
              <a:rPr lang="en-US" dirty="0"/>
              <a:t>DSCT findings</a:t>
            </a:r>
          </a:p>
        </p:txBody>
      </p:sp>
      <p:sp>
        <p:nvSpPr>
          <p:cNvPr id="3" name="Slide Number Placeholder 2">
            <a:extLst>
              <a:ext uri="{FF2B5EF4-FFF2-40B4-BE49-F238E27FC236}">
                <a16:creationId xmlns:a16="http://schemas.microsoft.com/office/drawing/2014/main" id="{D89E32D8-1E6E-AB54-6A36-9CE65E343C2E}"/>
              </a:ext>
            </a:extLst>
          </p:cNvPr>
          <p:cNvSpPr>
            <a:spLocks noGrp="1"/>
          </p:cNvSpPr>
          <p:nvPr>
            <p:ph type="sldNum" sz="quarter" idx="11"/>
          </p:nvPr>
        </p:nvSpPr>
        <p:spPr/>
        <p:txBody>
          <a:bodyPr/>
          <a:lstStyle/>
          <a:p>
            <a:fld id="{2ED7E6EB-FFB6-2B46-ABEA-442EF21ADA9F}" type="slidenum">
              <a:rPr lang="en-US" smtClean="0"/>
              <a:pPr/>
              <a:t>19</a:t>
            </a:fld>
            <a:endParaRPr lang="en-US"/>
          </a:p>
        </p:txBody>
      </p:sp>
    </p:spTree>
    <p:extLst>
      <p:ext uri="{BB962C8B-B14F-4D97-AF65-F5344CB8AC3E}">
        <p14:creationId xmlns:p14="http://schemas.microsoft.com/office/powerpoint/2010/main" val="2440115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EA819D-4F8A-40ED-99A0-86017960C2A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246221"/>
          </a:xfrm>
        </p:spPr>
        <p:txBody>
          <a:bodyPr/>
          <a:lstStyle/>
          <a:p>
            <a:r>
              <a:rPr lang="en-US" sz="1600" dirty="0">
                <a:solidFill>
                  <a:schemeClr val="tx1">
                    <a:lumMod val="50000"/>
                    <a:lumOff val="50000"/>
                  </a:schemeClr>
                </a:solidFill>
                <a:latin typeface="Arial Narrow" panose="020B0604020202020204" pitchFamily="34" charset="0"/>
              </a:rPr>
              <a:t>This section explores the design, delivery, implementation, outputs and outcomes for the DSCT as a whole.</a:t>
            </a:r>
            <a:endParaRPr lang="en-AU" dirty="0"/>
          </a:p>
        </p:txBody>
      </p:sp>
      <p:sp>
        <p:nvSpPr>
          <p:cNvPr id="4" name="Title 3">
            <a:extLst>
              <a:ext uri="{FF2B5EF4-FFF2-40B4-BE49-F238E27FC236}">
                <a16:creationId xmlns:a16="http://schemas.microsoft.com/office/drawing/2014/main" id="{061984AE-20D8-3E5B-5311-0C54D9757E3C}"/>
              </a:ext>
              <a:ext uri="{C183D7F6-B498-43B3-948B-1728B52AA6E4}">
                <adec:decorative xmlns:adec="http://schemas.microsoft.com/office/drawing/2017/decorative" val="1"/>
              </a:ext>
            </a:extLst>
          </p:cNvPr>
          <p:cNvSpPr>
            <a:spLocks noGrp="1"/>
          </p:cNvSpPr>
          <p:nvPr>
            <p:ph type="title"/>
          </p:nvPr>
        </p:nvSpPr>
        <p:spPr/>
        <p:txBody>
          <a:bodyPr/>
          <a:lstStyle/>
          <a:p>
            <a:r>
              <a:rPr lang="en-US"/>
              <a:t>About this section</a:t>
            </a:r>
            <a:endParaRPr lang="en-AU"/>
          </a:p>
        </p:txBody>
      </p:sp>
      <p:sp>
        <p:nvSpPr>
          <p:cNvPr id="3" name="Slide Number Placeholder 2">
            <a:extLst>
              <a:ext uri="{FF2B5EF4-FFF2-40B4-BE49-F238E27FC236}">
                <a16:creationId xmlns:a16="http://schemas.microsoft.com/office/drawing/2014/main" id="{8FE6B982-3AC4-4406-200E-C0275B44021B}"/>
              </a:ext>
              <a:ext uri="{C183D7F6-B498-43B3-948B-1728B52AA6E4}">
                <adec:decorative xmlns:adec="http://schemas.microsoft.com/office/drawing/2017/decorative" val="1"/>
              </a:ext>
            </a:extLst>
          </p:cNvPr>
          <p:cNvSpPr>
            <a:spLocks noGrp="1"/>
          </p:cNvSpPr>
          <p:nvPr>
            <p:ph type="sldNum" sz="quarter" idx="11"/>
          </p:nvPr>
        </p:nvSpPr>
        <p:spPr>
          <a:xfrm>
            <a:off x="9387377" y="6139813"/>
            <a:ext cx="335678" cy="365125"/>
          </a:xfrm>
        </p:spPr>
        <p:txBody>
          <a:bodyPr/>
          <a:lstStyle/>
          <a:p>
            <a:fld id="{2ED7E6EB-FFB6-2B46-ABEA-442EF21ADA9F}" type="slidenum">
              <a:rPr lang="en-US" smtClean="0"/>
              <a:pPr/>
              <a:t>20</a:t>
            </a:fld>
            <a:endParaRPr lang="en-US"/>
          </a:p>
        </p:txBody>
      </p:sp>
      <p:sp>
        <p:nvSpPr>
          <p:cNvPr id="16" name="Rectangle 15">
            <a:extLst>
              <a:ext uri="{FF2B5EF4-FFF2-40B4-BE49-F238E27FC236}">
                <a16:creationId xmlns:a16="http://schemas.microsoft.com/office/drawing/2014/main" id="{44CDCF50-7A2A-A5C6-A541-432C1B79DDCB}"/>
              </a:ext>
              <a:ext uri="{C183D7F6-B498-43B3-948B-1728B52AA6E4}">
                <adec:decorative xmlns:adec="http://schemas.microsoft.com/office/drawing/2017/decorative" val="1"/>
              </a:ext>
            </a:extLst>
          </p:cNvPr>
          <p:cNvSpPr/>
          <p:nvPr/>
        </p:nvSpPr>
        <p:spPr>
          <a:xfrm>
            <a:off x="6653784" y="2207621"/>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25</a:t>
            </a:r>
            <a:endParaRPr lang="en-AU" sz="1100">
              <a:solidFill>
                <a:schemeClr val="bg1"/>
              </a:solidFill>
            </a:endParaRPr>
          </a:p>
        </p:txBody>
      </p:sp>
      <p:sp>
        <p:nvSpPr>
          <p:cNvPr id="56" name="Rectangle 55">
            <a:extLst>
              <a:ext uri="{FF2B5EF4-FFF2-40B4-BE49-F238E27FC236}">
                <a16:creationId xmlns:a16="http://schemas.microsoft.com/office/drawing/2014/main" id="{D85F345F-5829-1552-C296-08C4FCB67636}"/>
              </a:ext>
              <a:ext uri="{C183D7F6-B498-43B3-948B-1728B52AA6E4}">
                <adec:decorative xmlns:adec="http://schemas.microsoft.com/office/drawing/2017/decorative" val="1"/>
              </a:ext>
            </a:extLst>
          </p:cNvPr>
          <p:cNvSpPr/>
          <p:nvPr/>
        </p:nvSpPr>
        <p:spPr>
          <a:xfrm flipH="1">
            <a:off x="2659001" y="3159265"/>
            <a:ext cx="39162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rPr>
              <a:t>Assumption 3 – Short, sharp training would meet the needs of employers</a:t>
            </a:r>
            <a:endParaRPr lang="en-US" sz="1100"/>
          </a:p>
        </p:txBody>
      </p:sp>
      <p:sp>
        <p:nvSpPr>
          <p:cNvPr id="57" name="Rectangle 56">
            <a:extLst>
              <a:ext uri="{FF2B5EF4-FFF2-40B4-BE49-F238E27FC236}">
                <a16:creationId xmlns:a16="http://schemas.microsoft.com/office/drawing/2014/main" id="{B5028322-D942-8646-B8FA-76333E7D07DA}"/>
              </a:ext>
              <a:ext uri="{C183D7F6-B498-43B3-948B-1728B52AA6E4}">
                <adec:decorative xmlns:adec="http://schemas.microsoft.com/office/drawing/2017/decorative" val="1"/>
              </a:ext>
            </a:extLst>
          </p:cNvPr>
          <p:cNvSpPr/>
          <p:nvPr/>
        </p:nvSpPr>
        <p:spPr>
          <a:xfrm flipH="1">
            <a:off x="2311801" y="2207621"/>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0"/>
              </a:spcBef>
              <a:spcAft>
                <a:spcPts val="600"/>
              </a:spcAft>
            </a:pPr>
            <a:r>
              <a:rPr lang="en-GB" sz="1100">
                <a:solidFill>
                  <a:schemeClr val="tx1"/>
                </a:solidFill>
                <a:effectLst/>
                <a:latin typeface="Arial Narrow" panose="020B0604020202020204" pitchFamily="34" charset="0"/>
              </a:rPr>
              <a:t>Assumptions underpinning the DSCT and how this played out in practice</a:t>
            </a:r>
          </a:p>
        </p:txBody>
      </p:sp>
      <p:sp>
        <p:nvSpPr>
          <p:cNvPr id="58" name="Rectangle 57">
            <a:extLst>
              <a:ext uri="{FF2B5EF4-FFF2-40B4-BE49-F238E27FC236}">
                <a16:creationId xmlns:a16="http://schemas.microsoft.com/office/drawing/2014/main" id="{DEFC50FC-ED05-5EA4-2638-51F48DE849E3}"/>
              </a:ext>
              <a:ext uri="{C183D7F6-B498-43B3-948B-1728B52AA6E4}">
                <adec:decorative xmlns:adec="http://schemas.microsoft.com/office/drawing/2017/decorative" val="1"/>
              </a:ext>
            </a:extLst>
          </p:cNvPr>
          <p:cNvSpPr/>
          <p:nvPr/>
        </p:nvSpPr>
        <p:spPr>
          <a:xfrm flipH="1">
            <a:off x="2659001" y="2828408"/>
            <a:ext cx="39162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Assumption 2 – The problem to overcome was on the supply side</a:t>
            </a:r>
            <a:endParaRPr lang="en-US"/>
          </a:p>
        </p:txBody>
      </p:sp>
      <p:sp>
        <p:nvSpPr>
          <p:cNvPr id="59" name="Rectangle 58">
            <a:extLst>
              <a:ext uri="{FF2B5EF4-FFF2-40B4-BE49-F238E27FC236}">
                <a16:creationId xmlns:a16="http://schemas.microsoft.com/office/drawing/2014/main" id="{1484306F-838F-1F69-4990-00107BC7938E}"/>
              </a:ext>
              <a:ext uri="{C183D7F6-B498-43B3-948B-1728B52AA6E4}">
                <adec:decorative xmlns:adec="http://schemas.microsoft.com/office/drawing/2017/decorative" val="1"/>
              </a:ext>
            </a:extLst>
          </p:cNvPr>
          <p:cNvSpPr/>
          <p:nvPr/>
        </p:nvSpPr>
        <p:spPr>
          <a:xfrm>
            <a:off x="6653784" y="2828408"/>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27</a:t>
            </a:r>
            <a:endParaRPr lang="en-AU" sz="1100">
              <a:solidFill>
                <a:schemeClr val="bg1"/>
              </a:solidFill>
            </a:endParaRPr>
          </a:p>
        </p:txBody>
      </p:sp>
      <p:sp>
        <p:nvSpPr>
          <p:cNvPr id="60" name="Rectangle 59">
            <a:extLst>
              <a:ext uri="{FF2B5EF4-FFF2-40B4-BE49-F238E27FC236}">
                <a16:creationId xmlns:a16="http://schemas.microsoft.com/office/drawing/2014/main" id="{5805D2E5-81E0-C3D5-09C3-CB763A194E82}"/>
              </a:ext>
              <a:ext uri="{C183D7F6-B498-43B3-948B-1728B52AA6E4}">
                <adec:decorative xmlns:adec="http://schemas.microsoft.com/office/drawing/2017/decorative" val="1"/>
              </a:ext>
            </a:extLst>
          </p:cNvPr>
          <p:cNvSpPr/>
          <p:nvPr/>
        </p:nvSpPr>
        <p:spPr>
          <a:xfrm>
            <a:off x="6653784" y="3159265"/>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28</a:t>
            </a:r>
            <a:endParaRPr lang="en-AU" sz="1100">
              <a:solidFill>
                <a:schemeClr val="bg1"/>
              </a:solidFill>
            </a:endParaRPr>
          </a:p>
        </p:txBody>
      </p:sp>
      <p:sp>
        <p:nvSpPr>
          <p:cNvPr id="62" name="Rectangle 61">
            <a:extLst>
              <a:ext uri="{FF2B5EF4-FFF2-40B4-BE49-F238E27FC236}">
                <a16:creationId xmlns:a16="http://schemas.microsoft.com/office/drawing/2014/main" id="{BB7A4D9B-5102-4013-7FD5-FBCE4B04A853}"/>
              </a:ext>
              <a:ext uri="{C183D7F6-B498-43B3-948B-1728B52AA6E4}">
                <adec:decorative xmlns:adec="http://schemas.microsoft.com/office/drawing/2017/decorative" val="1"/>
              </a:ext>
            </a:extLst>
          </p:cNvPr>
          <p:cNvSpPr/>
          <p:nvPr/>
        </p:nvSpPr>
        <p:spPr>
          <a:xfrm>
            <a:off x="6653784" y="1226201"/>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21</a:t>
            </a:r>
            <a:endParaRPr lang="en-AU" sz="1100">
              <a:solidFill>
                <a:schemeClr val="bg1"/>
              </a:solidFill>
            </a:endParaRPr>
          </a:p>
        </p:txBody>
      </p:sp>
      <p:sp>
        <p:nvSpPr>
          <p:cNvPr id="63" name="Rectangle 62">
            <a:extLst>
              <a:ext uri="{FF2B5EF4-FFF2-40B4-BE49-F238E27FC236}">
                <a16:creationId xmlns:a16="http://schemas.microsoft.com/office/drawing/2014/main" id="{B75A05E2-1B4D-FCFF-552F-0F74EFC109F5}"/>
              </a:ext>
              <a:ext uri="{C183D7F6-B498-43B3-948B-1728B52AA6E4}">
                <adec:decorative xmlns:adec="http://schemas.microsoft.com/office/drawing/2017/decorative" val="1"/>
              </a:ext>
            </a:extLst>
          </p:cNvPr>
          <p:cNvSpPr/>
          <p:nvPr/>
        </p:nvSpPr>
        <p:spPr>
          <a:xfrm flipH="1">
            <a:off x="2311801" y="1226201"/>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Key findings</a:t>
            </a:r>
            <a:endParaRPr lang="en-US"/>
          </a:p>
        </p:txBody>
      </p:sp>
      <p:sp>
        <p:nvSpPr>
          <p:cNvPr id="64" name="Rectangle 63">
            <a:extLst>
              <a:ext uri="{FF2B5EF4-FFF2-40B4-BE49-F238E27FC236}">
                <a16:creationId xmlns:a16="http://schemas.microsoft.com/office/drawing/2014/main" id="{516BC304-7628-2654-9304-2642F333B539}"/>
              </a:ext>
              <a:ext uri="{C183D7F6-B498-43B3-948B-1728B52AA6E4}">
                <adec:decorative xmlns:adec="http://schemas.microsoft.com/office/drawing/2017/decorative" val="1"/>
              </a:ext>
            </a:extLst>
          </p:cNvPr>
          <p:cNvSpPr/>
          <p:nvPr/>
        </p:nvSpPr>
        <p:spPr>
          <a:xfrm flipH="1">
            <a:off x="2311801" y="1557058"/>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Assessment against key objectives</a:t>
            </a:r>
            <a:endParaRPr lang="en-US"/>
          </a:p>
        </p:txBody>
      </p:sp>
      <p:sp>
        <p:nvSpPr>
          <p:cNvPr id="65" name="Rectangle 64">
            <a:extLst>
              <a:ext uri="{FF2B5EF4-FFF2-40B4-BE49-F238E27FC236}">
                <a16:creationId xmlns:a16="http://schemas.microsoft.com/office/drawing/2014/main" id="{5D022A63-2218-F89F-6AEF-C465DFDC3DE9}"/>
              </a:ext>
              <a:ext uri="{C183D7F6-B498-43B3-948B-1728B52AA6E4}">
                <adec:decorative xmlns:adec="http://schemas.microsoft.com/office/drawing/2017/decorative" val="1"/>
              </a:ext>
            </a:extLst>
          </p:cNvPr>
          <p:cNvSpPr/>
          <p:nvPr/>
        </p:nvSpPr>
        <p:spPr>
          <a:xfrm flipH="1">
            <a:off x="2311801" y="1887915"/>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Was there a clear reason to establish the DSCT?</a:t>
            </a:r>
            <a:endParaRPr lang="en-US"/>
          </a:p>
        </p:txBody>
      </p:sp>
      <p:sp>
        <p:nvSpPr>
          <p:cNvPr id="66" name="Rectangle 65">
            <a:extLst>
              <a:ext uri="{FF2B5EF4-FFF2-40B4-BE49-F238E27FC236}">
                <a16:creationId xmlns:a16="http://schemas.microsoft.com/office/drawing/2014/main" id="{723B7C79-7031-1662-CA30-D037CC12EB2F}"/>
              </a:ext>
              <a:ext uri="{C183D7F6-B498-43B3-948B-1728B52AA6E4}">
                <adec:decorative xmlns:adec="http://schemas.microsoft.com/office/drawing/2017/decorative" val="1"/>
              </a:ext>
            </a:extLst>
          </p:cNvPr>
          <p:cNvSpPr/>
          <p:nvPr/>
        </p:nvSpPr>
        <p:spPr>
          <a:xfrm>
            <a:off x="6653784" y="1557058"/>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23</a:t>
            </a:r>
            <a:endParaRPr lang="en-AU" sz="1100">
              <a:solidFill>
                <a:schemeClr val="bg1"/>
              </a:solidFill>
            </a:endParaRPr>
          </a:p>
        </p:txBody>
      </p:sp>
      <p:sp>
        <p:nvSpPr>
          <p:cNvPr id="67" name="Rectangle 66">
            <a:extLst>
              <a:ext uri="{FF2B5EF4-FFF2-40B4-BE49-F238E27FC236}">
                <a16:creationId xmlns:a16="http://schemas.microsoft.com/office/drawing/2014/main" id="{7594DA53-261D-A2F2-A963-E6D9215321F5}"/>
              </a:ext>
              <a:ext uri="{C183D7F6-B498-43B3-948B-1728B52AA6E4}">
                <adec:decorative xmlns:adec="http://schemas.microsoft.com/office/drawing/2017/decorative" val="1"/>
              </a:ext>
            </a:extLst>
          </p:cNvPr>
          <p:cNvSpPr/>
          <p:nvPr/>
        </p:nvSpPr>
        <p:spPr>
          <a:xfrm>
            <a:off x="6653784" y="1887915"/>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24</a:t>
            </a:r>
            <a:endParaRPr lang="en-AU" sz="1100">
              <a:solidFill>
                <a:schemeClr val="bg1"/>
              </a:solidFill>
            </a:endParaRPr>
          </a:p>
        </p:txBody>
      </p:sp>
      <p:sp>
        <p:nvSpPr>
          <p:cNvPr id="96" name="Rectangle 95">
            <a:extLst>
              <a:ext uri="{FF2B5EF4-FFF2-40B4-BE49-F238E27FC236}">
                <a16:creationId xmlns:a16="http://schemas.microsoft.com/office/drawing/2014/main" id="{FD413846-D661-525F-DE0B-95BB8F8F4AFD}"/>
              </a:ext>
              <a:ext uri="{C183D7F6-B498-43B3-948B-1728B52AA6E4}">
                <adec:decorative xmlns:adec="http://schemas.microsoft.com/office/drawing/2017/decorative" val="1"/>
              </a:ext>
            </a:extLst>
          </p:cNvPr>
          <p:cNvSpPr/>
          <p:nvPr/>
        </p:nvSpPr>
        <p:spPr>
          <a:xfrm>
            <a:off x="6653784" y="3813166"/>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30</a:t>
            </a:r>
            <a:endParaRPr lang="en-AU" sz="1100">
              <a:solidFill>
                <a:schemeClr val="bg1"/>
              </a:solidFill>
            </a:endParaRPr>
          </a:p>
        </p:txBody>
      </p:sp>
      <p:sp>
        <p:nvSpPr>
          <p:cNvPr id="97" name="Rectangle 96">
            <a:extLst>
              <a:ext uri="{FF2B5EF4-FFF2-40B4-BE49-F238E27FC236}">
                <a16:creationId xmlns:a16="http://schemas.microsoft.com/office/drawing/2014/main" id="{037B024B-1B3E-05D3-8222-3D0F863F0494}"/>
              </a:ext>
              <a:ext uri="{C183D7F6-B498-43B3-948B-1728B52AA6E4}">
                <adec:decorative xmlns:adec="http://schemas.microsoft.com/office/drawing/2017/decorative" val="1"/>
              </a:ext>
            </a:extLst>
          </p:cNvPr>
          <p:cNvSpPr/>
          <p:nvPr/>
        </p:nvSpPr>
        <p:spPr>
          <a:xfrm flipH="1">
            <a:off x="2311801" y="3813166"/>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Governance</a:t>
            </a:r>
            <a:endParaRPr lang="en-US"/>
          </a:p>
        </p:txBody>
      </p:sp>
      <p:sp>
        <p:nvSpPr>
          <p:cNvPr id="98" name="Rectangle 97">
            <a:extLst>
              <a:ext uri="{FF2B5EF4-FFF2-40B4-BE49-F238E27FC236}">
                <a16:creationId xmlns:a16="http://schemas.microsoft.com/office/drawing/2014/main" id="{640A8BA3-012E-696F-C5D2-04687D96FCA0}"/>
              </a:ext>
              <a:ext uri="{C183D7F6-B498-43B3-948B-1728B52AA6E4}">
                <adec:decorative xmlns:adec="http://schemas.microsoft.com/office/drawing/2017/decorative" val="1"/>
              </a:ext>
            </a:extLst>
          </p:cNvPr>
          <p:cNvSpPr/>
          <p:nvPr/>
        </p:nvSpPr>
        <p:spPr>
          <a:xfrm flipH="1">
            <a:off x="2311801" y="4144023"/>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Employer engagement in design of the projects</a:t>
            </a:r>
            <a:endParaRPr lang="en-US"/>
          </a:p>
        </p:txBody>
      </p:sp>
      <p:sp>
        <p:nvSpPr>
          <p:cNvPr id="99" name="Rectangle 98">
            <a:extLst>
              <a:ext uri="{FF2B5EF4-FFF2-40B4-BE49-F238E27FC236}">
                <a16:creationId xmlns:a16="http://schemas.microsoft.com/office/drawing/2014/main" id="{06AFCD01-36E2-A2D0-3127-7A694C9FC867}"/>
              </a:ext>
              <a:ext uri="{C183D7F6-B498-43B3-948B-1728B52AA6E4}">
                <adec:decorative xmlns:adec="http://schemas.microsoft.com/office/drawing/2017/decorative" val="1"/>
              </a:ext>
            </a:extLst>
          </p:cNvPr>
          <p:cNvSpPr/>
          <p:nvPr/>
        </p:nvSpPr>
        <p:spPr>
          <a:xfrm flipH="1">
            <a:off x="2311801" y="4474880"/>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Measuring of outputs across cadetship project</a:t>
            </a:r>
            <a:endParaRPr lang="en-US"/>
          </a:p>
        </p:txBody>
      </p:sp>
      <p:sp>
        <p:nvSpPr>
          <p:cNvPr id="100" name="Rectangle 99">
            <a:extLst>
              <a:ext uri="{FF2B5EF4-FFF2-40B4-BE49-F238E27FC236}">
                <a16:creationId xmlns:a16="http://schemas.microsoft.com/office/drawing/2014/main" id="{87B038E3-692D-744B-6C0B-172E342408A3}"/>
              </a:ext>
              <a:ext uri="{C183D7F6-B498-43B3-948B-1728B52AA6E4}">
                <adec:decorative xmlns:adec="http://schemas.microsoft.com/office/drawing/2017/decorative" val="1"/>
              </a:ext>
            </a:extLst>
          </p:cNvPr>
          <p:cNvSpPr/>
          <p:nvPr/>
        </p:nvSpPr>
        <p:spPr>
          <a:xfrm>
            <a:off x="6653784" y="4144023"/>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31</a:t>
            </a:r>
            <a:endParaRPr lang="en-AU" sz="1100">
              <a:solidFill>
                <a:schemeClr val="bg1"/>
              </a:solidFill>
            </a:endParaRPr>
          </a:p>
        </p:txBody>
      </p:sp>
      <p:sp>
        <p:nvSpPr>
          <p:cNvPr id="101" name="Rectangle 100">
            <a:extLst>
              <a:ext uri="{FF2B5EF4-FFF2-40B4-BE49-F238E27FC236}">
                <a16:creationId xmlns:a16="http://schemas.microsoft.com/office/drawing/2014/main" id="{485AF870-F222-0D68-F6AE-4F159A421CDC}"/>
              </a:ext>
              <a:ext uri="{C183D7F6-B498-43B3-948B-1728B52AA6E4}">
                <adec:decorative xmlns:adec="http://schemas.microsoft.com/office/drawing/2017/decorative" val="1"/>
              </a:ext>
            </a:extLst>
          </p:cNvPr>
          <p:cNvSpPr/>
          <p:nvPr/>
        </p:nvSpPr>
        <p:spPr>
          <a:xfrm>
            <a:off x="6653784" y="4474880"/>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32</a:t>
            </a:r>
            <a:endParaRPr lang="en-AU" sz="1100">
              <a:solidFill>
                <a:schemeClr val="bg1"/>
              </a:solidFill>
            </a:endParaRPr>
          </a:p>
        </p:txBody>
      </p:sp>
      <p:sp>
        <p:nvSpPr>
          <p:cNvPr id="103" name="Rectangle 102">
            <a:extLst>
              <a:ext uri="{FF2B5EF4-FFF2-40B4-BE49-F238E27FC236}">
                <a16:creationId xmlns:a16="http://schemas.microsoft.com/office/drawing/2014/main" id="{2A4127C1-3884-198B-1A24-DD7A7F451145}"/>
              </a:ext>
              <a:ext uri="{C183D7F6-B498-43B3-948B-1728B52AA6E4}">
                <adec:decorative xmlns:adec="http://schemas.microsoft.com/office/drawing/2017/decorative" val="1"/>
              </a:ext>
            </a:extLst>
          </p:cNvPr>
          <p:cNvSpPr/>
          <p:nvPr/>
        </p:nvSpPr>
        <p:spPr>
          <a:xfrm flipH="1">
            <a:off x="2311801" y="3482309"/>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rPr>
              <a:t>Design features that set the DSCT up for success </a:t>
            </a:r>
            <a:r>
              <a:rPr lang="en-US" sz="1100" i="1">
                <a:solidFill>
                  <a:srgbClr val="000000"/>
                </a:solidFill>
              </a:rPr>
              <a:t>as a trial</a:t>
            </a:r>
            <a:endParaRPr lang="en-US"/>
          </a:p>
        </p:txBody>
      </p:sp>
      <p:sp>
        <p:nvSpPr>
          <p:cNvPr id="105" name="Rectangle 104">
            <a:extLst>
              <a:ext uri="{FF2B5EF4-FFF2-40B4-BE49-F238E27FC236}">
                <a16:creationId xmlns:a16="http://schemas.microsoft.com/office/drawing/2014/main" id="{21E922F8-95CB-ACCB-CE2A-CE3A562C762A}"/>
              </a:ext>
              <a:ext uri="{C183D7F6-B498-43B3-948B-1728B52AA6E4}">
                <adec:decorative xmlns:adec="http://schemas.microsoft.com/office/drawing/2017/decorative" val="1"/>
              </a:ext>
            </a:extLst>
          </p:cNvPr>
          <p:cNvSpPr/>
          <p:nvPr/>
        </p:nvSpPr>
        <p:spPr>
          <a:xfrm>
            <a:off x="6653784" y="3482309"/>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29</a:t>
            </a:r>
            <a:endParaRPr lang="en-AU" sz="1100">
              <a:solidFill>
                <a:schemeClr val="bg1"/>
              </a:solidFill>
            </a:endParaRPr>
          </a:p>
        </p:txBody>
      </p:sp>
      <p:sp>
        <p:nvSpPr>
          <p:cNvPr id="6" name="Rectangle 5">
            <a:extLst>
              <a:ext uri="{FF2B5EF4-FFF2-40B4-BE49-F238E27FC236}">
                <a16:creationId xmlns:a16="http://schemas.microsoft.com/office/drawing/2014/main" id="{29FE5D99-374D-2769-5E69-7FD0B097D0C9}"/>
              </a:ext>
              <a:ext uri="{C183D7F6-B498-43B3-948B-1728B52AA6E4}">
                <adec:decorative xmlns:adec="http://schemas.microsoft.com/office/drawing/2017/decorative" val="1"/>
              </a:ext>
            </a:extLst>
          </p:cNvPr>
          <p:cNvSpPr/>
          <p:nvPr/>
        </p:nvSpPr>
        <p:spPr>
          <a:xfrm flipH="1">
            <a:off x="2311971" y="4805737"/>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Measuring of satisfaction of cadets across cadetship projects</a:t>
            </a:r>
            <a:endParaRPr lang="en-US"/>
          </a:p>
        </p:txBody>
      </p:sp>
      <p:sp>
        <p:nvSpPr>
          <p:cNvPr id="7" name="Rectangle 6">
            <a:extLst>
              <a:ext uri="{FF2B5EF4-FFF2-40B4-BE49-F238E27FC236}">
                <a16:creationId xmlns:a16="http://schemas.microsoft.com/office/drawing/2014/main" id="{11761CD5-3D92-6C4B-70F0-4D07B5B9E865}"/>
              </a:ext>
              <a:ext uri="{C183D7F6-B498-43B3-948B-1728B52AA6E4}">
                <adec:decorative xmlns:adec="http://schemas.microsoft.com/office/drawing/2017/decorative" val="1"/>
              </a:ext>
            </a:extLst>
          </p:cNvPr>
          <p:cNvSpPr/>
          <p:nvPr/>
        </p:nvSpPr>
        <p:spPr>
          <a:xfrm flipH="1">
            <a:off x="2312028" y="5136594"/>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Cost of the DSCT and spending by provider</a:t>
            </a:r>
            <a:endParaRPr lang="en-US"/>
          </a:p>
        </p:txBody>
      </p:sp>
      <p:sp>
        <p:nvSpPr>
          <p:cNvPr id="8" name="Rectangle 7">
            <a:extLst>
              <a:ext uri="{FF2B5EF4-FFF2-40B4-BE49-F238E27FC236}">
                <a16:creationId xmlns:a16="http://schemas.microsoft.com/office/drawing/2014/main" id="{713BA1C6-0C50-EB84-62DB-CDEE0707F82E}"/>
              </a:ext>
              <a:ext uri="{C183D7F6-B498-43B3-948B-1728B52AA6E4}">
                <adec:decorative xmlns:adec="http://schemas.microsoft.com/office/drawing/2017/decorative" val="1"/>
              </a:ext>
            </a:extLst>
          </p:cNvPr>
          <p:cNvSpPr/>
          <p:nvPr/>
        </p:nvSpPr>
        <p:spPr>
          <a:xfrm flipH="1">
            <a:off x="2312056" y="5467448"/>
            <a:ext cx="42634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Cost per cadet enrolment and completion</a:t>
            </a:r>
            <a:endParaRPr lang="en-US"/>
          </a:p>
        </p:txBody>
      </p:sp>
      <p:sp>
        <p:nvSpPr>
          <p:cNvPr id="9" name="Rectangle 8">
            <a:extLst>
              <a:ext uri="{FF2B5EF4-FFF2-40B4-BE49-F238E27FC236}">
                <a16:creationId xmlns:a16="http://schemas.microsoft.com/office/drawing/2014/main" id="{11FFAA5C-C2A9-2AF1-050D-FDBA902783AB}"/>
              </a:ext>
              <a:ext uri="{C183D7F6-B498-43B3-948B-1728B52AA6E4}">
                <adec:decorative xmlns:adec="http://schemas.microsoft.com/office/drawing/2017/decorative" val="1"/>
              </a:ext>
            </a:extLst>
          </p:cNvPr>
          <p:cNvSpPr/>
          <p:nvPr/>
        </p:nvSpPr>
        <p:spPr>
          <a:xfrm>
            <a:off x="6645126" y="4805737"/>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33</a:t>
            </a:r>
            <a:endParaRPr lang="en-AU" sz="1100">
              <a:solidFill>
                <a:schemeClr val="bg1"/>
              </a:solidFill>
            </a:endParaRPr>
          </a:p>
        </p:txBody>
      </p:sp>
      <p:sp>
        <p:nvSpPr>
          <p:cNvPr id="10" name="Rectangle 9">
            <a:extLst>
              <a:ext uri="{FF2B5EF4-FFF2-40B4-BE49-F238E27FC236}">
                <a16:creationId xmlns:a16="http://schemas.microsoft.com/office/drawing/2014/main" id="{C1F4EE06-E048-EEFE-E000-F2E642B7BDF1}"/>
              </a:ext>
              <a:ext uri="{C183D7F6-B498-43B3-948B-1728B52AA6E4}">
                <adec:decorative xmlns:adec="http://schemas.microsoft.com/office/drawing/2017/decorative" val="1"/>
              </a:ext>
            </a:extLst>
          </p:cNvPr>
          <p:cNvSpPr/>
          <p:nvPr/>
        </p:nvSpPr>
        <p:spPr>
          <a:xfrm>
            <a:off x="6645126" y="5136594"/>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34</a:t>
            </a:r>
            <a:endParaRPr lang="en-AU" sz="1100">
              <a:solidFill>
                <a:schemeClr val="bg1"/>
              </a:solidFill>
            </a:endParaRPr>
          </a:p>
        </p:txBody>
      </p:sp>
      <p:sp>
        <p:nvSpPr>
          <p:cNvPr id="11" name="Rectangle 10">
            <a:extLst>
              <a:ext uri="{FF2B5EF4-FFF2-40B4-BE49-F238E27FC236}">
                <a16:creationId xmlns:a16="http://schemas.microsoft.com/office/drawing/2014/main" id="{B86F38F0-299D-8573-0822-21438A429C8F}"/>
              </a:ext>
              <a:ext uri="{C183D7F6-B498-43B3-948B-1728B52AA6E4}">
                <adec:decorative xmlns:adec="http://schemas.microsoft.com/office/drawing/2017/decorative" val="1"/>
              </a:ext>
            </a:extLst>
          </p:cNvPr>
          <p:cNvSpPr/>
          <p:nvPr/>
        </p:nvSpPr>
        <p:spPr>
          <a:xfrm>
            <a:off x="6645126" y="5467451"/>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35</a:t>
            </a:r>
            <a:endParaRPr lang="en-AU" sz="1100">
              <a:solidFill>
                <a:schemeClr val="bg1"/>
              </a:solidFill>
            </a:endParaRPr>
          </a:p>
        </p:txBody>
      </p:sp>
      <p:sp>
        <p:nvSpPr>
          <p:cNvPr id="12" name="Rectangle 11">
            <a:extLst>
              <a:ext uri="{FF2B5EF4-FFF2-40B4-BE49-F238E27FC236}">
                <a16:creationId xmlns:a16="http://schemas.microsoft.com/office/drawing/2014/main" id="{72546936-7DDE-B512-A4EB-5296BD619B70}"/>
              </a:ext>
              <a:ext uri="{C183D7F6-B498-43B3-948B-1728B52AA6E4}">
                <adec:decorative xmlns:adec="http://schemas.microsoft.com/office/drawing/2017/decorative" val="1"/>
              </a:ext>
            </a:extLst>
          </p:cNvPr>
          <p:cNvSpPr/>
          <p:nvPr/>
        </p:nvSpPr>
        <p:spPr>
          <a:xfrm>
            <a:off x="6653784" y="2517246"/>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26</a:t>
            </a:r>
            <a:endParaRPr lang="en-AU" sz="1100">
              <a:solidFill>
                <a:schemeClr val="bg1"/>
              </a:solidFill>
            </a:endParaRPr>
          </a:p>
        </p:txBody>
      </p:sp>
      <p:sp>
        <p:nvSpPr>
          <p:cNvPr id="13" name="Rectangle 12">
            <a:extLst>
              <a:ext uri="{FF2B5EF4-FFF2-40B4-BE49-F238E27FC236}">
                <a16:creationId xmlns:a16="http://schemas.microsoft.com/office/drawing/2014/main" id="{B3C91C7E-0CA7-CBB8-8A5A-E4D390FCD61B}"/>
              </a:ext>
              <a:ext uri="{C183D7F6-B498-43B3-948B-1728B52AA6E4}">
                <adec:decorative xmlns:adec="http://schemas.microsoft.com/office/drawing/2017/decorative" val="1"/>
              </a:ext>
            </a:extLst>
          </p:cNvPr>
          <p:cNvSpPr/>
          <p:nvPr/>
        </p:nvSpPr>
        <p:spPr>
          <a:xfrm flipH="1">
            <a:off x="2659001" y="2517246"/>
            <a:ext cx="3916279"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100">
                <a:solidFill>
                  <a:srgbClr val="000000"/>
                </a:solidFill>
              </a:rPr>
              <a:t>Assumption 1 - T</a:t>
            </a:r>
            <a:r>
              <a:rPr lang="en-US" sz="1100">
                <a:solidFill>
                  <a:srgbClr val="000000"/>
                </a:solidFill>
              </a:rPr>
              <a:t>here was a demand for junior staff and entry level roles</a:t>
            </a:r>
            <a:endParaRPr lang="en-US"/>
          </a:p>
        </p:txBody>
      </p:sp>
    </p:spTree>
    <p:extLst>
      <p:ext uri="{BB962C8B-B14F-4D97-AF65-F5344CB8AC3E}">
        <p14:creationId xmlns:p14="http://schemas.microsoft.com/office/powerpoint/2010/main" val="62333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653B15-F7E7-1923-D92E-05C00C309574}"/>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a:t>The DSCT was established as a trial to address an anticipated digital skills gap identified by industry and its design features set it up for success. In practice, many of the assumptions underpinning the trial did not play out as anticipated, including employer engagement and the extent to which there was demand for entry-level digital skills roles. </a:t>
            </a:r>
          </a:p>
        </p:txBody>
      </p:sp>
      <p:sp>
        <p:nvSpPr>
          <p:cNvPr id="5" name="Title 4">
            <a:extLst>
              <a:ext uri="{FF2B5EF4-FFF2-40B4-BE49-F238E27FC236}">
                <a16:creationId xmlns:a16="http://schemas.microsoft.com/office/drawing/2014/main" id="{B2C392A2-D7B7-1C9A-4A2D-4D7C2B7CE899}"/>
              </a:ext>
              <a:ext uri="{C183D7F6-B498-43B3-948B-1728B52AA6E4}">
                <adec:decorative xmlns:adec="http://schemas.microsoft.com/office/drawing/2017/decorative" val="1"/>
              </a:ext>
            </a:extLst>
          </p:cNvPr>
          <p:cNvSpPr>
            <a:spLocks noGrp="1"/>
          </p:cNvSpPr>
          <p:nvPr>
            <p:ph type="title"/>
          </p:nvPr>
        </p:nvSpPr>
        <p:spPr>
          <a:prstGeom prst="rect">
            <a:avLst/>
          </a:prstGeom>
        </p:spPr>
        <p:txBody>
          <a:bodyPr vert="horz" wrap="square" lIns="0" tIns="0" rIns="0" bIns="0" anchor="t" anchorCtr="0">
            <a:spAutoFit/>
          </a:bodyPr>
          <a:lstStyle/>
          <a:p>
            <a:pPr>
              <a:spcBef>
                <a:spcPts val="0"/>
              </a:spcBef>
            </a:pPr>
            <a:r>
              <a:rPr lang="en-US"/>
              <a:t>DSCT | Key findings (1)</a:t>
            </a:r>
            <a:endParaRPr lang="en-AU" sz="2400">
              <a:solidFill>
                <a:schemeClr val="tx2"/>
              </a:solidFill>
              <a:latin typeface="Arial Narrow" panose="020B0604020202020204" pitchFamily="34" charset="0"/>
            </a:endParaRPr>
          </a:p>
        </p:txBody>
      </p:sp>
      <p:sp>
        <p:nvSpPr>
          <p:cNvPr id="3" name="Slide Number Placeholder 2">
            <a:extLst>
              <a:ext uri="{FF2B5EF4-FFF2-40B4-BE49-F238E27FC236}">
                <a16:creationId xmlns:a16="http://schemas.microsoft.com/office/drawing/2014/main" id="{384D1346-5A4C-2E4B-E60D-C47F102522E8}"/>
              </a:ext>
              <a:ext uri="{C183D7F6-B498-43B3-948B-1728B52AA6E4}">
                <adec:decorative xmlns:adec="http://schemas.microsoft.com/office/drawing/2017/decorative" val="1"/>
              </a:ext>
            </a:extLst>
          </p:cNvPr>
          <p:cNvSpPr>
            <a:spLocks noGrp="1"/>
          </p:cNvSpPr>
          <p:nvPr>
            <p:ph type="sldNum" sz="quarter" idx="11"/>
          </p:nvPr>
        </p:nvSpPr>
        <p:spPr>
          <a:xfrm>
            <a:off x="9519141" y="6512116"/>
            <a:ext cx="335678" cy="365125"/>
          </a:xfrm>
        </p:spPr>
        <p:txBody>
          <a:bodyPr/>
          <a:lstStyle/>
          <a:p>
            <a:fld id="{2ED7E6EB-FFB6-2B46-ABEA-442EF21ADA9F}" type="slidenum">
              <a:rPr lang="en-US" smtClean="0"/>
              <a:pPr/>
              <a:t>21</a:t>
            </a:fld>
            <a:endParaRPr lang="en-US"/>
          </a:p>
        </p:txBody>
      </p:sp>
      <p:sp>
        <p:nvSpPr>
          <p:cNvPr id="16" name="Rectangle 15">
            <a:extLst>
              <a:ext uri="{FF2B5EF4-FFF2-40B4-BE49-F238E27FC236}">
                <a16:creationId xmlns:a16="http://schemas.microsoft.com/office/drawing/2014/main" id="{8DC803AB-9A7B-0EB6-720C-54E43C8E0345}"/>
              </a:ext>
              <a:ext uri="{C183D7F6-B498-43B3-948B-1728B52AA6E4}">
                <adec:decorative xmlns:adec="http://schemas.microsoft.com/office/drawing/2017/decorative" val="1"/>
              </a:ext>
            </a:extLst>
          </p:cNvPr>
          <p:cNvSpPr/>
          <p:nvPr/>
        </p:nvSpPr>
        <p:spPr>
          <a:xfrm>
            <a:off x="1280999" y="1583028"/>
            <a:ext cx="1316730" cy="1174873"/>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Was there a clear reason to establish the DSCT?</a:t>
            </a:r>
            <a:endParaRPr lang="en-AU" sz="1200" b="1">
              <a:solidFill>
                <a:schemeClr val="tx2"/>
              </a:solidFill>
            </a:endParaRPr>
          </a:p>
        </p:txBody>
      </p:sp>
      <p:sp>
        <p:nvSpPr>
          <p:cNvPr id="2" name="Rectangle 1">
            <a:extLst>
              <a:ext uri="{FF2B5EF4-FFF2-40B4-BE49-F238E27FC236}">
                <a16:creationId xmlns:a16="http://schemas.microsoft.com/office/drawing/2014/main" id="{C2C362CA-13DC-525A-0B27-120A7E25FF38}"/>
              </a:ext>
              <a:ext uri="{C183D7F6-B498-43B3-948B-1728B52AA6E4}">
                <adec:decorative xmlns:adec="http://schemas.microsoft.com/office/drawing/2017/decorative" val="1"/>
              </a:ext>
            </a:extLst>
          </p:cNvPr>
          <p:cNvSpPr/>
          <p:nvPr/>
        </p:nvSpPr>
        <p:spPr>
          <a:xfrm>
            <a:off x="2714464" y="1583028"/>
            <a:ext cx="7026388" cy="1174873"/>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chemeClr val="tx1"/>
                </a:solidFill>
              </a:rPr>
              <a:t>The DSCT was established to address an anticipated skills gap in the digital skills industry by testing new models of learner pathway.</a:t>
            </a:r>
          </a:p>
          <a:p>
            <a:endParaRPr lang="en-US" sz="1100">
              <a:solidFill>
                <a:schemeClr val="tx1"/>
              </a:solidFill>
            </a:endParaRPr>
          </a:p>
          <a:p>
            <a:r>
              <a:rPr lang="en-US" sz="1100">
                <a:solidFill>
                  <a:schemeClr val="tx1"/>
                </a:solidFill>
              </a:rPr>
              <a:t>The DSCT directly responded to challenges identified by industry by:</a:t>
            </a:r>
          </a:p>
          <a:p>
            <a:pPr marL="171450" marR="0" indent="-171450" fontAlgn="auto">
              <a:spcBef>
                <a:spcPts val="0"/>
              </a:spcBef>
              <a:buFont typeface="Arial" panose="020B0604020202020204" pitchFamily="34" charset="0"/>
              <a:buChar char="•"/>
            </a:pPr>
            <a:r>
              <a:rPr lang="en-AU" sz="1100">
                <a:solidFill>
                  <a:schemeClr val="tx1"/>
                </a:solidFill>
              </a:rPr>
              <a:t>Connecting unskilled cohorts with tech training and employment opportunities</a:t>
            </a:r>
          </a:p>
          <a:p>
            <a:pPr marL="171450" marR="0" indent="-171450" fontAlgn="auto">
              <a:spcBef>
                <a:spcPts val="0"/>
              </a:spcBef>
              <a:buFont typeface="Arial" panose="020B0604020202020204" pitchFamily="34" charset="0"/>
              <a:buChar char="•"/>
            </a:pPr>
            <a:r>
              <a:rPr lang="en-AU" sz="1100">
                <a:solidFill>
                  <a:schemeClr val="tx1"/>
                </a:solidFill>
              </a:rPr>
              <a:t>Linking training providers, employers and learners together in co-designing the cadetships</a:t>
            </a:r>
          </a:p>
          <a:p>
            <a:pPr marL="171450" marR="0" indent="-171450" fontAlgn="auto">
              <a:spcBef>
                <a:spcPts val="0"/>
              </a:spcBef>
              <a:buFont typeface="Arial" panose="020B0604020202020204" pitchFamily="34" charset="0"/>
              <a:buChar char="•"/>
            </a:pPr>
            <a:r>
              <a:rPr lang="en-AU" sz="1100">
                <a:solidFill>
                  <a:schemeClr val="tx1"/>
                </a:solidFill>
              </a:rPr>
              <a:t>Engaging diverse cohorts in projects to increase diversity in workforce</a:t>
            </a:r>
            <a:r>
              <a:rPr lang="en-US" sz="1100">
                <a:solidFill>
                  <a:schemeClr val="tx1"/>
                </a:solidFill>
              </a:rPr>
              <a:t>.</a:t>
            </a:r>
            <a:endParaRPr lang="en-AU" sz="1100">
              <a:solidFill>
                <a:schemeClr val="tx1"/>
              </a:solidFill>
            </a:endParaRPr>
          </a:p>
        </p:txBody>
      </p:sp>
      <p:pic>
        <p:nvPicPr>
          <p:cNvPr id="8" name="Graphic 7">
            <a:extLst>
              <a:ext uri="{FF2B5EF4-FFF2-40B4-BE49-F238E27FC236}">
                <a16:creationId xmlns:a16="http://schemas.microsoft.com/office/drawing/2014/main" id="{BB0E8B62-4037-3C12-8ACB-11EDAAB9406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136" y="1705966"/>
            <a:ext cx="900000" cy="900000"/>
          </a:xfrm>
          <a:prstGeom prst="rect">
            <a:avLst/>
          </a:prstGeom>
        </p:spPr>
      </p:pic>
      <p:sp>
        <p:nvSpPr>
          <p:cNvPr id="10" name="Rectangle 9">
            <a:extLst>
              <a:ext uri="{FF2B5EF4-FFF2-40B4-BE49-F238E27FC236}">
                <a16:creationId xmlns:a16="http://schemas.microsoft.com/office/drawing/2014/main" id="{EC41158F-2817-A04D-B931-10B2C3F84BC3}"/>
              </a:ext>
              <a:ext uri="{C183D7F6-B498-43B3-948B-1728B52AA6E4}">
                <adec:decorative xmlns:adec="http://schemas.microsoft.com/office/drawing/2017/decorative" val="1"/>
              </a:ext>
            </a:extLst>
          </p:cNvPr>
          <p:cNvSpPr/>
          <p:nvPr/>
        </p:nvSpPr>
        <p:spPr>
          <a:xfrm>
            <a:off x="1280999" y="2846575"/>
            <a:ext cx="1316730" cy="1952043"/>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Assumptions underpinning the DSCT and how these played out in practice</a:t>
            </a:r>
          </a:p>
        </p:txBody>
      </p:sp>
      <p:sp>
        <p:nvSpPr>
          <p:cNvPr id="11" name="Rectangle 10">
            <a:extLst>
              <a:ext uri="{FF2B5EF4-FFF2-40B4-BE49-F238E27FC236}">
                <a16:creationId xmlns:a16="http://schemas.microsoft.com/office/drawing/2014/main" id="{255F7D51-F965-BC27-85AC-057CB1A36FB6}"/>
              </a:ext>
              <a:ext uri="{C183D7F6-B498-43B3-948B-1728B52AA6E4}">
                <adec:decorative xmlns:adec="http://schemas.microsoft.com/office/drawing/2017/decorative" val="1"/>
              </a:ext>
            </a:extLst>
          </p:cNvPr>
          <p:cNvSpPr/>
          <p:nvPr/>
        </p:nvSpPr>
        <p:spPr>
          <a:xfrm>
            <a:off x="2714464" y="2846575"/>
            <a:ext cx="7026388" cy="1952043"/>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chemeClr val="tx1"/>
                </a:solidFill>
              </a:rPr>
              <a:t>There were three key assumptions that underpinned the DSCT when it was established, which were:</a:t>
            </a:r>
          </a:p>
          <a:p>
            <a:pPr marL="171450" indent="-171450">
              <a:buFont typeface="Arial" panose="020B0604020202020204" pitchFamily="34" charset="0"/>
              <a:buChar char="•"/>
            </a:pPr>
            <a:r>
              <a:rPr lang="en-US" sz="1100" dirty="0">
                <a:solidFill>
                  <a:schemeClr val="tx1"/>
                </a:solidFill>
              </a:rPr>
              <a:t>There was demand for entry-level workers in digital skills</a:t>
            </a:r>
          </a:p>
          <a:p>
            <a:pPr marL="171450" indent="-171450">
              <a:buFont typeface="Arial" panose="020B0604020202020204" pitchFamily="34" charset="0"/>
              <a:buChar char="•"/>
            </a:pPr>
            <a:r>
              <a:rPr lang="en-US" sz="1100" dirty="0">
                <a:solidFill>
                  <a:schemeClr val="tx1"/>
                </a:solidFill>
              </a:rPr>
              <a:t>There was insufficient supply to meet demand for these workers</a:t>
            </a:r>
          </a:p>
          <a:p>
            <a:pPr marL="171450" indent="-171450">
              <a:buFont typeface="Arial" panose="020B0604020202020204" pitchFamily="34" charset="0"/>
              <a:buChar char="•"/>
            </a:pPr>
            <a:r>
              <a:rPr lang="en-US" sz="1100" dirty="0">
                <a:solidFill>
                  <a:schemeClr val="tx1"/>
                </a:solidFill>
              </a:rPr>
              <a:t>Short training pathways would address these challenges.</a:t>
            </a:r>
          </a:p>
          <a:p>
            <a:endParaRPr lang="en-US" sz="1100" dirty="0">
              <a:solidFill>
                <a:schemeClr val="tx1"/>
              </a:solidFill>
            </a:endParaRPr>
          </a:p>
          <a:p>
            <a:r>
              <a:rPr lang="en-US" sz="1100" dirty="0">
                <a:solidFill>
                  <a:schemeClr val="tx1"/>
                </a:solidFill>
              </a:rPr>
              <a:t>These assumptions influenced the policy design decisions made, but some of these assumptions played out differently to what was anticipated. For example:</a:t>
            </a:r>
          </a:p>
          <a:p>
            <a:pPr marL="171450" indent="-171450">
              <a:buFont typeface="Arial" panose="020B0604020202020204" pitchFamily="34" charset="0"/>
              <a:buChar char="•"/>
            </a:pPr>
            <a:r>
              <a:rPr lang="en-US" sz="1100" dirty="0">
                <a:solidFill>
                  <a:schemeClr val="tx1"/>
                </a:solidFill>
              </a:rPr>
              <a:t>We did not hear that employers had demand for entry level roles </a:t>
            </a:r>
          </a:p>
          <a:p>
            <a:pPr marL="171450" indent="-171450">
              <a:buFont typeface="Arial" panose="020B0604020202020204" pitchFamily="34" charset="0"/>
              <a:buChar char="•"/>
            </a:pPr>
            <a:r>
              <a:rPr lang="en-US" sz="1100" dirty="0">
                <a:solidFill>
                  <a:schemeClr val="tx1"/>
                </a:solidFill>
              </a:rPr>
              <a:t>Many employers were not prepared to host cadets </a:t>
            </a:r>
          </a:p>
          <a:p>
            <a:pPr marL="171450" indent="-171450">
              <a:buFont typeface="Arial" panose="020B0604020202020204" pitchFamily="34" charset="0"/>
              <a:buChar char="•"/>
            </a:pPr>
            <a:r>
              <a:rPr lang="en-US" sz="1100" dirty="0">
                <a:solidFill>
                  <a:schemeClr val="tx1"/>
                </a:solidFill>
              </a:rPr>
              <a:t>Employers told us that cadets required training and support from employers after undertaking  training, indicating short training pathways were not sufficient for cadets to be ‘job ready’. </a:t>
            </a:r>
          </a:p>
          <a:p>
            <a:pPr marL="171450" indent="-171450">
              <a:buFont typeface="Arial" panose="020B0604020202020204" pitchFamily="34" charset="0"/>
              <a:buChar char="•"/>
            </a:pPr>
            <a:endParaRPr lang="en-US" sz="1100" dirty="0">
              <a:solidFill>
                <a:schemeClr val="tx1"/>
              </a:solidFill>
            </a:endParaRPr>
          </a:p>
          <a:p>
            <a:endParaRPr lang="en-US" sz="1100" dirty="0">
              <a:solidFill>
                <a:schemeClr val="tx1"/>
              </a:solidFill>
            </a:endParaRPr>
          </a:p>
        </p:txBody>
      </p:sp>
      <p:sp>
        <p:nvSpPr>
          <p:cNvPr id="12" name="Rectangle 11">
            <a:extLst>
              <a:ext uri="{FF2B5EF4-FFF2-40B4-BE49-F238E27FC236}">
                <a16:creationId xmlns:a16="http://schemas.microsoft.com/office/drawing/2014/main" id="{CB47BBD1-9F56-C914-C3AC-5FFB0187C827}"/>
              </a:ext>
              <a:ext uri="{C183D7F6-B498-43B3-948B-1728B52AA6E4}">
                <adec:decorative xmlns:adec="http://schemas.microsoft.com/office/drawing/2017/decorative" val="1"/>
              </a:ext>
            </a:extLst>
          </p:cNvPr>
          <p:cNvSpPr/>
          <p:nvPr/>
        </p:nvSpPr>
        <p:spPr>
          <a:xfrm>
            <a:off x="1280998" y="4882653"/>
            <a:ext cx="1316730" cy="1465819"/>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Did the design features of the DSCT set it up for success as a trial?</a:t>
            </a:r>
          </a:p>
        </p:txBody>
      </p:sp>
      <p:sp>
        <p:nvSpPr>
          <p:cNvPr id="13" name="Rectangle 12">
            <a:extLst>
              <a:ext uri="{FF2B5EF4-FFF2-40B4-BE49-F238E27FC236}">
                <a16:creationId xmlns:a16="http://schemas.microsoft.com/office/drawing/2014/main" id="{D66E69A5-204E-5314-F356-1CF3DCA90AF8}"/>
              </a:ext>
              <a:ext uri="{C183D7F6-B498-43B3-948B-1728B52AA6E4}">
                <adec:decorative xmlns:adec="http://schemas.microsoft.com/office/drawing/2017/decorative" val="1"/>
              </a:ext>
            </a:extLst>
          </p:cNvPr>
          <p:cNvSpPr/>
          <p:nvPr/>
        </p:nvSpPr>
        <p:spPr>
          <a:xfrm>
            <a:off x="2714464" y="4882653"/>
            <a:ext cx="7026388" cy="1465819"/>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chemeClr val="tx1"/>
                </a:solidFill>
              </a:rPr>
              <a:t>The DSCT was designed and implemented as a trial to test innovative models and develop an evidence base to understand what does and doesn’t work. </a:t>
            </a:r>
          </a:p>
          <a:p>
            <a:r>
              <a:rPr lang="en-US" sz="1100">
                <a:solidFill>
                  <a:schemeClr val="tx1"/>
                </a:solidFill>
              </a:rPr>
              <a:t>The key features of the DSCT’s design reinforced its purpose as a ‘trial’ and set it up for success.</a:t>
            </a:r>
          </a:p>
          <a:p>
            <a:r>
              <a:rPr lang="en-US" sz="1100">
                <a:solidFill>
                  <a:schemeClr val="tx1"/>
                </a:solidFill>
              </a:rPr>
              <a:t>These included:</a:t>
            </a:r>
          </a:p>
          <a:p>
            <a:pPr marL="171450" indent="-171450">
              <a:buFont typeface="Arial" panose="020B0604020202020204" pitchFamily="34" charset="0"/>
              <a:buChar char="•"/>
            </a:pPr>
            <a:r>
              <a:rPr lang="en-US" sz="1100">
                <a:solidFill>
                  <a:schemeClr val="tx1"/>
                </a:solidFill>
              </a:rPr>
              <a:t>Adopting an industry-led idea</a:t>
            </a:r>
          </a:p>
          <a:p>
            <a:pPr marL="171450" indent="-171450">
              <a:buFont typeface="Arial" panose="020B0604020202020204" pitchFamily="34" charset="0"/>
              <a:buChar char="•"/>
            </a:pPr>
            <a:r>
              <a:rPr lang="en-US" sz="1100">
                <a:solidFill>
                  <a:schemeClr val="tx1"/>
                </a:solidFill>
              </a:rPr>
              <a:t>The trial being underpinned by a robust procurement process</a:t>
            </a:r>
          </a:p>
          <a:p>
            <a:pPr marL="171450" indent="-171450">
              <a:buFont typeface="Arial" panose="020B0604020202020204" pitchFamily="34" charset="0"/>
              <a:buChar char="•"/>
            </a:pPr>
            <a:r>
              <a:rPr lang="en-US" sz="1100">
                <a:solidFill>
                  <a:schemeClr val="tx1"/>
                </a:solidFill>
              </a:rPr>
              <a:t>Upfront investment in evaluation</a:t>
            </a:r>
          </a:p>
          <a:p>
            <a:pPr marL="171450" indent="-171450">
              <a:buFont typeface="Arial" panose="020B0604020202020204" pitchFamily="34" charset="0"/>
              <a:buChar char="•"/>
            </a:pPr>
            <a:r>
              <a:rPr lang="en-US" sz="1100">
                <a:solidFill>
                  <a:schemeClr val="tx1"/>
                </a:solidFill>
              </a:rPr>
              <a:t>Close project oversight from the Department</a:t>
            </a:r>
          </a:p>
          <a:p>
            <a:pPr marL="171450" indent="-171450" algn="l">
              <a:buFont typeface="Arial" panose="020B0604020202020204" pitchFamily="34" charset="0"/>
              <a:buChar char="•"/>
            </a:pPr>
            <a:endParaRPr lang="en-US" sz="1100">
              <a:solidFill>
                <a:schemeClr val="tx1"/>
              </a:solidFill>
            </a:endParaRPr>
          </a:p>
        </p:txBody>
      </p:sp>
      <p:pic>
        <p:nvPicPr>
          <p:cNvPr id="22" name="Graphic 21">
            <a:extLst>
              <a:ext uri="{FF2B5EF4-FFF2-40B4-BE49-F238E27FC236}">
                <a16:creationId xmlns:a16="http://schemas.microsoft.com/office/drawing/2014/main" id="{496C2565-738C-F009-3ADF-B87851793CB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134" y="3339792"/>
            <a:ext cx="900000" cy="900000"/>
          </a:xfrm>
          <a:prstGeom prst="rect">
            <a:avLst/>
          </a:prstGeom>
        </p:spPr>
      </p:pic>
      <p:pic>
        <p:nvPicPr>
          <p:cNvPr id="23" name="Graphic 22">
            <a:extLst>
              <a:ext uri="{FF2B5EF4-FFF2-40B4-BE49-F238E27FC236}">
                <a16:creationId xmlns:a16="http://schemas.microsoft.com/office/drawing/2014/main" id="{550FD10F-DEC4-3D2B-AA2A-D90370EEF1A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729" y="5096556"/>
            <a:ext cx="776809" cy="776809"/>
          </a:xfrm>
          <a:prstGeom prst="rect">
            <a:avLst/>
          </a:prstGeom>
        </p:spPr>
      </p:pic>
    </p:spTree>
    <p:extLst>
      <p:ext uri="{BB962C8B-B14F-4D97-AF65-F5344CB8AC3E}">
        <p14:creationId xmlns:p14="http://schemas.microsoft.com/office/powerpoint/2010/main" val="4160973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653B15-F7E7-1923-D92E-05C00C309574}"/>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a:t>The DSCT was established as a trial to address an anticipated digital skills gap identified by industry and its design features set it up for success. In practice, many of the assumptions underpinning the trial did not play out as anticipated, including employer engagement and the extent to which there was demand for entry-level digital skills roles. </a:t>
            </a:r>
          </a:p>
        </p:txBody>
      </p:sp>
      <p:sp>
        <p:nvSpPr>
          <p:cNvPr id="3" name="Slide Number Placeholder 2">
            <a:extLst>
              <a:ext uri="{FF2B5EF4-FFF2-40B4-BE49-F238E27FC236}">
                <a16:creationId xmlns:a16="http://schemas.microsoft.com/office/drawing/2014/main" id="{384D1346-5A4C-2E4B-E60D-C47F102522E8}"/>
              </a:ext>
              <a:ext uri="{C183D7F6-B498-43B3-948B-1728B52AA6E4}">
                <adec:decorative xmlns:adec="http://schemas.microsoft.com/office/drawing/2017/decorative" val="1"/>
              </a:ext>
            </a:extLst>
          </p:cNvPr>
          <p:cNvSpPr>
            <a:spLocks noGrp="1"/>
          </p:cNvSpPr>
          <p:nvPr>
            <p:ph type="sldNum" sz="quarter" idx="11"/>
          </p:nvPr>
        </p:nvSpPr>
        <p:spPr>
          <a:xfrm>
            <a:off x="9519141" y="6512116"/>
            <a:ext cx="335678" cy="365125"/>
          </a:xfrm>
        </p:spPr>
        <p:txBody>
          <a:bodyPr/>
          <a:lstStyle/>
          <a:p>
            <a:fld id="{2ED7E6EB-FFB6-2B46-ABEA-442EF21ADA9F}" type="slidenum">
              <a:rPr lang="en-US" smtClean="0"/>
              <a:pPr/>
              <a:t>22</a:t>
            </a:fld>
            <a:endParaRPr lang="en-US"/>
          </a:p>
        </p:txBody>
      </p:sp>
      <p:sp>
        <p:nvSpPr>
          <p:cNvPr id="16" name="Rectangle 15">
            <a:extLst>
              <a:ext uri="{FF2B5EF4-FFF2-40B4-BE49-F238E27FC236}">
                <a16:creationId xmlns:a16="http://schemas.microsoft.com/office/drawing/2014/main" id="{8DC803AB-9A7B-0EB6-720C-54E43C8E0345}"/>
              </a:ext>
              <a:ext uri="{C183D7F6-B498-43B3-948B-1728B52AA6E4}">
                <adec:decorative xmlns:adec="http://schemas.microsoft.com/office/drawing/2017/decorative" val="1"/>
              </a:ext>
            </a:extLst>
          </p:cNvPr>
          <p:cNvSpPr/>
          <p:nvPr/>
        </p:nvSpPr>
        <p:spPr>
          <a:xfrm>
            <a:off x="1280999" y="1527272"/>
            <a:ext cx="1316730" cy="1174873"/>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Governance of the DSCT</a:t>
            </a:r>
            <a:endParaRPr lang="en-AU" sz="1200" b="1">
              <a:solidFill>
                <a:schemeClr val="tx2"/>
              </a:solidFill>
            </a:endParaRPr>
          </a:p>
        </p:txBody>
      </p:sp>
      <p:sp>
        <p:nvSpPr>
          <p:cNvPr id="2" name="Rectangle 1">
            <a:extLst>
              <a:ext uri="{FF2B5EF4-FFF2-40B4-BE49-F238E27FC236}">
                <a16:creationId xmlns:a16="http://schemas.microsoft.com/office/drawing/2014/main" id="{C2C362CA-13DC-525A-0B27-120A7E25FF38}"/>
              </a:ext>
              <a:ext uri="{C183D7F6-B498-43B3-948B-1728B52AA6E4}">
                <adec:decorative xmlns:adec="http://schemas.microsoft.com/office/drawing/2017/decorative" val="1"/>
              </a:ext>
            </a:extLst>
          </p:cNvPr>
          <p:cNvSpPr/>
          <p:nvPr/>
        </p:nvSpPr>
        <p:spPr>
          <a:xfrm>
            <a:off x="2714464" y="1527272"/>
            <a:ext cx="7026388" cy="1174873"/>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a:solidFill>
                  <a:schemeClr val="tx1"/>
                </a:solidFill>
              </a:rPr>
              <a:t>The governance structure of the DSCT provided centralised coordination and executive oversight, fostering a supportive environment for providers. It allowed providers to collaborate effectively with employers and manage various aspects of the program. However, challenges arose as the Department's oversight sometimes hindered flexibility and missed opportunities for collaborative learning. Additionally, the complexity of projects and discrepancies in stakeholder motivations increased the workload for both the Department and providers, impacting the program's ability to fully achieve its objectives.</a:t>
            </a:r>
          </a:p>
        </p:txBody>
      </p:sp>
      <p:sp>
        <p:nvSpPr>
          <p:cNvPr id="10" name="Rectangle 9">
            <a:extLst>
              <a:ext uri="{FF2B5EF4-FFF2-40B4-BE49-F238E27FC236}">
                <a16:creationId xmlns:a16="http://schemas.microsoft.com/office/drawing/2014/main" id="{EC41158F-2817-A04D-B931-10B2C3F84BC3}"/>
              </a:ext>
              <a:ext uri="{C183D7F6-B498-43B3-948B-1728B52AA6E4}">
                <adec:decorative xmlns:adec="http://schemas.microsoft.com/office/drawing/2017/decorative" val="1"/>
              </a:ext>
            </a:extLst>
          </p:cNvPr>
          <p:cNvSpPr/>
          <p:nvPr/>
        </p:nvSpPr>
        <p:spPr>
          <a:xfrm>
            <a:off x="1280999" y="2790819"/>
            <a:ext cx="1316730" cy="1952043"/>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Employer engagement in the cadetship projects</a:t>
            </a:r>
          </a:p>
        </p:txBody>
      </p:sp>
      <p:sp>
        <p:nvSpPr>
          <p:cNvPr id="11" name="Rectangle 10">
            <a:extLst>
              <a:ext uri="{FF2B5EF4-FFF2-40B4-BE49-F238E27FC236}">
                <a16:creationId xmlns:a16="http://schemas.microsoft.com/office/drawing/2014/main" id="{255F7D51-F965-BC27-85AC-057CB1A36FB6}"/>
              </a:ext>
              <a:ext uri="{C183D7F6-B498-43B3-948B-1728B52AA6E4}">
                <adec:decorative xmlns:adec="http://schemas.microsoft.com/office/drawing/2017/decorative" val="1"/>
              </a:ext>
            </a:extLst>
          </p:cNvPr>
          <p:cNvSpPr/>
          <p:nvPr/>
        </p:nvSpPr>
        <p:spPr>
          <a:xfrm>
            <a:off x="2714464" y="2790819"/>
            <a:ext cx="7026388" cy="1952043"/>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Clr>
                <a:schemeClr val="tx2"/>
              </a:buClr>
              <a:buSzPct val="100000"/>
            </a:pPr>
            <a:r>
              <a:rPr lang="en-AU" sz="1100">
                <a:solidFill>
                  <a:schemeClr val="tx1"/>
                </a:solidFill>
              </a:rPr>
              <a:t>The co-design approach for the different projects was a great opportunity to inform the development of the cadetship projects and ensure an industry-led approach. </a:t>
            </a:r>
          </a:p>
          <a:p>
            <a:pPr>
              <a:buClr>
                <a:schemeClr val="tx2"/>
              </a:buClr>
              <a:buSzPct val="100000"/>
            </a:pPr>
            <a:endParaRPr lang="en-AU" sz="1100">
              <a:solidFill>
                <a:schemeClr val="tx1"/>
              </a:solidFill>
            </a:endParaRPr>
          </a:p>
          <a:p>
            <a:pPr>
              <a:buClr>
                <a:schemeClr val="tx2"/>
              </a:buClr>
              <a:buSzPct val="100000"/>
            </a:pPr>
            <a:r>
              <a:rPr lang="en-AU" sz="1100">
                <a:solidFill>
                  <a:schemeClr val="tx1"/>
                </a:solidFill>
              </a:rPr>
              <a:t>However, in practice, this was done in an ad-hoc manner and didn’t result in models that vastly differed from existing off the shelf models and offerings.</a:t>
            </a:r>
          </a:p>
          <a:p>
            <a:pPr>
              <a:buClr>
                <a:schemeClr val="tx2"/>
              </a:buClr>
              <a:buSzPct val="100000"/>
            </a:pPr>
            <a:endParaRPr lang="en-AU" sz="1100">
              <a:solidFill>
                <a:schemeClr val="tx1"/>
              </a:solidFill>
            </a:endParaRPr>
          </a:p>
          <a:p>
            <a:pPr>
              <a:buClr>
                <a:schemeClr val="tx2"/>
              </a:buClr>
              <a:buSzPct val="100000"/>
            </a:pPr>
            <a:r>
              <a:rPr lang="en-AU" sz="1100">
                <a:solidFill>
                  <a:schemeClr val="tx1"/>
                </a:solidFill>
              </a:rPr>
              <a:t>As projects have matured, and new cohorts have commenced training, providers worked with employers to iterate and refine their models and training to best meet their needs. This has increased the extent to which the trial is employer led and produced better outcomes for cadets and employers. </a:t>
            </a:r>
          </a:p>
          <a:p>
            <a:endParaRPr lang="en-US" sz="1100">
              <a:solidFill>
                <a:schemeClr val="tx1"/>
              </a:solidFill>
            </a:endParaRPr>
          </a:p>
        </p:txBody>
      </p:sp>
      <p:sp>
        <p:nvSpPr>
          <p:cNvPr id="12" name="Rectangle 11">
            <a:extLst>
              <a:ext uri="{FF2B5EF4-FFF2-40B4-BE49-F238E27FC236}">
                <a16:creationId xmlns:a16="http://schemas.microsoft.com/office/drawing/2014/main" id="{CB47BBD1-9F56-C914-C3AC-5FFB0187C827}"/>
              </a:ext>
              <a:ext uri="{C183D7F6-B498-43B3-948B-1728B52AA6E4}">
                <adec:decorative xmlns:adec="http://schemas.microsoft.com/office/drawing/2017/decorative" val="1"/>
              </a:ext>
            </a:extLst>
          </p:cNvPr>
          <p:cNvSpPr/>
          <p:nvPr/>
        </p:nvSpPr>
        <p:spPr>
          <a:xfrm>
            <a:off x="1280998" y="4826897"/>
            <a:ext cx="1316730" cy="1465819"/>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a:solidFill>
                  <a:schemeClr val="tx2"/>
                </a:solidFill>
              </a:rPr>
              <a:t>Cost of the DSCT</a:t>
            </a:r>
          </a:p>
        </p:txBody>
      </p:sp>
      <p:sp>
        <p:nvSpPr>
          <p:cNvPr id="13" name="Rectangle 12">
            <a:extLst>
              <a:ext uri="{FF2B5EF4-FFF2-40B4-BE49-F238E27FC236}">
                <a16:creationId xmlns:a16="http://schemas.microsoft.com/office/drawing/2014/main" id="{D66E69A5-204E-5314-F356-1CF3DCA90AF8}"/>
              </a:ext>
              <a:ext uri="{C183D7F6-B498-43B3-948B-1728B52AA6E4}">
                <adec:decorative xmlns:adec="http://schemas.microsoft.com/office/drawing/2017/decorative" val="1"/>
              </a:ext>
            </a:extLst>
          </p:cNvPr>
          <p:cNvSpPr/>
          <p:nvPr/>
        </p:nvSpPr>
        <p:spPr>
          <a:xfrm>
            <a:off x="2714464" y="4826897"/>
            <a:ext cx="7026388" cy="1465819"/>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chemeClr val="tx1"/>
                </a:solidFill>
              </a:rPr>
              <a:t>The DSCT provided $5.6 million funding to the three providers to support project design and implementation. All providers spent approximately 1/3 of their funding on project design, and Goanna Education and Community Corporate spent a higher proportion on administrative costs. </a:t>
            </a:r>
          </a:p>
          <a:p>
            <a:endParaRPr lang="en-US" sz="1100" dirty="0">
              <a:solidFill>
                <a:schemeClr val="tx1"/>
              </a:solidFill>
            </a:endParaRPr>
          </a:p>
          <a:p>
            <a:r>
              <a:rPr lang="en-US" sz="1100" dirty="0">
                <a:solidFill>
                  <a:schemeClr val="tx1"/>
                </a:solidFill>
              </a:rPr>
              <a:t>The MEGT model was the most expensive model by enrolment numbers and cadets who completed work placements. Community Corporate was the most inexpensive model by cadets who completed work placements. </a:t>
            </a:r>
          </a:p>
        </p:txBody>
      </p:sp>
      <p:pic>
        <p:nvPicPr>
          <p:cNvPr id="4" name="Graphic 3">
            <a:extLst>
              <a:ext uri="{FF2B5EF4-FFF2-40B4-BE49-F238E27FC236}">
                <a16:creationId xmlns:a16="http://schemas.microsoft.com/office/drawing/2014/main" id="{6EE6B3C9-3641-2AD5-3A7A-0F28CDAC32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563" y="3316840"/>
            <a:ext cx="900000" cy="900000"/>
          </a:xfrm>
          <a:prstGeom prst="rect">
            <a:avLst/>
          </a:prstGeom>
        </p:spPr>
      </p:pic>
      <p:pic>
        <p:nvPicPr>
          <p:cNvPr id="7" name="Graphic 6">
            <a:extLst>
              <a:ext uri="{FF2B5EF4-FFF2-40B4-BE49-F238E27FC236}">
                <a16:creationId xmlns:a16="http://schemas.microsoft.com/office/drawing/2014/main" id="{FF7226AA-B143-40C2-42BD-9350583AA1B6}"/>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199563" y="5109806"/>
            <a:ext cx="900000" cy="900000"/>
          </a:xfrm>
          <a:prstGeom prst="rect">
            <a:avLst/>
          </a:prstGeom>
        </p:spPr>
      </p:pic>
      <p:pic>
        <p:nvPicPr>
          <p:cNvPr id="14" name="Graphic 13">
            <a:extLst>
              <a:ext uri="{FF2B5EF4-FFF2-40B4-BE49-F238E27FC236}">
                <a16:creationId xmlns:a16="http://schemas.microsoft.com/office/drawing/2014/main" id="{2C1EA754-3419-78CE-1272-9F970D34B72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563" y="1659172"/>
            <a:ext cx="900000" cy="900000"/>
          </a:xfrm>
          <a:prstGeom prst="rect">
            <a:avLst/>
          </a:prstGeom>
        </p:spPr>
      </p:pic>
      <p:sp>
        <p:nvSpPr>
          <p:cNvPr id="9" name="Title 8">
            <a:extLst>
              <a:ext uri="{FF2B5EF4-FFF2-40B4-BE49-F238E27FC236}">
                <a16:creationId xmlns:a16="http://schemas.microsoft.com/office/drawing/2014/main" id="{72455450-9D79-71C2-548B-E6782676F286}"/>
              </a:ext>
              <a:ext uri="{C183D7F6-B498-43B3-948B-1728B52AA6E4}">
                <adec:decorative xmlns:adec="http://schemas.microsoft.com/office/drawing/2017/decorative" val="1"/>
              </a:ext>
            </a:extLst>
          </p:cNvPr>
          <p:cNvSpPr>
            <a:spLocks noGrp="1"/>
          </p:cNvSpPr>
          <p:nvPr>
            <p:ph type="title"/>
          </p:nvPr>
        </p:nvSpPr>
        <p:spPr/>
        <p:txBody>
          <a:bodyPr/>
          <a:lstStyle/>
          <a:p>
            <a:r>
              <a:rPr lang="en-US" dirty="0"/>
              <a:t>DSCT | Key findings (2)</a:t>
            </a:r>
          </a:p>
        </p:txBody>
      </p:sp>
    </p:spTree>
    <p:extLst>
      <p:ext uri="{BB962C8B-B14F-4D97-AF65-F5344CB8AC3E}">
        <p14:creationId xmlns:p14="http://schemas.microsoft.com/office/powerpoint/2010/main" val="224097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BBA7E-04DA-9515-504F-D5F124704FBC}"/>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The DSCT made well-evidenced contributions towards its objectives. Its greatest strength was as a trial that generated insights into what works and what doesn’t, rather than a pilot that is immediately ready for scale.</a:t>
            </a:r>
          </a:p>
        </p:txBody>
      </p:sp>
      <p:sp>
        <p:nvSpPr>
          <p:cNvPr id="3" name="Title 2">
            <a:extLst>
              <a:ext uri="{FF2B5EF4-FFF2-40B4-BE49-F238E27FC236}">
                <a16:creationId xmlns:a16="http://schemas.microsoft.com/office/drawing/2014/main" id="{FCA1D960-F285-9538-F52A-DCEFCAF48B56}"/>
              </a:ext>
              <a:ext uri="{C183D7F6-B498-43B3-948B-1728B52AA6E4}">
                <adec:decorative xmlns:adec="http://schemas.microsoft.com/office/drawing/2017/decorative" val="1"/>
              </a:ext>
            </a:extLst>
          </p:cNvPr>
          <p:cNvSpPr>
            <a:spLocks noGrp="1"/>
          </p:cNvSpPr>
          <p:nvPr>
            <p:ph type="title"/>
          </p:nvPr>
        </p:nvSpPr>
        <p:spPr/>
        <p:txBody>
          <a:bodyPr/>
          <a:lstStyle/>
          <a:p>
            <a:r>
              <a:rPr lang="en-US"/>
              <a:t>DSCT | Assessment against key objectives</a:t>
            </a:r>
            <a:endParaRPr lang="en-US">
              <a:highlight>
                <a:srgbClr val="FFFF00"/>
              </a:highlight>
            </a:endParaRPr>
          </a:p>
        </p:txBody>
      </p:sp>
      <p:sp>
        <p:nvSpPr>
          <p:cNvPr id="4" name="Slide Number Placeholder 3">
            <a:extLst>
              <a:ext uri="{FF2B5EF4-FFF2-40B4-BE49-F238E27FC236}">
                <a16:creationId xmlns:a16="http://schemas.microsoft.com/office/drawing/2014/main" id="{A3DC3DEA-7E7D-5C0D-5894-966CBE202BB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23</a:t>
            </a:fld>
            <a:endParaRPr lang="en-US"/>
          </a:p>
        </p:txBody>
      </p:sp>
      <p:sp>
        <p:nvSpPr>
          <p:cNvPr id="6" name="Text Placeholder 3">
            <a:extLst>
              <a:ext uri="{FF2B5EF4-FFF2-40B4-BE49-F238E27FC236}">
                <a16:creationId xmlns:a16="http://schemas.microsoft.com/office/drawing/2014/main" id="{908F0801-1E6A-7E8A-3B40-B95597899196}"/>
              </a:ext>
              <a:ext uri="{C183D7F6-B498-43B3-948B-1728B52AA6E4}">
                <adec:decorative xmlns:adec="http://schemas.microsoft.com/office/drawing/2017/decorative" val="1"/>
              </a:ext>
            </a:extLst>
          </p:cNvPr>
          <p:cNvSpPr txBox="1">
            <a:spLocks/>
          </p:cNvSpPr>
          <p:nvPr/>
        </p:nvSpPr>
        <p:spPr>
          <a:xfrm>
            <a:off x="1734872" y="1954303"/>
            <a:ext cx="2345514" cy="769441"/>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1100" b="1" i="0">
                <a:solidFill>
                  <a:schemeClr val="tx1"/>
                </a:solidFill>
                <a:latin typeface="Arial Narrow" panose="020B0604020202020204" pitchFamily="34" charset="0"/>
                <a:cs typeface="Arial Narrow" panose="020B0604020202020204" pitchFamily="34" charset="0"/>
              </a:rPr>
              <a:t>Support participants to obtain the skills and qualifications required to move into employment in digital roles, and / or into further education and training</a:t>
            </a:r>
          </a:p>
        </p:txBody>
      </p:sp>
      <p:sp>
        <p:nvSpPr>
          <p:cNvPr id="7" name="Text Placeholder 3">
            <a:extLst>
              <a:ext uri="{FF2B5EF4-FFF2-40B4-BE49-F238E27FC236}">
                <a16:creationId xmlns:a16="http://schemas.microsoft.com/office/drawing/2014/main" id="{67DC6941-34DD-275C-7A39-F8B7B91319E7}"/>
              </a:ext>
              <a:ext uri="{C183D7F6-B498-43B3-948B-1728B52AA6E4}">
                <adec:decorative xmlns:adec="http://schemas.microsoft.com/office/drawing/2017/decorative" val="1"/>
              </a:ext>
            </a:extLst>
          </p:cNvPr>
          <p:cNvSpPr txBox="1">
            <a:spLocks/>
          </p:cNvSpPr>
          <p:nvPr/>
        </p:nvSpPr>
        <p:spPr>
          <a:xfrm>
            <a:off x="1734620" y="3649209"/>
            <a:ext cx="2345513" cy="430887"/>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1100" b="1" i="0">
                <a:solidFill>
                  <a:schemeClr val="tx1"/>
                </a:solidFill>
                <a:latin typeface="Arial Narrow" panose="020B0604020202020204" pitchFamily="34" charset="0"/>
                <a:cs typeface="Arial Narrow" panose="020B0604020202020204" pitchFamily="34" charset="0"/>
              </a:rPr>
              <a:t>Support employers to meet their skills needs</a:t>
            </a:r>
          </a:p>
        </p:txBody>
      </p:sp>
      <p:sp>
        <p:nvSpPr>
          <p:cNvPr id="9" name="TextBox 8">
            <a:extLst>
              <a:ext uri="{FF2B5EF4-FFF2-40B4-BE49-F238E27FC236}">
                <a16:creationId xmlns:a16="http://schemas.microsoft.com/office/drawing/2014/main" id="{F8A77EA5-252A-03C2-06DD-DA5D3EF6995C}"/>
              </a:ext>
              <a:ext uri="{C183D7F6-B498-43B3-948B-1728B52AA6E4}">
                <adec:decorative xmlns:adec="http://schemas.microsoft.com/office/drawing/2017/decorative" val="1"/>
              </a:ext>
            </a:extLst>
          </p:cNvPr>
          <p:cNvSpPr txBox="1"/>
          <p:nvPr/>
        </p:nvSpPr>
        <p:spPr>
          <a:xfrm>
            <a:off x="5321871" y="1385492"/>
            <a:ext cx="2667718" cy="276999"/>
          </a:xfrm>
          <a:prstGeom prst="rect">
            <a:avLst/>
          </a:prstGeom>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931B2F"/>
                </a:solidFill>
                <a:effectLst/>
                <a:uLnTx/>
                <a:uFillTx/>
              </a:rPr>
              <a:t>Assessment based on available evidence</a:t>
            </a:r>
          </a:p>
        </p:txBody>
      </p:sp>
      <p:sp>
        <p:nvSpPr>
          <p:cNvPr id="11" name="Rectangle 10">
            <a:extLst>
              <a:ext uri="{FF2B5EF4-FFF2-40B4-BE49-F238E27FC236}">
                <a16:creationId xmlns:a16="http://schemas.microsoft.com/office/drawing/2014/main" id="{4B7E2F06-46AF-B5A8-28A1-33C897A987E9}"/>
              </a:ext>
              <a:ext uri="{C183D7F6-B498-43B3-948B-1728B52AA6E4}">
                <adec:decorative xmlns:adec="http://schemas.microsoft.com/office/drawing/2017/decorative" val="1"/>
              </a:ext>
            </a:extLst>
          </p:cNvPr>
          <p:cNvSpPr/>
          <p:nvPr/>
        </p:nvSpPr>
        <p:spPr>
          <a:xfrm>
            <a:off x="4342846" y="1750520"/>
            <a:ext cx="4583440" cy="1609069"/>
          </a:xfrm>
          <a:prstGeom prst="rect">
            <a:avLst/>
          </a:prstGeom>
          <a:no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Narrow"/>
                <a:ea typeface="+mn-ea"/>
                <a:cs typeface="+mn-cs"/>
              </a:rPr>
              <a:t>The DSCT had a total of 250 cadets enrolled, with 140 cadets completing the program.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Narrow"/>
                <a:ea typeface="+mn-ea"/>
                <a:cs typeface="+mn-cs"/>
              </a:rPr>
              <a:t>This was 48% </a:t>
            </a:r>
            <a:r>
              <a:rPr lang="en-US" sz="1100" kern="0">
                <a:solidFill>
                  <a:srgbClr val="000000"/>
                </a:solidFill>
                <a:latin typeface="Arial Narrow"/>
              </a:rPr>
              <a:t>less cadets than the maximum number of cadets the DSCT intended to support to obtain skills and qualifications to move into digital skills roles.</a:t>
            </a:r>
            <a:endParaRPr kumimoji="0" lang="en-US" sz="1100" b="0" i="0" u="none" strike="noStrike" kern="0" cap="none" spc="0" normalizeH="0" baseline="0" noProof="0">
              <a:ln>
                <a:noFill/>
              </a:ln>
              <a:solidFill>
                <a:srgbClr val="000000"/>
              </a:solidFill>
              <a:effectLst/>
              <a:uLnTx/>
              <a:uFillTx/>
              <a:latin typeface="Arial Narrow"/>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Narrow"/>
                <a:ea typeface="+mn-ea"/>
                <a:cs typeface="+mn-cs"/>
              </a:rPr>
              <a:t>The DSCT supported </a:t>
            </a:r>
            <a:r>
              <a:rPr lang="en-US" sz="1100" kern="0">
                <a:solidFill>
                  <a:srgbClr val="000000"/>
                </a:solidFill>
                <a:latin typeface="Arial Narrow"/>
              </a:rPr>
              <a:t>103</a:t>
            </a:r>
            <a:r>
              <a:rPr kumimoji="0" lang="en-US" sz="1100" b="0" i="0" u="none" strike="noStrike" kern="0" cap="none" spc="0" normalizeH="0" baseline="0" noProof="0">
                <a:ln>
                  <a:noFill/>
                </a:ln>
                <a:solidFill>
                  <a:srgbClr val="000000"/>
                </a:solidFill>
                <a:effectLst/>
                <a:uLnTx/>
                <a:uFillTx/>
                <a:latin typeface="Arial Narrow"/>
                <a:ea typeface="+mn-ea"/>
                <a:cs typeface="+mn-cs"/>
              </a:rPr>
              <a:t> </a:t>
            </a:r>
            <a:r>
              <a:rPr lang="en-US" sz="1100" kern="0">
                <a:solidFill>
                  <a:srgbClr val="000000"/>
                </a:solidFill>
                <a:latin typeface="Arial Narrow"/>
              </a:rPr>
              <a:t>cadets (74%) to transition into employment in digital roles and 12 into further education and training (of those who completed the program).</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Narrow"/>
                <a:ea typeface="+mn-ea"/>
                <a:cs typeface="+mn-cs"/>
              </a:rPr>
              <a:t>In addition to supporting cadets to gain skills, cadets also told us they found the cadetship helpful for building connections, soft skills and using it to gain professional experience </a:t>
            </a:r>
            <a:r>
              <a:rPr lang="en-US" sz="1100" kern="0">
                <a:solidFill>
                  <a:srgbClr val="000000"/>
                </a:solidFill>
                <a:latin typeface="Arial Narrow"/>
              </a:rPr>
              <a:t>they then applied in other roles. </a:t>
            </a:r>
            <a:endParaRPr kumimoji="0" lang="en-US" sz="1100" b="0" i="0" u="none" strike="noStrike" kern="0" cap="none" spc="0" normalizeH="0" baseline="0" noProof="0">
              <a:ln>
                <a:noFill/>
              </a:ln>
              <a:solidFill>
                <a:srgbClr val="000000"/>
              </a:solidFill>
              <a:effectLst/>
              <a:uLnTx/>
              <a:uFillTx/>
              <a:latin typeface="Arial Narrow"/>
              <a:ea typeface="+mn-ea"/>
              <a:cs typeface="+mn-cs"/>
            </a:endParaRPr>
          </a:p>
        </p:txBody>
      </p:sp>
      <p:sp>
        <p:nvSpPr>
          <p:cNvPr id="12" name="Rectangle 11">
            <a:extLst>
              <a:ext uri="{FF2B5EF4-FFF2-40B4-BE49-F238E27FC236}">
                <a16:creationId xmlns:a16="http://schemas.microsoft.com/office/drawing/2014/main" id="{CE316255-6AF2-4493-63E5-0BDFAB9E9DF2}"/>
              </a:ext>
              <a:ext uri="{C183D7F6-B498-43B3-948B-1728B52AA6E4}">
                <adec:decorative xmlns:adec="http://schemas.microsoft.com/office/drawing/2017/decorative" val="1"/>
              </a:ext>
            </a:extLst>
          </p:cNvPr>
          <p:cNvSpPr/>
          <p:nvPr/>
        </p:nvSpPr>
        <p:spPr>
          <a:xfrm>
            <a:off x="4342845" y="3441885"/>
            <a:ext cx="4583441" cy="1386077"/>
          </a:xfrm>
          <a:prstGeom prst="rect">
            <a:avLst/>
          </a:prstGeom>
          <a:no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Narrow"/>
                <a:ea typeface="+mn-ea"/>
                <a:cs typeface="+mn-cs"/>
              </a:rPr>
              <a:t>Employers who took cadets for placements and helped them transition into ongoing roles told us that these participants were now highly valued members of their organisations and workforces. </a:t>
            </a:r>
          </a:p>
          <a:p>
            <a:pPr marL="171450" indent="-171450" defTabSz="914400">
              <a:buFont typeface="Arial" panose="020B0604020202020204" pitchFamily="34" charset="0"/>
              <a:buChar char="•"/>
              <a:defRPr/>
            </a:pPr>
            <a:r>
              <a:rPr kumimoji="0" lang="en-US" sz="1100" b="0" i="0" u="none" strike="noStrike" kern="0" cap="none" spc="0" normalizeH="0" baseline="0" noProof="0">
                <a:ln>
                  <a:noFill/>
                </a:ln>
                <a:solidFill>
                  <a:srgbClr val="000000"/>
                </a:solidFill>
                <a:effectLst/>
                <a:uLnTx/>
                <a:uFillTx/>
                <a:latin typeface="Arial Narrow"/>
                <a:ea typeface="+mn-ea"/>
                <a:cs typeface="+mn-cs"/>
              </a:rPr>
              <a:t>Significantly fewer employers were interested in being involved in the co-design of the DSCT and taking cadets for placements than was originally expected.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a:solidFill>
                  <a:srgbClr val="000000"/>
                </a:solidFill>
                <a:latin typeface="Arial Narrow"/>
              </a:rPr>
              <a:t>As the DSCT projects matured, providers worked with employers to iterate and refine their models, which improved outcomes for employers and cadets in later cohorts. </a:t>
            </a:r>
            <a:endParaRPr kumimoji="0" lang="en-US" sz="1100" b="0" i="0" u="none" strike="noStrike" kern="0" cap="none" spc="0" normalizeH="0" baseline="0" noProof="0">
              <a:ln>
                <a:noFill/>
              </a:ln>
              <a:solidFill>
                <a:srgbClr val="000000"/>
              </a:solidFill>
              <a:effectLst/>
              <a:uLnTx/>
              <a:uFillTx/>
              <a:latin typeface="Arial Narrow"/>
              <a:ea typeface="+mn-ea"/>
              <a:cs typeface="+mn-cs"/>
            </a:endParaRPr>
          </a:p>
        </p:txBody>
      </p:sp>
      <p:sp>
        <p:nvSpPr>
          <p:cNvPr id="13" name="Rectangle 12">
            <a:extLst>
              <a:ext uri="{FF2B5EF4-FFF2-40B4-BE49-F238E27FC236}">
                <a16:creationId xmlns:a16="http://schemas.microsoft.com/office/drawing/2014/main" id="{0FBDDF9B-6B54-6B64-B2A1-385A54FDD844}"/>
              </a:ext>
              <a:ext uri="{C183D7F6-B498-43B3-948B-1728B52AA6E4}">
                <adec:decorative xmlns:adec="http://schemas.microsoft.com/office/drawing/2017/decorative" val="1"/>
              </a:ext>
            </a:extLst>
          </p:cNvPr>
          <p:cNvSpPr/>
          <p:nvPr/>
        </p:nvSpPr>
        <p:spPr>
          <a:xfrm>
            <a:off x="4342847" y="4917262"/>
            <a:ext cx="4583439" cy="1136052"/>
          </a:xfrm>
          <a:prstGeom prst="rect">
            <a:avLst/>
          </a:prstGeom>
          <a:no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Narrow"/>
                <a:ea typeface="+mn-ea"/>
                <a:cs typeface="+mn-cs"/>
              </a:rPr>
              <a:t>The DSCT trialed and generated insights into the effectiveness of three unique models. They targeted different</a:t>
            </a:r>
            <a:r>
              <a:rPr lang="en-US" sz="1100" kern="0">
                <a:solidFill>
                  <a:srgbClr val="000000"/>
                </a:solidFill>
                <a:latin typeface="Arial Narrow"/>
              </a:rPr>
              <a:t> underrepresented cohorts, focused on different digital skills and provided different approaches to training.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kern="1200">
                <a:solidFill>
                  <a:schemeClr val="tx1"/>
                </a:solidFill>
                <a:effectLst/>
                <a:latin typeface="Arial Narrow" panose="020B0604020202020204" pitchFamily="34" charset="0"/>
                <a:ea typeface="+mn-ea"/>
                <a:cs typeface="Arial Narrow" panose="020B0604020202020204" pitchFamily="34" charset="0"/>
              </a:rPr>
              <a:t>However, all provider projects were modified from existing ‘off the shelf’ models that were already offered, which demonstrated a missed opportunity to test bespoke and novel models of short, sharp and on-the-job training.</a:t>
            </a:r>
            <a:endParaRPr lang="en-US" sz="1100" kern="0">
              <a:solidFill>
                <a:srgbClr val="000000"/>
              </a:solidFill>
              <a:latin typeface="Arial Narrow"/>
            </a:endParaRPr>
          </a:p>
        </p:txBody>
      </p:sp>
      <p:sp>
        <p:nvSpPr>
          <p:cNvPr id="14" name="Text Placeholder 3">
            <a:extLst>
              <a:ext uri="{FF2B5EF4-FFF2-40B4-BE49-F238E27FC236}">
                <a16:creationId xmlns:a16="http://schemas.microsoft.com/office/drawing/2014/main" id="{6FA35C9D-16C1-F9D0-8A6D-FD2E89F593D6}"/>
              </a:ext>
              <a:ext uri="{C183D7F6-B498-43B3-948B-1728B52AA6E4}">
                <adec:decorative xmlns:adec="http://schemas.microsoft.com/office/drawing/2017/decorative" val="1"/>
              </a:ext>
            </a:extLst>
          </p:cNvPr>
          <p:cNvSpPr txBox="1">
            <a:spLocks/>
          </p:cNvSpPr>
          <p:nvPr/>
        </p:nvSpPr>
        <p:spPr>
          <a:xfrm>
            <a:off x="1762482" y="5012737"/>
            <a:ext cx="2345514" cy="600164"/>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1100" b="1" i="0">
                <a:solidFill>
                  <a:schemeClr val="tx1"/>
                </a:solidFill>
                <a:latin typeface="Arial Narrow" panose="020B0604020202020204" pitchFamily="34" charset="0"/>
                <a:cs typeface="Arial Narrow" panose="020B0604020202020204" pitchFamily="34" charset="0"/>
              </a:rPr>
              <a:t>Generate insights into innovative approaches to developing digital skills and capabilities</a:t>
            </a:r>
          </a:p>
        </p:txBody>
      </p:sp>
      <p:sp>
        <p:nvSpPr>
          <p:cNvPr id="15" name="TextBox 14">
            <a:extLst>
              <a:ext uri="{FF2B5EF4-FFF2-40B4-BE49-F238E27FC236}">
                <a16:creationId xmlns:a16="http://schemas.microsoft.com/office/drawing/2014/main" id="{78E0EF68-555C-F23E-AEC4-06AC024D0575}"/>
              </a:ext>
              <a:ext uri="{C183D7F6-B498-43B3-948B-1728B52AA6E4}">
                <adec:decorative xmlns:adec="http://schemas.microsoft.com/office/drawing/2017/decorative" val="1"/>
              </a:ext>
            </a:extLst>
          </p:cNvPr>
          <p:cNvSpPr txBox="1"/>
          <p:nvPr/>
        </p:nvSpPr>
        <p:spPr>
          <a:xfrm>
            <a:off x="1336390" y="1383495"/>
            <a:ext cx="2053767" cy="276999"/>
          </a:xfrm>
          <a:prstGeom prst="rect">
            <a:avLst/>
          </a:prstGeom>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931B2F"/>
                </a:solidFill>
                <a:effectLst/>
                <a:uLnTx/>
                <a:uFillTx/>
              </a:rPr>
              <a:t>Breakdown of DSCT objectives</a:t>
            </a:r>
          </a:p>
        </p:txBody>
      </p:sp>
      <p:pic>
        <p:nvPicPr>
          <p:cNvPr id="16" name="Graphic 15">
            <a:extLst>
              <a:ext uri="{FF2B5EF4-FFF2-40B4-BE49-F238E27FC236}">
                <a16:creationId xmlns:a16="http://schemas.microsoft.com/office/drawing/2014/main" id="{D8DB1E4C-57AA-19A7-291B-D7E6F5E0F028}"/>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51804" y="3543124"/>
            <a:ext cx="720000" cy="720000"/>
          </a:xfrm>
          <a:prstGeom prst="rect">
            <a:avLst/>
          </a:prstGeom>
        </p:spPr>
      </p:pic>
      <p:pic>
        <p:nvPicPr>
          <p:cNvPr id="17" name="Graphic 16">
            <a:extLst>
              <a:ext uri="{FF2B5EF4-FFF2-40B4-BE49-F238E27FC236}">
                <a16:creationId xmlns:a16="http://schemas.microsoft.com/office/drawing/2014/main" id="{3B6386E1-B42B-A5C0-0E55-5C7C7282A231}"/>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51804" y="4917262"/>
            <a:ext cx="720000" cy="720000"/>
          </a:xfrm>
          <a:prstGeom prst="rect">
            <a:avLst/>
          </a:prstGeom>
        </p:spPr>
      </p:pic>
      <p:pic>
        <p:nvPicPr>
          <p:cNvPr id="18" name="Graphic 17">
            <a:extLst>
              <a:ext uri="{FF2B5EF4-FFF2-40B4-BE49-F238E27FC236}">
                <a16:creationId xmlns:a16="http://schemas.microsoft.com/office/drawing/2014/main" id="{07A737B5-1ECD-9ED8-EEF4-606F3E8EB437}"/>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03243" y="1984356"/>
            <a:ext cx="720000" cy="720000"/>
          </a:xfrm>
          <a:prstGeom prst="rect">
            <a:avLst/>
          </a:prstGeom>
        </p:spPr>
      </p:pic>
    </p:spTree>
    <p:extLst>
      <p:ext uri="{BB962C8B-B14F-4D97-AF65-F5344CB8AC3E}">
        <p14:creationId xmlns:p14="http://schemas.microsoft.com/office/powerpoint/2010/main" val="121112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0F13B-C562-6CD1-93A4-28EB0436970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sz="1600"/>
              <a:t>The DSCT was established to address an anticipated skills gap in the digital skills industry by testing new models of learner pathway. The DSCT directly responded to challenges identified by industry. </a:t>
            </a:r>
          </a:p>
        </p:txBody>
      </p:sp>
      <p:sp>
        <p:nvSpPr>
          <p:cNvPr id="3" name="Title 2">
            <a:extLst>
              <a:ext uri="{FF2B5EF4-FFF2-40B4-BE49-F238E27FC236}">
                <a16:creationId xmlns:a16="http://schemas.microsoft.com/office/drawing/2014/main" id="{19A18A68-E3CF-C308-B7F2-2009DE6BE591}"/>
              </a:ext>
              <a:ext uri="{C183D7F6-B498-43B3-948B-1728B52AA6E4}">
                <adec:decorative xmlns:adec="http://schemas.microsoft.com/office/drawing/2017/decorative" val="1"/>
              </a:ext>
            </a:extLst>
          </p:cNvPr>
          <p:cNvSpPr>
            <a:spLocks noGrp="1"/>
          </p:cNvSpPr>
          <p:nvPr>
            <p:ph type="title"/>
          </p:nvPr>
        </p:nvSpPr>
        <p:spPr/>
        <p:txBody>
          <a:bodyPr/>
          <a:lstStyle/>
          <a:p>
            <a:r>
              <a:rPr lang="en-US"/>
              <a:t>DSCT | Was there a clear reason to establish the DSCT?</a:t>
            </a:r>
          </a:p>
        </p:txBody>
      </p:sp>
      <p:sp>
        <p:nvSpPr>
          <p:cNvPr id="4" name="Slide Number Placeholder 3">
            <a:extLst>
              <a:ext uri="{FF2B5EF4-FFF2-40B4-BE49-F238E27FC236}">
                <a16:creationId xmlns:a16="http://schemas.microsoft.com/office/drawing/2014/main" id="{85D96239-2CEF-3068-F6BA-3381636B87FF}"/>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24</a:t>
            </a:fld>
            <a:endParaRPr lang="en-US"/>
          </a:p>
        </p:txBody>
      </p:sp>
      <p:sp>
        <p:nvSpPr>
          <p:cNvPr id="5" name="Footer Placeholder 4">
            <a:extLst>
              <a:ext uri="{FF2B5EF4-FFF2-40B4-BE49-F238E27FC236}">
                <a16:creationId xmlns:a16="http://schemas.microsoft.com/office/drawing/2014/main" id="{7B9C6D49-A631-4776-DA74-E864937E8F97}"/>
              </a:ext>
              <a:ext uri="{C183D7F6-B498-43B3-948B-1728B52AA6E4}">
                <adec:decorative xmlns:adec="http://schemas.microsoft.com/office/drawing/2017/decorative" val="1"/>
              </a:ext>
            </a:extLst>
          </p:cNvPr>
          <p:cNvSpPr>
            <a:spLocks noGrp="1"/>
          </p:cNvSpPr>
          <p:nvPr>
            <p:ph type="ftr" sz="quarter" idx="14"/>
          </p:nvPr>
        </p:nvSpPr>
        <p:spPr>
          <a:xfrm>
            <a:off x="165148" y="6292734"/>
            <a:ext cx="7132320" cy="371513"/>
          </a:xfrm>
        </p:spPr>
        <p:txBody>
          <a:bodyPr/>
          <a:lstStyle/>
          <a:p>
            <a:r>
              <a:rPr lang="en-AU" baseline="30000"/>
              <a:t>1  </a:t>
            </a:r>
            <a:r>
              <a:rPr lang="en-AU"/>
              <a:t>Other reforms and initiatives include: the establishment of the Digital Skills Organisation (DSO); the expansion of the Cyber Security Partnership Innovation Fund; and the Next Generation Artificial Intelligence (AI) Graduates Program</a:t>
            </a:r>
          </a:p>
        </p:txBody>
      </p:sp>
      <p:sp>
        <p:nvSpPr>
          <p:cNvPr id="10" name="Rectangle 9">
            <a:extLst>
              <a:ext uri="{FF2B5EF4-FFF2-40B4-BE49-F238E27FC236}">
                <a16:creationId xmlns:a16="http://schemas.microsoft.com/office/drawing/2014/main" id="{6BF17616-B163-AB58-3A97-4F1CD8CE013B}"/>
              </a:ext>
              <a:ext uri="{C183D7F6-B498-43B3-948B-1728B52AA6E4}">
                <adec:decorative xmlns:adec="http://schemas.microsoft.com/office/drawing/2017/decorative" val="1"/>
              </a:ext>
            </a:extLst>
          </p:cNvPr>
          <p:cNvSpPr/>
          <p:nvPr/>
        </p:nvSpPr>
        <p:spPr>
          <a:xfrm>
            <a:off x="165147" y="1186774"/>
            <a:ext cx="9557908" cy="144000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chemeClr val="tx2"/>
                </a:solidFill>
              </a:rPr>
              <a:t>Industry argued that there were insufficient and inadequate learner pathways for digital skills training, bringing the need for change and innovation. </a:t>
            </a:r>
          </a:p>
          <a:p>
            <a:r>
              <a:rPr lang="en-US" sz="1100" dirty="0">
                <a:solidFill>
                  <a:schemeClr val="tx1"/>
                </a:solidFill>
              </a:rPr>
              <a:t>The Department had heard from industry that there were challenges with traditional skills pathways through universities and VET training providers. </a:t>
            </a:r>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p:txBody>
      </p:sp>
      <p:sp>
        <p:nvSpPr>
          <p:cNvPr id="13" name="Rounded Rectangular Callout 12">
            <a:extLst>
              <a:ext uri="{FF2B5EF4-FFF2-40B4-BE49-F238E27FC236}">
                <a16:creationId xmlns:a16="http://schemas.microsoft.com/office/drawing/2014/main" id="{A9BC807F-A3FA-6975-B6FF-CFA9176FCF6B}"/>
              </a:ext>
              <a:ext uri="{C183D7F6-B498-43B3-948B-1728B52AA6E4}">
                <adec:decorative xmlns:adec="http://schemas.microsoft.com/office/drawing/2017/decorative" val="1"/>
              </a:ext>
            </a:extLst>
          </p:cNvPr>
          <p:cNvSpPr/>
          <p:nvPr/>
        </p:nvSpPr>
        <p:spPr>
          <a:xfrm>
            <a:off x="6443424" y="4646150"/>
            <a:ext cx="3170083" cy="863602"/>
          </a:xfrm>
          <a:prstGeom prst="wedgeRoundRectCallout">
            <a:avLst>
              <a:gd name="adj1" fmla="val -32492"/>
              <a:gd name="adj2" fmla="val 61929"/>
              <a:gd name="adj3" fmla="val 16667"/>
            </a:avLst>
          </a:prstGeom>
          <a:solidFill>
            <a:schemeClr val="accent1"/>
          </a:solidFill>
          <a:ln w="9525" cap="flat" cmpd="sng" algn="ctr">
            <a:solidFill>
              <a:schemeClr val="accent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i="1">
                <a:solidFill>
                  <a:schemeClr val="tx1"/>
                </a:solidFill>
              </a:rPr>
              <a:t>“</a:t>
            </a:r>
            <a:r>
              <a:rPr lang="en-US" sz="1100">
                <a:solidFill>
                  <a:schemeClr val="tx1"/>
                </a:solidFill>
              </a:rPr>
              <a:t>The Government’s role is to ensure everyone can actively participate in the economy by identifying and addressing barriers to employment, such as age or language barriers.”</a:t>
            </a:r>
            <a:r>
              <a:rPr lang="en-AU" sz="1100" baseline="30000">
                <a:solidFill>
                  <a:schemeClr val="tx1"/>
                </a:solidFill>
              </a:rPr>
              <a:t> </a:t>
            </a:r>
            <a:r>
              <a:rPr lang="en-US" sz="1100" i="1">
                <a:solidFill>
                  <a:schemeClr val="tx1"/>
                </a:solidFill>
              </a:rPr>
              <a:t>– </a:t>
            </a:r>
            <a:r>
              <a:rPr lang="en-AU" sz="1100" baseline="30000">
                <a:solidFill>
                  <a:schemeClr val="tx1"/>
                </a:solidFill>
              </a:rPr>
              <a:t> </a:t>
            </a:r>
            <a:r>
              <a:rPr lang="en-US" sz="1100">
                <a:solidFill>
                  <a:schemeClr val="tx1"/>
                </a:solidFill>
              </a:rPr>
              <a:t>Departmental representative</a:t>
            </a:r>
            <a:endParaRPr lang="en-US" sz="1100" i="1">
              <a:solidFill>
                <a:schemeClr val="tx1"/>
              </a:solidFill>
            </a:endParaRPr>
          </a:p>
        </p:txBody>
      </p:sp>
      <p:sp>
        <p:nvSpPr>
          <p:cNvPr id="14" name="Rounded Rectangular Callout 13">
            <a:extLst>
              <a:ext uri="{FF2B5EF4-FFF2-40B4-BE49-F238E27FC236}">
                <a16:creationId xmlns:a16="http://schemas.microsoft.com/office/drawing/2014/main" id="{EB78CEB8-9127-027A-50D4-1729836EAE36}"/>
              </a:ext>
              <a:ext uri="{C183D7F6-B498-43B3-948B-1728B52AA6E4}">
                <adec:decorative xmlns:adec="http://schemas.microsoft.com/office/drawing/2017/decorative" val="1"/>
              </a:ext>
            </a:extLst>
          </p:cNvPr>
          <p:cNvSpPr/>
          <p:nvPr/>
        </p:nvSpPr>
        <p:spPr>
          <a:xfrm>
            <a:off x="6443425" y="3116217"/>
            <a:ext cx="3170083" cy="1048772"/>
          </a:xfrm>
          <a:prstGeom prst="wedgeRoundRectCallout">
            <a:avLst>
              <a:gd name="adj1" fmla="val -32492"/>
              <a:gd name="adj2" fmla="val 61929"/>
              <a:gd name="adj3" fmla="val 16667"/>
            </a:avLst>
          </a:prstGeom>
          <a:solidFill>
            <a:schemeClr val="accent1"/>
          </a:solidFill>
          <a:ln w="9525" cap="flat" cmpd="sng" algn="ctr">
            <a:solidFill>
              <a:schemeClr val="accent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i="1">
                <a:solidFill>
                  <a:schemeClr val="tx1"/>
                </a:solidFill>
              </a:rPr>
              <a:t>“</a:t>
            </a:r>
            <a:r>
              <a:rPr lang="en-AU" sz="1100">
                <a:solidFill>
                  <a:schemeClr val="tx1"/>
                </a:solidFill>
              </a:rPr>
              <a:t>There appeared to be a role for the Australian Government in playing a role in connecting digital skills training and education providers with industry to meet workforce and employer needs</a:t>
            </a:r>
            <a:r>
              <a:rPr lang="en-AU" sz="1100" i="1">
                <a:solidFill>
                  <a:schemeClr val="tx1"/>
                </a:solidFill>
              </a:rPr>
              <a:t>.</a:t>
            </a:r>
            <a:r>
              <a:rPr lang="en-US" sz="1100" i="1">
                <a:solidFill>
                  <a:schemeClr val="tx1"/>
                </a:solidFill>
              </a:rPr>
              <a:t>” – </a:t>
            </a:r>
            <a:r>
              <a:rPr lang="en-US" sz="1100">
                <a:solidFill>
                  <a:schemeClr val="tx1"/>
                </a:solidFill>
              </a:rPr>
              <a:t>Departmental representative</a:t>
            </a:r>
            <a:endParaRPr lang="en-US" sz="1100" i="1">
              <a:solidFill>
                <a:schemeClr val="tx1"/>
              </a:solidFill>
            </a:endParaRPr>
          </a:p>
        </p:txBody>
      </p:sp>
      <p:grpSp>
        <p:nvGrpSpPr>
          <p:cNvPr id="42" name="Group 41">
            <a:extLst>
              <a:ext uri="{FF2B5EF4-FFF2-40B4-BE49-F238E27FC236}">
                <a16:creationId xmlns:a16="http://schemas.microsoft.com/office/drawing/2014/main" id="{DDF104DA-7B02-15A4-3B76-0E6FDF25BB62}"/>
              </a:ext>
              <a:ext uri="{C183D7F6-B498-43B3-948B-1728B52AA6E4}">
                <adec:decorative xmlns:adec="http://schemas.microsoft.com/office/drawing/2017/decorative" val="1"/>
              </a:ext>
            </a:extLst>
          </p:cNvPr>
          <p:cNvGrpSpPr/>
          <p:nvPr/>
        </p:nvGrpSpPr>
        <p:grpSpPr>
          <a:xfrm>
            <a:off x="6732254" y="1673220"/>
            <a:ext cx="2924336" cy="769441"/>
            <a:chOff x="6463041" y="1859767"/>
            <a:chExt cx="2924336" cy="769441"/>
          </a:xfrm>
        </p:grpSpPr>
        <p:pic>
          <p:nvPicPr>
            <p:cNvPr id="32" name="Graphic 31">
              <a:extLst>
                <a:ext uri="{FF2B5EF4-FFF2-40B4-BE49-F238E27FC236}">
                  <a16:creationId xmlns:a16="http://schemas.microsoft.com/office/drawing/2014/main" id="{BE8A7E01-ADD5-09DC-1926-A23C3AA3C8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3041" y="1954660"/>
              <a:ext cx="540000" cy="540000"/>
            </a:xfrm>
            <a:prstGeom prst="rect">
              <a:avLst/>
            </a:prstGeom>
          </p:spPr>
        </p:pic>
        <p:sp>
          <p:nvSpPr>
            <p:cNvPr id="34" name="TextBox 33">
              <a:extLst>
                <a:ext uri="{FF2B5EF4-FFF2-40B4-BE49-F238E27FC236}">
                  <a16:creationId xmlns:a16="http://schemas.microsoft.com/office/drawing/2014/main" id="{D5F9F228-DFFA-1C48-ECAC-A83F34EC01C5}"/>
                </a:ext>
              </a:extLst>
            </p:cNvPr>
            <p:cNvSpPr txBox="1"/>
            <p:nvPr/>
          </p:nvSpPr>
          <p:spPr>
            <a:xfrm>
              <a:off x="7009947" y="1859767"/>
              <a:ext cx="2377430" cy="769441"/>
            </a:xfrm>
            <a:prstGeom prst="rect">
              <a:avLst/>
            </a:prstGeom>
            <a:noFill/>
          </p:spPr>
          <p:txBody>
            <a:bodyPr wrap="square">
              <a:spAutoFit/>
            </a:bodyPr>
            <a:lstStyle/>
            <a:p>
              <a:pPr>
                <a:buClr>
                  <a:schemeClr val="tx2"/>
                </a:buClr>
                <a:buSzPct val="100000"/>
              </a:pPr>
              <a:r>
                <a:rPr lang="en-AU" sz="1100">
                  <a:solidFill>
                    <a:schemeClr val="tx1"/>
                  </a:solidFill>
                </a:rPr>
                <a:t>The time required to accredit courses means that digital skills courses do not adapt quickly enough to meet the changing environment and provide job readiness.</a:t>
              </a:r>
            </a:p>
          </p:txBody>
        </p:sp>
      </p:grpSp>
      <p:grpSp>
        <p:nvGrpSpPr>
          <p:cNvPr id="43" name="Group 42">
            <a:extLst>
              <a:ext uri="{FF2B5EF4-FFF2-40B4-BE49-F238E27FC236}">
                <a16:creationId xmlns:a16="http://schemas.microsoft.com/office/drawing/2014/main" id="{B59F6E4F-9BC0-032D-6B6C-1B581B376DF8}"/>
              </a:ext>
              <a:ext uri="{C183D7F6-B498-43B3-948B-1728B52AA6E4}">
                <adec:decorative xmlns:adec="http://schemas.microsoft.com/office/drawing/2017/decorative" val="1"/>
              </a:ext>
            </a:extLst>
          </p:cNvPr>
          <p:cNvGrpSpPr/>
          <p:nvPr/>
        </p:nvGrpSpPr>
        <p:grpSpPr>
          <a:xfrm>
            <a:off x="3457643" y="1674601"/>
            <a:ext cx="3074367" cy="938719"/>
            <a:chOff x="3302941" y="1852086"/>
            <a:chExt cx="3074367" cy="938719"/>
          </a:xfrm>
        </p:grpSpPr>
        <p:pic>
          <p:nvPicPr>
            <p:cNvPr id="35" name="Graphic 34">
              <a:extLst>
                <a:ext uri="{FF2B5EF4-FFF2-40B4-BE49-F238E27FC236}">
                  <a16:creationId xmlns:a16="http://schemas.microsoft.com/office/drawing/2014/main" id="{39214BAF-C8DB-5729-4771-E17A5CD9AF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2941" y="1954660"/>
              <a:ext cx="540000" cy="540000"/>
            </a:xfrm>
            <a:prstGeom prst="rect">
              <a:avLst/>
            </a:prstGeom>
          </p:spPr>
        </p:pic>
        <p:sp>
          <p:nvSpPr>
            <p:cNvPr id="37" name="TextBox 36">
              <a:extLst>
                <a:ext uri="{FF2B5EF4-FFF2-40B4-BE49-F238E27FC236}">
                  <a16:creationId xmlns:a16="http://schemas.microsoft.com/office/drawing/2014/main" id="{0B5E2C45-31CF-1736-3BC0-743BCF566526}"/>
                </a:ext>
              </a:extLst>
            </p:cNvPr>
            <p:cNvSpPr txBox="1"/>
            <p:nvPr/>
          </p:nvSpPr>
          <p:spPr>
            <a:xfrm>
              <a:off x="3849847" y="1852086"/>
              <a:ext cx="2527461" cy="938719"/>
            </a:xfrm>
            <a:prstGeom prst="rect">
              <a:avLst/>
            </a:prstGeom>
            <a:noFill/>
          </p:spPr>
          <p:txBody>
            <a:bodyPr wrap="square">
              <a:spAutoFit/>
            </a:bodyPr>
            <a:lstStyle/>
            <a:p>
              <a:pPr>
                <a:buClr>
                  <a:schemeClr val="tx2"/>
                </a:buClr>
                <a:buSzPct val="100000"/>
              </a:pPr>
              <a:r>
                <a:rPr lang="en-AU" sz="1100">
                  <a:solidFill>
                    <a:schemeClr val="tx1"/>
                  </a:solidFill>
                </a:rPr>
                <a:t>Some cohorts of learners are underrepresented in digital skills courses such as women, people from culturally and linguistically diverse backgrounds, and First Nations people.</a:t>
              </a:r>
            </a:p>
          </p:txBody>
        </p:sp>
      </p:grpSp>
      <p:grpSp>
        <p:nvGrpSpPr>
          <p:cNvPr id="44" name="Group 43">
            <a:extLst>
              <a:ext uri="{FF2B5EF4-FFF2-40B4-BE49-F238E27FC236}">
                <a16:creationId xmlns:a16="http://schemas.microsoft.com/office/drawing/2014/main" id="{D139AF06-22CC-DADF-B6F6-857309E37C37}"/>
              </a:ext>
              <a:ext uri="{C183D7F6-B498-43B3-948B-1728B52AA6E4}">
                <adec:decorative xmlns:adec="http://schemas.microsoft.com/office/drawing/2017/decorative" val="1"/>
              </a:ext>
            </a:extLst>
          </p:cNvPr>
          <p:cNvGrpSpPr/>
          <p:nvPr/>
        </p:nvGrpSpPr>
        <p:grpSpPr>
          <a:xfrm>
            <a:off x="298534" y="1673220"/>
            <a:ext cx="2958866" cy="634893"/>
            <a:chOff x="301209" y="1859767"/>
            <a:chExt cx="2958866" cy="634893"/>
          </a:xfrm>
        </p:grpSpPr>
        <p:sp>
          <p:nvSpPr>
            <p:cNvPr id="39" name="TextBox 38">
              <a:extLst>
                <a:ext uri="{FF2B5EF4-FFF2-40B4-BE49-F238E27FC236}">
                  <a16:creationId xmlns:a16="http://schemas.microsoft.com/office/drawing/2014/main" id="{4F9F0EBC-14FC-6BEA-ED41-63128F7044F2}"/>
                </a:ext>
              </a:extLst>
            </p:cNvPr>
            <p:cNvSpPr txBox="1"/>
            <p:nvPr/>
          </p:nvSpPr>
          <p:spPr>
            <a:xfrm>
              <a:off x="884075" y="1859767"/>
              <a:ext cx="2376000" cy="261610"/>
            </a:xfrm>
            <a:prstGeom prst="rect">
              <a:avLst/>
            </a:prstGeom>
            <a:noFill/>
          </p:spPr>
          <p:txBody>
            <a:bodyPr wrap="square">
              <a:spAutoFit/>
            </a:bodyPr>
            <a:lstStyle/>
            <a:p>
              <a:pPr>
                <a:buClr>
                  <a:schemeClr val="tx2"/>
                </a:buClr>
                <a:buSzPct val="100000"/>
              </a:pPr>
              <a:r>
                <a:rPr lang="en-AU" sz="1100">
                  <a:solidFill>
                    <a:schemeClr val="tx1"/>
                  </a:solidFill>
                </a:rPr>
                <a:t>There appeared to be a significant time and financial commitment for learners</a:t>
              </a:r>
            </a:p>
          </p:txBody>
        </p:sp>
        <p:pic>
          <p:nvPicPr>
            <p:cNvPr id="40" name="Graphic 39">
              <a:extLst>
                <a:ext uri="{FF2B5EF4-FFF2-40B4-BE49-F238E27FC236}">
                  <a16:creationId xmlns:a16="http://schemas.microsoft.com/office/drawing/2014/main" id="{F1F73167-498D-85A6-1128-1945B9B96E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209" y="1954660"/>
              <a:ext cx="540000" cy="540000"/>
            </a:xfrm>
            <a:prstGeom prst="rect">
              <a:avLst/>
            </a:prstGeom>
          </p:spPr>
        </p:pic>
      </p:grpSp>
      <p:sp>
        <p:nvSpPr>
          <p:cNvPr id="41" name="Rectangle 40">
            <a:extLst>
              <a:ext uri="{FF2B5EF4-FFF2-40B4-BE49-F238E27FC236}">
                <a16:creationId xmlns:a16="http://schemas.microsoft.com/office/drawing/2014/main" id="{D5908EE9-2D48-C508-A1DF-9CCEA65CEC55}"/>
              </a:ext>
              <a:ext uri="{C183D7F6-B498-43B3-948B-1728B52AA6E4}">
                <adec:decorative xmlns:adec="http://schemas.microsoft.com/office/drawing/2017/decorative" val="1"/>
              </a:ext>
            </a:extLst>
          </p:cNvPr>
          <p:cNvSpPr/>
          <p:nvPr/>
        </p:nvSpPr>
        <p:spPr>
          <a:xfrm>
            <a:off x="173335" y="2764745"/>
            <a:ext cx="6134868" cy="332398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chemeClr val="tx2"/>
                </a:solidFill>
              </a:rPr>
              <a:t>In response to this growing need for digital skills training, the Australian Government funded the DSCT to address the challenges identified by industry. </a:t>
            </a:r>
          </a:p>
          <a:p>
            <a:r>
              <a:rPr lang="en-AU" sz="1100" dirty="0">
                <a:solidFill>
                  <a:schemeClr val="tx1"/>
                </a:solidFill>
              </a:rPr>
              <a:t>The DSCT was established by the Australian Government in 2021. The trial was designed to specifically address gaps identified by industry in the following ways:</a:t>
            </a: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endParaRPr lang="en-AU" sz="1200" dirty="0">
              <a:solidFill>
                <a:schemeClr val="tx1"/>
              </a:solidFill>
            </a:endParaRPr>
          </a:p>
          <a:p>
            <a:r>
              <a:rPr lang="en-AU" sz="1100" dirty="0">
                <a:solidFill>
                  <a:schemeClr val="tx1"/>
                </a:solidFill>
              </a:rPr>
              <a:t>The Australian Government has also mobilised in recent years in recognition of the problem and funded several reforms and initiatives.</a:t>
            </a:r>
            <a:r>
              <a:rPr lang="en-AU" sz="1100" baseline="30000" dirty="0">
                <a:solidFill>
                  <a:schemeClr val="tx1"/>
                </a:solidFill>
              </a:rPr>
              <a:t>1</a:t>
            </a:r>
            <a:r>
              <a:rPr lang="en-AU" sz="1100" dirty="0">
                <a:solidFill>
                  <a:schemeClr val="tx1"/>
                </a:solidFill>
              </a:rPr>
              <a:t> The DSCT is similar in nature to some of these other reforms and initiatives. The DSCT was one of few that has a particular focus on testing different innovative training models (for example, accredited and non-accredited). </a:t>
            </a:r>
          </a:p>
        </p:txBody>
      </p:sp>
      <p:graphicFrame>
        <p:nvGraphicFramePr>
          <p:cNvPr id="67" name="Table 66">
            <a:extLst>
              <a:ext uri="{FF2B5EF4-FFF2-40B4-BE49-F238E27FC236}">
                <a16:creationId xmlns:a16="http://schemas.microsoft.com/office/drawing/2014/main" id="{934269B8-CEE2-1EEA-B520-0BC95C24A47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2298294"/>
              </p:ext>
            </p:extLst>
          </p:nvPr>
        </p:nvGraphicFramePr>
        <p:xfrm>
          <a:off x="235875" y="3567387"/>
          <a:ext cx="5900372" cy="1706880"/>
        </p:xfrm>
        <a:graphic>
          <a:graphicData uri="http://schemas.openxmlformats.org/drawingml/2006/table">
            <a:tbl>
              <a:tblPr firstRow="1" bandRow="1">
                <a:tableStyleId>{5C22544A-7EE6-4342-B048-85BDC9FD1C3A}</a:tableStyleId>
              </a:tblPr>
              <a:tblGrid>
                <a:gridCol w="2950186">
                  <a:extLst>
                    <a:ext uri="{9D8B030D-6E8A-4147-A177-3AD203B41FA5}">
                      <a16:colId xmlns:a16="http://schemas.microsoft.com/office/drawing/2014/main" val="34724669"/>
                    </a:ext>
                  </a:extLst>
                </a:gridCol>
                <a:gridCol w="2950186">
                  <a:extLst>
                    <a:ext uri="{9D8B030D-6E8A-4147-A177-3AD203B41FA5}">
                      <a16:colId xmlns:a16="http://schemas.microsoft.com/office/drawing/2014/main" val="4257919101"/>
                    </a:ext>
                  </a:extLst>
                </a:gridCol>
              </a:tblGrid>
              <a:tr h="426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solidFill>
                            <a:schemeClr val="tx1"/>
                          </a:solidFill>
                        </a:rPr>
                        <a:t>Gaps and issues identified that the DSCT sought to address</a:t>
                      </a:r>
                      <a:endParaRPr lang="en-AU" sz="1100" b="0">
                        <a:solidFill>
                          <a:schemeClr val="tx1"/>
                        </a:solidFill>
                      </a:endParaRP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solidFill>
                            <a:schemeClr val="tx1"/>
                          </a:solidFill>
                        </a:rPr>
                        <a:t>How the DSCT addressed these challenges</a:t>
                      </a:r>
                      <a:endParaRPr lang="en-AU" sz="1100" b="1">
                        <a:solidFill>
                          <a:schemeClr val="tx1"/>
                        </a:solidFill>
                      </a:endParaRP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998506573"/>
                  </a:ext>
                </a:extLst>
              </a:tr>
              <a:tr h="426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0" dirty="0">
                          <a:solidFill>
                            <a:schemeClr val="tx1"/>
                          </a:solidFill>
                        </a:rPr>
                        <a:t>Increase awareness and understanding of job opportunities in tech</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0">
                          <a:solidFill>
                            <a:schemeClr val="tx1"/>
                          </a:solidFill>
                        </a:rPr>
                        <a:t>Connecting unskilled cohorts with tech training and employment opportunities</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627416216"/>
                  </a:ext>
                </a:extLst>
              </a:tr>
              <a:tr h="426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0">
                          <a:solidFill>
                            <a:schemeClr val="tx1"/>
                          </a:solidFill>
                        </a:rPr>
                        <a:t>Fix gaps in education and training products and pathways</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0">
                          <a:solidFill>
                            <a:schemeClr val="tx1"/>
                          </a:solidFill>
                        </a:rPr>
                        <a:t>Linking training providers, employers and learners together in co-designing the cadetships</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936901763"/>
                  </a:ext>
                </a:extLst>
              </a:tr>
              <a:tr h="426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0">
                          <a:solidFill>
                            <a:schemeClr val="tx1"/>
                          </a:solidFill>
                        </a:rPr>
                        <a:t>Improve diversity of the tech workforce</a:t>
                      </a: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0" dirty="0">
                          <a:solidFill>
                            <a:schemeClr val="tx1"/>
                          </a:solidFill>
                        </a:rPr>
                        <a:t>Engaging diverse cohorts in projects to increase diversity in workforce</a:t>
                      </a: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2568789448"/>
                  </a:ext>
                </a:extLst>
              </a:tr>
            </a:tbl>
          </a:graphicData>
        </a:graphic>
      </p:graphicFrame>
    </p:spTree>
    <p:extLst>
      <p:ext uri="{BB962C8B-B14F-4D97-AF65-F5344CB8AC3E}">
        <p14:creationId xmlns:p14="http://schemas.microsoft.com/office/powerpoint/2010/main" val="1546540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5A0A729-6550-1057-B134-7ECCCE2348E0}"/>
              </a:ext>
              <a:ext uri="{C183D7F6-B498-43B3-948B-1728B52AA6E4}">
                <adec:decorative xmlns:adec="http://schemas.microsoft.com/office/drawing/2017/decorative" val="1"/>
              </a:ext>
            </a:extLst>
          </p:cNvPr>
          <p:cNvSpPr/>
          <p:nvPr/>
        </p:nvSpPr>
        <p:spPr>
          <a:xfrm>
            <a:off x="283164" y="1380600"/>
            <a:ext cx="4469978" cy="4313204"/>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endParaRPr lang="en-US" sz="1100" b="1">
              <a:solidFill>
                <a:schemeClr val="tx1"/>
              </a:solidFill>
            </a:endParaRPr>
          </a:p>
        </p:txBody>
      </p:sp>
      <p:sp>
        <p:nvSpPr>
          <p:cNvPr id="3" name="Title 2">
            <a:extLst>
              <a:ext uri="{FF2B5EF4-FFF2-40B4-BE49-F238E27FC236}">
                <a16:creationId xmlns:a16="http://schemas.microsoft.com/office/drawing/2014/main" id="{F29CF591-47DB-260A-9213-865B548FED78}"/>
              </a:ext>
              <a:ext uri="{C183D7F6-B498-43B3-948B-1728B52AA6E4}">
                <adec:decorative xmlns:adec="http://schemas.microsoft.com/office/drawing/2017/decorative" val="1"/>
              </a:ext>
            </a:extLst>
          </p:cNvPr>
          <p:cNvSpPr>
            <a:spLocks noGrp="1"/>
          </p:cNvSpPr>
          <p:nvPr>
            <p:ph type="title"/>
          </p:nvPr>
        </p:nvSpPr>
        <p:spPr/>
        <p:txBody>
          <a:bodyPr/>
          <a:lstStyle/>
          <a:p>
            <a:r>
              <a:rPr lang="en-GB" dirty="0"/>
              <a:t>DSCT | Assumptions underpinning the DSCT and how this played out in practice</a:t>
            </a:r>
            <a:endParaRPr lang="en-US" dirty="0"/>
          </a:p>
        </p:txBody>
      </p:sp>
      <p:sp>
        <p:nvSpPr>
          <p:cNvPr id="4" name="Slide Number Placeholder 3">
            <a:extLst>
              <a:ext uri="{FF2B5EF4-FFF2-40B4-BE49-F238E27FC236}">
                <a16:creationId xmlns:a16="http://schemas.microsoft.com/office/drawing/2014/main" id="{316E0682-00A8-A4C9-54DD-7DD375790E68}"/>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25</a:t>
            </a:fld>
            <a:endParaRPr lang="en-US"/>
          </a:p>
        </p:txBody>
      </p:sp>
      <p:sp>
        <p:nvSpPr>
          <p:cNvPr id="5" name="Footer Placeholder 4">
            <a:extLst>
              <a:ext uri="{FF2B5EF4-FFF2-40B4-BE49-F238E27FC236}">
                <a16:creationId xmlns:a16="http://schemas.microsoft.com/office/drawing/2014/main" id="{40476FB0-DF91-9338-3081-FE8F2A4C7DFE}"/>
              </a:ext>
              <a:ext uri="{C183D7F6-B498-43B3-948B-1728B52AA6E4}">
                <adec:decorative xmlns:adec="http://schemas.microsoft.com/office/drawing/2017/decorative" val="1"/>
              </a:ext>
            </a:extLst>
          </p:cNvPr>
          <p:cNvSpPr>
            <a:spLocks noGrp="1"/>
          </p:cNvSpPr>
          <p:nvPr>
            <p:ph type="ftr" sz="quarter" idx="14"/>
          </p:nvPr>
        </p:nvSpPr>
        <p:spPr>
          <a:xfrm>
            <a:off x="182945" y="6478490"/>
            <a:ext cx="7132320" cy="233014"/>
          </a:xfrm>
        </p:spPr>
        <p:txBody>
          <a:bodyPr/>
          <a:lstStyle/>
          <a:p>
            <a:r>
              <a:rPr lang="en-AU"/>
              <a:t>Source: Dandolo interviews with Departmental representatives, April 2024. </a:t>
            </a:r>
          </a:p>
        </p:txBody>
      </p:sp>
      <p:sp>
        <p:nvSpPr>
          <p:cNvPr id="8" name="Text Placeholder 7">
            <a:extLst>
              <a:ext uri="{FF2B5EF4-FFF2-40B4-BE49-F238E27FC236}">
                <a16:creationId xmlns:a16="http://schemas.microsoft.com/office/drawing/2014/main" id="{A5B43C5B-28DE-7A4E-6B1F-50346298B92D}"/>
              </a:ext>
              <a:ext uri="{C183D7F6-B498-43B3-948B-1728B52AA6E4}">
                <adec:decorative xmlns:adec="http://schemas.microsoft.com/office/drawing/2017/decorative" val="1"/>
              </a:ext>
            </a:extLst>
          </p:cNvPr>
          <p:cNvSpPr>
            <a:spLocks noGrp="1"/>
          </p:cNvSpPr>
          <p:nvPr>
            <p:ph type="body" sz="quarter" idx="13"/>
          </p:nvPr>
        </p:nvSpPr>
        <p:spPr>
          <a:xfrm>
            <a:off x="232054" y="579823"/>
            <a:ext cx="4469978" cy="246221"/>
          </a:xfrm>
          <a:prstGeom prst="rect">
            <a:avLst/>
          </a:prstGeom>
        </p:spPr>
        <p:txBody>
          <a:bodyPr/>
          <a:lstStyle/>
          <a:p>
            <a:r>
              <a:rPr lang="en-US">
                <a:latin typeface="Arial Narrow" panose="020B0604020202020204" pitchFamily="34" charset="0"/>
              </a:rPr>
              <a:t>There were three key assumptions that underpinned the DSCT establishment and design.</a:t>
            </a:r>
          </a:p>
        </p:txBody>
      </p:sp>
      <p:grpSp>
        <p:nvGrpSpPr>
          <p:cNvPr id="29" name="Group 28">
            <a:extLst>
              <a:ext uri="{FF2B5EF4-FFF2-40B4-BE49-F238E27FC236}">
                <a16:creationId xmlns:a16="http://schemas.microsoft.com/office/drawing/2014/main" id="{FACE063D-29FE-4D06-53F1-FCBECDD03C55}"/>
              </a:ext>
              <a:ext uri="{C183D7F6-B498-43B3-948B-1728B52AA6E4}">
                <adec:decorative xmlns:adec="http://schemas.microsoft.com/office/drawing/2017/decorative" val="1"/>
              </a:ext>
            </a:extLst>
          </p:cNvPr>
          <p:cNvGrpSpPr/>
          <p:nvPr/>
        </p:nvGrpSpPr>
        <p:grpSpPr>
          <a:xfrm>
            <a:off x="411578" y="4556536"/>
            <a:ext cx="3996878" cy="720000"/>
            <a:chOff x="291873" y="4800969"/>
            <a:chExt cx="3996878" cy="720000"/>
          </a:xfrm>
        </p:grpSpPr>
        <p:sp>
          <p:nvSpPr>
            <p:cNvPr id="17" name="TextBox 16">
              <a:extLst>
                <a:ext uri="{FF2B5EF4-FFF2-40B4-BE49-F238E27FC236}">
                  <a16:creationId xmlns:a16="http://schemas.microsoft.com/office/drawing/2014/main" id="{0149CF5F-79AA-D796-C1EF-7B146C956C75}"/>
                </a:ext>
              </a:extLst>
            </p:cNvPr>
            <p:cNvSpPr txBox="1"/>
            <p:nvPr/>
          </p:nvSpPr>
          <p:spPr>
            <a:xfrm>
              <a:off x="1213893" y="4899359"/>
              <a:ext cx="3074858" cy="523220"/>
            </a:xfrm>
            <a:prstGeom prst="rect">
              <a:avLst/>
            </a:prstGeom>
            <a:noFill/>
          </p:spPr>
          <p:txBody>
            <a:bodyPr wrap="square">
              <a:spAutoFit/>
            </a:bodyPr>
            <a:lstStyle/>
            <a:p>
              <a:r>
                <a:rPr lang="en-US" sz="1400" b="1" dirty="0">
                  <a:solidFill>
                    <a:schemeClr val="tx1"/>
                  </a:solidFill>
                </a:rPr>
                <a:t>Short, sharp training would meet the needs of employers</a:t>
              </a:r>
              <a:endParaRPr lang="en-US" sz="1400" dirty="0"/>
            </a:p>
          </p:txBody>
        </p:sp>
        <p:pic>
          <p:nvPicPr>
            <p:cNvPr id="21" name="Graphic 20">
              <a:extLst>
                <a:ext uri="{FF2B5EF4-FFF2-40B4-BE49-F238E27FC236}">
                  <a16:creationId xmlns:a16="http://schemas.microsoft.com/office/drawing/2014/main" id="{2C7916A7-05E9-0591-4D00-1B721CA067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1873" y="4800969"/>
              <a:ext cx="725714" cy="720000"/>
            </a:xfrm>
            <a:prstGeom prst="rect">
              <a:avLst/>
            </a:prstGeom>
          </p:spPr>
        </p:pic>
      </p:grpSp>
      <p:grpSp>
        <p:nvGrpSpPr>
          <p:cNvPr id="28" name="Group 27">
            <a:extLst>
              <a:ext uri="{FF2B5EF4-FFF2-40B4-BE49-F238E27FC236}">
                <a16:creationId xmlns:a16="http://schemas.microsoft.com/office/drawing/2014/main" id="{B36948E2-CBCC-96D7-DEAD-0FC114ABCB8C}"/>
              </a:ext>
              <a:ext uri="{C183D7F6-B498-43B3-948B-1728B52AA6E4}">
                <adec:decorative xmlns:adec="http://schemas.microsoft.com/office/drawing/2017/decorative" val="1"/>
              </a:ext>
            </a:extLst>
          </p:cNvPr>
          <p:cNvGrpSpPr/>
          <p:nvPr/>
        </p:nvGrpSpPr>
        <p:grpSpPr>
          <a:xfrm>
            <a:off x="454986" y="3063424"/>
            <a:ext cx="3996876" cy="720000"/>
            <a:chOff x="335281" y="3255654"/>
            <a:chExt cx="3996876" cy="720000"/>
          </a:xfrm>
        </p:grpSpPr>
        <p:sp>
          <p:nvSpPr>
            <p:cNvPr id="13" name="TextBox 12">
              <a:extLst>
                <a:ext uri="{FF2B5EF4-FFF2-40B4-BE49-F238E27FC236}">
                  <a16:creationId xmlns:a16="http://schemas.microsoft.com/office/drawing/2014/main" id="{9356024D-867B-F0F7-4BB2-43A36ED5B8C1}"/>
                </a:ext>
              </a:extLst>
            </p:cNvPr>
            <p:cNvSpPr txBox="1"/>
            <p:nvPr/>
          </p:nvSpPr>
          <p:spPr>
            <a:xfrm>
              <a:off x="1257300" y="3357052"/>
              <a:ext cx="3074857" cy="523220"/>
            </a:xfrm>
            <a:prstGeom prst="rect">
              <a:avLst/>
            </a:prstGeom>
          </p:spPr>
          <p:txBody>
            <a:bodyPr wrap="square" rtlCol="0">
              <a:spAutoFit/>
            </a:bodyPr>
            <a:lstStyle/>
            <a:p>
              <a:pPr algn="l">
                <a:spcAft>
                  <a:spcPts val="600"/>
                </a:spcAft>
              </a:pPr>
              <a:r>
                <a:rPr lang="en-US" sz="1400" b="1" dirty="0">
                  <a:solidFill>
                    <a:schemeClr val="tx1"/>
                  </a:solidFill>
                </a:rPr>
                <a:t>The problem to overcome was on the supply side</a:t>
              </a:r>
              <a:endParaRPr lang="en-US" sz="1400" dirty="0"/>
            </a:p>
          </p:txBody>
        </p:sp>
        <p:pic>
          <p:nvPicPr>
            <p:cNvPr id="22" name="Graphic 21">
              <a:extLst>
                <a:ext uri="{FF2B5EF4-FFF2-40B4-BE49-F238E27FC236}">
                  <a16:creationId xmlns:a16="http://schemas.microsoft.com/office/drawing/2014/main" id="{70E094E9-4AB1-70E4-025A-5902DDFAA9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281" y="3255654"/>
              <a:ext cx="725714" cy="720000"/>
            </a:xfrm>
            <a:prstGeom prst="rect">
              <a:avLst/>
            </a:prstGeom>
          </p:spPr>
        </p:pic>
      </p:grpSp>
      <p:grpSp>
        <p:nvGrpSpPr>
          <p:cNvPr id="27" name="Group 26">
            <a:extLst>
              <a:ext uri="{FF2B5EF4-FFF2-40B4-BE49-F238E27FC236}">
                <a16:creationId xmlns:a16="http://schemas.microsoft.com/office/drawing/2014/main" id="{F2D0275E-F587-95D5-7FD3-A9EF95AE4380}"/>
              </a:ext>
              <a:ext uri="{C183D7F6-B498-43B3-948B-1728B52AA6E4}">
                <adec:decorative xmlns:adec="http://schemas.microsoft.com/office/drawing/2017/decorative" val="1"/>
              </a:ext>
            </a:extLst>
          </p:cNvPr>
          <p:cNvGrpSpPr/>
          <p:nvPr/>
        </p:nvGrpSpPr>
        <p:grpSpPr>
          <a:xfrm>
            <a:off x="454985" y="1570312"/>
            <a:ext cx="3996877" cy="720000"/>
            <a:chOff x="335280" y="1814745"/>
            <a:chExt cx="3996877" cy="720000"/>
          </a:xfrm>
        </p:grpSpPr>
        <p:sp>
          <p:nvSpPr>
            <p:cNvPr id="20" name="TextBox 19">
              <a:extLst>
                <a:ext uri="{FF2B5EF4-FFF2-40B4-BE49-F238E27FC236}">
                  <a16:creationId xmlns:a16="http://schemas.microsoft.com/office/drawing/2014/main" id="{19BB2A02-63C1-3FE5-695E-FAB9A84D960F}"/>
                </a:ext>
              </a:extLst>
            </p:cNvPr>
            <p:cNvSpPr txBox="1"/>
            <p:nvPr/>
          </p:nvSpPr>
          <p:spPr>
            <a:xfrm>
              <a:off x="1257300" y="1913135"/>
              <a:ext cx="3074857" cy="523220"/>
            </a:xfrm>
            <a:prstGeom prst="rect">
              <a:avLst/>
            </a:prstGeom>
            <a:noFill/>
          </p:spPr>
          <p:txBody>
            <a:bodyPr wrap="square">
              <a:spAutoFit/>
            </a:bodyPr>
            <a:lstStyle/>
            <a:p>
              <a:r>
                <a:rPr lang="en-US" sz="1400" b="1">
                  <a:solidFill>
                    <a:schemeClr val="tx1"/>
                  </a:solidFill>
                </a:rPr>
                <a:t>There was demand for junior staff and entry-level roles</a:t>
              </a:r>
              <a:endParaRPr lang="en-US" sz="1400"/>
            </a:p>
          </p:txBody>
        </p:sp>
        <p:pic>
          <p:nvPicPr>
            <p:cNvPr id="23" name="Graphic 22">
              <a:extLst>
                <a:ext uri="{FF2B5EF4-FFF2-40B4-BE49-F238E27FC236}">
                  <a16:creationId xmlns:a16="http://schemas.microsoft.com/office/drawing/2014/main" id="{DCAACE54-6AEF-D040-A0E0-129EA69782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280" y="1814745"/>
              <a:ext cx="725714" cy="720000"/>
            </a:xfrm>
            <a:prstGeom prst="rect">
              <a:avLst/>
            </a:prstGeom>
          </p:spPr>
        </p:pic>
      </p:grpSp>
      <p:sp>
        <p:nvSpPr>
          <p:cNvPr id="31" name="Rectangle 30">
            <a:extLst>
              <a:ext uri="{FF2B5EF4-FFF2-40B4-BE49-F238E27FC236}">
                <a16:creationId xmlns:a16="http://schemas.microsoft.com/office/drawing/2014/main" id="{4F79A9FA-35C9-353F-8E48-6C9B15EB5C72}"/>
              </a:ext>
              <a:ext uri="{C183D7F6-B498-43B3-948B-1728B52AA6E4}">
                <adec:decorative xmlns:adec="http://schemas.microsoft.com/office/drawing/2017/decorative" val="1"/>
              </a:ext>
            </a:extLst>
          </p:cNvPr>
          <p:cNvSpPr/>
          <p:nvPr/>
        </p:nvSpPr>
        <p:spPr>
          <a:xfrm>
            <a:off x="5164009" y="1380600"/>
            <a:ext cx="4469978" cy="4313204"/>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100" b="1" dirty="0">
                <a:solidFill>
                  <a:schemeClr val="tx1"/>
                </a:solidFill>
              </a:rPr>
              <a:t>Reasonable and necessary nature of assumptions</a:t>
            </a:r>
          </a:p>
          <a:p>
            <a:pPr marL="171450" indent="-171450">
              <a:spcAft>
                <a:spcPts val="600"/>
              </a:spcAft>
              <a:buClr>
                <a:schemeClr val="tx2"/>
              </a:buClr>
              <a:buSzPct val="100000"/>
              <a:buFont typeface="Arial" panose="020B0604020202020204" pitchFamily="34" charset="0"/>
              <a:buChar char="•"/>
            </a:pPr>
            <a:r>
              <a:rPr lang="en-US" sz="1100" dirty="0">
                <a:solidFill>
                  <a:schemeClr val="tx1"/>
                </a:solidFill>
              </a:rPr>
              <a:t>These assumptions served as fundamental building blocks upon which the DSCT was constructed.</a:t>
            </a:r>
          </a:p>
          <a:p>
            <a:pPr marL="171450" indent="-171450">
              <a:spcAft>
                <a:spcPts val="600"/>
              </a:spcAft>
              <a:buClr>
                <a:schemeClr val="tx2"/>
              </a:buClr>
              <a:buSzPct val="100000"/>
              <a:buFont typeface="Arial" panose="020B0604020202020204" pitchFamily="34" charset="0"/>
              <a:buChar char="•"/>
            </a:pPr>
            <a:r>
              <a:rPr lang="en-US" sz="1100" dirty="0">
                <a:solidFill>
                  <a:schemeClr val="tx1"/>
                </a:solidFill>
              </a:rPr>
              <a:t>They provided a structured framework for decision-making, informed by stakeholder insights and available evidence, guiding the design of the DSCT.</a:t>
            </a:r>
          </a:p>
          <a:p>
            <a:pPr>
              <a:spcAft>
                <a:spcPts val="600"/>
              </a:spcAft>
            </a:pPr>
            <a:r>
              <a:rPr lang="en-US" sz="1100" b="1" dirty="0">
                <a:solidFill>
                  <a:schemeClr val="tx1"/>
                </a:solidFill>
              </a:rPr>
              <a:t>Navigating uncertainty</a:t>
            </a:r>
          </a:p>
          <a:p>
            <a:pPr marL="171450" indent="-171450">
              <a:spcAft>
                <a:spcPts val="600"/>
              </a:spcAft>
              <a:buClr>
                <a:schemeClr val="tx2"/>
              </a:buClr>
              <a:buSzPct val="100000"/>
              <a:buFont typeface="Arial" panose="020B0604020202020204" pitchFamily="34" charset="0"/>
              <a:buChar char="•"/>
            </a:pPr>
            <a:r>
              <a:rPr lang="en-US" sz="1100" dirty="0">
                <a:solidFill>
                  <a:schemeClr val="tx1"/>
                </a:solidFill>
              </a:rPr>
              <a:t>Assumptions acted as guiding principles for both the Department and providers, aiding them to navigate uncertainty. </a:t>
            </a:r>
          </a:p>
          <a:p>
            <a:pPr marL="171450" indent="-171450">
              <a:spcAft>
                <a:spcPts val="600"/>
              </a:spcAft>
              <a:buClr>
                <a:schemeClr val="tx2"/>
              </a:buClr>
              <a:buSzPct val="100000"/>
              <a:buFont typeface="Arial" panose="020B0604020202020204" pitchFamily="34" charset="0"/>
              <a:buChar char="•"/>
            </a:pPr>
            <a:r>
              <a:rPr lang="en-US" sz="1100" dirty="0">
                <a:solidFill>
                  <a:schemeClr val="tx1"/>
                </a:solidFill>
              </a:rPr>
              <a:t>This allowed for the testing of strategies and interventions in a dynamic environment, facilitating adaptation based on trial outcomes.</a:t>
            </a:r>
          </a:p>
          <a:p>
            <a:pPr>
              <a:spcAft>
                <a:spcPts val="600"/>
              </a:spcAft>
            </a:pPr>
            <a:r>
              <a:rPr lang="en-US" sz="1100" b="1" dirty="0">
                <a:solidFill>
                  <a:schemeClr val="tx1"/>
                </a:solidFill>
              </a:rPr>
              <a:t>Adapting to dynamic environments</a:t>
            </a:r>
          </a:p>
          <a:p>
            <a:pPr marL="171450" indent="-171450">
              <a:spcAft>
                <a:spcPts val="600"/>
              </a:spcAft>
              <a:buClr>
                <a:schemeClr val="tx2"/>
              </a:buClr>
              <a:buSzPct val="100000"/>
              <a:buFont typeface="Arial" panose="020B0604020202020204" pitchFamily="34" charset="0"/>
              <a:buChar char="•"/>
            </a:pPr>
            <a:r>
              <a:rPr lang="en-US" sz="1100" dirty="0">
                <a:solidFill>
                  <a:schemeClr val="tx1"/>
                </a:solidFill>
              </a:rPr>
              <a:t>Assumptions fostered flexibility and adaptability in response to changes in the digital skills landscape.</a:t>
            </a:r>
          </a:p>
          <a:p>
            <a:pPr marL="171450" indent="-171450">
              <a:spcAft>
                <a:spcPts val="600"/>
              </a:spcAft>
              <a:buClr>
                <a:schemeClr val="tx2"/>
              </a:buClr>
              <a:buSzPct val="100000"/>
              <a:buFont typeface="Arial" panose="020B0604020202020204" pitchFamily="34" charset="0"/>
              <a:buChar char="•"/>
            </a:pPr>
            <a:r>
              <a:rPr lang="en-US" sz="1100" dirty="0">
                <a:solidFill>
                  <a:schemeClr val="tx1"/>
                </a:solidFill>
              </a:rPr>
              <a:t>They facilitated iterative refinement of trial design and implementation, enabling effective responses to emerging challenges and opportunities</a:t>
            </a:r>
            <a:endParaRPr lang="en-US" sz="1200" b="1" dirty="0">
              <a:solidFill>
                <a:schemeClr val="tx2"/>
              </a:solidFill>
            </a:endParaRPr>
          </a:p>
          <a:p>
            <a:pPr algn="l">
              <a:spcAft>
                <a:spcPts val="600"/>
              </a:spcAft>
            </a:pPr>
            <a:endParaRPr lang="en-US" sz="1100" b="1" dirty="0">
              <a:solidFill>
                <a:schemeClr val="tx1"/>
              </a:solidFill>
            </a:endParaRPr>
          </a:p>
        </p:txBody>
      </p:sp>
      <p:sp>
        <p:nvSpPr>
          <p:cNvPr id="32" name="Text Placeholder 7">
            <a:extLst>
              <a:ext uri="{FF2B5EF4-FFF2-40B4-BE49-F238E27FC236}">
                <a16:creationId xmlns:a16="http://schemas.microsoft.com/office/drawing/2014/main" id="{4A49F3D1-6595-AD8D-DE6E-E97E9822D068}"/>
              </a:ext>
              <a:ext uri="{C183D7F6-B498-43B3-948B-1728B52AA6E4}">
                <adec:decorative xmlns:adec="http://schemas.microsoft.com/office/drawing/2017/decorative" val="1"/>
              </a:ext>
            </a:extLst>
          </p:cNvPr>
          <p:cNvSpPr txBox="1">
            <a:spLocks/>
          </p:cNvSpPr>
          <p:nvPr/>
        </p:nvSpPr>
        <p:spPr>
          <a:xfrm>
            <a:off x="5164009" y="579823"/>
            <a:ext cx="4521088" cy="492443"/>
          </a:xfrm>
          <a:prstGeom prst="rect">
            <a:avLst/>
          </a:prstGeom>
        </p:spPr>
        <p:txBody>
          <a:bodyPr vert="horz" wrap="square" lIns="0" tIns="0" rIns="0" bIns="0" rtlCol="0" anchor="t" anchorCtr="0">
            <a:spAutoFit/>
          </a:bodyPr>
          <a:lstStyle>
            <a:lvl1pPr marL="0" indent="0" algn="l" defTabSz="457200" rtl="0" eaLnBrk="1" latinLnBrk="0" hangingPunct="1">
              <a:spcBef>
                <a:spcPts val="0"/>
              </a:spcBef>
              <a:spcAft>
                <a:spcPts val="600"/>
              </a:spcAft>
              <a:buClr>
                <a:schemeClr val="tx2"/>
              </a:buClr>
              <a:buFont typeface="Arial" panose="020B0604020202020204" pitchFamily="34" charset="0"/>
              <a:buNone/>
              <a:defRPr sz="1600" b="0" i="0" kern="1200">
                <a:solidFill>
                  <a:schemeClr val="tx1">
                    <a:lumMod val="50000"/>
                    <a:lumOff val="50000"/>
                  </a:schemeClr>
                </a:solidFill>
                <a:latin typeface="+mn-lt"/>
                <a:ea typeface="+mn-ea"/>
                <a:cs typeface="Arial Narrow"/>
              </a:defRPr>
            </a:lvl1pPr>
            <a:lvl2pPr marL="17145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2pPr>
            <a:lvl3pPr marL="400050" indent="0" algn="l" defTabSz="457200" rtl="0" eaLnBrk="1" latinLnBrk="0" hangingPunct="1">
              <a:spcBef>
                <a:spcPts val="0"/>
              </a:spcBef>
              <a:spcAft>
                <a:spcPts val="600"/>
              </a:spcAft>
              <a:buClr>
                <a:schemeClr val="tx2"/>
              </a:buClr>
              <a:buFont typeface="Arial" panose="020B0604020202020204" pitchFamily="34" charset="0"/>
              <a:buNone/>
              <a:defRPr sz="1100" b="0" i="0" kern="1200">
                <a:solidFill>
                  <a:schemeClr val="tx1"/>
                </a:solidFill>
                <a:latin typeface="+mn-lt"/>
                <a:ea typeface="+mn-ea"/>
                <a:cs typeface="Arial Narrow"/>
              </a:defRPr>
            </a:lvl3pPr>
            <a:lvl4pPr marL="57150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4pPr>
            <a:lvl5pPr marL="182880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As an experimental trial, it was reasonable and necessary to make assumptions.</a:t>
            </a:r>
          </a:p>
        </p:txBody>
      </p:sp>
    </p:spTree>
    <p:extLst>
      <p:ext uri="{BB962C8B-B14F-4D97-AF65-F5344CB8AC3E}">
        <p14:creationId xmlns:p14="http://schemas.microsoft.com/office/powerpoint/2010/main" val="188140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1DDBB-AD79-89C7-F3BD-2207CB0A0E6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Despite expectations, the demand for junior staff and entry-level positions did not materialise as expected. This meant that providers were more focused on engaging employers than considering broader cadet and trial outcomes. </a:t>
            </a:r>
          </a:p>
        </p:txBody>
      </p:sp>
      <p:sp>
        <p:nvSpPr>
          <p:cNvPr id="3" name="Title 2">
            <a:extLst>
              <a:ext uri="{FF2B5EF4-FFF2-40B4-BE49-F238E27FC236}">
                <a16:creationId xmlns:a16="http://schemas.microsoft.com/office/drawing/2014/main" id="{C13BB6C3-1958-9903-9CCA-2641837988DB}"/>
              </a:ext>
              <a:ext uri="{C183D7F6-B498-43B3-948B-1728B52AA6E4}">
                <adec:decorative xmlns:adec="http://schemas.microsoft.com/office/drawing/2017/decorative" val="1"/>
              </a:ext>
            </a:extLst>
          </p:cNvPr>
          <p:cNvSpPr>
            <a:spLocks noGrp="1"/>
          </p:cNvSpPr>
          <p:nvPr>
            <p:ph type="title"/>
          </p:nvPr>
        </p:nvSpPr>
        <p:spPr/>
        <p:txBody>
          <a:bodyPr/>
          <a:lstStyle/>
          <a:p>
            <a:r>
              <a:rPr lang="en-US"/>
              <a:t>DSCT | Assumption 1 – There was a demand for junior staff and entry level roles</a:t>
            </a:r>
          </a:p>
        </p:txBody>
      </p:sp>
      <p:sp>
        <p:nvSpPr>
          <p:cNvPr id="4" name="Slide Number Placeholder 3">
            <a:extLst>
              <a:ext uri="{FF2B5EF4-FFF2-40B4-BE49-F238E27FC236}">
                <a16:creationId xmlns:a16="http://schemas.microsoft.com/office/drawing/2014/main" id="{81981632-DF99-EBFB-EF36-C784EF20388E}"/>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26</a:t>
            </a:fld>
            <a:endParaRPr lang="en-US"/>
          </a:p>
        </p:txBody>
      </p:sp>
      <p:sp>
        <p:nvSpPr>
          <p:cNvPr id="5" name="Footer Placeholder 4">
            <a:extLst>
              <a:ext uri="{FF2B5EF4-FFF2-40B4-BE49-F238E27FC236}">
                <a16:creationId xmlns:a16="http://schemas.microsoft.com/office/drawing/2014/main" id="{26D31853-F85F-1D5B-67D0-D0C35DFBBFC6}"/>
              </a:ext>
              <a:ext uri="{C183D7F6-B498-43B3-948B-1728B52AA6E4}">
                <adec:decorative xmlns:adec="http://schemas.microsoft.com/office/drawing/2017/decorative" val="1"/>
              </a:ext>
            </a:extLst>
          </p:cNvPr>
          <p:cNvSpPr>
            <a:spLocks noGrp="1"/>
          </p:cNvSpPr>
          <p:nvPr>
            <p:ph type="ftr" sz="quarter" idx="14"/>
          </p:nvPr>
        </p:nvSpPr>
        <p:spPr>
          <a:xfrm>
            <a:off x="165148" y="6292734"/>
            <a:ext cx="7132320" cy="371513"/>
          </a:xfrm>
        </p:spPr>
        <p:txBody>
          <a:bodyPr/>
          <a:lstStyle/>
          <a:p>
            <a:r>
              <a:rPr lang="en-AU" dirty="0"/>
              <a:t>Sources: </a:t>
            </a:r>
            <a:r>
              <a:rPr kumimoji="0" lang="en-AU" sz="900" b="0" i="0" u="none" strike="noStrike" kern="1200" cap="none" spc="0" normalizeH="0" baseline="0" noProof="0" dirty="0">
                <a:ln>
                  <a:noFill/>
                </a:ln>
                <a:effectLst/>
                <a:uLnTx/>
                <a:uFillTx/>
                <a:latin typeface="Arial Narrow"/>
                <a:ea typeface="+mn-ea"/>
                <a:cs typeface="+mn-cs"/>
              </a:rPr>
              <a:t>Community Corporate DSCT Final Implementation Report 2024; MEGT DSCT Final Implementation Report 2024 and </a:t>
            </a:r>
            <a:r>
              <a:rPr lang="en-AU" dirty="0"/>
              <a:t>Goanna Education DSCT Final Implementation Report 2024.</a:t>
            </a:r>
          </a:p>
        </p:txBody>
      </p:sp>
      <p:graphicFrame>
        <p:nvGraphicFramePr>
          <p:cNvPr id="14" name="Table 13">
            <a:extLst>
              <a:ext uri="{FF2B5EF4-FFF2-40B4-BE49-F238E27FC236}">
                <a16:creationId xmlns:a16="http://schemas.microsoft.com/office/drawing/2014/main" id="{A54F3B0B-5C35-A6B7-61D4-A622B185722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4345074"/>
              </p:ext>
            </p:extLst>
          </p:nvPr>
        </p:nvGraphicFramePr>
        <p:xfrm>
          <a:off x="350204" y="1345659"/>
          <a:ext cx="3768950" cy="2022809"/>
        </p:xfrm>
        <a:graphic>
          <a:graphicData uri="http://schemas.openxmlformats.org/drawingml/2006/table">
            <a:tbl>
              <a:tblPr firstRow="1" bandRow="1">
                <a:tableStyleId>{5C22544A-7EE6-4342-B048-85BDC9FD1C3A}</a:tableStyleId>
              </a:tblPr>
              <a:tblGrid>
                <a:gridCol w="3768950">
                  <a:extLst>
                    <a:ext uri="{9D8B030D-6E8A-4147-A177-3AD203B41FA5}">
                      <a16:colId xmlns:a16="http://schemas.microsoft.com/office/drawing/2014/main" val="2973193343"/>
                    </a:ext>
                  </a:extLst>
                </a:gridCol>
              </a:tblGrid>
              <a:tr h="367139">
                <a:tc>
                  <a:txBody>
                    <a:bodyPr/>
                    <a:lstStyle/>
                    <a:p>
                      <a:r>
                        <a:rPr lang="en-US" sz="1200"/>
                        <a:t>Assumption made</a:t>
                      </a:r>
                    </a:p>
                  </a:txBody>
                  <a:tcPr anchor="ctr">
                    <a:solidFill>
                      <a:schemeClr val="tx2"/>
                    </a:solidFill>
                  </a:tcPr>
                </a:tc>
                <a:extLst>
                  <a:ext uri="{0D108BD9-81ED-4DB2-BD59-A6C34878D82A}">
                    <a16:rowId xmlns:a16="http://schemas.microsoft.com/office/drawing/2014/main" val="685008382"/>
                  </a:ext>
                </a:extLst>
              </a:tr>
              <a:tr h="1655670">
                <a:tc>
                  <a:txBody>
                    <a:bodyPr/>
                    <a:lstStyle/>
                    <a:p>
                      <a:pPr lvl="0"/>
                      <a:r>
                        <a:rPr lang="en-US" sz="1200" b="1" dirty="0">
                          <a:solidFill>
                            <a:schemeClr val="tx2"/>
                          </a:solidFill>
                        </a:rPr>
                        <a:t>There was a demand for junior staff and entry-level roles</a:t>
                      </a:r>
                    </a:p>
                    <a:p>
                      <a:pPr lvl="0">
                        <a:spcAft>
                          <a:spcPts val="600"/>
                        </a:spcAft>
                      </a:pPr>
                      <a:r>
                        <a:rPr lang="en-US" sz="1100" b="0" kern="1200" dirty="0">
                          <a:solidFill>
                            <a:schemeClr val="tx1"/>
                          </a:solidFill>
                          <a:latin typeface="+mn-lt"/>
                          <a:ea typeface="+mn-ea"/>
                          <a:cs typeface="+mn-cs"/>
                        </a:rPr>
                        <a:t>This assumption was based on:</a:t>
                      </a:r>
                    </a:p>
                    <a:p>
                      <a:pPr marL="171450" lvl="0" indent="-171450" algn="l" defTabSz="457200" rtl="0" eaLnBrk="1" latinLnBrk="0" hangingPunct="1">
                        <a:spcAft>
                          <a:spcPts val="600"/>
                        </a:spcAft>
                        <a:buClr>
                          <a:schemeClr val="tx2"/>
                        </a:buClr>
                        <a:buSzPct val="100000"/>
                        <a:buFont typeface="Arial" panose="020B0604020202020204" pitchFamily="34" charset="0"/>
                        <a:buChar char="•"/>
                      </a:pPr>
                      <a:r>
                        <a:rPr lang="en-US" sz="1100" b="0" kern="1200" dirty="0">
                          <a:solidFill>
                            <a:schemeClr val="tx1"/>
                          </a:solidFill>
                          <a:latin typeface="+mn-lt"/>
                          <a:ea typeface="+mn-ea"/>
                          <a:cs typeface="+mn-cs"/>
                        </a:rPr>
                        <a:t>The perception that the skills gap within the technology sector lacked entry-level staff </a:t>
                      </a:r>
                    </a:p>
                    <a:p>
                      <a:pPr marL="171450" lvl="0" indent="-171450" algn="l" defTabSz="457200" rtl="0" eaLnBrk="1" latinLnBrk="0" hangingPunct="1">
                        <a:spcAft>
                          <a:spcPts val="600"/>
                        </a:spcAft>
                        <a:buClr>
                          <a:schemeClr val="tx2"/>
                        </a:buClr>
                        <a:buSzPct val="100000"/>
                        <a:buFont typeface="Arial" panose="020B0604020202020204" pitchFamily="34" charset="0"/>
                        <a:buChar char="•"/>
                      </a:pPr>
                      <a:r>
                        <a:rPr lang="en-US" sz="1100" b="0" kern="1200" dirty="0">
                          <a:solidFill>
                            <a:schemeClr val="tx1"/>
                          </a:solidFill>
                          <a:latin typeface="+mn-lt"/>
                          <a:ea typeface="+mn-ea"/>
                          <a:cs typeface="+mn-cs"/>
                        </a:rPr>
                        <a:t>Employers were seeking fresh talent who could be trained and integrated into the digital workforce</a:t>
                      </a:r>
                      <a:r>
                        <a:rPr lang="en-US" sz="1100" b="0" dirty="0">
                          <a:solidFill>
                            <a:schemeClr val="tx1"/>
                          </a:solidFill>
                        </a:rPr>
                        <a:t>. </a:t>
                      </a:r>
                    </a:p>
                  </a:txBody>
                  <a:tcPr>
                    <a:solidFill>
                      <a:schemeClr val="bg1">
                        <a:lumMod val="95000"/>
                      </a:schemeClr>
                    </a:solidFill>
                  </a:tcPr>
                </a:tc>
                <a:extLst>
                  <a:ext uri="{0D108BD9-81ED-4DB2-BD59-A6C34878D82A}">
                    <a16:rowId xmlns:a16="http://schemas.microsoft.com/office/drawing/2014/main" val="2410491474"/>
                  </a:ext>
                </a:extLst>
              </a:tr>
            </a:tbl>
          </a:graphicData>
        </a:graphic>
      </p:graphicFrame>
      <p:graphicFrame>
        <p:nvGraphicFramePr>
          <p:cNvPr id="15" name="Table 14">
            <a:extLst>
              <a:ext uri="{FF2B5EF4-FFF2-40B4-BE49-F238E27FC236}">
                <a16:creationId xmlns:a16="http://schemas.microsoft.com/office/drawing/2014/main" id="{13BC0F9B-DB22-9915-C953-A3B210068B2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1451885"/>
              </p:ext>
            </p:extLst>
          </p:nvPr>
        </p:nvGraphicFramePr>
        <p:xfrm>
          <a:off x="5111931" y="1350196"/>
          <a:ext cx="4443867" cy="2018271"/>
        </p:xfrm>
        <a:graphic>
          <a:graphicData uri="http://schemas.openxmlformats.org/drawingml/2006/table">
            <a:tbl>
              <a:tblPr firstRow="1" bandRow="1">
                <a:tableStyleId>{5C22544A-7EE6-4342-B048-85BDC9FD1C3A}</a:tableStyleId>
              </a:tblPr>
              <a:tblGrid>
                <a:gridCol w="4443867">
                  <a:extLst>
                    <a:ext uri="{9D8B030D-6E8A-4147-A177-3AD203B41FA5}">
                      <a16:colId xmlns:a16="http://schemas.microsoft.com/office/drawing/2014/main" val="2973193343"/>
                    </a:ext>
                  </a:extLst>
                </a:gridCol>
              </a:tblGrid>
              <a:tr h="373099">
                <a:tc>
                  <a:txBody>
                    <a:bodyPr/>
                    <a:lstStyle/>
                    <a:p>
                      <a:pPr marL="0" algn="l" defTabSz="457200" rtl="0" eaLnBrk="1" latinLnBrk="0" hangingPunct="1"/>
                      <a:r>
                        <a:rPr lang="en-US" sz="1200" b="1" kern="1200">
                          <a:solidFill>
                            <a:schemeClr val="lt1"/>
                          </a:solidFill>
                          <a:latin typeface="+mn-lt"/>
                          <a:ea typeface="+mn-ea"/>
                          <a:cs typeface="+mn-cs"/>
                        </a:rPr>
                        <a:t>Extent to which the assumption was borne out</a:t>
                      </a:r>
                    </a:p>
                  </a:txBody>
                  <a:tcPr anchor="ctr">
                    <a:solidFill>
                      <a:schemeClr val="tx2"/>
                    </a:solidFill>
                  </a:tcPr>
                </a:tc>
                <a:extLst>
                  <a:ext uri="{0D108BD9-81ED-4DB2-BD59-A6C34878D82A}">
                    <a16:rowId xmlns:a16="http://schemas.microsoft.com/office/drawing/2014/main" val="685008382"/>
                  </a:ext>
                </a:extLst>
              </a:tr>
              <a:tr h="1645172">
                <a:tc>
                  <a:txBody>
                    <a:bodyPr/>
                    <a:lstStyle/>
                    <a:p>
                      <a:pPr lvl="0" algn="l">
                        <a:spcAft>
                          <a:spcPts val="600"/>
                        </a:spcAft>
                      </a:pPr>
                      <a:r>
                        <a:rPr lang="en-GB" sz="1100" b="0" dirty="0">
                          <a:solidFill>
                            <a:schemeClr val="tx1"/>
                          </a:solidFill>
                        </a:rPr>
                        <a:t>This </a:t>
                      </a:r>
                      <a:r>
                        <a:rPr lang="en-GB" sz="1100" b="0" kern="1200" dirty="0">
                          <a:solidFill>
                            <a:schemeClr val="tx1"/>
                          </a:solidFill>
                          <a:latin typeface="+mn-lt"/>
                          <a:ea typeface="+mn-ea"/>
                          <a:cs typeface="+mn-cs"/>
                        </a:rPr>
                        <a:t>was</a:t>
                      </a:r>
                      <a:r>
                        <a:rPr lang="en-GB" sz="1100" b="0" dirty="0">
                          <a:solidFill>
                            <a:schemeClr val="tx1"/>
                          </a:solidFill>
                        </a:rPr>
                        <a:t> not where we heard demand was from employers, or what played out in the context of implementation of the DSCT. Employers reflected that while there was demand for digitally skilled workers:</a:t>
                      </a:r>
                    </a:p>
                    <a:p>
                      <a:pPr marL="155864" lvl="0" indent="-155864" algn="l" defTabSz="457200" rtl="0" eaLnBrk="1" latinLnBrk="0" hangingPunct="1">
                        <a:spcAft>
                          <a:spcPts val="600"/>
                        </a:spcAft>
                        <a:buClr>
                          <a:schemeClr val="tx2"/>
                        </a:buClr>
                        <a:buSzPct val="100000"/>
                        <a:buFont typeface="Arial" panose="020B0604020202020204" pitchFamily="34" charset="0"/>
                        <a:buChar char="•"/>
                      </a:pPr>
                      <a:r>
                        <a:rPr lang="en-GB" sz="1100" b="0" dirty="0">
                          <a:solidFill>
                            <a:schemeClr val="tx1"/>
                          </a:solidFill>
                        </a:rPr>
                        <a:t>They were concentrated in mid-to-late careers levels and in specialised areas </a:t>
                      </a:r>
                      <a:r>
                        <a:rPr lang="en-GB" sz="1100" b="0" kern="1200" dirty="0">
                          <a:solidFill>
                            <a:schemeClr val="tx1"/>
                          </a:solidFill>
                          <a:latin typeface="+mn-lt"/>
                          <a:ea typeface="+mn-ea"/>
                          <a:cs typeface="+mn-cs"/>
                        </a:rPr>
                        <a:t>such</a:t>
                      </a:r>
                      <a:r>
                        <a:rPr lang="en-GB" sz="1100" b="0" dirty="0">
                          <a:solidFill>
                            <a:schemeClr val="tx1"/>
                          </a:solidFill>
                        </a:rPr>
                        <a:t> as cyber </a:t>
                      </a:r>
                      <a:r>
                        <a:rPr lang="en-GB" sz="1100" b="0" kern="1200" dirty="0">
                          <a:solidFill>
                            <a:schemeClr val="tx1"/>
                          </a:solidFill>
                          <a:latin typeface="+mn-lt"/>
                          <a:ea typeface="+mn-ea"/>
                          <a:cs typeface="+mn-cs"/>
                        </a:rPr>
                        <a:t>security</a:t>
                      </a:r>
                      <a:r>
                        <a:rPr lang="en-GB" sz="1100" b="0" dirty="0">
                          <a:solidFill>
                            <a:schemeClr val="tx1"/>
                          </a:solidFill>
                        </a:rPr>
                        <a:t>, rather than in entry-level positions</a:t>
                      </a:r>
                    </a:p>
                    <a:p>
                      <a:pPr marL="155864" lvl="0" indent="-155864" algn="l" defTabSz="457200" rtl="0" eaLnBrk="1" latinLnBrk="0" hangingPunct="1">
                        <a:spcAft>
                          <a:spcPts val="600"/>
                        </a:spcAft>
                        <a:buClr>
                          <a:schemeClr val="tx2"/>
                        </a:buClr>
                        <a:buSzPct val="100000"/>
                        <a:buFont typeface="Arial" panose="020B0604020202020204" pitchFamily="34" charset="0"/>
                        <a:buChar char="•"/>
                      </a:pPr>
                      <a:r>
                        <a:rPr lang="en-GB" sz="1100" b="0" dirty="0">
                          <a:solidFill>
                            <a:schemeClr val="tx1"/>
                          </a:solidFill>
                        </a:rPr>
                        <a:t>There were high barriers to entry with these roles, and they continue to increasingly seek university graduates to fill these roles.</a:t>
                      </a:r>
                    </a:p>
                  </a:txBody>
                  <a:tcPr>
                    <a:solidFill>
                      <a:schemeClr val="tx2">
                        <a:lumMod val="20000"/>
                        <a:lumOff val="80000"/>
                      </a:schemeClr>
                    </a:solidFill>
                  </a:tcPr>
                </a:tc>
                <a:extLst>
                  <a:ext uri="{0D108BD9-81ED-4DB2-BD59-A6C34878D82A}">
                    <a16:rowId xmlns:a16="http://schemas.microsoft.com/office/drawing/2014/main" val="2410491474"/>
                  </a:ext>
                </a:extLst>
              </a:tr>
            </a:tbl>
          </a:graphicData>
        </a:graphic>
      </p:graphicFrame>
      <p:graphicFrame>
        <p:nvGraphicFramePr>
          <p:cNvPr id="16" name="Table 15">
            <a:extLst>
              <a:ext uri="{FF2B5EF4-FFF2-40B4-BE49-F238E27FC236}">
                <a16:creationId xmlns:a16="http://schemas.microsoft.com/office/drawing/2014/main" id="{ACB9E0C0-8290-BA78-0130-ADFAC54A63F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8884717"/>
              </p:ext>
            </p:extLst>
          </p:nvPr>
        </p:nvGraphicFramePr>
        <p:xfrm>
          <a:off x="350204" y="3971495"/>
          <a:ext cx="3768950" cy="1956334"/>
        </p:xfrm>
        <a:graphic>
          <a:graphicData uri="http://schemas.openxmlformats.org/drawingml/2006/table">
            <a:tbl>
              <a:tblPr firstRow="1" bandRow="1">
                <a:tableStyleId>{5C22544A-7EE6-4342-B048-85BDC9FD1C3A}</a:tableStyleId>
              </a:tblPr>
              <a:tblGrid>
                <a:gridCol w="3768950">
                  <a:extLst>
                    <a:ext uri="{9D8B030D-6E8A-4147-A177-3AD203B41FA5}">
                      <a16:colId xmlns:a16="http://schemas.microsoft.com/office/drawing/2014/main" val="2973193343"/>
                    </a:ext>
                  </a:extLst>
                </a:gridCol>
              </a:tblGrid>
              <a:tr h="361649">
                <a:tc>
                  <a:txBody>
                    <a:bodyPr/>
                    <a:lstStyle/>
                    <a:p>
                      <a:pPr marL="0" algn="l" defTabSz="457200" rtl="0" eaLnBrk="1" latinLnBrk="0" hangingPunct="1"/>
                      <a:r>
                        <a:rPr lang="en-US" sz="1200" b="1" kern="1200">
                          <a:solidFill>
                            <a:schemeClr val="lt1"/>
                          </a:solidFill>
                          <a:latin typeface="+mn-lt"/>
                          <a:ea typeface="+mn-ea"/>
                          <a:cs typeface="+mn-cs"/>
                        </a:rPr>
                        <a:t>Design implication for the DSCT</a:t>
                      </a:r>
                    </a:p>
                  </a:txBody>
                  <a:tcPr anchor="ctr">
                    <a:solidFill>
                      <a:schemeClr val="tx2"/>
                    </a:solidFill>
                  </a:tcPr>
                </a:tc>
                <a:extLst>
                  <a:ext uri="{0D108BD9-81ED-4DB2-BD59-A6C34878D82A}">
                    <a16:rowId xmlns:a16="http://schemas.microsoft.com/office/drawing/2014/main" val="685008382"/>
                  </a:ext>
                </a:extLst>
              </a:tr>
              <a:tr h="1594685">
                <a:tc>
                  <a:txBody>
                    <a:bodyPr/>
                    <a:lstStyle/>
                    <a:p>
                      <a:pPr marL="171450" marR="0" lvl="0" indent="-171450"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100" b="0" dirty="0">
                          <a:solidFill>
                            <a:schemeClr val="tx1"/>
                          </a:solidFill>
                        </a:rPr>
                        <a:t>The DSCT focused </a:t>
                      </a:r>
                      <a:r>
                        <a:rPr lang="en-US" sz="1100" b="0" dirty="0">
                          <a:solidFill>
                            <a:schemeClr val="tx1"/>
                          </a:solidFill>
                        </a:rPr>
                        <a:t>on primarily filling entry-level positions and supporting employers who were trying to fill those roles with appropriately skilled candidates. </a:t>
                      </a:r>
                    </a:p>
                  </a:txBody>
                  <a:tcPr>
                    <a:solidFill>
                      <a:schemeClr val="bg1">
                        <a:lumMod val="95000"/>
                      </a:schemeClr>
                    </a:solidFill>
                  </a:tcPr>
                </a:tc>
                <a:extLst>
                  <a:ext uri="{0D108BD9-81ED-4DB2-BD59-A6C34878D82A}">
                    <a16:rowId xmlns:a16="http://schemas.microsoft.com/office/drawing/2014/main" val="2410491474"/>
                  </a:ext>
                </a:extLst>
              </a:tr>
            </a:tbl>
          </a:graphicData>
        </a:graphic>
      </p:graphicFrame>
      <p:graphicFrame>
        <p:nvGraphicFramePr>
          <p:cNvPr id="17" name="Table 16">
            <a:extLst>
              <a:ext uri="{FF2B5EF4-FFF2-40B4-BE49-F238E27FC236}">
                <a16:creationId xmlns:a16="http://schemas.microsoft.com/office/drawing/2014/main" id="{6BBAA36E-78C7-2E2F-E066-82C5B2F7A0D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27081"/>
              </p:ext>
            </p:extLst>
          </p:nvPr>
        </p:nvGraphicFramePr>
        <p:xfrm>
          <a:off x="5111931" y="3971495"/>
          <a:ext cx="4443866" cy="1956334"/>
        </p:xfrm>
        <a:graphic>
          <a:graphicData uri="http://schemas.openxmlformats.org/drawingml/2006/table">
            <a:tbl>
              <a:tblPr firstRow="1" bandRow="1">
                <a:tableStyleId>{5C22544A-7EE6-4342-B048-85BDC9FD1C3A}</a:tableStyleId>
              </a:tblPr>
              <a:tblGrid>
                <a:gridCol w="4443866">
                  <a:extLst>
                    <a:ext uri="{9D8B030D-6E8A-4147-A177-3AD203B41FA5}">
                      <a16:colId xmlns:a16="http://schemas.microsoft.com/office/drawing/2014/main" val="2973193343"/>
                    </a:ext>
                  </a:extLst>
                </a:gridCol>
              </a:tblGrid>
              <a:tr h="361649">
                <a:tc>
                  <a:txBody>
                    <a:bodyPr/>
                    <a:lstStyle/>
                    <a:p>
                      <a:pPr marL="0" indent="0" algn="l" defTabSz="457200" rtl="0" eaLnBrk="1" latinLnBrk="0" hangingPunct="1">
                        <a:buFont typeface="Arial" panose="020B0604020202020204" pitchFamily="34" charset="0"/>
                        <a:buNone/>
                      </a:pPr>
                      <a:r>
                        <a:rPr lang="en-US" sz="1200" b="1" kern="1200">
                          <a:solidFill>
                            <a:schemeClr val="lt1"/>
                          </a:solidFill>
                          <a:latin typeface="+mn-lt"/>
                          <a:ea typeface="+mn-ea"/>
                          <a:cs typeface="+mn-cs"/>
                        </a:rPr>
                        <a:t>Impact on the DSCT</a:t>
                      </a:r>
                    </a:p>
                  </a:txBody>
                  <a:tcPr anchor="ctr">
                    <a:solidFill>
                      <a:schemeClr val="tx2"/>
                    </a:solidFill>
                  </a:tcPr>
                </a:tc>
                <a:extLst>
                  <a:ext uri="{0D108BD9-81ED-4DB2-BD59-A6C34878D82A}">
                    <a16:rowId xmlns:a16="http://schemas.microsoft.com/office/drawing/2014/main" val="685008382"/>
                  </a:ext>
                </a:extLst>
              </a:tr>
              <a:tr h="1594685">
                <a:tc>
                  <a:txBody>
                    <a:bodyPr/>
                    <a:lstStyle/>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dirty="0">
                          <a:solidFill>
                            <a:schemeClr val="tx1"/>
                          </a:solidFill>
                        </a:rPr>
                        <a:t>Providers spent a lot of time engaging employers to participate in the DSCT, rather than considering broader cadet and trial outcomes. For example they overspent their marketing budgets by 40–60% in their efforts to boost demand. </a:t>
                      </a:r>
                    </a:p>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dirty="0">
                          <a:solidFill>
                            <a:schemeClr val="tx1"/>
                          </a:solidFill>
                        </a:rPr>
                        <a:t>The lack of demand for junior staff and entry-level roles also meant that 44% that started the program </a:t>
                      </a:r>
                      <a:r>
                        <a:rPr lang="en-AU" sz="1100" dirty="0">
                          <a:solidFill>
                            <a:schemeClr val="tx1"/>
                          </a:solidFill>
                        </a:rPr>
                        <a:t>did not complete a work placement.</a:t>
                      </a:r>
                      <a:endParaRPr lang="en-US" sz="1100"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2410491474"/>
                  </a:ext>
                </a:extLst>
              </a:tr>
            </a:tbl>
          </a:graphicData>
        </a:graphic>
      </p:graphicFrame>
      <p:cxnSp>
        <p:nvCxnSpPr>
          <p:cNvPr id="58" name="Straight Arrow Connector 57">
            <a:extLst>
              <a:ext uri="{FF2B5EF4-FFF2-40B4-BE49-F238E27FC236}">
                <a16:creationId xmlns:a16="http://schemas.microsoft.com/office/drawing/2014/main" id="{6E7B1F91-2C30-FFDE-CEAD-3658213E0841}"/>
              </a:ext>
              <a:ext uri="{C183D7F6-B498-43B3-948B-1728B52AA6E4}">
                <adec:decorative xmlns:adec="http://schemas.microsoft.com/office/drawing/2017/decorative" val="1"/>
              </a:ext>
            </a:extLst>
          </p:cNvPr>
          <p:cNvCxnSpPr>
            <a:cxnSpLocks/>
            <a:stCxn id="14" idx="2"/>
            <a:endCxn id="16" idx="0"/>
          </p:cNvCxnSpPr>
          <p:nvPr/>
        </p:nvCxnSpPr>
        <p:spPr>
          <a:xfrm>
            <a:off x="2234679" y="3368468"/>
            <a:ext cx="0" cy="60302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1" name="Straight Arrow Connector 60">
            <a:extLst>
              <a:ext uri="{FF2B5EF4-FFF2-40B4-BE49-F238E27FC236}">
                <a16:creationId xmlns:a16="http://schemas.microsoft.com/office/drawing/2014/main" id="{C7D33826-CD46-9B06-AB2D-2E30CEF95EF0}"/>
              </a:ext>
              <a:ext uri="{C183D7F6-B498-43B3-948B-1728B52AA6E4}">
                <adec:decorative xmlns:adec="http://schemas.microsoft.com/office/drawing/2017/decorative" val="1"/>
              </a:ext>
            </a:extLst>
          </p:cNvPr>
          <p:cNvCxnSpPr>
            <a:cxnSpLocks/>
            <a:stCxn id="15" idx="2"/>
            <a:endCxn id="17" idx="0"/>
          </p:cNvCxnSpPr>
          <p:nvPr/>
        </p:nvCxnSpPr>
        <p:spPr>
          <a:xfrm>
            <a:off x="7333864" y="3368467"/>
            <a:ext cx="0" cy="60302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17582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1DDBB-AD79-89C7-F3BD-2207CB0A0E6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dirty="0"/>
              <a:t>Despite industry’s push for more accessible digital skills training pathways, the DSCT did not bridge the gap and employer needs. This resulted in fewer placements and mismatches between available roles and cadet training. </a:t>
            </a:r>
          </a:p>
        </p:txBody>
      </p:sp>
      <p:sp>
        <p:nvSpPr>
          <p:cNvPr id="3" name="Title 2">
            <a:extLst>
              <a:ext uri="{FF2B5EF4-FFF2-40B4-BE49-F238E27FC236}">
                <a16:creationId xmlns:a16="http://schemas.microsoft.com/office/drawing/2014/main" id="{C13BB6C3-1958-9903-9CCA-2641837988DB}"/>
              </a:ext>
              <a:ext uri="{C183D7F6-B498-43B3-948B-1728B52AA6E4}">
                <adec:decorative xmlns:adec="http://schemas.microsoft.com/office/drawing/2017/decorative" val="1"/>
              </a:ext>
            </a:extLst>
          </p:cNvPr>
          <p:cNvSpPr>
            <a:spLocks noGrp="1"/>
          </p:cNvSpPr>
          <p:nvPr>
            <p:ph type="title"/>
          </p:nvPr>
        </p:nvSpPr>
        <p:spPr/>
        <p:txBody>
          <a:bodyPr/>
          <a:lstStyle/>
          <a:p>
            <a:r>
              <a:rPr lang="en-US"/>
              <a:t>DSCT | Assumption 2 – The problem to overcome was on the supply side</a:t>
            </a:r>
          </a:p>
        </p:txBody>
      </p:sp>
      <p:sp>
        <p:nvSpPr>
          <p:cNvPr id="4" name="Slide Number Placeholder 3">
            <a:extLst>
              <a:ext uri="{FF2B5EF4-FFF2-40B4-BE49-F238E27FC236}">
                <a16:creationId xmlns:a16="http://schemas.microsoft.com/office/drawing/2014/main" id="{81981632-DF99-EBFB-EF36-C784EF20388E}"/>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27</a:t>
            </a:fld>
            <a:endParaRPr lang="en-US"/>
          </a:p>
        </p:txBody>
      </p:sp>
      <p:graphicFrame>
        <p:nvGraphicFramePr>
          <p:cNvPr id="14" name="Table 13">
            <a:extLst>
              <a:ext uri="{FF2B5EF4-FFF2-40B4-BE49-F238E27FC236}">
                <a16:creationId xmlns:a16="http://schemas.microsoft.com/office/drawing/2014/main" id="{A54F3B0B-5C35-A6B7-61D4-A622B185722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796077"/>
              </p:ext>
            </p:extLst>
          </p:nvPr>
        </p:nvGraphicFramePr>
        <p:xfrm>
          <a:off x="350204" y="1345659"/>
          <a:ext cx="3768950" cy="2022809"/>
        </p:xfrm>
        <a:graphic>
          <a:graphicData uri="http://schemas.openxmlformats.org/drawingml/2006/table">
            <a:tbl>
              <a:tblPr firstRow="1" bandRow="1">
                <a:tableStyleId>{5C22544A-7EE6-4342-B048-85BDC9FD1C3A}</a:tableStyleId>
              </a:tblPr>
              <a:tblGrid>
                <a:gridCol w="3768950">
                  <a:extLst>
                    <a:ext uri="{9D8B030D-6E8A-4147-A177-3AD203B41FA5}">
                      <a16:colId xmlns:a16="http://schemas.microsoft.com/office/drawing/2014/main" val="2973193343"/>
                    </a:ext>
                  </a:extLst>
                </a:gridCol>
              </a:tblGrid>
              <a:tr h="367139">
                <a:tc>
                  <a:txBody>
                    <a:bodyPr/>
                    <a:lstStyle/>
                    <a:p>
                      <a:r>
                        <a:rPr lang="en-US" sz="1200"/>
                        <a:t>Assumption made</a:t>
                      </a:r>
                    </a:p>
                  </a:txBody>
                  <a:tcPr anchor="ctr">
                    <a:solidFill>
                      <a:schemeClr val="tx2"/>
                    </a:solidFill>
                  </a:tcPr>
                </a:tc>
                <a:extLst>
                  <a:ext uri="{0D108BD9-81ED-4DB2-BD59-A6C34878D82A}">
                    <a16:rowId xmlns:a16="http://schemas.microsoft.com/office/drawing/2014/main" val="685008382"/>
                  </a:ext>
                </a:extLst>
              </a:tr>
              <a:tr h="1655670">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dirty="0">
                          <a:solidFill>
                            <a:schemeClr val="tx2"/>
                          </a:solidFill>
                        </a:rPr>
                        <a:t>The problem to overcome was on the supply side</a:t>
                      </a:r>
                      <a:endParaRPr lang="en-US" sz="1100" b="1" kern="1200" dirty="0">
                        <a:solidFill>
                          <a:schemeClr val="tx2"/>
                        </a:solidFill>
                        <a:latin typeface="+mn-lt"/>
                        <a:ea typeface="+mn-ea"/>
                        <a:cs typeface="+mn-cs"/>
                      </a:endParaRPr>
                    </a:p>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b="0" kern="1200" dirty="0">
                          <a:solidFill>
                            <a:schemeClr val="tx1"/>
                          </a:solidFill>
                          <a:latin typeface="+mn-lt"/>
                          <a:ea typeface="+mn-ea"/>
                          <a:cs typeface="+mn-cs"/>
                        </a:rPr>
                        <a:t>Industry had argued that there were insufficient and inadequate learner pathways for digital skills training, and that there were challenges with the traditional skills pathways through universities and VET training providers. </a:t>
                      </a:r>
                    </a:p>
                  </a:txBody>
                  <a:tcPr>
                    <a:solidFill>
                      <a:schemeClr val="bg1">
                        <a:lumMod val="95000"/>
                      </a:schemeClr>
                    </a:solidFill>
                  </a:tcPr>
                </a:tc>
                <a:extLst>
                  <a:ext uri="{0D108BD9-81ED-4DB2-BD59-A6C34878D82A}">
                    <a16:rowId xmlns:a16="http://schemas.microsoft.com/office/drawing/2014/main" val="2410491474"/>
                  </a:ext>
                </a:extLst>
              </a:tr>
            </a:tbl>
          </a:graphicData>
        </a:graphic>
      </p:graphicFrame>
      <p:graphicFrame>
        <p:nvGraphicFramePr>
          <p:cNvPr id="15" name="Table 14">
            <a:extLst>
              <a:ext uri="{FF2B5EF4-FFF2-40B4-BE49-F238E27FC236}">
                <a16:creationId xmlns:a16="http://schemas.microsoft.com/office/drawing/2014/main" id="{13BC0F9B-DB22-9915-C953-A3B210068B2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0741941"/>
              </p:ext>
            </p:extLst>
          </p:nvPr>
        </p:nvGraphicFramePr>
        <p:xfrm>
          <a:off x="5111931" y="1350196"/>
          <a:ext cx="4443867" cy="2018271"/>
        </p:xfrm>
        <a:graphic>
          <a:graphicData uri="http://schemas.openxmlformats.org/drawingml/2006/table">
            <a:tbl>
              <a:tblPr firstRow="1" bandRow="1">
                <a:tableStyleId>{5C22544A-7EE6-4342-B048-85BDC9FD1C3A}</a:tableStyleId>
              </a:tblPr>
              <a:tblGrid>
                <a:gridCol w="4443867">
                  <a:extLst>
                    <a:ext uri="{9D8B030D-6E8A-4147-A177-3AD203B41FA5}">
                      <a16:colId xmlns:a16="http://schemas.microsoft.com/office/drawing/2014/main" val="2973193343"/>
                    </a:ext>
                  </a:extLst>
                </a:gridCol>
              </a:tblGrid>
              <a:tr h="373099">
                <a:tc>
                  <a:txBody>
                    <a:bodyPr/>
                    <a:lstStyle/>
                    <a:p>
                      <a:pPr marL="0" algn="l" defTabSz="457200" rtl="0" eaLnBrk="1" latinLnBrk="0" hangingPunct="1"/>
                      <a:r>
                        <a:rPr lang="en-US" sz="1200" b="1" kern="1200" dirty="0">
                          <a:solidFill>
                            <a:schemeClr val="lt1"/>
                          </a:solidFill>
                          <a:latin typeface="+mn-lt"/>
                          <a:ea typeface="+mn-ea"/>
                          <a:cs typeface="+mn-cs"/>
                        </a:rPr>
                        <a:t>Extent to which the assumption was borne out</a:t>
                      </a:r>
                    </a:p>
                  </a:txBody>
                  <a:tcPr anchor="ctr">
                    <a:solidFill>
                      <a:schemeClr val="tx2"/>
                    </a:solidFill>
                  </a:tcPr>
                </a:tc>
                <a:extLst>
                  <a:ext uri="{0D108BD9-81ED-4DB2-BD59-A6C34878D82A}">
                    <a16:rowId xmlns:a16="http://schemas.microsoft.com/office/drawing/2014/main" val="685008382"/>
                  </a:ext>
                </a:extLst>
              </a:tr>
              <a:tr h="1645172">
                <a:tc>
                  <a:txBody>
                    <a:bodyPr/>
                    <a:lstStyle/>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dirty="0">
                          <a:solidFill>
                            <a:schemeClr val="tx1"/>
                          </a:solidFill>
                        </a:rPr>
                        <a:t>There </a:t>
                      </a:r>
                      <a:r>
                        <a:rPr lang="en-US" sz="1100" b="0" kern="1200" dirty="0">
                          <a:solidFill>
                            <a:schemeClr val="dk1"/>
                          </a:solidFill>
                          <a:latin typeface="+mn-lt"/>
                          <a:ea typeface="+mn-ea"/>
                          <a:cs typeface="+mn-cs"/>
                        </a:rPr>
                        <a:t>was a discrepancy between what industry claimed it needed in terms of numbers of workers and skill-level, and what they were willing to accept in practice. This was seen through the DSCT in employers revoking agreements to take cadets and reducing the total number of cadets they were prepared to take.</a:t>
                      </a:r>
                    </a:p>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b="0" kern="1200" dirty="0">
                          <a:solidFill>
                            <a:schemeClr val="dk1"/>
                          </a:solidFill>
                          <a:latin typeface="+mn-lt"/>
                          <a:ea typeface="+mn-ea"/>
                          <a:cs typeface="+mn-cs"/>
                        </a:rPr>
                        <a:t>Providers were </a:t>
                      </a:r>
                      <a:r>
                        <a:rPr lang="en-US" sz="1100" b="0" kern="1200" dirty="0" err="1">
                          <a:solidFill>
                            <a:schemeClr val="dk1"/>
                          </a:solidFill>
                          <a:latin typeface="+mn-lt"/>
                          <a:ea typeface="+mn-ea"/>
                          <a:cs typeface="+mn-cs"/>
                        </a:rPr>
                        <a:t>incentivised</a:t>
                      </a:r>
                      <a:r>
                        <a:rPr lang="en-US" sz="1100" b="0" kern="1200" dirty="0">
                          <a:solidFill>
                            <a:schemeClr val="dk1"/>
                          </a:solidFill>
                          <a:latin typeface="+mn-lt"/>
                          <a:ea typeface="+mn-ea"/>
                          <a:cs typeface="+mn-cs"/>
                        </a:rPr>
                        <a:t> to participate in the DSCT. Employers did not receive any financial incentive and the pay-off for them was longer-term.</a:t>
                      </a:r>
                    </a:p>
                  </a:txBody>
                  <a:tcPr>
                    <a:solidFill>
                      <a:schemeClr val="tx2">
                        <a:lumMod val="20000"/>
                        <a:lumOff val="80000"/>
                      </a:schemeClr>
                    </a:solidFill>
                  </a:tcPr>
                </a:tc>
                <a:extLst>
                  <a:ext uri="{0D108BD9-81ED-4DB2-BD59-A6C34878D82A}">
                    <a16:rowId xmlns:a16="http://schemas.microsoft.com/office/drawing/2014/main" val="2410491474"/>
                  </a:ext>
                </a:extLst>
              </a:tr>
            </a:tbl>
          </a:graphicData>
        </a:graphic>
      </p:graphicFrame>
      <p:graphicFrame>
        <p:nvGraphicFramePr>
          <p:cNvPr id="16" name="Table 15">
            <a:extLst>
              <a:ext uri="{FF2B5EF4-FFF2-40B4-BE49-F238E27FC236}">
                <a16:creationId xmlns:a16="http://schemas.microsoft.com/office/drawing/2014/main" id="{ACB9E0C0-8290-BA78-0130-ADFAC54A63F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8327154"/>
              </p:ext>
            </p:extLst>
          </p:nvPr>
        </p:nvGraphicFramePr>
        <p:xfrm>
          <a:off x="350204" y="3971495"/>
          <a:ext cx="3768950" cy="1956334"/>
        </p:xfrm>
        <a:graphic>
          <a:graphicData uri="http://schemas.openxmlformats.org/drawingml/2006/table">
            <a:tbl>
              <a:tblPr firstRow="1" bandRow="1">
                <a:tableStyleId>{5C22544A-7EE6-4342-B048-85BDC9FD1C3A}</a:tableStyleId>
              </a:tblPr>
              <a:tblGrid>
                <a:gridCol w="3768950">
                  <a:extLst>
                    <a:ext uri="{9D8B030D-6E8A-4147-A177-3AD203B41FA5}">
                      <a16:colId xmlns:a16="http://schemas.microsoft.com/office/drawing/2014/main" val="2973193343"/>
                    </a:ext>
                  </a:extLst>
                </a:gridCol>
              </a:tblGrid>
              <a:tr h="361649">
                <a:tc>
                  <a:txBody>
                    <a:bodyPr/>
                    <a:lstStyle/>
                    <a:p>
                      <a:pPr marL="0" algn="l" defTabSz="457200" rtl="0" eaLnBrk="1" latinLnBrk="0" hangingPunct="1">
                        <a:spcAft>
                          <a:spcPts val="600"/>
                        </a:spcAft>
                      </a:pPr>
                      <a:r>
                        <a:rPr lang="en-US" sz="1200" b="1" kern="1200">
                          <a:solidFill>
                            <a:schemeClr val="lt1"/>
                          </a:solidFill>
                          <a:latin typeface="+mn-lt"/>
                          <a:ea typeface="+mn-ea"/>
                          <a:cs typeface="+mn-cs"/>
                        </a:rPr>
                        <a:t>Design implication for the DSCT</a:t>
                      </a:r>
                    </a:p>
                  </a:txBody>
                  <a:tcPr anchor="ctr">
                    <a:solidFill>
                      <a:schemeClr val="tx2"/>
                    </a:solidFill>
                  </a:tcPr>
                </a:tc>
                <a:extLst>
                  <a:ext uri="{0D108BD9-81ED-4DB2-BD59-A6C34878D82A}">
                    <a16:rowId xmlns:a16="http://schemas.microsoft.com/office/drawing/2014/main" val="685008382"/>
                  </a:ext>
                </a:extLst>
              </a:tr>
              <a:tr h="1594685">
                <a:tc>
                  <a:txBody>
                    <a:bodyPr/>
                    <a:lstStyle/>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b="0" dirty="0">
                          <a:solidFill>
                            <a:schemeClr val="tx1"/>
                          </a:solidFill>
                        </a:rPr>
                        <a:t>The DSCT was designed to provide alternative training pathways to upskill cadets to fill the skills gap. </a:t>
                      </a:r>
                    </a:p>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b="0" dirty="0">
                          <a:solidFill>
                            <a:schemeClr val="tx1"/>
                          </a:solidFill>
                        </a:rPr>
                        <a:t>The DSCT aimed to bridge the gap between educational outcomes and job market requirements more swiftly than traditional, longer-term educational programs.</a:t>
                      </a:r>
                    </a:p>
                    <a:p>
                      <a:pPr>
                        <a:spcAft>
                          <a:spcPts val="600"/>
                        </a:spcAft>
                      </a:pPr>
                      <a:endParaRPr lang="en-US" sz="1100" dirty="0">
                        <a:solidFill>
                          <a:schemeClr val="tx1"/>
                        </a:solidFill>
                      </a:endParaRPr>
                    </a:p>
                  </a:txBody>
                  <a:tcPr>
                    <a:solidFill>
                      <a:schemeClr val="bg1">
                        <a:lumMod val="95000"/>
                      </a:schemeClr>
                    </a:solidFill>
                  </a:tcPr>
                </a:tc>
                <a:extLst>
                  <a:ext uri="{0D108BD9-81ED-4DB2-BD59-A6C34878D82A}">
                    <a16:rowId xmlns:a16="http://schemas.microsoft.com/office/drawing/2014/main" val="2410491474"/>
                  </a:ext>
                </a:extLst>
              </a:tr>
            </a:tbl>
          </a:graphicData>
        </a:graphic>
      </p:graphicFrame>
      <p:graphicFrame>
        <p:nvGraphicFramePr>
          <p:cNvPr id="17" name="Table 16">
            <a:extLst>
              <a:ext uri="{FF2B5EF4-FFF2-40B4-BE49-F238E27FC236}">
                <a16:creationId xmlns:a16="http://schemas.microsoft.com/office/drawing/2014/main" id="{6BBAA36E-78C7-2E2F-E066-82C5B2F7A0D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471270"/>
              </p:ext>
            </p:extLst>
          </p:nvPr>
        </p:nvGraphicFramePr>
        <p:xfrm>
          <a:off x="5111931" y="3971495"/>
          <a:ext cx="4443866" cy="1956334"/>
        </p:xfrm>
        <a:graphic>
          <a:graphicData uri="http://schemas.openxmlformats.org/drawingml/2006/table">
            <a:tbl>
              <a:tblPr firstRow="1" bandRow="1">
                <a:tableStyleId>{5C22544A-7EE6-4342-B048-85BDC9FD1C3A}</a:tableStyleId>
              </a:tblPr>
              <a:tblGrid>
                <a:gridCol w="4443866">
                  <a:extLst>
                    <a:ext uri="{9D8B030D-6E8A-4147-A177-3AD203B41FA5}">
                      <a16:colId xmlns:a16="http://schemas.microsoft.com/office/drawing/2014/main" val="2973193343"/>
                    </a:ext>
                  </a:extLst>
                </a:gridCol>
              </a:tblGrid>
              <a:tr h="361649">
                <a:tc>
                  <a:txBody>
                    <a:bodyPr/>
                    <a:lstStyle/>
                    <a:p>
                      <a:pPr marL="0" algn="l" defTabSz="457200" rtl="0" eaLnBrk="1" latinLnBrk="0" hangingPunct="1">
                        <a:spcAft>
                          <a:spcPts val="600"/>
                        </a:spcAft>
                      </a:pPr>
                      <a:r>
                        <a:rPr lang="en-US" sz="1200" b="1" kern="1200">
                          <a:solidFill>
                            <a:schemeClr val="lt1"/>
                          </a:solidFill>
                          <a:latin typeface="+mn-lt"/>
                          <a:ea typeface="+mn-ea"/>
                          <a:cs typeface="+mn-cs"/>
                        </a:rPr>
                        <a:t>Impact on the DSCT</a:t>
                      </a:r>
                    </a:p>
                  </a:txBody>
                  <a:tcPr anchor="ctr">
                    <a:solidFill>
                      <a:schemeClr val="tx2"/>
                    </a:solidFill>
                  </a:tcPr>
                </a:tc>
                <a:extLst>
                  <a:ext uri="{0D108BD9-81ED-4DB2-BD59-A6C34878D82A}">
                    <a16:rowId xmlns:a16="http://schemas.microsoft.com/office/drawing/2014/main" val="685008382"/>
                  </a:ext>
                </a:extLst>
              </a:tr>
              <a:tr h="1594685">
                <a:tc>
                  <a:txBody>
                    <a:bodyPr/>
                    <a:lstStyle/>
                    <a:p>
                      <a:pPr lvl="0">
                        <a:spcAft>
                          <a:spcPts val="600"/>
                        </a:spcAft>
                      </a:pPr>
                      <a:r>
                        <a:rPr lang="en-US" sz="1100" b="0" kern="1200" dirty="0">
                          <a:solidFill>
                            <a:schemeClr val="dk1"/>
                          </a:solidFill>
                          <a:latin typeface="+mn-lt"/>
                          <a:ea typeface="+mn-ea"/>
                          <a:cs typeface="+mn-cs"/>
                        </a:rPr>
                        <a:t>There were fewer placements that were offered across the cadetships. </a:t>
                      </a:r>
                      <a:r>
                        <a:rPr lang="en-AU" sz="1100" b="0" kern="1200" dirty="0">
                          <a:solidFill>
                            <a:schemeClr val="dk1"/>
                          </a:solidFill>
                          <a:effectLst/>
                          <a:latin typeface="+mn-lt"/>
                          <a:ea typeface="+mn-ea"/>
                          <a:cs typeface="+mn-cs"/>
                        </a:rPr>
                        <a:t>While this can be attributed to the changes that occurred across the broader labour market, it is also a result of the:</a:t>
                      </a:r>
                    </a:p>
                    <a:p>
                      <a:pPr marL="280555" lvl="0" indent="-280555" algn="l" defTabSz="457200" rtl="0" eaLnBrk="1" latinLnBrk="0" hangingPunct="1">
                        <a:spcAft>
                          <a:spcPts val="600"/>
                        </a:spcAft>
                        <a:buClr>
                          <a:schemeClr val="tx2"/>
                        </a:buClr>
                        <a:buSzPct val="100000"/>
                        <a:buFont typeface="Arial" panose="020B0604020202020204" pitchFamily="34" charset="0"/>
                        <a:buChar char="•"/>
                      </a:pPr>
                      <a:r>
                        <a:rPr lang="en-AU" sz="1100" b="0" kern="1200" dirty="0">
                          <a:solidFill>
                            <a:schemeClr val="dk1"/>
                          </a:solidFill>
                          <a:effectLst/>
                          <a:latin typeface="+mn-lt"/>
                          <a:ea typeface="+mn-ea"/>
                          <a:cs typeface="+mn-cs"/>
                        </a:rPr>
                        <a:t>The lack of entry-level roles available for cadets</a:t>
                      </a:r>
                    </a:p>
                    <a:p>
                      <a:pPr marL="280555" indent="-280555" algn="l" defTabSz="457200" rtl="0" eaLnBrk="1" latinLnBrk="0" hangingPunct="1">
                        <a:spcAft>
                          <a:spcPts val="600"/>
                        </a:spcAft>
                        <a:buClr>
                          <a:schemeClr val="tx2"/>
                        </a:buClr>
                        <a:buSzPct val="100000"/>
                        <a:buFont typeface="Arial" panose="020B0604020202020204" pitchFamily="34" charset="0"/>
                        <a:buChar char="•"/>
                      </a:pPr>
                      <a:r>
                        <a:rPr lang="en-AU" sz="1100" b="0" kern="1200" dirty="0">
                          <a:solidFill>
                            <a:schemeClr val="dk1"/>
                          </a:solidFill>
                          <a:effectLst/>
                          <a:latin typeface="+mn-lt"/>
                          <a:ea typeface="+mn-ea"/>
                          <a:cs typeface="+mn-cs"/>
                        </a:rPr>
                        <a:t>The lack of suitable roles that aligned with the training that they had completed through the cadetship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b="0" kern="1200" dirty="0">
                        <a:solidFill>
                          <a:schemeClr val="dk1"/>
                        </a:solidFill>
                        <a:highlight>
                          <a:srgbClr val="FFFF00"/>
                        </a:highlight>
                        <a:latin typeface="+mn-lt"/>
                        <a:ea typeface="+mn-ea"/>
                        <a:cs typeface="+mn-cs"/>
                      </a:endParaRPr>
                    </a:p>
                  </a:txBody>
                  <a:tcPr>
                    <a:solidFill>
                      <a:schemeClr val="tx2">
                        <a:lumMod val="20000"/>
                        <a:lumOff val="80000"/>
                      </a:schemeClr>
                    </a:solidFill>
                  </a:tcPr>
                </a:tc>
                <a:extLst>
                  <a:ext uri="{0D108BD9-81ED-4DB2-BD59-A6C34878D82A}">
                    <a16:rowId xmlns:a16="http://schemas.microsoft.com/office/drawing/2014/main" val="2410491474"/>
                  </a:ext>
                </a:extLst>
              </a:tr>
            </a:tbl>
          </a:graphicData>
        </a:graphic>
      </p:graphicFrame>
      <p:cxnSp>
        <p:nvCxnSpPr>
          <p:cNvPr id="58" name="Straight Arrow Connector 57">
            <a:extLst>
              <a:ext uri="{FF2B5EF4-FFF2-40B4-BE49-F238E27FC236}">
                <a16:creationId xmlns:a16="http://schemas.microsoft.com/office/drawing/2014/main" id="{6E7B1F91-2C30-FFDE-CEAD-3658213E0841}"/>
              </a:ext>
              <a:ext uri="{C183D7F6-B498-43B3-948B-1728B52AA6E4}">
                <adec:decorative xmlns:adec="http://schemas.microsoft.com/office/drawing/2017/decorative" val="1"/>
              </a:ext>
            </a:extLst>
          </p:cNvPr>
          <p:cNvCxnSpPr>
            <a:cxnSpLocks/>
            <a:stCxn id="14" idx="2"/>
            <a:endCxn id="16" idx="0"/>
          </p:cNvCxnSpPr>
          <p:nvPr/>
        </p:nvCxnSpPr>
        <p:spPr>
          <a:xfrm>
            <a:off x="2234679" y="3368468"/>
            <a:ext cx="0" cy="60302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1" name="Straight Arrow Connector 60">
            <a:extLst>
              <a:ext uri="{FF2B5EF4-FFF2-40B4-BE49-F238E27FC236}">
                <a16:creationId xmlns:a16="http://schemas.microsoft.com/office/drawing/2014/main" id="{C7D33826-CD46-9B06-AB2D-2E30CEF95EF0}"/>
              </a:ext>
              <a:ext uri="{C183D7F6-B498-43B3-948B-1728B52AA6E4}">
                <adec:decorative xmlns:adec="http://schemas.microsoft.com/office/drawing/2017/decorative" val="1"/>
              </a:ext>
            </a:extLst>
          </p:cNvPr>
          <p:cNvCxnSpPr>
            <a:cxnSpLocks/>
            <a:stCxn id="15" idx="2"/>
            <a:endCxn id="17" idx="0"/>
          </p:cNvCxnSpPr>
          <p:nvPr/>
        </p:nvCxnSpPr>
        <p:spPr>
          <a:xfrm>
            <a:off x="7333864" y="3368467"/>
            <a:ext cx="0" cy="60302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6" name="Footer Placeholder 4">
            <a:extLst>
              <a:ext uri="{FF2B5EF4-FFF2-40B4-BE49-F238E27FC236}">
                <a16:creationId xmlns:a16="http://schemas.microsoft.com/office/drawing/2014/main" id="{F2E99D51-209D-CF68-88E1-7641913A1985}"/>
              </a:ext>
              <a:ext uri="{C183D7F6-B498-43B3-948B-1728B52AA6E4}">
                <adec:decorative xmlns:adec="http://schemas.microsoft.com/office/drawing/2017/decorative" val="1"/>
              </a:ext>
            </a:extLst>
          </p:cNvPr>
          <p:cNvSpPr>
            <a:spLocks noGrp="1"/>
          </p:cNvSpPr>
          <p:nvPr>
            <p:ph type="ftr" sz="quarter" idx="14"/>
          </p:nvPr>
        </p:nvSpPr>
        <p:spPr>
          <a:xfrm>
            <a:off x="165148" y="6292734"/>
            <a:ext cx="7132320" cy="371513"/>
          </a:xfrm>
        </p:spPr>
        <p:txBody>
          <a:bodyPr/>
          <a:lstStyle/>
          <a:p>
            <a:r>
              <a:rPr lang="en-AU" dirty="0"/>
              <a:t>Sources: </a:t>
            </a:r>
            <a:r>
              <a:rPr kumimoji="0" lang="en-AU" sz="900" b="0" i="0" u="none" strike="noStrike" kern="1200" cap="none" spc="0" normalizeH="0" baseline="0" noProof="0" dirty="0">
                <a:ln>
                  <a:noFill/>
                </a:ln>
                <a:effectLst/>
                <a:uLnTx/>
                <a:uFillTx/>
                <a:latin typeface="Arial Narrow"/>
                <a:ea typeface="+mn-ea"/>
                <a:cs typeface="+mn-cs"/>
              </a:rPr>
              <a:t>Community Corporate DSCT Final Implementation Report 2024; MEGT DSCT Final Implementation Report 2024 and </a:t>
            </a:r>
            <a:r>
              <a:rPr lang="en-AU" dirty="0"/>
              <a:t>Goanna Education DSCT Final Implementation Report 2024.</a:t>
            </a:r>
          </a:p>
        </p:txBody>
      </p:sp>
    </p:spTree>
    <p:extLst>
      <p:ext uri="{BB962C8B-B14F-4D97-AF65-F5344CB8AC3E}">
        <p14:creationId xmlns:p14="http://schemas.microsoft.com/office/powerpoint/2010/main" val="96755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1DDBB-AD79-89C7-F3BD-2207CB0A0E6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Employers found cadets lacked readiness for entry-level roles and signaled the need for more tailored and closer industry alignment, which posed ongoing challenges for the DSCT.  </a:t>
            </a:r>
          </a:p>
        </p:txBody>
      </p:sp>
      <p:sp>
        <p:nvSpPr>
          <p:cNvPr id="3" name="Title 2">
            <a:extLst>
              <a:ext uri="{FF2B5EF4-FFF2-40B4-BE49-F238E27FC236}">
                <a16:creationId xmlns:a16="http://schemas.microsoft.com/office/drawing/2014/main" id="{C13BB6C3-1958-9903-9CCA-2641837988DB}"/>
              </a:ext>
              <a:ext uri="{C183D7F6-B498-43B3-948B-1728B52AA6E4}">
                <adec:decorative xmlns:adec="http://schemas.microsoft.com/office/drawing/2017/decorative" val="1"/>
              </a:ext>
            </a:extLst>
          </p:cNvPr>
          <p:cNvSpPr>
            <a:spLocks noGrp="1"/>
          </p:cNvSpPr>
          <p:nvPr>
            <p:ph type="title"/>
          </p:nvPr>
        </p:nvSpPr>
        <p:spPr/>
        <p:txBody>
          <a:bodyPr/>
          <a:lstStyle/>
          <a:p>
            <a:r>
              <a:rPr lang="en-US"/>
              <a:t>DSCT | Assumption 3 – Short, sharp training would meet the needs of employers</a:t>
            </a:r>
          </a:p>
        </p:txBody>
      </p:sp>
      <p:sp>
        <p:nvSpPr>
          <p:cNvPr id="4" name="Slide Number Placeholder 3">
            <a:extLst>
              <a:ext uri="{FF2B5EF4-FFF2-40B4-BE49-F238E27FC236}">
                <a16:creationId xmlns:a16="http://schemas.microsoft.com/office/drawing/2014/main" id="{81981632-DF99-EBFB-EF36-C784EF20388E}"/>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28</a:t>
            </a:fld>
            <a:endParaRPr lang="en-US"/>
          </a:p>
        </p:txBody>
      </p:sp>
      <p:graphicFrame>
        <p:nvGraphicFramePr>
          <p:cNvPr id="14" name="Table 13">
            <a:extLst>
              <a:ext uri="{FF2B5EF4-FFF2-40B4-BE49-F238E27FC236}">
                <a16:creationId xmlns:a16="http://schemas.microsoft.com/office/drawing/2014/main" id="{A54F3B0B-5C35-A6B7-61D4-A622B185722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613913"/>
              </p:ext>
            </p:extLst>
          </p:nvPr>
        </p:nvGraphicFramePr>
        <p:xfrm>
          <a:off x="350205" y="1339152"/>
          <a:ext cx="4025852" cy="1956334"/>
        </p:xfrm>
        <a:graphic>
          <a:graphicData uri="http://schemas.openxmlformats.org/drawingml/2006/table">
            <a:tbl>
              <a:tblPr firstRow="1" bandRow="1">
                <a:tableStyleId>{5C22544A-7EE6-4342-B048-85BDC9FD1C3A}</a:tableStyleId>
              </a:tblPr>
              <a:tblGrid>
                <a:gridCol w="4025852">
                  <a:extLst>
                    <a:ext uri="{9D8B030D-6E8A-4147-A177-3AD203B41FA5}">
                      <a16:colId xmlns:a16="http://schemas.microsoft.com/office/drawing/2014/main" val="2973193343"/>
                    </a:ext>
                  </a:extLst>
                </a:gridCol>
              </a:tblGrid>
              <a:tr h="361649">
                <a:tc>
                  <a:txBody>
                    <a:bodyPr/>
                    <a:lstStyle/>
                    <a:p>
                      <a:pPr>
                        <a:spcAft>
                          <a:spcPts val="600"/>
                        </a:spcAft>
                      </a:pPr>
                      <a:r>
                        <a:rPr lang="en-US" sz="1200"/>
                        <a:t>Assumption made</a:t>
                      </a:r>
                    </a:p>
                  </a:txBody>
                  <a:tcPr>
                    <a:solidFill>
                      <a:schemeClr val="tx2"/>
                    </a:solidFill>
                  </a:tcPr>
                </a:tc>
                <a:extLst>
                  <a:ext uri="{0D108BD9-81ED-4DB2-BD59-A6C34878D82A}">
                    <a16:rowId xmlns:a16="http://schemas.microsoft.com/office/drawing/2014/main" val="685008382"/>
                  </a:ext>
                </a:extLst>
              </a:tr>
              <a:tr h="1594685">
                <a:tc>
                  <a:txBody>
                    <a:bodyPr/>
                    <a:lstStyle/>
                    <a:p>
                      <a:pPr lvl="0">
                        <a:spcAft>
                          <a:spcPts val="600"/>
                        </a:spcAft>
                      </a:pPr>
                      <a:r>
                        <a:rPr lang="en-US" sz="1100" b="1" dirty="0">
                          <a:solidFill>
                            <a:schemeClr val="tx1"/>
                          </a:solidFill>
                        </a:rPr>
                        <a:t>Short, sharp training would meet the needs of employers</a:t>
                      </a:r>
                    </a:p>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b="0" dirty="0">
                          <a:solidFill>
                            <a:schemeClr val="tx1"/>
                          </a:solidFill>
                        </a:rPr>
                        <a:t>Short, sharp training aimed to provide timely and relevant training that develops technical and soft skills quickly and efficiently.</a:t>
                      </a:r>
                    </a:p>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b="0" dirty="0">
                          <a:solidFill>
                            <a:schemeClr val="tx1"/>
                          </a:solidFill>
                        </a:rPr>
                        <a:t>It assumed that digital skills could be taught to cadets through a ‘crash course’ and could be immediately applied and used in the workplace.</a:t>
                      </a:r>
                    </a:p>
                  </a:txBody>
                  <a:tcPr>
                    <a:solidFill>
                      <a:schemeClr val="bg1">
                        <a:lumMod val="95000"/>
                      </a:schemeClr>
                    </a:solidFill>
                  </a:tcPr>
                </a:tc>
                <a:extLst>
                  <a:ext uri="{0D108BD9-81ED-4DB2-BD59-A6C34878D82A}">
                    <a16:rowId xmlns:a16="http://schemas.microsoft.com/office/drawing/2014/main" val="2410491474"/>
                  </a:ext>
                </a:extLst>
              </a:tr>
            </a:tbl>
          </a:graphicData>
        </a:graphic>
      </p:graphicFrame>
      <p:graphicFrame>
        <p:nvGraphicFramePr>
          <p:cNvPr id="15" name="Table 14">
            <a:extLst>
              <a:ext uri="{FF2B5EF4-FFF2-40B4-BE49-F238E27FC236}">
                <a16:creationId xmlns:a16="http://schemas.microsoft.com/office/drawing/2014/main" id="{13BC0F9B-DB22-9915-C953-A3B210068B2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9433824"/>
              </p:ext>
            </p:extLst>
          </p:nvPr>
        </p:nvGraphicFramePr>
        <p:xfrm>
          <a:off x="5546582" y="1339152"/>
          <a:ext cx="4025852" cy="1956334"/>
        </p:xfrm>
        <a:graphic>
          <a:graphicData uri="http://schemas.openxmlformats.org/drawingml/2006/table">
            <a:tbl>
              <a:tblPr firstRow="1" bandRow="1">
                <a:tableStyleId>{5C22544A-7EE6-4342-B048-85BDC9FD1C3A}</a:tableStyleId>
              </a:tblPr>
              <a:tblGrid>
                <a:gridCol w="4025852">
                  <a:extLst>
                    <a:ext uri="{9D8B030D-6E8A-4147-A177-3AD203B41FA5}">
                      <a16:colId xmlns:a16="http://schemas.microsoft.com/office/drawing/2014/main" val="2973193343"/>
                    </a:ext>
                  </a:extLst>
                </a:gridCol>
              </a:tblGrid>
              <a:tr h="361649">
                <a:tc>
                  <a:txBody>
                    <a:bodyPr/>
                    <a:lstStyle/>
                    <a:p>
                      <a:pPr marL="0" indent="0">
                        <a:spcAft>
                          <a:spcPts val="600"/>
                        </a:spcAft>
                        <a:buFont typeface="Arial" panose="020B0604020202020204" pitchFamily="34" charset="0"/>
                        <a:buNone/>
                      </a:pPr>
                      <a:r>
                        <a:rPr lang="en-US" sz="1200"/>
                        <a:t>Extent to which the assumption was borne out</a:t>
                      </a:r>
                    </a:p>
                  </a:txBody>
                  <a:tcPr>
                    <a:solidFill>
                      <a:schemeClr val="tx2"/>
                    </a:solidFill>
                  </a:tcPr>
                </a:tc>
                <a:extLst>
                  <a:ext uri="{0D108BD9-81ED-4DB2-BD59-A6C34878D82A}">
                    <a16:rowId xmlns:a16="http://schemas.microsoft.com/office/drawing/2014/main" val="685008382"/>
                  </a:ext>
                </a:extLst>
              </a:tr>
              <a:tr h="1594685">
                <a:tc>
                  <a:txBody>
                    <a:bodyPr/>
                    <a:lstStyle/>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b="0" kern="1200" dirty="0">
                          <a:solidFill>
                            <a:schemeClr val="dk1"/>
                          </a:solidFill>
                          <a:latin typeface="+mn-lt"/>
                          <a:ea typeface="+mn-ea"/>
                          <a:cs typeface="+mn-cs"/>
                        </a:rPr>
                        <a:t>Employer organisations overwhelmingly told us that the level of training that cadets had received through the cadetship was not sufficient for them to be ‘job ready’ and they needed to provide job-specific and industry-specific training once cadets started their placements.</a:t>
                      </a:r>
                    </a:p>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b="0" kern="1200" dirty="0">
                          <a:solidFill>
                            <a:schemeClr val="dk1"/>
                          </a:solidFill>
                          <a:latin typeface="+mn-lt"/>
                          <a:ea typeface="+mn-ea"/>
                          <a:cs typeface="+mn-cs"/>
                        </a:rPr>
                        <a:t>This was something that wasn’t necessarily considered or ‘baked in’ to the design of the DSCT, and as a result, created mixed outcomes for both cadets and employers. </a:t>
                      </a:r>
                    </a:p>
                  </a:txBody>
                  <a:tcPr>
                    <a:solidFill>
                      <a:schemeClr val="bg2"/>
                    </a:solidFill>
                  </a:tcPr>
                </a:tc>
                <a:extLst>
                  <a:ext uri="{0D108BD9-81ED-4DB2-BD59-A6C34878D82A}">
                    <a16:rowId xmlns:a16="http://schemas.microsoft.com/office/drawing/2014/main" val="2410491474"/>
                  </a:ext>
                </a:extLst>
              </a:tr>
            </a:tbl>
          </a:graphicData>
        </a:graphic>
      </p:graphicFrame>
      <p:graphicFrame>
        <p:nvGraphicFramePr>
          <p:cNvPr id="16" name="Table 15">
            <a:extLst>
              <a:ext uri="{FF2B5EF4-FFF2-40B4-BE49-F238E27FC236}">
                <a16:creationId xmlns:a16="http://schemas.microsoft.com/office/drawing/2014/main" id="{ACB9E0C0-8290-BA78-0130-ADFAC54A63F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6431569"/>
              </p:ext>
            </p:extLst>
          </p:nvPr>
        </p:nvGraphicFramePr>
        <p:xfrm>
          <a:off x="350204" y="3971495"/>
          <a:ext cx="4025852" cy="1956334"/>
        </p:xfrm>
        <a:graphic>
          <a:graphicData uri="http://schemas.openxmlformats.org/drawingml/2006/table">
            <a:tbl>
              <a:tblPr firstRow="1" bandRow="1">
                <a:tableStyleId>{5C22544A-7EE6-4342-B048-85BDC9FD1C3A}</a:tableStyleId>
              </a:tblPr>
              <a:tblGrid>
                <a:gridCol w="4025852">
                  <a:extLst>
                    <a:ext uri="{9D8B030D-6E8A-4147-A177-3AD203B41FA5}">
                      <a16:colId xmlns:a16="http://schemas.microsoft.com/office/drawing/2014/main" val="2973193343"/>
                    </a:ext>
                  </a:extLst>
                </a:gridCol>
              </a:tblGrid>
              <a:tr h="361649">
                <a:tc>
                  <a:txBody>
                    <a:bodyPr/>
                    <a:lstStyle/>
                    <a:p>
                      <a:pPr>
                        <a:spcAft>
                          <a:spcPts val="600"/>
                        </a:spcAft>
                      </a:pPr>
                      <a:r>
                        <a:rPr lang="en-US" sz="1200"/>
                        <a:t>Design implication for the DSCT</a:t>
                      </a:r>
                    </a:p>
                  </a:txBody>
                  <a:tcPr>
                    <a:solidFill>
                      <a:schemeClr val="tx2"/>
                    </a:solidFill>
                  </a:tcPr>
                </a:tc>
                <a:extLst>
                  <a:ext uri="{0D108BD9-81ED-4DB2-BD59-A6C34878D82A}">
                    <a16:rowId xmlns:a16="http://schemas.microsoft.com/office/drawing/2014/main" val="685008382"/>
                  </a:ext>
                </a:extLst>
              </a:tr>
              <a:tr h="1594685">
                <a:tc>
                  <a:txBody>
                    <a:bodyPr/>
                    <a:lstStyle/>
                    <a:p>
                      <a:pPr marL="171450" lvl="0" indent="-171450" algn="l" defTabSz="457200" rtl="0" eaLnBrk="1" latinLnBrk="0" hangingPunct="1">
                        <a:spcAft>
                          <a:spcPts val="600"/>
                        </a:spcAft>
                        <a:buClr>
                          <a:schemeClr val="tx2"/>
                        </a:buClr>
                        <a:buSzPct val="100000"/>
                        <a:buFont typeface="Arial" panose="020B0604020202020204" pitchFamily="34" charset="0"/>
                        <a:buChar char="•"/>
                      </a:pPr>
                      <a:r>
                        <a:rPr lang="en-US" sz="1100" dirty="0">
                          <a:solidFill>
                            <a:schemeClr val="tx1"/>
                          </a:solidFill>
                        </a:rPr>
                        <a:t>The DSCT consisted of different cadetship models, that were to be co-designed and developed with employers. They were approximately 12 weeks of technical training (with varying levels of time commitment) that would provide baseline skills for entry-level roles.</a:t>
                      </a:r>
                    </a:p>
                  </a:txBody>
                  <a:tcPr>
                    <a:solidFill>
                      <a:schemeClr val="bg1">
                        <a:lumMod val="95000"/>
                      </a:schemeClr>
                    </a:solidFill>
                  </a:tcPr>
                </a:tc>
                <a:extLst>
                  <a:ext uri="{0D108BD9-81ED-4DB2-BD59-A6C34878D82A}">
                    <a16:rowId xmlns:a16="http://schemas.microsoft.com/office/drawing/2014/main" val="2410491474"/>
                  </a:ext>
                </a:extLst>
              </a:tr>
            </a:tbl>
          </a:graphicData>
        </a:graphic>
      </p:graphicFrame>
      <p:graphicFrame>
        <p:nvGraphicFramePr>
          <p:cNvPr id="17" name="Table 16">
            <a:extLst>
              <a:ext uri="{FF2B5EF4-FFF2-40B4-BE49-F238E27FC236}">
                <a16:creationId xmlns:a16="http://schemas.microsoft.com/office/drawing/2014/main" id="{6BBAA36E-78C7-2E2F-E066-82C5B2F7A0D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0133323"/>
              </p:ext>
            </p:extLst>
          </p:nvPr>
        </p:nvGraphicFramePr>
        <p:xfrm>
          <a:off x="5546582" y="3971495"/>
          <a:ext cx="4025852" cy="1956334"/>
        </p:xfrm>
        <a:graphic>
          <a:graphicData uri="http://schemas.openxmlformats.org/drawingml/2006/table">
            <a:tbl>
              <a:tblPr firstRow="1" bandRow="1">
                <a:tableStyleId>{5C22544A-7EE6-4342-B048-85BDC9FD1C3A}</a:tableStyleId>
              </a:tblPr>
              <a:tblGrid>
                <a:gridCol w="4025852">
                  <a:extLst>
                    <a:ext uri="{9D8B030D-6E8A-4147-A177-3AD203B41FA5}">
                      <a16:colId xmlns:a16="http://schemas.microsoft.com/office/drawing/2014/main" val="2973193343"/>
                    </a:ext>
                  </a:extLst>
                </a:gridCol>
              </a:tblGrid>
              <a:tr h="361649">
                <a:tc>
                  <a:txBody>
                    <a:bodyPr/>
                    <a:lstStyle/>
                    <a:p>
                      <a:pPr marL="0" indent="0">
                        <a:spcAft>
                          <a:spcPts val="600"/>
                        </a:spcAft>
                        <a:buFont typeface="Arial" panose="020B0604020202020204" pitchFamily="34" charset="0"/>
                        <a:buNone/>
                      </a:pPr>
                      <a:r>
                        <a:rPr lang="en-US" sz="1200"/>
                        <a:t>Impact on the DSCT</a:t>
                      </a:r>
                    </a:p>
                  </a:txBody>
                  <a:tcPr>
                    <a:solidFill>
                      <a:schemeClr val="tx2"/>
                    </a:solidFill>
                  </a:tcPr>
                </a:tc>
                <a:extLst>
                  <a:ext uri="{0D108BD9-81ED-4DB2-BD59-A6C34878D82A}">
                    <a16:rowId xmlns:a16="http://schemas.microsoft.com/office/drawing/2014/main" val="685008382"/>
                  </a:ext>
                </a:extLst>
              </a:tr>
              <a:tr h="1594685">
                <a:tc>
                  <a:txBody>
                    <a:bodyPr/>
                    <a:lstStyle/>
                    <a:p>
                      <a:pPr marL="171450" lvl="0" indent="-171450" algn="l" defTabSz="457200" rtl="0" eaLnBrk="1" latinLnBrk="0" hangingPunct="1">
                        <a:spcAft>
                          <a:spcPts val="600"/>
                        </a:spcAft>
                        <a:buClr>
                          <a:schemeClr val="tx2"/>
                        </a:buClr>
                        <a:buSzPct val="100000"/>
                        <a:buFont typeface="Arial" panose="020B0604020202020204" pitchFamily="34" charset="0"/>
                        <a:buChar char="•"/>
                      </a:pPr>
                      <a:r>
                        <a:rPr lang="en-US" sz="1100" dirty="0">
                          <a:solidFill>
                            <a:schemeClr val="tx1"/>
                          </a:solidFill>
                        </a:rPr>
                        <a:t>Employers expressed that in the future, they would like better alignment of the training with their industry and roles offered. </a:t>
                      </a:r>
                    </a:p>
                    <a:p>
                      <a:pPr marL="171450" lvl="0" indent="-171450" algn="l" defTabSz="457200" rtl="0" eaLnBrk="1" latinLnBrk="0" hangingPunct="1">
                        <a:spcAft>
                          <a:spcPts val="600"/>
                        </a:spcAft>
                        <a:buClr>
                          <a:schemeClr val="tx2"/>
                        </a:buClr>
                        <a:buSzPct val="100000"/>
                        <a:buFont typeface="Arial" panose="020B0604020202020204" pitchFamily="34" charset="0"/>
                        <a:buChar char="•"/>
                      </a:pPr>
                      <a:r>
                        <a:rPr lang="en-US" sz="1100" b="0" kern="1200" dirty="0">
                          <a:solidFill>
                            <a:schemeClr val="dk1"/>
                          </a:solidFill>
                          <a:latin typeface="+mn-lt"/>
                          <a:ea typeface="+mn-ea"/>
                          <a:cs typeface="+mn-cs"/>
                        </a:rPr>
                        <a:t>While employers were happy to provide graduate level training, they still felt that many cadets required a high level of support and training when they commenced placements that required significant resourcing at the employer end, particularly from supervisors. </a:t>
                      </a:r>
                    </a:p>
                    <a:p>
                      <a:pPr marL="171450" marR="0" lvl="0" indent="-171450" algn="l" defTabSz="457200" rtl="0" eaLnBrk="1" fontAlgn="auto" latinLnBrk="0" hangingPunct="1">
                        <a:lnSpc>
                          <a:spcPct val="100000"/>
                        </a:lnSpc>
                        <a:spcBef>
                          <a:spcPts val="0"/>
                        </a:spcBef>
                        <a:spcAft>
                          <a:spcPts val="600"/>
                        </a:spcAft>
                        <a:buClr>
                          <a:schemeClr val="tx2"/>
                        </a:buClr>
                        <a:buSzPct val="100000"/>
                        <a:buFont typeface="Arial" panose="020B0604020202020204" pitchFamily="34" charset="0"/>
                        <a:buChar char="•"/>
                        <a:tabLst/>
                        <a:defRPr/>
                      </a:pPr>
                      <a:r>
                        <a:rPr lang="en-US" sz="1100" dirty="0">
                          <a:solidFill>
                            <a:schemeClr val="tx1"/>
                          </a:solidFill>
                        </a:rPr>
                        <a:t>Employers continue to still go to market to recruit to entry-level positions.</a:t>
                      </a:r>
                    </a:p>
                  </a:txBody>
                  <a:tcPr>
                    <a:solidFill>
                      <a:schemeClr val="bg2"/>
                    </a:solidFill>
                  </a:tcPr>
                </a:tc>
                <a:extLst>
                  <a:ext uri="{0D108BD9-81ED-4DB2-BD59-A6C34878D82A}">
                    <a16:rowId xmlns:a16="http://schemas.microsoft.com/office/drawing/2014/main" val="2410491474"/>
                  </a:ext>
                </a:extLst>
              </a:tr>
            </a:tbl>
          </a:graphicData>
        </a:graphic>
      </p:graphicFrame>
      <p:cxnSp>
        <p:nvCxnSpPr>
          <p:cNvPr id="7" name="Straight Arrow Connector 6">
            <a:extLst>
              <a:ext uri="{FF2B5EF4-FFF2-40B4-BE49-F238E27FC236}">
                <a16:creationId xmlns:a16="http://schemas.microsoft.com/office/drawing/2014/main" id="{26464E18-3057-3124-1524-1743C7E4BE1F}"/>
              </a:ext>
              <a:ext uri="{C183D7F6-B498-43B3-948B-1728B52AA6E4}">
                <adec:decorative xmlns:adec="http://schemas.microsoft.com/office/drawing/2017/decorative" val="1"/>
              </a:ext>
            </a:extLst>
          </p:cNvPr>
          <p:cNvCxnSpPr/>
          <p:nvPr/>
        </p:nvCxnSpPr>
        <p:spPr>
          <a:xfrm>
            <a:off x="2363130" y="3338222"/>
            <a:ext cx="0" cy="63327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59A39F2F-3186-AA62-D771-BCC159BED138}"/>
              </a:ext>
              <a:ext uri="{C183D7F6-B498-43B3-948B-1728B52AA6E4}">
                <adec:decorative xmlns:adec="http://schemas.microsoft.com/office/drawing/2017/decorative" val="1"/>
              </a:ext>
            </a:extLst>
          </p:cNvPr>
          <p:cNvCxnSpPr>
            <a:cxnSpLocks/>
          </p:cNvCxnSpPr>
          <p:nvPr/>
        </p:nvCxnSpPr>
        <p:spPr>
          <a:xfrm>
            <a:off x="7559508" y="3295486"/>
            <a:ext cx="0" cy="67600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9" name="Footer Placeholder 4">
            <a:extLst>
              <a:ext uri="{FF2B5EF4-FFF2-40B4-BE49-F238E27FC236}">
                <a16:creationId xmlns:a16="http://schemas.microsoft.com/office/drawing/2014/main" id="{2BB82AFC-B5CD-5B61-6237-C7D9C4EFE895}"/>
              </a:ext>
              <a:ext uri="{C183D7F6-B498-43B3-948B-1728B52AA6E4}">
                <adec:decorative xmlns:adec="http://schemas.microsoft.com/office/drawing/2017/decorative" val="1"/>
              </a:ext>
            </a:extLst>
          </p:cNvPr>
          <p:cNvSpPr>
            <a:spLocks noGrp="1"/>
          </p:cNvSpPr>
          <p:nvPr>
            <p:ph type="ftr" sz="quarter" idx="14"/>
          </p:nvPr>
        </p:nvSpPr>
        <p:spPr>
          <a:xfrm>
            <a:off x="165148" y="6292734"/>
            <a:ext cx="7132320" cy="371513"/>
          </a:xfrm>
        </p:spPr>
        <p:txBody>
          <a:bodyPr/>
          <a:lstStyle/>
          <a:p>
            <a:r>
              <a:rPr lang="en-AU" dirty="0"/>
              <a:t>Sources: </a:t>
            </a:r>
            <a:r>
              <a:rPr kumimoji="0" lang="en-AU" sz="900" b="0" i="0" u="none" strike="noStrike" kern="1200" cap="none" spc="0" normalizeH="0" baseline="0" noProof="0" dirty="0">
                <a:ln>
                  <a:noFill/>
                </a:ln>
                <a:effectLst/>
                <a:uLnTx/>
                <a:uFillTx/>
                <a:latin typeface="Arial Narrow"/>
                <a:ea typeface="+mn-ea"/>
                <a:cs typeface="+mn-cs"/>
              </a:rPr>
              <a:t>Community Corporate DSCT Final Implementation Report 2024; MEGT DSCT Final Implementation Report 2024 and </a:t>
            </a:r>
            <a:r>
              <a:rPr lang="en-AU" dirty="0"/>
              <a:t>Goanna Education DSCT Final Implementation Report 2024.</a:t>
            </a:r>
          </a:p>
        </p:txBody>
      </p:sp>
    </p:spTree>
    <p:extLst>
      <p:ext uri="{BB962C8B-B14F-4D97-AF65-F5344CB8AC3E}">
        <p14:creationId xmlns:p14="http://schemas.microsoft.com/office/powerpoint/2010/main" val="328933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772E4-6BAE-A4E5-7E9D-5BF76B838181}"/>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dirty="0"/>
              <a:t>The three DSCT projects trialed different approaches to rapidly upskilling people into digital skills jobs. They varied in scope, size and cohort they served.</a:t>
            </a:r>
          </a:p>
        </p:txBody>
      </p:sp>
      <p:sp>
        <p:nvSpPr>
          <p:cNvPr id="3" name="Title 2">
            <a:extLst>
              <a:ext uri="{FF2B5EF4-FFF2-40B4-BE49-F238E27FC236}">
                <a16:creationId xmlns:a16="http://schemas.microsoft.com/office/drawing/2014/main" id="{CC5D80A3-D968-077E-4D08-346D9FA6D702}"/>
              </a:ext>
              <a:ext uri="{C183D7F6-B498-43B3-948B-1728B52AA6E4}">
                <adec:decorative xmlns:adec="http://schemas.microsoft.com/office/drawing/2017/decorative" val="1"/>
              </a:ext>
            </a:extLst>
          </p:cNvPr>
          <p:cNvSpPr>
            <a:spLocks noGrp="1"/>
          </p:cNvSpPr>
          <p:nvPr>
            <p:ph type="title"/>
          </p:nvPr>
        </p:nvSpPr>
        <p:spPr/>
        <p:txBody>
          <a:bodyPr/>
          <a:lstStyle/>
          <a:p>
            <a:r>
              <a:rPr lang="en-US" dirty="0"/>
              <a:t>Overview of the DSCT projects</a:t>
            </a:r>
          </a:p>
        </p:txBody>
      </p:sp>
      <p:sp>
        <p:nvSpPr>
          <p:cNvPr id="4" name="Slide Number Placeholder 3">
            <a:extLst>
              <a:ext uri="{FF2B5EF4-FFF2-40B4-BE49-F238E27FC236}">
                <a16:creationId xmlns:a16="http://schemas.microsoft.com/office/drawing/2014/main" id="{06047E8F-63C3-EA5B-663F-8DF4E9EFB34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2</a:t>
            </a:fld>
            <a:endParaRPr lang="en-US"/>
          </a:p>
        </p:txBody>
      </p:sp>
      <p:graphicFrame>
        <p:nvGraphicFramePr>
          <p:cNvPr id="6" name="Table 31">
            <a:extLst>
              <a:ext uri="{FF2B5EF4-FFF2-40B4-BE49-F238E27FC236}">
                <a16:creationId xmlns:a16="http://schemas.microsoft.com/office/drawing/2014/main" id="{ADC043D7-C923-1D57-506A-C9D27501DE9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479937468"/>
              </p:ext>
            </p:extLst>
          </p:nvPr>
        </p:nvGraphicFramePr>
        <p:xfrm>
          <a:off x="165148" y="1072266"/>
          <a:ext cx="9390835" cy="5045685"/>
        </p:xfrm>
        <a:graphic>
          <a:graphicData uri="http://schemas.openxmlformats.org/drawingml/2006/table">
            <a:tbl>
              <a:tblPr firstRow="1" bandRow="1">
                <a:tableStyleId>{00A15C55-8517-42AA-B614-E9B94910E393}</a:tableStyleId>
              </a:tblPr>
              <a:tblGrid>
                <a:gridCol w="1205786">
                  <a:extLst>
                    <a:ext uri="{9D8B030D-6E8A-4147-A177-3AD203B41FA5}">
                      <a16:colId xmlns:a16="http://schemas.microsoft.com/office/drawing/2014/main" val="2790638390"/>
                    </a:ext>
                  </a:extLst>
                </a:gridCol>
                <a:gridCol w="2939809">
                  <a:extLst>
                    <a:ext uri="{9D8B030D-6E8A-4147-A177-3AD203B41FA5}">
                      <a16:colId xmlns:a16="http://schemas.microsoft.com/office/drawing/2014/main" val="2845363758"/>
                    </a:ext>
                  </a:extLst>
                </a:gridCol>
                <a:gridCol w="2833635">
                  <a:extLst>
                    <a:ext uri="{9D8B030D-6E8A-4147-A177-3AD203B41FA5}">
                      <a16:colId xmlns:a16="http://schemas.microsoft.com/office/drawing/2014/main" val="2985326883"/>
                    </a:ext>
                  </a:extLst>
                </a:gridCol>
                <a:gridCol w="2411605">
                  <a:extLst>
                    <a:ext uri="{9D8B030D-6E8A-4147-A177-3AD203B41FA5}">
                      <a16:colId xmlns:a16="http://schemas.microsoft.com/office/drawing/2014/main" val="3558286330"/>
                    </a:ext>
                  </a:extLst>
                </a:gridCol>
              </a:tblGrid>
              <a:tr h="537703">
                <a:tc>
                  <a:txBody>
                    <a:bodyPr/>
                    <a:lstStyle/>
                    <a:p>
                      <a:pPr algn="ctr"/>
                      <a:endParaRPr lang="en-US" sz="1100" b="1" dirty="0"/>
                    </a:p>
                  </a:txBody>
                  <a:tcPr>
                    <a:noFill/>
                  </a:tcPr>
                </a:tc>
                <a:tc>
                  <a:txBody>
                    <a:bodyPr/>
                    <a:lstStyle/>
                    <a:p>
                      <a:pPr algn="ctr"/>
                      <a:r>
                        <a:rPr lang="en-US" sz="1100" b="1" dirty="0"/>
                        <a:t>Project 1</a:t>
                      </a:r>
                    </a:p>
                  </a:txBody>
                  <a:tcPr/>
                </a:tc>
                <a:tc>
                  <a:txBody>
                    <a:bodyPr/>
                    <a:lstStyle/>
                    <a:p>
                      <a:pPr algn="ctr"/>
                      <a:r>
                        <a:rPr lang="en-US" sz="1100" b="1" dirty="0"/>
                        <a:t>Project 2</a:t>
                      </a:r>
                    </a:p>
                  </a:txBody>
                  <a:tcPr/>
                </a:tc>
                <a:tc>
                  <a:txBody>
                    <a:bodyPr/>
                    <a:lstStyle/>
                    <a:p>
                      <a:pPr algn="ctr"/>
                      <a:r>
                        <a:rPr lang="en-US" sz="1100" b="1"/>
                        <a:t>Project 3</a:t>
                      </a:r>
                    </a:p>
                  </a:txBody>
                  <a:tcPr/>
                </a:tc>
                <a:extLst>
                  <a:ext uri="{0D108BD9-81ED-4DB2-BD59-A6C34878D82A}">
                    <a16:rowId xmlns:a16="http://schemas.microsoft.com/office/drawing/2014/main" val="3525310726"/>
                  </a:ext>
                </a:extLst>
              </a:tr>
              <a:tr h="236365">
                <a:tc>
                  <a:txBody>
                    <a:bodyPr/>
                    <a:lstStyle/>
                    <a:p>
                      <a:pPr marL="0" indent="0" algn="l" defTabSz="457200" rtl="0" eaLnBrk="1" latinLnBrk="0" hangingPunct="1">
                        <a:buFont typeface="Arial" panose="020B0604020202020204" pitchFamily="34" charset="0"/>
                        <a:buNone/>
                      </a:pPr>
                      <a:r>
                        <a:rPr lang="en-US" sz="1100" b="1" i="0" kern="1200" dirty="0">
                          <a:solidFill>
                            <a:schemeClr val="tx1"/>
                          </a:solidFill>
                          <a:latin typeface="+mn-lt"/>
                          <a:ea typeface="+mn-ea"/>
                          <a:cs typeface="+mn-cs"/>
                        </a:rPr>
                        <a:t>Provider</a:t>
                      </a:r>
                      <a:r>
                        <a:rPr lang="en-US" sz="1100" b="0" i="0" kern="1200" baseline="30000" dirty="0">
                          <a:solidFill>
                            <a:schemeClr val="tx1"/>
                          </a:solidFill>
                          <a:latin typeface="+mn-lt"/>
                          <a:ea typeface="+mn-ea"/>
                          <a:cs typeface="+mn-cs"/>
                        </a:rPr>
                        <a:t>1</a:t>
                      </a:r>
                    </a:p>
                  </a:txBody>
                  <a:tcPr anchor="ctr">
                    <a:solidFill>
                      <a:schemeClr val="accent2"/>
                    </a:solidFill>
                  </a:tcPr>
                </a:tc>
                <a:tc>
                  <a:txBody>
                    <a:bodyPr/>
                    <a:lstStyle/>
                    <a:p>
                      <a:pPr algn="ctr"/>
                      <a:r>
                        <a:rPr lang="en-US" sz="1100" b="1" dirty="0"/>
                        <a:t>Community Corporate Pty Ltd</a:t>
                      </a:r>
                    </a:p>
                  </a:txBody>
                  <a:tcPr anchor="ctr">
                    <a:solidFill>
                      <a:schemeClr val="bg2"/>
                    </a:solidFill>
                  </a:tcPr>
                </a:tc>
                <a:tc>
                  <a:txBody>
                    <a:bodyPr/>
                    <a:lstStyle/>
                    <a:p>
                      <a:pPr algn="ctr"/>
                      <a:r>
                        <a:rPr lang="en-US" sz="1100" b="1" dirty="0"/>
                        <a:t>MEGT (Australia) Ltd</a:t>
                      </a:r>
                    </a:p>
                  </a:txBody>
                  <a:tcPr anchor="ctr">
                    <a:solidFill>
                      <a:schemeClr val="bg2"/>
                    </a:solidFill>
                  </a:tcPr>
                </a:tc>
                <a:tc>
                  <a:txBody>
                    <a:bodyPr/>
                    <a:lstStyle/>
                    <a:p>
                      <a:pPr algn="ctr"/>
                      <a:r>
                        <a:rPr lang="en-US" sz="1100" b="1" dirty="0"/>
                        <a:t>Goanna Solutions Education Pty Ltd</a:t>
                      </a:r>
                    </a:p>
                  </a:txBody>
                  <a:tcPr anchor="ctr">
                    <a:solidFill>
                      <a:schemeClr val="bg2"/>
                    </a:solidFill>
                  </a:tcPr>
                </a:tc>
                <a:extLst>
                  <a:ext uri="{0D108BD9-81ED-4DB2-BD59-A6C34878D82A}">
                    <a16:rowId xmlns:a16="http://schemas.microsoft.com/office/drawing/2014/main" val="226504393"/>
                  </a:ext>
                </a:extLst>
              </a:tr>
              <a:tr h="604660">
                <a:tc>
                  <a:txBody>
                    <a:bodyPr/>
                    <a:lstStyle/>
                    <a:p>
                      <a:pPr marL="0" indent="0">
                        <a:buFont typeface="Arial" panose="020B0604020202020204" pitchFamily="34" charset="0"/>
                        <a:buNone/>
                      </a:pPr>
                      <a:r>
                        <a:rPr lang="en-US" sz="1100" b="1" i="0" dirty="0">
                          <a:solidFill>
                            <a:schemeClr val="tx1"/>
                          </a:solidFill>
                        </a:rPr>
                        <a:t>Project name</a:t>
                      </a:r>
                    </a:p>
                  </a:txBody>
                  <a:tcPr anchor="ctr">
                    <a:solidFill>
                      <a:schemeClr val="accent2"/>
                    </a:solidFill>
                  </a:tcPr>
                </a:tc>
                <a:tc>
                  <a:txBody>
                    <a:bodyPr/>
                    <a:lstStyle/>
                    <a:p>
                      <a:pPr marL="0" marR="0" lvl="0" indent="0" algn="l" rtl="0" eaLnBrk="1" fontAlgn="auto" latinLnBrk="0" hangingPunct="1">
                        <a:lnSpc>
                          <a:spcPct val="120000"/>
                        </a:lnSpc>
                        <a:spcBef>
                          <a:spcPts val="0"/>
                        </a:spcBef>
                        <a:spcAft>
                          <a:spcPts val="0"/>
                        </a:spcAft>
                        <a:buClrTx/>
                        <a:buSzTx/>
                        <a:buFont typeface="Wingdings" panose="05000000000000000000" pitchFamily="2" charset="2"/>
                        <a:buNone/>
                      </a:pPr>
                      <a:r>
                        <a:rPr lang="en-AU" sz="1100" i="1" kern="1200" noProof="0">
                          <a:solidFill>
                            <a:schemeClr val="dk1"/>
                          </a:solidFill>
                          <a:latin typeface="+mn-lt"/>
                          <a:ea typeface="+mn-ea"/>
                          <a:cs typeface="+mn-cs"/>
                        </a:rPr>
                        <a:t>Digital cadetships for refugees: </a:t>
                      </a:r>
                    </a:p>
                    <a:p>
                      <a:pPr marL="0" marR="0" lvl="0" indent="0" algn="l" defTabSz="457200" rtl="0" eaLnBrk="1" fontAlgn="auto" latinLnBrk="0" hangingPunct="1">
                        <a:lnSpc>
                          <a:spcPct val="120000"/>
                        </a:lnSpc>
                        <a:spcBef>
                          <a:spcPts val="0"/>
                        </a:spcBef>
                        <a:spcAft>
                          <a:spcPts val="0"/>
                        </a:spcAft>
                        <a:buClrTx/>
                        <a:buSzTx/>
                        <a:buFont typeface="Wingdings" panose="05000000000000000000" pitchFamily="2" charset="2"/>
                        <a:buNone/>
                        <a:tabLst/>
                        <a:defRPr/>
                      </a:pPr>
                      <a:r>
                        <a:rPr lang="en-AU" sz="1100" i="1" kern="1200" noProof="0">
                          <a:solidFill>
                            <a:schemeClr val="dk1"/>
                          </a:solidFill>
                          <a:latin typeface="+mn-lt"/>
                          <a:ea typeface="+mn-ea"/>
                          <a:cs typeface="+mn-cs"/>
                        </a:rPr>
                        <a:t>bridging credentials in cloud computing for refugees and humanitarian migrants</a:t>
                      </a:r>
                      <a:endParaRPr lang="en-US" sz="1100" i="1" kern="1200" noProof="0">
                        <a:solidFill>
                          <a:schemeClr val="dk1"/>
                        </a:solidFill>
                        <a:latin typeface="+mn-lt"/>
                        <a:ea typeface="+mn-ea"/>
                        <a:cs typeface="+mn-cs"/>
                      </a:endParaRPr>
                    </a:p>
                  </a:txBody>
                  <a:tcPr anchor="ctr">
                    <a:solidFill>
                      <a:schemeClr val="bg1">
                        <a:lumMod val="95000"/>
                      </a:schemeClr>
                    </a:solidFill>
                  </a:tcPr>
                </a:tc>
                <a:tc>
                  <a:txBody>
                    <a:bodyPr/>
                    <a:lstStyle/>
                    <a:p>
                      <a:r>
                        <a:rPr lang="en-US" sz="1100" i="1"/>
                        <a:t>Digital returnship for women within the technology sector</a:t>
                      </a:r>
                    </a:p>
                  </a:txBody>
                  <a:tcPr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i="1" kern="1200" noProof="0" dirty="0">
                          <a:solidFill>
                            <a:schemeClr val="dk1"/>
                          </a:solidFill>
                          <a:latin typeface="+mn-lt"/>
                          <a:ea typeface="+mn-ea"/>
                          <a:cs typeface="+mn-cs"/>
                        </a:rPr>
                        <a:t>Digital skills cadetship integrating nationally accredited training with vendor certifications, targeted at diverse participants</a:t>
                      </a:r>
                      <a:endParaRPr lang="en-US" sz="1100" i="1" kern="1200" noProof="0" dirty="0">
                        <a:solidFill>
                          <a:schemeClr val="dk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val="2957613332"/>
                  </a:ext>
                </a:extLst>
              </a:tr>
              <a:tr h="981451">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1" i="0" kern="1200" dirty="0">
                          <a:solidFill>
                            <a:schemeClr val="tx1"/>
                          </a:solidFill>
                          <a:latin typeface="+mn-lt"/>
                          <a:ea typeface="+mn-ea"/>
                          <a:cs typeface="+mn-cs"/>
                        </a:rPr>
                        <a:t>Digital skills </a:t>
                      </a:r>
                    </a:p>
                  </a:txBody>
                  <a:tcPr anchor="ctr">
                    <a:solidFill>
                      <a:schemeClr val="accent2"/>
                    </a:solidFill>
                  </a:tcPr>
                </a:tc>
                <a:tc>
                  <a:txBody>
                    <a:bodyPr/>
                    <a:lstStyle/>
                    <a:p>
                      <a:pPr marL="171450" indent="-171450">
                        <a:buFont typeface="Arial" panose="020B0604020202020204" pitchFamily="34" charset="0"/>
                        <a:buChar char="•"/>
                      </a:pPr>
                      <a:r>
                        <a:rPr lang="en-US" sz="1100" i="0" kern="1200" dirty="0">
                          <a:solidFill>
                            <a:schemeClr val="dk1"/>
                          </a:solidFill>
                          <a:latin typeface="+mn-lt"/>
                          <a:ea typeface="+mn-ea"/>
                          <a:cs typeface="+mn-cs"/>
                        </a:rPr>
                        <a:t>Cloud computing</a:t>
                      </a:r>
                    </a:p>
                  </a:txBody>
                  <a:tcPr anchor="ctr">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dirty="0">
                          <a:solidFill>
                            <a:schemeClr val="dk1"/>
                          </a:solidFill>
                          <a:latin typeface="+mn-lt"/>
                          <a:ea typeface="+mn-ea"/>
                          <a:cs typeface="+mn-cs"/>
                        </a:rPr>
                        <a:t>Cyber Security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i="0" kern="1200" dirty="0">
                          <a:solidFill>
                            <a:schemeClr val="dk1"/>
                          </a:solidFill>
                          <a:latin typeface="+mn-lt"/>
                          <a:ea typeface="+mn-ea"/>
                          <a:cs typeface="+mn-cs"/>
                        </a:rPr>
                        <a:t>Data Analytics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kern="1200" dirty="0">
                          <a:solidFill>
                            <a:schemeClr val="dk1"/>
                          </a:solidFill>
                          <a:latin typeface="+mn-lt"/>
                          <a:ea typeface="+mn-ea"/>
                          <a:cs typeface="+mn-cs"/>
                        </a:rPr>
                        <a:t>Cloud Computing</a:t>
                      </a:r>
                    </a:p>
                  </a:txBody>
                  <a:tcPr anchor="ctr">
                    <a:solidFill>
                      <a:schemeClr val="bg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i="0" kern="1200" dirty="0">
                          <a:solidFill>
                            <a:schemeClr val="dk1"/>
                          </a:solidFill>
                          <a:latin typeface="+mn-lt"/>
                          <a:ea typeface="+mn-ea"/>
                          <a:cs typeface="+mn-cs"/>
                        </a:rPr>
                        <a:t>Cloud computing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i="0" kern="1200" dirty="0">
                          <a:solidFill>
                            <a:schemeClr val="dk1"/>
                          </a:solidFill>
                          <a:latin typeface="+mn-lt"/>
                          <a:ea typeface="+mn-ea"/>
                          <a:cs typeface="+mn-cs"/>
                        </a:rPr>
                        <a:t>Web development</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i="0" kern="1200" dirty="0">
                          <a:solidFill>
                            <a:schemeClr val="dk1"/>
                          </a:solidFill>
                          <a:latin typeface="+mn-lt"/>
                          <a:ea typeface="+mn-ea"/>
                          <a:cs typeface="+mn-cs"/>
                        </a:rPr>
                        <a:t>Data Analytics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i="0" kern="1200" dirty="0">
                          <a:solidFill>
                            <a:schemeClr val="dk1"/>
                          </a:solidFill>
                          <a:latin typeface="+mn-lt"/>
                          <a:ea typeface="+mn-ea"/>
                          <a:cs typeface="+mn-cs"/>
                        </a:rPr>
                        <a:t>Project Support</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100" i="0" kern="1200" dirty="0">
                          <a:solidFill>
                            <a:schemeClr val="dk1"/>
                          </a:solidFill>
                          <a:latin typeface="+mn-lt"/>
                          <a:ea typeface="+mn-ea"/>
                          <a:cs typeface="+mn-cs"/>
                        </a:rPr>
                        <a:t>Salesforce</a:t>
                      </a:r>
                      <a:endParaRPr lang="en-US" dirty="0"/>
                    </a:p>
                  </a:txBody>
                  <a:tcPr anchor="ctr">
                    <a:solidFill>
                      <a:schemeClr val="bg1"/>
                    </a:solidFill>
                  </a:tcPr>
                </a:tc>
                <a:extLst>
                  <a:ext uri="{0D108BD9-81ED-4DB2-BD59-A6C34878D82A}">
                    <a16:rowId xmlns:a16="http://schemas.microsoft.com/office/drawing/2014/main" val="512904604"/>
                  </a:ext>
                </a:extLst>
              </a:tr>
              <a:tr h="381676">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1" i="0" kern="1200" dirty="0">
                          <a:solidFill>
                            <a:schemeClr val="tx1"/>
                          </a:solidFill>
                          <a:latin typeface="+mn-lt"/>
                          <a:ea typeface="+mn-ea"/>
                          <a:cs typeface="+mn-cs"/>
                        </a:rPr>
                        <a:t>Qualifications </a:t>
                      </a:r>
                    </a:p>
                  </a:txBody>
                  <a:tcPr anchor="ctr">
                    <a:solidFill>
                      <a:schemeClr val="accent2"/>
                    </a:solidFill>
                  </a:tcPr>
                </a:tc>
                <a:tc>
                  <a:txBody>
                    <a:bodyPr/>
                    <a:lstStyle/>
                    <a:p>
                      <a:r>
                        <a:rPr lang="en-US" sz="1100" i="0" kern="1200" dirty="0">
                          <a:solidFill>
                            <a:schemeClr val="dk1"/>
                          </a:solidFill>
                          <a:latin typeface="+mn-lt"/>
                          <a:ea typeface="+mn-ea"/>
                          <a:cs typeface="+mn-cs"/>
                        </a:rPr>
                        <a:t>ServiceNow certifications</a:t>
                      </a:r>
                      <a:r>
                        <a:rPr lang="en-AU" sz="1100" dirty="0"/>
                        <a:t>, AWS, google CISCO</a:t>
                      </a:r>
                      <a:endParaRPr lang="en-US" sz="1100" i="0" kern="1200" dirty="0">
                        <a:solidFill>
                          <a:schemeClr val="dk1"/>
                        </a:solidFill>
                        <a:latin typeface="+mn-lt"/>
                        <a:ea typeface="+mn-ea"/>
                        <a:cs typeface="+mn-cs"/>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i="0" kern="1200" dirty="0">
                          <a:solidFill>
                            <a:schemeClr val="dk1"/>
                          </a:solidFill>
                          <a:latin typeface="+mn-lt"/>
                          <a:ea typeface="+mn-ea"/>
                          <a:cs typeface="+mn-cs"/>
                        </a:rPr>
                        <a:t>Microsoft Certifications and specialist micro-credentials</a:t>
                      </a:r>
                      <a:endParaRPr lang="en-US" sz="1100" i="0" kern="1200" dirty="0">
                        <a:solidFill>
                          <a:schemeClr val="dk1"/>
                        </a:solidFill>
                        <a:latin typeface="+mn-lt"/>
                        <a:ea typeface="+mn-ea"/>
                        <a:cs typeface="+mn-cs"/>
                      </a:endParaRP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i="0" kern="1200">
                          <a:solidFill>
                            <a:schemeClr val="dk1"/>
                          </a:solidFill>
                          <a:latin typeface="+mn-lt"/>
                          <a:ea typeface="+mn-ea"/>
                          <a:cs typeface="+mn-cs"/>
                        </a:rPr>
                        <a:t>Accredited VET and industry recognised vendor training across various digital career pathways</a:t>
                      </a:r>
                      <a:endParaRPr lang="en-US" sz="1100" i="0" kern="120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3391952159"/>
                  </a:ext>
                </a:extLst>
              </a:tr>
              <a:tr h="53162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latin typeface="+mn-lt"/>
                          <a:ea typeface="+mn-ea"/>
                          <a:cs typeface="+mn-cs"/>
                        </a:rPr>
                        <a:t>Target cohort/s</a:t>
                      </a:r>
                    </a:p>
                  </a:txBody>
                  <a:tcPr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i="0" kern="1200" dirty="0">
                          <a:solidFill>
                            <a:schemeClr val="dk1"/>
                          </a:solidFill>
                          <a:latin typeface="+mn-lt"/>
                          <a:ea typeface="+mn-ea"/>
                          <a:cs typeface="+mn-cs"/>
                        </a:rPr>
                        <a:t>A minimum of 65 participants (six cohorts of 6-12 participants) in NSW and SA, focusing on participants from refugee programs with IT skills, qualifications and/or experience acquired overseas, but not recognised in Australia.</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i="0" kern="1200">
                          <a:solidFill>
                            <a:schemeClr val="dk1"/>
                          </a:solidFill>
                          <a:latin typeface="+mn-lt"/>
                          <a:ea typeface="+mn-ea"/>
                          <a:cs typeface="+mn-cs"/>
                        </a:rPr>
                        <a:t>A minimum of 200 participants (three cohorts of 65-85), focusing on women entering or returning to the workforce.</a:t>
                      </a:r>
                    </a:p>
                  </a:txBody>
                  <a:tcPr anchor="c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i="0" kern="1200" dirty="0">
                          <a:solidFill>
                            <a:schemeClr val="dk1"/>
                          </a:solidFill>
                          <a:latin typeface="+mn-lt"/>
                          <a:ea typeface="+mn-ea"/>
                          <a:cs typeface="+mn-cs"/>
                        </a:rPr>
                        <a:t>Up to 260 participants, focusing on career changers, parents returning to the IT sector, recently arrived migrants with prior qualifications and First Nations people.</a:t>
                      </a:r>
                      <a:endParaRPr lang="en-US" sz="1100" i="0" kern="1200" noProof="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3176232781"/>
                  </a:ext>
                </a:extLst>
              </a:tr>
              <a:tr h="981451">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AU" sz="1100" b="1" i="0" kern="1200" dirty="0">
                          <a:solidFill>
                            <a:schemeClr val="tx1"/>
                          </a:solidFill>
                          <a:latin typeface="+mn-lt"/>
                          <a:ea typeface="+mn-ea"/>
                          <a:cs typeface="+mn-cs"/>
                        </a:rPr>
                        <a:t>High-level overview of training model </a:t>
                      </a:r>
                    </a:p>
                  </a:txBody>
                  <a:tcPr anchor="ctr">
                    <a:solidFill>
                      <a:schemeClr val="accent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100" i="0" kern="1200" dirty="0">
                          <a:solidFill>
                            <a:schemeClr val="dk1"/>
                          </a:solidFill>
                          <a:latin typeface="+mn-lt"/>
                          <a:ea typeface="+mn-ea"/>
                          <a:cs typeface="+mn-cs"/>
                        </a:rPr>
                        <a:t>Training design included upfront job readiness training and eight weeks of ServiceNow training prior to work placement. Community Corporate has provided other training courses (in addition to, or replacement of, ServiceNow) in response to employer feedback. </a:t>
                      </a:r>
                    </a:p>
                  </a:txBody>
                  <a:tcPr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100" i="0" kern="1200">
                          <a:solidFill>
                            <a:schemeClr val="dk1"/>
                          </a:solidFill>
                          <a:latin typeface="+mn-lt"/>
                          <a:ea typeface="+mn-ea"/>
                          <a:cs typeface="+mn-cs"/>
                        </a:rPr>
                        <a:t>Original design involved providing training in parallel to work placement. MEGT has also included three days of upfront job readiness training in response to feedback received from cadets and employers through implementation. </a:t>
                      </a:r>
                    </a:p>
                  </a:txBody>
                  <a:tcPr anchor="c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i="0" kern="1200" noProof="0" dirty="0">
                          <a:solidFill>
                            <a:schemeClr val="dk1"/>
                          </a:solidFill>
                          <a:latin typeface="+mn-lt"/>
                          <a:ea typeface="+mn-ea"/>
                          <a:cs typeface="+mn-cs"/>
                        </a:rPr>
                        <a:t>Training design involved upfront digital skills training prior to 12-week placement, with the length of training varying depending on the digital skill. </a:t>
                      </a:r>
                    </a:p>
                  </a:txBody>
                  <a:tcPr anchor="ctr">
                    <a:solidFill>
                      <a:schemeClr val="bg1"/>
                    </a:solidFill>
                  </a:tcPr>
                </a:tc>
                <a:extLst>
                  <a:ext uri="{0D108BD9-81ED-4DB2-BD59-A6C34878D82A}">
                    <a16:rowId xmlns:a16="http://schemas.microsoft.com/office/drawing/2014/main" val="1798018446"/>
                  </a:ext>
                </a:extLst>
              </a:tr>
            </a:tbl>
          </a:graphicData>
        </a:graphic>
      </p:graphicFrame>
      <p:grpSp>
        <p:nvGrpSpPr>
          <p:cNvPr id="7" name="Group 6">
            <a:extLst>
              <a:ext uri="{FF2B5EF4-FFF2-40B4-BE49-F238E27FC236}">
                <a16:creationId xmlns:a16="http://schemas.microsoft.com/office/drawing/2014/main" id="{81609C52-9919-395B-FBAC-BC6AA281F1CE}"/>
              </a:ext>
              <a:ext uri="{C183D7F6-B498-43B3-948B-1728B52AA6E4}">
                <adec:decorative xmlns:adec="http://schemas.microsoft.com/office/drawing/2017/decorative" val="1"/>
              </a:ext>
            </a:extLst>
          </p:cNvPr>
          <p:cNvGrpSpPr/>
          <p:nvPr/>
        </p:nvGrpSpPr>
        <p:grpSpPr>
          <a:xfrm>
            <a:off x="7459814" y="1152265"/>
            <a:ext cx="361685" cy="361685"/>
            <a:chOff x="7928932" y="1795965"/>
            <a:chExt cx="683677" cy="683675"/>
          </a:xfrm>
        </p:grpSpPr>
        <p:sp>
          <p:nvSpPr>
            <p:cNvPr id="8" name="Oval 7">
              <a:extLst>
                <a:ext uri="{FF2B5EF4-FFF2-40B4-BE49-F238E27FC236}">
                  <a16:creationId xmlns:a16="http://schemas.microsoft.com/office/drawing/2014/main" id="{7A1CABCB-137C-43FE-014C-9DAAA90825C0}"/>
                </a:ext>
                <a:ext uri="{C183D7F6-B498-43B3-948B-1728B52AA6E4}">
                  <adec:decorative xmlns:adec="http://schemas.microsoft.com/office/drawing/2017/decorative" val="1"/>
                </a:ext>
              </a:extLst>
            </p:cNvPr>
            <p:cNvSpPr/>
            <p:nvPr/>
          </p:nvSpPr>
          <p:spPr>
            <a:xfrm>
              <a:off x="7928932" y="1795965"/>
              <a:ext cx="683677" cy="68367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39521C3-316A-1656-C5C8-9ABEA89A38D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082" y="1937583"/>
              <a:ext cx="375979" cy="403112"/>
            </a:xfrm>
            <a:prstGeom prst="rect">
              <a:avLst/>
            </a:prstGeom>
          </p:spPr>
        </p:pic>
      </p:grpSp>
      <p:grpSp>
        <p:nvGrpSpPr>
          <p:cNvPr id="10" name="Group 9">
            <a:extLst>
              <a:ext uri="{FF2B5EF4-FFF2-40B4-BE49-F238E27FC236}">
                <a16:creationId xmlns:a16="http://schemas.microsoft.com/office/drawing/2014/main" id="{62BAEB3B-E313-3483-93BF-695C4AC3FF7D}"/>
              </a:ext>
              <a:ext uri="{C183D7F6-B498-43B3-948B-1728B52AA6E4}">
                <adec:decorative xmlns:adec="http://schemas.microsoft.com/office/drawing/2017/decorative" val="1"/>
              </a:ext>
            </a:extLst>
          </p:cNvPr>
          <p:cNvGrpSpPr/>
          <p:nvPr/>
        </p:nvGrpSpPr>
        <p:grpSpPr>
          <a:xfrm>
            <a:off x="4622575" y="1152265"/>
            <a:ext cx="361685" cy="361685"/>
            <a:chOff x="2276857" y="1801063"/>
            <a:chExt cx="683677" cy="683675"/>
          </a:xfrm>
        </p:grpSpPr>
        <p:sp>
          <p:nvSpPr>
            <p:cNvPr id="11" name="Oval 10">
              <a:extLst>
                <a:ext uri="{FF2B5EF4-FFF2-40B4-BE49-F238E27FC236}">
                  <a16:creationId xmlns:a16="http://schemas.microsoft.com/office/drawing/2014/main" id="{0747ABE7-D8F0-C5A3-97F4-EF0FCE360DDF}"/>
                </a:ext>
                <a:ext uri="{C183D7F6-B498-43B3-948B-1728B52AA6E4}">
                  <adec:decorative xmlns:adec="http://schemas.microsoft.com/office/drawing/2017/decorative" val="1"/>
                </a:ext>
              </a:extLst>
            </p:cNvPr>
            <p:cNvSpPr/>
            <p:nvPr/>
          </p:nvSpPr>
          <p:spPr>
            <a:xfrm>
              <a:off x="2276857" y="1801063"/>
              <a:ext cx="683677" cy="68367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B9AEF454-999A-B356-49B1-E4C1A4EEE2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0911" y="1903966"/>
              <a:ext cx="408411" cy="439827"/>
            </a:xfrm>
            <a:prstGeom prst="rect">
              <a:avLst/>
            </a:prstGeom>
          </p:spPr>
        </p:pic>
      </p:grpSp>
      <p:grpSp>
        <p:nvGrpSpPr>
          <p:cNvPr id="13" name="Group 12">
            <a:extLst>
              <a:ext uri="{FF2B5EF4-FFF2-40B4-BE49-F238E27FC236}">
                <a16:creationId xmlns:a16="http://schemas.microsoft.com/office/drawing/2014/main" id="{2873B204-4E4C-6C19-7645-D1866441438C}"/>
              </a:ext>
              <a:ext uri="{C183D7F6-B498-43B3-948B-1728B52AA6E4}">
                <adec:decorative xmlns:adec="http://schemas.microsoft.com/office/drawing/2017/decorative" val="1"/>
              </a:ext>
            </a:extLst>
          </p:cNvPr>
          <p:cNvGrpSpPr/>
          <p:nvPr/>
        </p:nvGrpSpPr>
        <p:grpSpPr>
          <a:xfrm>
            <a:off x="1735485" y="1152265"/>
            <a:ext cx="361685" cy="361685"/>
            <a:chOff x="5028772" y="1803146"/>
            <a:chExt cx="683677" cy="683675"/>
          </a:xfrm>
        </p:grpSpPr>
        <p:sp>
          <p:nvSpPr>
            <p:cNvPr id="14" name="Oval 13">
              <a:extLst>
                <a:ext uri="{FF2B5EF4-FFF2-40B4-BE49-F238E27FC236}">
                  <a16:creationId xmlns:a16="http://schemas.microsoft.com/office/drawing/2014/main" id="{A1EF99FA-7C2B-F789-AF99-4E518F20ED39}"/>
                </a:ext>
                <a:ext uri="{C183D7F6-B498-43B3-948B-1728B52AA6E4}">
                  <adec:decorative xmlns:adec="http://schemas.microsoft.com/office/drawing/2017/decorative" val="1"/>
                </a:ext>
              </a:extLst>
            </p:cNvPr>
            <p:cNvSpPr/>
            <p:nvPr/>
          </p:nvSpPr>
          <p:spPr>
            <a:xfrm>
              <a:off x="5028772" y="1803146"/>
              <a:ext cx="683677" cy="68367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39C20AD-B963-B802-8C59-BCBDCE76D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9478" y="1971429"/>
              <a:ext cx="439828" cy="345579"/>
            </a:xfrm>
            <a:prstGeom prst="rect">
              <a:avLst/>
            </a:prstGeom>
          </p:spPr>
        </p:pic>
      </p:grpSp>
      <p:sp>
        <p:nvSpPr>
          <p:cNvPr id="5" name="TextBox 4">
            <a:extLst>
              <a:ext uri="{FF2B5EF4-FFF2-40B4-BE49-F238E27FC236}">
                <a16:creationId xmlns:a16="http://schemas.microsoft.com/office/drawing/2014/main" id="{AC80275F-E2C5-BA31-D0D8-8D8D1FADC9B9}"/>
              </a:ext>
              <a:ext uri="{C183D7F6-B498-43B3-948B-1728B52AA6E4}">
                <adec:decorative xmlns:adec="http://schemas.microsoft.com/office/drawing/2017/decorative" val="1"/>
              </a:ext>
            </a:extLst>
          </p:cNvPr>
          <p:cNvSpPr txBox="1"/>
          <p:nvPr/>
        </p:nvSpPr>
        <p:spPr>
          <a:xfrm>
            <a:off x="249756" y="6295928"/>
            <a:ext cx="7711944" cy="369332"/>
          </a:xfrm>
          <a:prstGeom prst="rect">
            <a:avLst/>
          </a:prstGeom>
          <a:noFill/>
        </p:spPr>
        <p:txBody>
          <a:bodyPr wrap="square">
            <a:spAutoFit/>
          </a:bodyPr>
          <a:lstStyle/>
          <a:p>
            <a:r>
              <a:rPr lang="en-AU" sz="900" b="0" i="0" baseline="30000" dirty="0">
                <a:effectLst/>
                <a:latin typeface="+mj-lt"/>
              </a:rPr>
              <a:t>1</a:t>
            </a:r>
            <a:r>
              <a:rPr lang="en-AU" sz="900" b="0" i="0" dirty="0">
                <a:effectLst/>
                <a:latin typeface="+mj-lt"/>
              </a:rPr>
              <a:t> Throughout the report, Community Corporate Pty Ltd will be referred to as ‘Community Corporate’, MEGT (Australia) Ltd will be referred to as ‘MEGT’ </a:t>
            </a:r>
          </a:p>
          <a:p>
            <a:r>
              <a:rPr lang="en-AU" sz="900" dirty="0">
                <a:latin typeface="+mj-lt"/>
              </a:rPr>
              <a:t>   </a:t>
            </a:r>
            <a:r>
              <a:rPr lang="en-AU" sz="900" b="0" i="0" dirty="0">
                <a:effectLst/>
                <a:latin typeface="+mj-lt"/>
              </a:rPr>
              <a:t>and Goanna Solutions Education Pty Ltd will be referred to as ‘Goanna Education’.</a:t>
            </a:r>
            <a:r>
              <a:rPr lang="en-AU" sz="900" dirty="0">
                <a:latin typeface="+mj-lt"/>
              </a:rPr>
              <a:t> </a:t>
            </a:r>
            <a:endParaRPr lang="en-US" sz="900" dirty="0">
              <a:latin typeface="+mj-lt"/>
            </a:endParaRPr>
          </a:p>
        </p:txBody>
      </p:sp>
    </p:spTree>
    <p:extLst>
      <p:ext uri="{BB962C8B-B14F-4D97-AF65-F5344CB8AC3E}">
        <p14:creationId xmlns:p14="http://schemas.microsoft.com/office/powerpoint/2010/main" val="2946417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DAE56-7EA6-4A8F-39A9-4B27BC15B3E8}"/>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sz="1600"/>
              <a:t>The DSCT was designed and implemented as a trial to test </a:t>
            </a:r>
            <a:r>
              <a:rPr lang="en-US"/>
              <a:t>innovative models and develop an evidence base to understand what does and doesn’t work. The key features of the DSCT’s design reinforced </a:t>
            </a:r>
            <a:r>
              <a:rPr lang="en-US" sz="1600"/>
              <a:t>its purpose as a ‘trial’ and set it up for success. </a:t>
            </a:r>
          </a:p>
        </p:txBody>
      </p:sp>
      <p:sp>
        <p:nvSpPr>
          <p:cNvPr id="3" name="Title 2">
            <a:extLst>
              <a:ext uri="{FF2B5EF4-FFF2-40B4-BE49-F238E27FC236}">
                <a16:creationId xmlns:a16="http://schemas.microsoft.com/office/drawing/2014/main" id="{88454361-0755-D6FC-B142-CAE85E6D6530}"/>
              </a:ext>
              <a:ext uri="{C183D7F6-B498-43B3-948B-1728B52AA6E4}">
                <adec:decorative xmlns:adec="http://schemas.microsoft.com/office/drawing/2017/decorative" val="1"/>
              </a:ext>
            </a:extLst>
          </p:cNvPr>
          <p:cNvSpPr>
            <a:spLocks noGrp="1"/>
          </p:cNvSpPr>
          <p:nvPr>
            <p:ph type="title"/>
          </p:nvPr>
        </p:nvSpPr>
        <p:spPr/>
        <p:txBody>
          <a:bodyPr/>
          <a:lstStyle/>
          <a:p>
            <a:r>
              <a:rPr lang="en-GB" dirty="0"/>
              <a:t>DSCT | Design features that set the DSCT up for success </a:t>
            </a:r>
            <a:r>
              <a:rPr lang="en-GB" i="1" dirty="0"/>
              <a:t>as a trial</a:t>
            </a:r>
          </a:p>
        </p:txBody>
      </p:sp>
      <p:sp>
        <p:nvSpPr>
          <p:cNvPr id="4" name="Slide Number Placeholder 3">
            <a:extLst>
              <a:ext uri="{FF2B5EF4-FFF2-40B4-BE49-F238E27FC236}">
                <a16:creationId xmlns:a16="http://schemas.microsoft.com/office/drawing/2014/main" id="{35F90414-4D20-33E2-FD3C-390289D92AFE}"/>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29</a:t>
            </a:fld>
            <a:endParaRPr lang="en-US"/>
          </a:p>
        </p:txBody>
      </p:sp>
      <p:sp>
        <p:nvSpPr>
          <p:cNvPr id="8" name="Rectangle 7">
            <a:extLst>
              <a:ext uri="{FF2B5EF4-FFF2-40B4-BE49-F238E27FC236}">
                <a16:creationId xmlns:a16="http://schemas.microsoft.com/office/drawing/2014/main" id="{D8DDAFE3-C2D5-5BFC-78F6-D2A35CBFD8CD}"/>
              </a:ext>
              <a:ext uri="{C183D7F6-B498-43B3-948B-1728B52AA6E4}">
                <adec:decorative xmlns:adec="http://schemas.microsoft.com/office/drawing/2017/decorative" val="1"/>
              </a:ext>
            </a:extLst>
          </p:cNvPr>
          <p:cNvSpPr/>
          <p:nvPr/>
        </p:nvSpPr>
        <p:spPr>
          <a:xfrm>
            <a:off x="2965017" y="2405518"/>
            <a:ext cx="6657007" cy="1019944"/>
          </a:xfrm>
          <a:prstGeom prst="rect">
            <a:avLst/>
          </a:prstGeom>
          <a:solidFill>
            <a:schemeClr val="bg1">
              <a:lumMod val="85000"/>
            </a:scheme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US" sz="1200" b="1">
                <a:solidFill>
                  <a:schemeClr val="tx2"/>
                </a:solidFill>
              </a:rPr>
              <a:t>2. The DSCT was underpinned by a robust procurement process. </a:t>
            </a:r>
          </a:p>
          <a:p>
            <a:pPr algn="l">
              <a:spcAft>
                <a:spcPts val="600"/>
              </a:spcAft>
            </a:pPr>
            <a:r>
              <a:rPr lang="en-US" sz="1100"/>
              <a:t>The Department undertook a robust, two-staged procurement process to facilitate the development of tailored cadetships. It included an Expression of Interest (EOI) phase followed by a Request for Tender (RFT) stage. This aimed to optimise outcomes by expanding the supplier base and facilitating prequalification based on capability and suitability.</a:t>
            </a:r>
          </a:p>
        </p:txBody>
      </p:sp>
      <p:sp>
        <p:nvSpPr>
          <p:cNvPr id="9" name="Rectangle 8">
            <a:extLst>
              <a:ext uri="{FF2B5EF4-FFF2-40B4-BE49-F238E27FC236}">
                <a16:creationId xmlns:a16="http://schemas.microsoft.com/office/drawing/2014/main" id="{C7171B22-C4B6-967B-ED1F-AFEB9B3520F8}"/>
              </a:ext>
              <a:ext uri="{C183D7F6-B498-43B3-948B-1728B52AA6E4}">
                <adec:decorative xmlns:adec="http://schemas.microsoft.com/office/drawing/2017/decorative" val="1"/>
              </a:ext>
            </a:extLst>
          </p:cNvPr>
          <p:cNvSpPr/>
          <p:nvPr/>
        </p:nvSpPr>
        <p:spPr>
          <a:xfrm>
            <a:off x="274476" y="2767407"/>
            <a:ext cx="2228297" cy="2075080"/>
          </a:xfrm>
          <a:prstGeom prst="rect">
            <a:avLst/>
          </a:prstGeom>
          <a:solidFill>
            <a:srgbClr val="931B2F">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b="1" dirty="0">
                <a:solidFill>
                  <a:schemeClr val="tx2"/>
                </a:solidFill>
              </a:rPr>
              <a:t>There were four key design features of the DSCT that set it up for success as a trial with the intention of learning.</a:t>
            </a:r>
          </a:p>
          <a:p>
            <a:pPr algn="l">
              <a:spcAft>
                <a:spcPts val="600"/>
              </a:spcAft>
            </a:pPr>
            <a:r>
              <a:rPr lang="en-US" sz="1100" dirty="0"/>
              <a:t>These features ensured the Department was able throughout the life of the DSCT to build an understanding of what aspects were effective and what needed refinement, which supported informed decision-making across the funded period. </a:t>
            </a:r>
          </a:p>
        </p:txBody>
      </p:sp>
      <p:sp>
        <p:nvSpPr>
          <p:cNvPr id="12" name="Rectangle 11">
            <a:extLst>
              <a:ext uri="{FF2B5EF4-FFF2-40B4-BE49-F238E27FC236}">
                <a16:creationId xmlns:a16="http://schemas.microsoft.com/office/drawing/2014/main" id="{0C05A74C-E360-5FF1-9D69-029D890046E8}"/>
              </a:ext>
              <a:ext uri="{C183D7F6-B498-43B3-948B-1728B52AA6E4}">
                <adec:decorative xmlns:adec="http://schemas.microsoft.com/office/drawing/2017/decorative" val="1"/>
              </a:ext>
            </a:extLst>
          </p:cNvPr>
          <p:cNvSpPr/>
          <p:nvPr/>
        </p:nvSpPr>
        <p:spPr>
          <a:xfrm>
            <a:off x="2965017" y="1241470"/>
            <a:ext cx="6666506" cy="1091040"/>
          </a:xfrm>
          <a:prstGeom prst="rect">
            <a:avLst/>
          </a:prstGeom>
          <a:solidFill>
            <a:schemeClr val="bg1">
              <a:lumMod val="85000"/>
            </a:scheme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US" sz="1200" b="1">
                <a:solidFill>
                  <a:schemeClr val="tx2"/>
                </a:solidFill>
              </a:rPr>
              <a:t>1. The DSCT was an industry-led idea adopted by the Australian Government.</a:t>
            </a:r>
          </a:p>
          <a:p>
            <a:r>
              <a:rPr lang="en-AU" sz="1100"/>
              <a:t>The original policy proposal for the trial came about in the 2021-22 Budget process, originally proposed by the Business Council of Australia. To develop the policy underpinning the trial, the Department consulted with industry peak bodies, individual employers, and other organisations with </a:t>
            </a:r>
            <a:r>
              <a:rPr lang="en-US" sz="1100"/>
              <a:t>interest and experience in delivering digital cadetships. This process helped determine the key elements of the DSCT, procurement approach, design parameters and expectations for potential project providers.  </a:t>
            </a:r>
          </a:p>
        </p:txBody>
      </p:sp>
      <p:sp>
        <p:nvSpPr>
          <p:cNvPr id="13" name="Rectangle 12">
            <a:extLst>
              <a:ext uri="{FF2B5EF4-FFF2-40B4-BE49-F238E27FC236}">
                <a16:creationId xmlns:a16="http://schemas.microsoft.com/office/drawing/2014/main" id="{DD140F37-B77E-F059-26A1-AEFA1C513B36}"/>
              </a:ext>
              <a:ext uri="{C183D7F6-B498-43B3-948B-1728B52AA6E4}">
                <adec:decorative xmlns:adec="http://schemas.microsoft.com/office/drawing/2017/decorative" val="1"/>
              </a:ext>
            </a:extLst>
          </p:cNvPr>
          <p:cNvSpPr/>
          <p:nvPr/>
        </p:nvSpPr>
        <p:spPr>
          <a:xfrm>
            <a:off x="2965017" y="3517982"/>
            <a:ext cx="6666505" cy="1019337"/>
          </a:xfrm>
          <a:prstGeom prst="rect">
            <a:avLst/>
          </a:prstGeom>
          <a:solidFill>
            <a:schemeClr val="bg1">
              <a:lumMod val="85000"/>
            </a:scheme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US" sz="1200" b="1">
                <a:solidFill>
                  <a:schemeClr val="tx2"/>
                </a:solidFill>
              </a:rPr>
              <a:t>3. The DSCT included investment in evaluation and learning from the beginning.</a:t>
            </a:r>
          </a:p>
          <a:p>
            <a:pPr algn="l">
              <a:spcAft>
                <a:spcPts val="600"/>
              </a:spcAft>
            </a:pPr>
            <a:r>
              <a:rPr lang="en-US" sz="1100"/>
              <a:t>Funding for the DSCT included investment into evaluation. The Department procured an external evaluator at the start of the second year of DSCT’s funded period, with the intent to be able to understand the projects funded under the DSCT to produce findings that will inform future Australian Government policy in relation to Australia’s national education and training system. </a:t>
            </a:r>
          </a:p>
        </p:txBody>
      </p:sp>
      <p:sp>
        <p:nvSpPr>
          <p:cNvPr id="15" name="Isosceles Triangle 14">
            <a:extLst>
              <a:ext uri="{FF2B5EF4-FFF2-40B4-BE49-F238E27FC236}">
                <a16:creationId xmlns:a16="http://schemas.microsoft.com/office/drawing/2014/main" id="{FEB2D05A-9F43-112D-BD34-8C55B98E8763}"/>
              </a:ext>
              <a:ext uri="{C183D7F6-B498-43B3-948B-1728B52AA6E4}">
                <adec:decorative xmlns:adec="http://schemas.microsoft.com/office/drawing/2017/decorative" val="1"/>
              </a:ext>
            </a:extLst>
          </p:cNvPr>
          <p:cNvSpPr/>
          <p:nvPr/>
        </p:nvSpPr>
        <p:spPr>
          <a:xfrm rot="5400000">
            <a:off x="2324036" y="3603825"/>
            <a:ext cx="832104" cy="233014"/>
          </a:xfrm>
          <a:prstGeom prst="triangl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23" name="TextBox 22">
            <a:extLst>
              <a:ext uri="{FF2B5EF4-FFF2-40B4-BE49-F238E27FC236}">
                <a16:creationId xmlns:a16="http://schemas.microsoft.com/office/drawing/2014/main" id="{33EAAF69-AEC2-1A23-8E8D-82A4E66B4B7D}"/>
              </a:ext>
              <a:ext uri="{C183D7F6-B498-43B3-948B-1728B52AA6E4}">
                <adec:decorative xmlns:adec="http://schemas.microsoft.com/office/drawing/2017/decorative" val="1"/>
              </a:ext>
            </a:extLst>
          </p:cNvPr>
          <p:cNvSpPr txBox="1"/>
          <p:nvPr/>
        </p:nvSpPr>
        <p:spPr>
          <a:xfrm>
            <a:off x="2965017" y="4653285"/>
            <a:ext cx="6666505" cy="1692771"/>
          </a:xfrm>
          <a:prstGeom prst="rect">
            <a:avLst/>
          </a:prstGeom>
          <a:solidFill>
            <a:schemeClr val="bg1">
              <a:lumMod val="85000"/>
            </a:schemeClr>
          </a:solidFill>
          <a:ln>
            <a:solidFill>
              <a:schemeClr val="bg1">
                <a:lumMod val="85000"/>
              </a:schemeClr>
            </a:solidFill>
          </a:ln>
        </p:spPr>
        <p:txBody>
          <a:bodyPr wrap="square" rtlCol="0">
            <a:spAutoFit/>
          </a:bodyPr>
          <a:lstStyle/>
          <a:p>
            <a:pPr>
              <a:spcAft>
                <a:spcPts val="600"/>
              </a:spcAft>
            </a:pPr>
            <a:r>
              <a:rPr lang="en-US" sz="1200" b="1" dirty="0">
                <a:solidFill>
                  <a:schemeClr val="tx2"/>
                </a:solidFill>
              </a:rPr>
              <a:t>4. The Department provided effective oversight of the cadetship projects.</a:t>
            </a:r>
          </a:p>
          <a:p>
            <a:pPr>
              <a:spcAft>
                <a:spcPts val="600"/>
              </a:spcAft>
            </a:pPr>
            <a:r>
              <a:rPr lang="en-US" sz="1100" dirty="0"/>
              <a:t>Working within the model of the DSCT, the Department has been effective at working with and providing effective oversight of providers. Providers also reflected positive feedback regarding the Department’s approach to managing the DSCT. </a:t>
            </a:r>
          </a:p>
          <a:p>
            <a:pPr>
              <a:spcAft>
                <a:spcPts val="600"/>
              </a:spcAft>
            </a:pPr>
            <a:r>
              <a:rPr lang="en-US" sz="1100" dirty="0"/>
              <a:t>Having the Department as a central coordination point ensured appropriate oversight and troubleshooting of issues that arose in the context of the DSCT. </a:t>
            </a:r>
          </a:p>
          <a:p>
            <a:pPr>
              <a:spcAft>
                <a:spcPts val="600"/>
              </a:spcAft>
            </a:pPr>
            <a:r>
              <a:rPr lang="en-US" sz="1100" dirty="0"/>
              <a:t>The Department was also able to intervene at key points to ensure the success of the project. An example of this was when the Department reduced the scope of Goanna Education’s contract by not agreeing to a second cohort of cadets due to not being able to fulfil the obligations, including securing work placements, for the first cohort. </a:t>
            </a:r>
          </a:p>
        </p:txBody>
      </p:sp>
    </p:spTree>
    <p:extLst>
      <p:ext uri="{BB962C8B-B14F-4D97-AF65-F5344CB8AC3E}">
        <p14:creationId xmlns:p14="http://schemas.microsoft.com/office/powerpoint/2010/main" val="101011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5E738-99D3-4252-0AB8-860332255F5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GB"/>
              <a:t>The governance structure of the DSCT was suitable in its initial stages, but it resulted in missed opportunities for learning and collaboration, and an additional amount of work for both the Department and providers. </a:t>
            </a:r>
          </a:p>
        </p:txBody>
      </p:sp>
      <p:sp>
        <p:nvSpPr>
          <p:cNvPr id="3" name="Title 2">
            <a:extLst>
              <a:ext uri="{FF2B5EF4-FFF2-40B4-BE49-F238E27FC236}">
                <a16:creationId xmlns:a16="http://schemas.microsoft.com/office/drawing/2014/main" id="{51071F44-44DA-F266-A74E-97AC81FA5760}"/>
              </a:ext>
              <a:ext uri="{C183D7F6-B498-43B3-948B-1728B52AA6E4}">
                <adec:decorative xmlns:adec="http://schemas.microsoft.com/office/drawing/2017/decorative" val="1"/>
              </a:ext>
            </a:extLst>
          </p:cNvPr>
          <p:cNvSpPr>
            <a:spLocks noGrp="1"/>
          </p:cNvSpPr>
          <p:nvPr>
            <p:ph type="title"/>
          </p:nvPr>
        </p:nvSpPr>
        <p:spPr/>
        <p:txBody>
          <a:bodyPr/>
          <a:lstStyle/>
          <a:p>
            <a:r>
              <a:rPr lang="en-GB" dirty="0"/>
              <a:t>DSCT | Governance</a:t>
            </a:r>
          </a:p>
        </p:txBody>
      </p:sp>
      <p:sp>
        <p:nvSpPr>
          <p:cNvPr id="4" name="Slide Number Placeholder 3">
            <a:extLst>
              <a:ext uri="{FF2B5EF4-FFF2-40B4-BE49-F238E27FC236}">
                <a16:creationId xmlns:a16="http://schemas.microsoft.com/office/drawing/2014/main" id="{09012B2C-995B-9834-47C9-2A77E619A8CD}"/>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30</a:t>
            </a:fld>
            <a:endParaRPr lang="en-US"/>
          </a:p>
        </p:txBody>
      </p:sp>
      <p:sp>
        <p:nvSpPr>
          <p:cNvPr id="9" name="TextBox 8">
            <a:extLst>
              <a:ext uri="{FF2B5EF4-FFF2-40B4-BE49-F238E27FC236}">
                <a16:creationId xmlns:a16="http://schemas.microsoft.com/office/drawing/2014/main" id="{49994400-E71D-0A5B-ACDE-375D6D581C96}"/>
              </a:ext>
              <a:ext uri="{C183D7F6-B498-43B3-948B-1728B52AA6E4}">
                <adec:decorative xmlns:adec="http://schemas.microsoft.com/office/drawing/2017/decorative" val="1"/>
              </a:ext>
            </a:extLst>
          </p:cNvPr>
          <p:cNvSpPr txBox="1"/>
          <p:nvPr/>
        </p:nvSpPr>
        <p:spPr>
          <a:xfrm>
            <a:off x="-108859" y="2799328"/>
            <a:ext cx="184731" cy="261610"/>
          </a:xfrm>
          <a:prstGeom prst="rect">
            <a:avLst/>
          </a:prstGeom>
        </p:spPr>
        <p:txBody>
          <a:bodyPr wrap="none" rtlCol="0">
            <a:spAutoFit/>
          </a:bodyPr>
          <a:lstStyle/>
          <a:p>
            <a:pPr algn="l">
              <a:spcAft>
                <a:spcPts val="600"/>
              </a:spcAft>
            </a:pPr>
            <a:endParaRPr lang="en-US" sz="1100"/>
          </a:p>
        </p:txBody>
      </p:sp>
      <p:sp>
        <p:nvSpPr>
          <p:cNvPr id="8" name="TextBox 7">
            <a:extLst>
              <a:ext uri="{FF2B5EF4-FFF2-40B4-BE49-F238E27FC236}">
                <a16:creationId xmlns:a16="http://schemas.microsoft.com/office/drawing/2014/main" id="{A339606F-CCCD-44F9-BF86-1DFC18BE19F2}"/>
              </a:ext>
              <a:ext uri="{C183D7F6-B498-43B3-948B-1728B52AA6E4}">
                <adec:decorative xmlns:adec="http://schemas.microsoft.com/office/drawing/2017/decorative" val="1"/>
              </a:ext>
            </a:extLst>
          </p:cNvPr>
          <p:cNvSpPr txBox="1"/>
          <p:nvPr/>
        </p:nvSpPr>
        <p:spPr>
          <a:xfrm>
            <a:off x="469126" y="3764463"/>
            <a:ext cx="3856384" cy="1278000"/>
          </a:xfrm>
          <a:prstGeom prst="rect">
            <a:avLst/>
          </a:prstGeom>
          <a:solidFill>
            <a:schemeClr val="bg1">
              <a:lumMod val="95000"/>
            </a:schemeClr>
          </a:solidFill>
        </p:spPr>
        <p:txBody>
          <a:bodyPr wrap="square" rtlCol="0">
            <a:spAutoFit/>
          </a:bodyPr>
          <a:lstStyle/>
          <a:p>
            <a:pPr>
              <a:buClr>
                <a:schemeClr val="accent1"/>
              </a:buClr>
            </a:pPr>
            <a:r>
              <a:rPr lang="en-US" sz="1100"/>
              <a:t>The Department served as a central coordination point and provided executive oversight of the DSCT. This ensured appropriate oversight and troubleshooting of challenges, which fostered a supportive environment for providers to navigate complexities and uncertainties. Providers also reflected positive feedback of the Department’s management of the DSCT. </a:t>
            </a:r>
          </a:p>
        </p:txBody>
      </p:sp>
      <p:sp>
        <p:nvSpPr>
          <p:cNvPr id="10" name="TextBox 9">
            <a:extLst>
              <a:ext uri="{FF2B5EF4-FFF2-40B4-BE49-F238E27FC236}">
                <a16:creationId xmlns:a16="http://schemas.microsoft.com/office/drawing/2014/main" id="{A08EFC51-1D21-745B-7960-45F31E385F84}"/>
              </a:ext>
              <a:ext uri="{C183D7F6-B498-43B3-948B-1728B52AA6E4}">
                <adec:decorative xmlns:adec="http://schemas.microsoft.com/office/drawing/2017/decorative" val="1"/>
              </a:ext>
            </a:extLst>
          </p:cNvPr>
          <p:cNvSpPr txBox="1"/>
          <p:nvPr/>
        </p:nvSpPr>
        <p:spPr>
          <a:xfrm>
            <a:off x="4468633" y="3764463"/>
            <a:ext cx="5254421" cy="1277273"/>
          </a:xfrm>
          <a:prstGeom prst="rect">
            <a:avLst/>
          </a:prstGeom>
          <a:solidFill>
            <a:schemeClr val="bg2"/>
          </a:solidFill>
        </p:spPr>
        <p:txBody>
          <a:bodyPr wrap="square" rtlCol="0">
            <a:spAutoFit/>
          </a:bodyPr>
          <a:lstStyle/>
          <a:p>
            <a:pPr>
              <a:buClr>
                <a:schemeClr val="tx2"/>
              </a:buClr>
              <a:buSzPct val="100000"/>
            </a:pPr>
            <a:r>
              <a:rPr lang="en-AU" sz="1100"/>
              <a:t>The Department oversaw the contract of the providers and conducted effective monitoring and intervened when required. On a trial level, the DSCT was implemented with the intention of Department connecting industry with digitally skilled individuals and training and education providers. However, there were constraints on its ability to shape provider practices and facilitate cross-learning opportunities. The Department’s central coordination role had implications for its ability to engage and influence providers, employers and cadets effectively. This might have been an opportunity if the cadetship was driven directly by the Department rather than outsourced.</a:t>
            </a:r>
          </a:p>
        </p:txBody>
      </p:sp>
      <p:sp>
        <p:nvSpPr>
          <p:cNvPr id="12" name="TextBox 11">
            <a:extLst>
              <a:ext uri="{FF2B5EF4-FFF2-40B4-BE49-F238E27FC236}">
                <a16:creationId xmlns:a16="http://schemas.microsoft.com/office/drawing/2014/main" id="{14FAF29B-BEA6-4EF0-B9C5-826EBA7495A7}"/>
              </a:ext>
              <a:ext uri="{C183D7F6-B498-43B3-948B-1728B52AA6E4}">
                <adec:decorative xmlns:adec="http://schemas.microsoft.com/office/drawing/2017/decorative" val="1"/>
              </a:ext>
            </a:extLst>
          </p:cNvPr>
          <p:cNvSpPr txBox="1"/>
          <p:nvPr/>
        </p:nvSpPr>
        <p:spPr>
          <a:xfrm>
            <a:off x="4468633" y="5132496"/>
            <a:ext cx="5254422" cy="1107996"/>
          </a:xfrm>
          <a:prstGeom prst="rect">
            <a:avLst/>
          </a:prstGeom>
          <a:solidFill>
            <a:schemeClr val="bg2"/>
          </a:solidFill>
        </p:spPr>
        <p:txBody>
          <a:bodyPr wrap="square" rtlCol="0">
            <a:spAutoFit/>
          </a:bodyPr>
          <a:lstStyle/>
          <a:p>
            <a:r>
              <a:rPr lang="en-AU" sz="1100"/>
              <a:t>Providers encountered significant challenges in delivering the cadetship projects and found them to be more resource-intensive and complex than anticipated. </a:t>
            </a:r>
            <a:r>
              <a:rPr lang="en-US" sz="1100"/>
              <a:t>The varied expectations between stakeholders and a mismatch in motivations and incentives, particularly for employers to participate in the DSCT, led to increased effort and resourcing from providers to engage and sustain employer participation. </a:t>
            </a:r>
            <a:r>
              <a:rPr lang="en-AU" sz="1100"/>
              <a:t>This, in turn, had implications on the DSCT achieving its intended objectives. </a:t>
            </a:r>
          </a:p>
        </p:txBody>
      </p:sp>
      <p:sp>
        <p:nvSpPr>
          <p:cNvPr id="7" name="TextBox 6">
            <a:extLst>
              <a:ext uri="{FF2B5EF4-FFF2-40B4-BE49-F238E27FC236}">
                <a16:creationId xmlns:a16="http://schemas.microsoft.com/office/drawing/2014/main" id="{93710FDE-127A-6047-6217-B82F1122FC7C}"/>
              </a:ext>
              <a:ext uri="{C183D7F6-B498-43B3-948B-1728B52AA6E4}">
                <adec:decorative xmlns:adec="http://schemas.microsoft.com/office/drawing/2017/decorative" val="1"/>
              </a:ext>
            </a:extLst>
          </p:cNvPr>
          <p:cNvSpPr txBox="1"/>
          <p:nvPr/>
        </p:nvSpPr>
        <p:spPr>
          <a:xfrm>
            <a:off x="501074" y="2950344"/>
            <a:ext cx="2741816" cy="430887"/>
          </a:xfrm>
          <a:prstGeom prst="rect">
            <a:avLst/>
          </a:prstGeom>
          <a:noFill/>
        </p:spPr>
        <p:txBody>
          <a:bodyPr wrap="square" rtlCol="0">
            <a:spAutoFit/>
          </a:bodyPr>
          <a:lstStyle/>
          <a:p>
            <a:pPr algn="ctr">
              <a:buClr>
                <a:schemeClr val="accent1"/>
              </a:buClr>
            </a:pPr>
            <a:r>
              <a:rPr lang="en-AU" sz="1100" i="1"/>
              <a:t>The Department provided executive oversight and received regular reporting from providers.</a:t>
            </a:r>
          </a:p>
        </p:txBody>
      </p:sp>
      <p:sp>
        <p:nvSpPr>
          <p:cNvPr id="17" name="TextBox 16">
            <a:extLst>
              <a:ext uri="{FF2B5EF4-FFF2-40B4-BE49-F238E27FC236}">
                <a16:creationId xmlns:a16="http://schemas.microsoft.com/office/drawing/2014/main" id="{C1568841-5324-353C-805E-85DBBFDA8D30}"/>
              </a:ext>
              <a:ext uri="{C183D7F6-B498-43B3-948B-1728B52AA6E4}">
                <adec:decorative xmlns:adec="http://schemas.microsoft.com/office/drawing/2017/decorative" val="1"/>
              </a:ext>
            </a:extLst>
          </p:cNvPr>
          <p:cNvSpPr txBox="1"/>
          <p:nvPr/>
        </p:nvSpPr>
        <p:spPr>
          <a:xfrm>
            <a:off x="647745" y="2174961"/>
            <a:ext cx="2057354" cy="430887"/>
          </a:xfrm>
          <a:prstGeom prst="rect">
            <a:avLst/>
          </a:prstGeom>
          <a:solidFill>
            <a:schemeClr val="accent1"/>
          </a:solidFill>
        </p:spPr>
        <p:txBody>
          <a:bodyPr wrap="square" rtlCol="0" anchor="ctr">
            <a:spAutoFit/>
          </a:bodyPr>
          <a:lstStyle/>
          <a:p>
            <a:pPr algn="ctr">
              <a:buClr>
                <a:schemeClr val="accent1"/>
              </a:buClr>
            </a:pPr>
            <a:r>
              <a:rPr lang="en-AU" sz="1100" b="1"/>
              <a:t>Department of Employment and Workplace Relations</a:t>
            </a:r>
          </a:p>
        </p:txBody>
      </p:sp>
      <p:sp>
        <p:nvSpPr>
          <p:cNvPr id="19" name="TextBox 18">
            <a:extLst>
              <a:ext uri="{FF2B5EF4-FFF2-40B4-BE49-F238E27FC236}">
                <a16:creationId xmlns:a16="http://schemas.microsoft.com/office/drawing/2014/main" id="{B47D154E-0A20-73A8-7292-B94807CA09B9}"/>
              </a:ext>
              <a:ext uri="{C183D7F6-B498-43B3-948B-1728B52AA6E4}">
                <adec:decorative xmlns:adec="http://schemas.microsoft.com/office/drawing/2017/decorative" val="1"/>
              </a:ext>
            </a:extLst>
          </p:cNvPr>
          <p:cNvSpPr txBox="1"/>
          <p:nvPr/>
        </p:nvSpPr>
        <p:spPr>
          <a:xfrm>
            <a:off x="4126824" y="1838039"/>
            <a:ext cx="1534551" cy="261610"/>
          </a:xfrm>
          <a:prstGeom prst="rect">
            <a:avLst/>
          </a:prstGeom>
          <a:solidFill>
            <a:schemeClr val="accent1"/>
          </a:solidFill>
        </p:spPr>
        <p:txBody>
          <a:bodyPr wrap="square" rtlCol="0" anchor="ctr">
            <a:spAutoFit/>
          </a:bodyPr>
          <a:lstStyle/>
          <a:p>
            <a:pPr algn="ctr">
              <a:buClr>
                <a:schemeClr val="accent1"/>
              </a:buClr>
            </a:pPr>
            <a:r>
              <a:rPr lang="en-AU" sz="1100" b="1"/>
              <a:t>MEGT</a:t>
            </a:r>
          </a:p>
        </p:txBody>
      </p:sp>
      <p:sp>
        <p:nvSpPr>
          <p:cNvPr id="20" name="TextBox 19">
            <a:extLst>
              <a:ext uri="{FF2B5EF4-FFF2-40B4-BE49-F238E27FC236}">
                <a16:creationId xmlns:a16="http://schemas.microsoft.com/office/drawing/2014/main" id="{A02DF2F6-65B3-CCCC-5C0D-2790AFB1505B}"/>
              </a:ext>
              <a:ext uri="{C183D7F6-B498-43B3-948B-1728B52AA6E4}">
                <adec:decorative xmlns:adec="http://schemas.microsoft.com/office/drawing/2017/decorative" val="1"/>
              </a:ext>
            </a:extLst>
          </p:cNvPr>
          <p:cNvSpPr txBox="1"/>
          <p:nvPr/>
        </p:nvSpPr>
        <p:spPr>
          <a:xfrm>
            <a:off x="4126824" y="2257418"/>
            <a:ext cx="1534551" cy="261610"/>
          </a:xfrm>
          <a:prstGeom prst="rect">
            <a:avLst/>
          </a:prstGeom>
          <a:solidFill>
            <a:schemeClr val="accent1"/>
          </a:solidFill>
        </p:spPr>
        <p:txBody>
          <a:bodyPr wrap="square" rtlCol="0" anchor="ctr">
            <a:spAutoFit/>
          </a:bodyPr>
          <a:lstStyle/>
          <a:p>
            <a:pPr algn="ctr">
              <a:buClr>
                <a:schemeClr val="accent1"/>
              </a:buClr>
            </a:pPr>
            <a:r>
              <a:rPr lang="en-AU" sz="1100" b="1"/>
              <a:t>Community Corporate</a:t>
            </a:r>
          </a:p>
        </p:txBody>
      </p:sp>
      <p:sp>
        <p:nvSpPr>
          <p:cNvPr id="21" name="TextBox 20">
            <a:extLst>
              <a:ext uri="{FF2B5EF4-FFF2-40B4-BE49-F238E27FC236}">
                <a16:creationId xmlns:a16="http://schemas.microsoft.com/office/drawing/2014/main" id="{234523FC-5D21-9EE5-F16B-7597A74DFFB8}"/>
              </a:ext>
              <a:ext uri="{C183D7F6-B498-43B3-948B-1728B52AA6E4}">
                <adec:decorative xmlns:adec="http://schemas.microsoft.com/office/drawing/2017/decorative" val="1"/>
              </a:ext>
            </a:extLst>
          </p:cNvPr>
          <p:cNvSpPr txBox="1"/>
          <p:nvPr/>
        </p:nvSpPr>
        <p:spPr>
          <a:xfrm>
            <a:off x="4126824" y="2676797"/>
            <a:ext cx="1534551" cy="261610"/>
          </a:xfrm>
          <a:prstGeom prst="rect">
            <a:avLst/>
          </a:prstGeom>
          <a:solidFill>
            <a:schemeClr val="accent1"/>
          </a:solidFill>
        </p:spPr>
        <p:txBody>
          <a:bodyPr wrap="square" rtlCol="0" anchor="ctr">
            <a:spAutoFit/>
          </a:bodyPr>
          <a:lstStyle/>
          <a:p>
            <a:pPr algn="ctr">
              <a:buClr>
                <a:schemeClr val="accent1"/>
              </a:buClr>
            </a:pPr>
            <a:r>
              <a:rPr lang="en-AU" sz="1100" b="1" dirty="0"/>
              <a:t>Goanna Education</a:t>
            </a:r>
          </a:p>
        </p:txBody>
      </p:sp>
      <p:sp>
        <p:nvSpPr>
          <p:cNvPr id="22" name="TextBox 21">
            <a:extLst>
              <a:ext uri="{FF2B5EF4-FFF2-40B4-BE49-F238E27FC236}">
                <a16:creationId xmlns:a16="http://schemas.microsoft.com/office/drawing/2014/main" id="{ADFCA528-5E07-EA0F-F013-98F5592EDFD9}"/>
              </a:ext>
              <a:ext uri="{C183D7F6-B498-43B3-948B-1728B52AA6E4}">
                <adec:decorative xmlns:adec="http://schemas.microsoft.com/office/drawing/2017/decorative" val="1"/>
              </a:ext>
            </a:extLst>
          </p:cNvPr>
          <p:cNvSpPr txBox="1"/>
          <p:nvPr/>
        </p:nvSpPr>
        <p:spPr>
          <a:xfrm>
            <a:off x="7371110" y="2088140"/>
            <a:ext cx="1534551" cy="600164"/>
          </a:xfrm>
          <a:prstGeom prst="rect">
            <a:avLst/>
          </a:prstGeom>
          <a:solidFill>
            <a:schemeClr val="accent2"/>
          </a:solidFill>
        </p:spPr>
        <p:txBody>
          <a:bodyPr wrap="square" rtlCol="0" anchor="ctr">
            <a:spAutoFit/>
          </a:bodyPr>
          <a:lstStyle/>
          <a:p>
            <a:pPr algn="ctr">
              <a:buClr>
                <a:schemeClr val="accent1"/>
              </a:buClr>
            </a:pPr>
            <a:r>
              <a:rPr lang="en-AU" sz="1100" b="1"/>
              <a:t>Cadets</a:t>
            </a:r>
          </a:p>
          <a:p>
            <a:pPr algn="ctr">
              <a:buClr>
                <a:schemeClr val="accent1"/>
              </a:buClr>
            </a:pPr>
            <a:r>
              <a:rPr lang="en-AU" sz="1100" b="1"/>
              <a:t>Employers</a:t>
            </a:r>
          </a:p>
          <a:p>
            <a:pPr algn="ctr">
              <a:buClr>
                <a:schemeClr val="accent1"/>
              </a:buClr>
            </a:pPr>
            <a:r>
              <a:rPr lang="en-AU" sz="1100" b="1"/>
              <a:t>Training providers</a:t>
            </a:r>
          </a:p>
        </p:txBody>
      </p:sp>
      <p:cxnSp>
        <p:nvCxnSpPr>
          <p:cNvPr id="26" name="Straight Arrow Connector 25">
            <a:extLst>
              <a:ext uri="{FF2B5EF4-FFF2-40B4-BE49-F238E27FC236}">
                <a16:creationId xmlns:a16="http://schemas.microsoft.com/office/drawing/2014/main" id="{406E770E-0E19-2C0B-5843-402ACFF8F99D}"/>
              </a:ext>
              <a:ext uri="{C183D7F6-B498-43B3-948B-1728B52AA6E4}">
                <adec:decorative xmlns:adec="http://schemas.microsoft.com/office/drawing/2017/decorative" val="1"/>
              </a:ext>
            </a:extLst>
          </p:cNvPr>
          <p:cNvCxnSpPr>
            <a:cxnSpLocks/>
            <a:stCxn id="17" idx="3"/>
            <a:endCxn id="20" idx="1"/>
          </p:cNvCxnSpPr>
          <p:nvPr/>
        </p:nvCxnSpPr>
        <p:spPr>
          <a:xfrm flipV="1">
            <a:off x="2705099" y="2388223"/>
            <a:ext cx="1421725" cy="2182"/>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0" name="Elbow Connector 29">
            <a:extLst>
              <a:ext uri="{FF2B5EF4-FFF2-40B4-BE49-F238E27FC236}">
                <a16:creationId xmlns:a16="http://schemas.microsoft.com/office/drawing/2014/main" id="{EC0EC1E5-D0E5-3CD5-D48A-E07C7473FDA7}"/>
              </a:ext>
              <a:ext uri="{C183D7F6-B498-43B3-948B-1728B52AA6E4}">
                <adec:decorative xmlns:adec="http://schemas.microsoft.com/office/drawing/2017/decorative" val="1"/>
              </a:ext>
            </a:extLst>
          </p:cNvPr>
          <p:cNvCxnSpPr>
            <a:stCxn id="17" idx="3"/>
            <a:endCxn id="19" idx="1"/>
          </p:cNvCxnSpPr>
          <p:nvPr/>
        </p:nvCxnSpPr>
        <p:spPr>
          <a:xfrm flipV="1">
            <a:off x="2705099" y="1968844"/>
            <a:ext cx="1421725" cy="421561"/>
          </a:xfrm>
          <a:prstGeom prst="bentConnector3">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30">
            <a:extLst>
              <a:ext uri="{FF2B5EF4-FFF2-40B4-BE49-F238E27FC236}">
                <a16:creationId xmlns:a16="http://schemas.microsoft.com/office/drawing/2014/main" id="{B921B6D7-6BA2-4CF4-AC9E-7E7943CBA1A7}"/>
              </a:ext>
              <a:ext uri="{C183D7F6-B498-43B3-948B-1728B52AA6E4}">
                <adec:decorative xmlns:adec="http://schemas.microsoft.com/office/drawing/2017/decorative" val="1"/>
              </a:ext>
            </a:extLst>
          </p:cNvPr>
          <p:cNvCxnSpPr>
            <a:cxnSpLocks/>
            <a:stCxn id="17" idx="3"/>
            <a:endCxn id="21" idx="1"/>
          </p:cNvCxnSpPr>
          <p:nvPr/>
        </p:nvCxnSpPr>
        <p:spPr>
          <a:xfrm>
            <a:off x="2705099" y="2390405"/>
            <a:ext cx="1421725" cy="417197"/>
          </a:xfrm>
          <a:prstGeom prst="bentConnector3">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4" name="Elbow Connector 33">
            <a:extLst>
              <a:ext uri="{FF2B5EF4-FFF2-40B4-BE49-F238E27FC236}">
                <a16:creationId xmlns:a16="http://schemas.microsoft.com/office/drawing/2014/main" id="{1E472FAE-F996-9719-3E78-4AC60BF6B454}"/>
              </a:ext>
              <a:ext uri="{C183D7F6-B498-43B3-948B-1728B52AA6E4}">
                <adec:decorative xmlns:adec="http://schemas.microsoft.com/office/drawing/2017/decorative" val="1"/>
              </a:ext>
            </a:extLst>
          </p:cNvPr>
          <p:cNvCxnSpPr>
            <a:cxnSpLocks/>
            <a:stCxn id="19" idx="3"/>
            <a:endCxn id="22" idx="1"/>
          </p:cNvCxnSpPr>
          <p:nvPr/>
        </p:nvCxnSpPr>
        <p:spPr>
          <a:xfrm>
            <a:off x="5661375" y="1968844"/>
            <a:ext cx="1709735" cy="419378"/>
          </a:xfrm>
          <a:prstGeom prst="bentConnector3">
            <a:avLst>
              <a:gd name="adj1" fmla="val 50000"/>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334E2C19-D1A8-E769-6EFF-3C0FB3FB6BE8}"/>
              </a:ext>
              <a:ext uri="{C183D7F6-B498-43B3-948B-1728B52AA6E4}">
                <adec:decorative xmlns:adec="http://schemas.microsoft.com/office/drawing/2017/decorative" val="1"/>
              </a:ext>
            </a:extLst>
          </p:cNvPr>
          <p:cNvCxnSpPr>
            <a:cxnSpLocks/>
            <a:stCxn id="20" idx="3"/>
            <a:endCxn id="22" idx="1"/>
          </p:cNvCxnSpPr>
          <p:nvPr/>
        </p:nvCxnSpPr>
        <p:spPr>
          <a:xfrm flipV="1">
            <a:off x="5661375" y="2388222"/>
            <a:ext cx="1709735" cy="1"/>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41" name="Elbow Connector 40">
            <a:extLst>
              <a:ext uri="{FF2B5EF4-FFF2-40B4-BE49-F238E27FC236}">
                <a16:creationId xmlns:a16="http://schemas.microsoft.com/office/drawing/2014/main" id="{0D19B5C9-BD1B-CD81-B65F-B9C0E90ED06F}"/>
              </a:ext>
              <a:ext uri="{C183D7F6-B498-43B3-948B-1728B52AA6E4}">
                <adec:decorative xmlns:adec="http://schemas.microsoft.com/office/drawing/2017/decorative" val="1"/>
              </a:ext>
            </a:extLst>
          </p:cNvPr>
          <p:cNvCxnSpPr>
            <a:cxnSpLocks/>
            <a:stCxn id="21" idx="3"/>
            <a:endCxn id="22" idx="1"/>
          </p:cNvCxnSpPr>
          <p:nvPr/>
        </p:nvCxnSpPr>
        <p:spPr>
          <a:xfrm flipV="1">
            <a:off x="5661375" y="2388222"/>
            <a:ext cx="1709735" cy="419380"/>
          </a:xfrm>
          <a:prstGeom prst="bentConnector3">
            <a:avLst>
              <a:gd name="adj1" fmla="val 50000"/>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E09998CF-D3E6-E4F3-6CEF-812E56522891}"/>
              </a:ext>
              <a:ext uri="{C183D7F6-B498-43B3-948B-1728B52AA6E4}">
                <adec:decorative xmlns:adec="http://schemas.microsoft.com/office/drawing/2017/decorative" val="1"/>
              </a:ext>
            </a:extLst>
          </p:cNvPr>
          <p:cNvSpPr txBox="1"/>
          <p:nvPr/>
        </p:nvSpPr>
        <p:spPr>
          <a:xfrm>
            <a:off x="3242944" y="2976470"/>
            <a:ext cx="3302311" cy="430887"/>
          </a:xfrm>
          <a:prstGeom prst="rect">
            <a:avLst/>
          </a:prstGeom>
          <a:noFill/>
        </p:spPr>
        <p:txBody>
          <a:bodyPr wrap="square" rtlCol="0">
            <a:spAutoFit/>
          </a:bodyPr>
          <a:lstStyle/>
          <a:p>
            <a:pPr algn="ctr">
              <a:buClr>
                <a:schemeClr val="accent1"/>
              </a:buClr>
            </a:pPr>
            <a:r>
              <a:rPr lang="en-AU" sz="1100" i="1"/>
              <a:t>Following a competitive procurement process, providers received funding to design and deliver cadetships.</a:t>
            </a:r>
          </a:p>
        </p:txBody>
      </p:sp>
      <p:sp>
        <p:nvSpPr>
          <p:cNvPr id="61" name="TextBox 60">
            <a:extLst>
              <a:ext uri="{FF2B5EF4-FFF2-40B4-BE49-F238E27FC236}">
                <a16:creationId xmlns:a16="http://schemas.microsoft.com/office/drawing/2014/main" id="{2A4747E6-5028-1D90-46BD-34585670408B}"/>
              </a:ext>
              <a:ext uri="{C183D7F6-B498-43B3-948B-1728B52AA6E4}">
                <adec:decorative xmlns:adec="http://schemas.microsoft.com/office/drawing/2017/decorative" val="1"/>
              </a:ext>
            </a:extLst>
          </p:cNvPr>
          <p:cNvSpPr txBox="1"/>
          <p:nvPr/>
        </p:nvSpPr>
        <p:spPr>
          <a:xfrm>
            <a:off x="6631546" y="2961490"/>
            <a:ext cx="3013678" cy="430887"/>
          </a:xfrm>
          <a:prstGeom prst="rect">
            <a:avLst/>
          </a:prstGeom>
          <a:noFill/>
        </p:spPr>
        <p:txBody>
          <a:bodyPr wrap="square" anchor="ctr">
            <a:spAutoFit/>
          </a:bodyPr>
          <a:lstStyle/>
          <a:p>
            <a:pPr algn="ctr"/>
            <a:r>
              <a:rPr lang="en-AU" sz="1100" i="1"/>
              <a:t>Cadets typically interacted with providers on a daily basis to coordinate their cadetship</a:t>
            </a:r>
            <a:endParaRPr lang="en-US" sz="1100" i="1"/>
          </a:p>
        </p:txBody>
      </p:sp>
      <p:sp>
        <p:nvSpPr>
          <p:cNvPr id="63" name="Rectangle 62">
            <a:extLst>
              <a:ext uri="{FF2B5EF4-FFF2-40B4-BE49-F238E27FC236}">
                <a16:creationId xmlns:a16="http://schemas.microsoft.com/office/drawing/2014/main" id="{832FF141-7613-3228-4420-CFCC8CDC6BD7}"/>
              </a:ext>
              <a:ext uri="{C183D7F6-B498-43B3-948B-1728B52AA6E4}">
                <adec:decorative xmlns:adec="http://schemas.microsoft.com/office/drawing/2017/decorative" val="1"/>
              </a:ext>
            </a:extLst>
          </p:cNvPr>
          <p:cNvSpPr/>
          <p:nvPr/>
        </p:nvSpPr>
        <p:spPr>
          <a:xfrm>
            <a:off x="469123" y="1545173"/>
            <a:ext cx="9289523" cy="1883712"/>
          </a:xfrm>
          <a:prstGeom prst="rect">
            <a:avLst/>
          </a:prstGeom>
          <a:no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11" name="TextBox 10">
            <a:extLst>
              <a:ext uri="{FF2B5EF4-FFF2-40B4-BE49-F238E27FC236}">
                <a16:creationId xmlns:a16="http://schemas.microsoft.com/office/drawing/2014/main" id="{B39ED413-7D5F-DEA5-75AF-22D091EFA132}"/>
              </a:ext>
              <a:ext uri="{C183D7F6-B498-43B3-948B-1728B52AA6E4}">
                <adec:decorative xmlns:adec="http://schemas.microsoft.com/office/drawing/2017/decorative" val="1"/>
              </a:ext>
            </a:extLst>
          </p:cNvPr>
          <p:cNvSpPr txBox="1"/>
          <p:nvPr/>
        </p:nvSpPr>
        <p:spPr>
          <a:xfrm>
            <a:off x="469123" y="1290161"/>
            <a:ext cx="9289523" cy="461665"/>
          </a:xfrm>
          <a:prstGeom prst="rect">
            <a:avLst/>
          </a:prstGeom>
          <a:solidFill>
            <a:schemeClr val="tx2"/>
          </a:solidFill>
          <a:ln w="9525" cap="flat" cmpd="sng" algn="ctr">
            <a:solidFill>
              <a:schemeClr val="tx2"/>
            </a:solidFill>
            <a:prstDash val="solid"/>
            <a:round/>
            <a:headEnd type="none" w="med" len="med"/>
            <a:tailEnd type="none" w="med" len="med"/>
          </a:ln>
        </p:spPr>
        <p:txBody>
          <a:bodyPr wrap="square">
            <a:spAutoFit/>
          </a:bodyPr>
          <a:lstStyle/>
          <a:p>
            <a:pPr>
              <a:buClr>
                <a:schemeClr val="accent1"/>
              </a:buClr>
            </a:pPr>
            <a:r>
              <a:rPr lang="en-US" sz="1200" b="1">
                <a:solidFill>
                  <a:schemeClr val="bg1"/>
                </a:solidFill>
              </a:rPr>
              <a:t>The DSCT was set up to provide funding and decision-making authority to providers with oversight by the Department, with regular accountability mechanisms built into the contract. </a:t>
            </a:r>
          </a:p>
        </p:txBody>
      </p:sp>
      <p:sp>
        <p:nvSpPr>
          <p:cNvPr id="14" name="TextBox 13">
            <a:extLst>
              <a:ext uri="{FF2B5EF4-FFF2-40B4-BE49-F238E27FC236}">
                <a16:creationId xmlns:a16="http://schemas.microsoft.com/office/drawing/2014/main" id="{1EB81708-7543-1CFD-2266-60250F8D0AEE}"/>
              </a:ext>
              <a:ext uri="{C183D7F6-B498-43B3-948B-1728B52AA6E4}">
                <adec:decorative xmlns:adec="http://schemas.microsoft.com/office/drawing/2017/decorative" val="1"/>
              </a:ext>
            </a:extLst>
          </p:cNvPr>
          <p:cNvSpPr txBox="1"/>
          <p:nvPr/>
        </p:nvSpPr>
        <p:spPr>
          <a:xfrm>
            <a:off x="484392" y="5132498"/>
            <a:ext cx="3853866" cy="1107996"/>
          </a:xfrm>
          <a:prstGeom prst="rect">
            <a:avLst/>
          </a:prstGeom>
          <a:solidFill>
            <a:schemeClr val="bg1">
              <a:lumMod val="95000"/>
            </a:schemeClr>
          </a:solidFill>
        </p:spPr>
        <p:txBody>
          <a:bodyPr wrap="square" rtlCol="0">
            <a:spAutoFit/>
          </a:bodyPr>
          <a:lstStyle/>
          <a:p>
            <a:pPr>
              <a:buClr>
                <a:schemeClr val="accent1"/>
              </a:buClr>
            </a:pPr>
            <a:r>
              <a:rPr lang="en-US" sz="1100"/>
              <a:t>Providers were given decision-making power to design and iterate their projects in conjunction with employers. They managed relationships with employers and external training providers, as well as facilitated onboarding, recruitment, and managing cadets across their experience. Providers had to also regularly report to the Department on their progress. </a:t>
            </a:r>
          </a:p>
        </p:txBody>
      </p:sp>
      <p:sp>
        <p:nvSpPr>
          <p:cNvPr id="5" name="TextBox 4">
            <a:extLst>
              <a:ext uri="{FF2B5EF4-FFF2-40B4-BE49-F238E27FC236}">
                <a16:creationId xmlns:a16="http://schemas.microsoft.com/office/drawing/2014/main" id="{8E2F5A52-2CCD-AAD9-221A-26287FD7CDAC}"/>
              </a:ext>
              <a:ext uri="{C183D7F6-B498-43B3-948B-1728B52AA6E4}">
                <adec:decorative xmlns:adec="http://schemas.microsoft.com/office/drawing/2017/decorative" val="1"/>
              </a:ext>
            </a:extLst>
          </p:cNvPr>
          <p:cNvSpPr txBox="1"/>
          <p:nvPr/>
        </p:nvSpPr>
        <p:spPr>
          <a:xfrm>
            <a:off x="469125" y="3502853"/>
            <a:ext cx="3856385" cy="261610"/>
          </a:xfrm>
          <a:prstGeom prst="rect">
            <a:avLst/>
          </a:prstGeom>
          <a:solidFill>
            <a:schemeClr val="tx2"/>
          </a:solidFill>
        </p:spPr>
        <p:txBody>
          <a:bodyPr wrap="square">
            <a:spAutoFit/>
          </a:bodyPr>
          <a:lstStyle/>
          <a:p>
            <a:pPr>
              <a:spcAft>
                <a:spcPts val="600"/>
              </a:spcAft>
              <a:defRPr/>
            </a:pPr>
            <a:r>
              <a:rPr lang="en-AU" sz="1100" b="1">
                <a:solidFill>
                  <a:schemeClr val="bg1"/>
                </a:solidFill>
              </a:rPr>
              <a:t>Positives of governance structure </a:t>
            </a:r>
          </a:p>
        </p:txBody>
      </p:sp>
      <p:sp>
        <p:nvSpPr>
          <p:cNvPr id="13" name="TextBox 12">
            <a:extLst>
              <a:ext uri="{FF2B5EF4-FFF2-40B4-BE49-F238E27FC236}">
                <a16:creationId xmlns:a16="http://schemas.microsoft.com/office/drawing/2014/main" id="{495521F0-75C8-C89E-1898-585871E4E32B}"/>
              </a:ext>
              <a:ext uri="{C183D7F6-B498-43B3-948B-1728B52AA6E4}">
                <adec:decorative xmlns:adec="http://schemas.microsoft.com/office/drawing/2017/decorative" val="1"/>
              </a:ext>
            </a:extLst>
          </p:cNvPr>
          <p:cNvSpPr txBox="1"/>
          <p:nvPr/>
        </p:nvSpPr>
        <p:spPr>
          <a:xfrm>
            <a:off x="4468633" y="3502853"/>
            <a:ext cx="5233357" cy="261610"/>
          </a:xfrm>
          <a:prstGeom prst="rect">
            <a:avLst/>
          </a:prstGeom>
          <a:solidFill>
            <a:schemeClr val="tx2"/>
          </a:solidFill>
        </p:spPr>
        <p:txBody>
          <a:bodyPr wrap="square">
            <a:spAutoFit/>
          </a:bodyPr>
          <a:lstStyle/>
          <a:p>
            <a:pPr>
              <a:spcAft>
                <a:spcPts val="600"/>
              </a:spcAft>
              <a:defRPr/>
            </a:pPr>
            <a:r>
              <a:rPr lang="en-AU" sz="1100" b="1">
                <a:solidFill>
                  <a:schemeClr val="bg1"/>
                </a:solidFill>
              </a:rPr>
              <a:t>Challenges associated with the governance structures</a:t>
            </a:r>
          </a:p>
        </p:txBody>
      </p:sp>
      <p:sp>
        <p:nvSpPr>
          <p:cNvPr id="15" name="Rectangle 14">
            <a:extLst>
              <a:ext uri="{FF2B5EF4-FFF2-40B4-BE49-F238E27FC236}">
                <a16:creationId xmlns:a16="http://schemas.microsoft.com/office/drawing/2014/main" id="{A8B20378-972D-DE39-2928-725EF8A3A43E}"/>
              </a:ext>
              <a:ext uri="{C183D7F6-B498-43B3-948B-1728B52AA6E4}">
                <adec:decorative xmlns:adec="http://schemas.microsoft.com/office/drawing/2017/decorative" val="1"/>
              </a:ext>
            </a:extLst>
          </p:cNvPr>
          <p:cNvSpPr/>
          <p:nvPr/>
        </p:nvSpPr>
        <p:spPr>
          <a:xfrm rot="16200000">
            <a:off x="-156171" y="4250572"/>
            <a:ext cx="945543" cy="305052"/>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100" b="1">
                <a:solidFill>
                  <a:schemeClr val="tx1"/>
                </a:solidFill>
              </a:rPr>
              <a:t>Department</a:t>
            </a:r>
          </a:p>
        </p:txBody>
      </p:sp>
      <p:sp>
        <p:nvSpPr>
          <p:cNvPr id="16" name="Rectangle 15">
            <a:extLst>
              <a:ext uri="{FF2B5EF4-FFF2-40B4-BE49-F238E27FC236}">
                <a16:creationId xmlns:a16="http://schemas.microsoft.com/office/drawing/2014/main" id="{44496B98-7292-F1E6-32C8-C771ECD2103B}"/>
              </a:ext>
              <a:ext uri="{C183D7F6-B498-43B3-948B-1728B52AA6E4}">
                <adec:decorative xmlns:adec="http://schemas.microsoft.com/office/drawing/2017/decorative" val="1"/>
              </a:ext>
            </a:extLst>
          </p:cNvPr>
          <p:cNvSpPr/>
          <p:nvPr/>
        </p:nvSpPr>
        <p:spPr>
          <a:xfrm rot="16200000">
            <a:off x="-130735" y="5474460"/>
            <a:ext cx="945543" cy="305052"/>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100" b="1">
                <a:solidFill>
                  <a:schemeClr val="tx1"/>
                </a:solidFill>
              </a:rPr>
              <a:t>Providers</a:t>
            </a:r>
          </a:p>
        </p:txBody>
      </p:sp>
    </p:spTree>
    <p:extLst>
      <p:ext uri="{BB962C8B-B14F-4D97-AF65-F5344CB8AC3E}">
        <p14:creationId xmlns:p14="http://schemas.microsoft.com/office/powerpoint/2010/main" val="413451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A5688B-8F7B-B0D5-235E-942A94FAAD4B}"/>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Employer input into provider project design in its initial stages was inconsistent and did not align with the DSCT’s intention of being ‘employer-led’. As the projects progressed, employers became more involved, which resulted in better outcomes. </a:t>
            </a:r>
          </a:p>
        </p:txBody>
      </p:sp>
      <p:sp>
        <p:nvSpPr>
          <p:cNvPr id="3" name="Title 2">
            <a:extLst>
              <a:ext uri="{FF2B5EF4-FFF2-40B4-BE49-F238E27FC236}">
                <a16:creationId xmlns:a16="http://schemas.microsoft.com/office/drawing/2014/main" id="{581BCE4B-5A6A-42DA-2247-B953B8117A71}"/>
              </a:ext>
              <a:ext uri="{C183D7F6-B498-43B3-948B-1728B52AA6E4}">
                <adec:decorative xmlns:adec="http://schemas.microsoft.com/office/drawing/2017/decorative" val="1"/>
              </a:ext>
            </a:extLst>
          </p:cNvPr>
          <p:cNvSpPr>
            <a:spLocks noGrp="1"/>
          </p:cNvSpPr>
          <p:nvPr>
            <p:ph type="title"/>
          </p:nvPr>
        </p:nvSpPr>
        <p:spPr/>
        <p:txBody>
          <a:bodyPr/>
          <a:lstStyle/>
          <a:p>
            <a:r>
              <a:rPr lang="en-GB" dirty="0"/>
              <a:t>DSCT | Employer engagement in design of the projects</a:t>
            </a:r>
            <a:endParaRPr lang="en-US" dirty="0"/>
          </a:p>
        </p:txBody>
      </p:sp>
      <p:sp>
        <p:nvSpPr>
          <p:cNvPr id="4" name="Slide Number Placeholder 3">
            <a:extLst>
              <a:ext uri="{FF2B5EF4-FFF2-40B4-BE49-F238E27FC236}">
                <a16:creationId xmlns:a16="http://schemas.microsoft.com/office/drawing/2014/main" id="{13F1D770-E049-6191-E931-CE1A46134D1F}"/>
              </a:ext>
              <a:ext uri="{C183D7F6-B498-43B3-948B-1728B52AA6E4}">
                <adec:decorative xmlns:adec="http://schemas.microsoft.com/office/drawing/2017/decorative" val="1"/>
              </a:ext>
            </a:extLst>
          </p:cNvPr>
          <p:cNvSpPr>
            <a:spLocks noGrp="1"/>
          </p:cNvSpPr>
          <p:nvPr>
            <p:ph type="sldNum" sz="quarter" idx="11"/>
          </p:nvPr>
        </p:nvSpPr>
        <p:spPr>
          <a:xfrm>
            <a:off x="19756206" y="3583174"/>
            <a:ext cx="335678" cy="365125"/>
          </a:xfrm>
        </p:spPr>
        <p:txBody>
          <a:bodyPr/>
          <a:lstStyle/>
          <a:p>
            <a:fld id="{2ED7E6EB-FFB6-2B46-ABEA-442EF21ADA9F}" type="slidenum">
              <a:rPr lang="en-US" smtClean="0"/>
              <a:pPr/>
              <a:t>31</a:t>
            </a:fld>
            <a:endParaRPr lang="en-US"/>
          </a:p>
        </p:txBody>
      </p:sp>
      <p:sp>
        <p:nvSpPr>
          <p:cNvPr id="20" name="Slide Number Placeholder 3">
            <a:extLst>
              <a:ext uri="{FF2B5EF4-FFF2-40B4-BE49-F238E27FC236}">
                <a16:creationId xmlns:a16="http://schemas.microsoft.com/office/drawing/2014/main" id="{EFDFC4A6-C633-DC8B-7579-98BCC9A6F9E0}"/>
              </a:ext>
              <a:ext uri="{C183D7F6-B498-43B3-948B-1728B52AA6E4}">
                <adec:decorative xmlns:adec="http://schemas.microsoft.com/office/drawing/2017/decorative" val="1"/>
              </a:ext>
            </a:extLst>
          </p:cNvPr>
          <p:cNvSpPr txBox="1">
            <a:spLocks/>
          </p:cNvSpPr>
          <p:nvPr/>
        </p:nvSpPr>
        <p:spPr>
          <a:xfrm>
            <a:off x="9387377" y="6295928"/>
            <a:ext cx="335678"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D7E6EB-FFB6-2B46-ABEA-442EF21ADA9F}" type="slidenum">
              <a:rPr lang="en-US" smtClean="0"/>
              <a:pPr/>
              <a:t>31</a:t>
            </a:fld>
            <a:endParaRPr lang="en-US"/>
          </a:p>
        </p:txBody>
      </p:sp>
      <p:sp>
        <p:nvSpPr>
          <p:cNvPr id="7" name="Rectangle 6">
            <a:extLst>
              <a:ext uri="{FF2B5EF4-FFF2-40B4-BE49-F238E27FC236}">
                <a16:creationId xmlns:a16="http://schemas.microsoft.com/office/drawing/2014/main" id="{3A39F38B-5A79-7C1B-9D56-4698AED0CD1A}"/>
              </a:ext>
              <a:ext uri="{C183D7F6-B498-43B3-948B-1728B52AA6E4}">
                <adec:decorative xmlns:adec="http://schemas.microsoft.com/office/drawing/2017/decorative" val="1"/>
              </a:ext>
            </a:extLst>
          </p:cNvPr>
          <p:cNvSpPr/>
          <p:nvPr/>
        </p:nvSpPr>
        <p:spPr>
          <a:xfrm>
            <a:off x="253847" y="1158236"/>
            <a:ext cx="6676502" cy="1352369"/>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a:solidFill>
                <a:schemeClr val="tx1"/>
              </a:solidFill>
            </a:endParaRPr>
          </a:p>
        </p:txBody>
      </p:sp>
      <p:sp>
        <p:nvSpPr>
          <p:cNvPr id="8" name="Rectangle 7">
            <a:extLst>
              <a:ext uri="{FF2B5EF4-FFF2-40B4-BE49-F238E27FC236}">
                <a16:creationId xmlns:a16="http://schemas.microsoft.com/office/drawing/2014/main" id="{913A5520-D375-D207-67E2-3EA88B39E293}"/>
              </a:ext>
              <a:ext uri="{C183D7F6-B498-43B3-948B-1728B52AA6E4}">
                <adec:decorative xmlns:adec="http://schemas.microsoft.com/office/drawing/2017/decorative" val="1"/>
              </a:ext>
            </a:extLst>
          </p:cNvPr>
          <p:cNvSpPr/>
          <p:nvPr/>
        </p:nvSpPr>
        <p:spPr>
          <a:xfrm>
            <a:off x="716437" y="1155161"/>
            <a:ext cx="1368989" cy="1352369"/>
          </a:xfrm>
          <a:prstGeom prst="rect">
            <a:avLst/>
          </a:prstGeom>
          <a:noFill/>
          <a:ln w="9525">
            <a:noFill/>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chemeClr val="tx2"/>
              </a:buClr>
              <a:buSzPct val="100000"/>
            </a:pPr>
            <a:r>
              <a:rPr lang="en-AU" sz="1100" b="1">
                <a:solidFill>
                  <a:schemeClr val="tx2"/>
                </a:solidFill>
              </a:rPr>
              <a:t>The co-design approach for the different projects was a great opportunity to inform their development.</a:t>
            </a:r>
          </a:p>
        </p:txBody>
      </p:sp>
      <p:sp>
        <p:nvSpPr>
          <p:cNvPr id="9" name="Rectangle 8">
            <a:extLst>
              <a:ext uri="{FF2B5EF4-FFF2-40B4-BE49-F238E27FC236}">
                <a16:creationId xmlns:a16="http://schemas.microsoft.com/office/drawing/2014/main" id="{DD23B4E7-8261-4886-0E59-70C6526ABF88}"/>
              </a:ext>
              <a:ext uri="{C183D7F6-B498-43B3-948B-1728B52AA6E4}">
                <adec:decorative xmlns:adec="http://schemas.microsoft.com/office/drawing/2017/decorative" val="1"/>
              </a:ext>
            </a:extLst>
          </p:cNvPr>
          <p:cNvSpPr/>
          <p:nvPr/>
        </p:nvSpPr>
        <p:spPr>
          <a:xfrm>
            <a:off x="2085426" y="1158236"/>
            <a:ext cx="4844923" cy="1506773"/>
          </a:xfrm>
          <a:prstGeom prst="rect">
            <a:avLst/>
          </a:prstGeom>
          <a:noFill/>
          <a:ln w="9525">
            <a:noFill/>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buClr>
                <a:schemeClr val="tx2"/>
              </a:buClr>
              <a:buSzPct val="100000"/>
            </a:pPr>
            <a:r>
              <a:rPr lang="en-US" sz="1100">
                <a:solidFill>
                  <a:schemeClr val="dk1"/>
                </a:solidFill>
              </a:rPr>
              <a:t>The provider contracts with the Department included a requirement that the projects were employer-led and co-designed with partner employers. </a:t>
            </a:r>
            <a:r>
              <a:rPr lang="en-AU" sz="1100">
                <a:solidFill>
                  <a:schemeClr val="dk1"/>
                </a:solidFill>
              </a:rPr>
              <a:t>This was done with the intention of facilitating collaboration between providers and employers to design training programs tailored to specific needs, ensuring cadets were equipped with the relevant and up-to-date skills and knowledge, which would enhance their employability – benefiting employers they were to matched with. </a:t>
            </a:r>
          </a:p>
        </p:txBody>
      </p:sp>
      <p:sp>
        <p:nvSpPr>
          <p:cNvPr id="11" name="Rectangle 10">
            <a:extLst>
              <a:ext uri="{FF2B5EF4-FFF2-40B4-BE49-F238E27FC236}">
                <a16:creationId xmlns:a16="http://schemas.microsoft.com/office/drawing/2014/main" id="{D9DCB43F-FD67-3B5A-D281-A5D38C7BC2A9}"/>
              </a:ext>
              <a:ext uri="{C183D7F6-B498-43B3-948B-1728B52AA6E4}">
                <adec:decorative xmlns:adec="http://schemas.microsoft.com/office/drawing/2017/decorative" val="1"/>
              </a:ext>
            </a:extLst>
          </p:cNvPr>
          <p:cNvSpPr/>
          <p:nvPr/>
        </p:nvSpPr>
        <p:spPr>
          <a:xfrm>
            <a:off x="272373" y="2574560"/>
            <a:ext cx="6676501" cy="2492268"/>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13" name="Rectangle 12">
            <a:extLst>
              <a:ext uri="{FF2B5EF4-FFF2-40B4-BE49-F238E27FC236}">
                <a16:creationId xmlns:a16="http://schemas.microsoft.com/office/drawing/2014/main" id="{1D286F06-0896-4455-A2EC-29538CBBAD56}"/>
              </a:ext>
              <a:ext uri="{C183D7F6-B498-43B3-948B-1728B52AA6E4}">
                <adec:decorative xmlns:adec="http://schemas.microsoft.com/office/drawing/2017/decorative" val="1"/>
              </a:ext>
            </a:extLst>
          </p:cNvPr>
          <p:cNvSpPr/>
          <p:nvPr/>
        </p:nvSpPr>
        <p:spPr>
          <a:xfrm>
            <a:off x="2085426" y="2590425"/>
            <a:ext cx="4844923" cy="2472741"/>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buClr>
                <a:schemeClr val="tx2"/>
              </a:buClr>
              <a:buSzPct val="100000"/>
            </a:pPr>
            <a:r>
              <a:rPr lang="en-US" sz="1100">
                <a:solidFill>
                  <a:schemeClr val="tx1"/>
                </a:solidFill>
              </a:rPr>
              <a:t>Some providers did not involve employers in a meaningful way in the design of their projects and appear to instead have used them for compliance related activities such as endorsement of </a:t>
            </a:r>
            <a:r>
              <a:rPr lang="en-US" sz="1100">
                <a:solidFill>
                  <a:schemeClr val="dk1"/>
                </a:solidFill>
              </a:rPr>
              <a:t>documentation. </a:t>
            </a:r>
          </a:p>
          <a:p>
            <a:pPr>
              <a:spcAft>
                <a:spcPts val="600"/>
              </a:spcAft>
              <a:buClr>
                <a:schemeClr val="tx2"/>
              </a:buClr>
              <a:buSzPct val="100000"/>
            </a:pPr>
            <a:r>
              <a:rPr lang="en-US" sz="1100">
                <a:solidFill>
                  <a:schemeClr val="dk1"/>
                </a:solidFill>
              </a:rPr>
              <a:t>Providers also reflected that they had difficulty sustaining engagement with employers. This may be because while there was a clear incentive for employers to participate (i.e. gaining ‘work-ready’ cadets with digital skill training), there were also upfront costs involved which may not pay off in the short to medium term. Employers also experienced competing priorities and lacked </a:t>
            </a:r>
            <a:r>
              <a:rPr lang="en-US" sz="1100">
                <a:solidFill>
                  <a:schemeClr val="tx1"/>
                </a:solidFill>
              </a:rPr>
              <a:t>bandwidth to meaningfully engage in the design of training models. Providers reflected that ‘what they said they needed, and what they actually needed’ were very different’. Further, employers who wanted resources when the DSCT was first established, were experiencing hiring freezes by the time the first round was completed. </a:t>
            </a:r>
          </a:p>
          <a:p>
            <a:pPr>
              <a:buClr>
                <a:schemeClr val="tx2"/>
              </a:buClr>
              <a:buSzPct val="100000"/>
            </a:pPr>
            <a:r>
              <a:rPr lang="en-US" sz="1100">
                <a:solidFill>
                  <a:schemeClr val="tx1"/>
                </a:solidFill>
              </a:rPr>
              <a:t>This led to the refinement of off-the-shelf provider models rather than bespoke solutions.</a:t>
            </a:r>
            <a:endParaRPr lang="en-US" sz="1100"/>
          </a:p>
        </p:txBody>
      </p:sp>
      <p:sp>
        <p:nvSpPr>
          <p:cNvPr id="16" name="Rounded Rectangular Callout 29">
            <a:extLst>
              <a:ext uri="{FF2B5EF4-FFF2-40B4-BE49-F238E27FC236}">
                <a16:creationId xmlns:a16="http://schemas.microsoft.com/office/drawing/2014/main" id="{B90760CA-CA75-807B-B9C3-B8D677C2A92E}"/>
              </a:ext>
              <a:ext uri="{C183D7F6-B498-43B3-948B-1728B52AA6E4}">
                <adec:decorative xmlns:adec="http://schemas.microsoft.com/office/drawing/2017/decorative" val="1"/>
              </a:ext>
            </a:extLst>
          </p:cNvPr>
          <p:cNvSpPr/>
          <p:nvPr/>
        </p:nvSpPr>
        <p:spPr>
          <a:xfrm>
            <a:off x="7144853" y="2590425"/>
            <a:ext cx="2530173" cy="1142907"/>
          </a:xfrm>
          <a:prstGeom prst="wedgeRoundRectCallout">
            <a:avLst/>
          </a:prstGeom>
          <a:solidFill>
            <a:schemeClr val="tx2">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i="1">
                <a:solidFill>
                  <a:schemeClr val="tx1"/>
                </a:solidFill>
              </a:rPr>
              <a:t>“</a:t>
            </a:r>
            <a:r>
              <a:rPr lang="en-US" sz="1100">
                <a:solidFill>
                  <a:schemeClr val="tx1"/>
                </a:solidFill>
              </a:rPr>
              <a:t>It was a trial for disruption. There was an opportunity for innovation and to fail and learn from it. None of the projects did that – they did the safer option and comply with it</a:t>
            </a:r>
            <a:r>
              <a:rPr lang="en-US" sz="1100" i="1">
                <a:solidFill>
                  <a:schemeClr val="tx1"/>
                </a:solidFill>
              </a:rPr>
              <a:t>” </a:t>
            </a:r>
            <a:r>
              <a:rPr lang="en-US" sz="1100">
                <a:solidFill>
                  <a:schemeClr val="tx1"/>
                </a:solidFill>
              </a:rPr>
              <a:t>- Industry representative</a:t>
            </a:r>
            <a:endParaRPr lang="en-AU" sz="1100">
              <a:solidFill>
                <a:schemeClr val="tx1"/>
              </a:solidFill>
            </a:endParaRPr>
          </a:p>
        </p:txBody>
      </p:sp>
      <p:sp>
        <p:nvSpPr>
          <p:cNvPr id="27" name="Rectangle 26">
            <a:extLst>
              <a:ext uri="{FF2B5EF4-FFF2-40B4-BE49-F238E27FC236}">
                <a16:creationId xmlns:a16="http://schemas.microsoft.com/office/drawing/2014/main" id="{17ACBB07-1671-A38F-070A-22250C840556}"/>
              </a:ext>
              <a:ext uri="{C183D7F6-B498-43B3-948B-1728B52AA6E4}">
                <adec:decorative xmlns:adec="http://schemas.microsoft.com/office/drawing/2017/decorative" val="1"/>
              </a:ext>
            </a:extLst>
          </p:cNvPr>
          <p:cNvSpPr/>
          <p:nvPr/>
        </p:nvSpPr>
        <p:spPr>
          <a:xfrm>
            <a:off x="727022" y="2570898"/>
            <a:ext cx="1345494" cy="2492268"/>
          </a:xfrm>
          <a:prstGeom prst="rect">
            <a:avLst/>
          </a:prstGeom>
          <a:noFill/>
          <a:ln w="9525">
            <a:noFill/>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chemeClr val="tx2"/>
              </a:buClr>
              <a:buSzPct val="100000"/>
            </a:pPr>
            <a:r>
              <a:rPr lang="en-AU" sz="1100" b="1">
                <a:solidFill>
                  <a:schemeClr val="tx2"/>
                </a:solidFill>
              </a:rPr>
              <a:t>However, in practice, this was done in an ad-hoc manner and didn’t result in models that vastly differed from existing off the shelf models and offerings.</a:t>
            </a:r>
            <a:endParaRPr lang="en-AU" sz="1100">
              <a:solidFill>
                <a:schemeClr val="tx2"/>
              </a:solidFill>
            </a:endParaRPr>
          </a:p>
        </p:txBody>
      </p:sp>
      <p:sp>
        <p:nvSpPr>
          <p:cNvPr id="29" name="Rounded Rectangular Callout 29">
            <a:extLst>
              <a:ext uri="{FF2B5EF4-FFF2-40B4-BE49-F238E27FC236}">
                <a16:creationId xmlns:a16="http://schemas.microsoft.com/office/drawing/2014/main" id="{F0C6FB02-75F7-7DD7-A430-FECD04F4BCFD}"/>
              </a:ext>
              <a:ext uri="{C183D7F6-B498-43B3-948B-1728B52AA6E4}">
                <adec:decorative xmlns:adec="http://schemas.microsoft.com/office/drawing/2017/decorative" val="1"/>
              </a:ext>
            </a:extLst>
          </p:cNvPr>
          <p:cNvSpPr/>
          <p:nvPr/>
        </p:nvSpPr>
        <p:spPr>
          <a:xfrm>
            <a:off x="7167122" y="1158236"/>
            <a:ext cx="2530173" cy="1053439"/>
          </a:xfrm>
          <a:prstGeom prst="wedgeRoundRectCallout">
            <a:avLst/>
          </a:prstGeom>
          <a:solidFill>
            <a:schemeClr val="tx2">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i="1">
                <a:solidFill>
                  <a:schemeClr val="tx1"/>
                </a:solidFill>
              </a:rPr>
              <a:t>“</a:t>
            </a:r>
            <a:r>
              <a:rPr lang="en-US" sz="1100">
                <a:solidFill>
                  <a:schemeClr val="tx1"/>
                </a:solidFill>
              </a:rPr>
              <a:t>Challenges with bespoke designs included accommodating the differing requirements of multiple employers, which requires upfront engagement and coordination</a:t>
            </a:r>
            <a:r>
              <a:rPr lang="en-US" sz="1100" i="1">
                <a:solidFill>
                  <a:schemeClr val="tx1"/>
                </a:solidFill>
              </a:rPr>
              <a:t>” </a:t>
            </a:r>
            <a:r>
              <a:rPr lang="en-US" sz="1100">
                <a:solidFill>
                  <a:schemeClr val="tx1"/>
                </a:solidFill>
              </a:rPr>
              <a:t>– Departmental representative</a:t>
            </a:r>
            <a:endParaRPr lang="en-AU" sz="1100">
              <a:solidFill>
                <a:schemeClr val="tx1"/>
              </a:solidFill>
            </a:endParaRPr>
          </a:p>
        </p:txBody>
      </p:sp>
      <p:sp>
        <p:nvSpPr>
          <p:cNvPr id="31" name="Rectangle 30">
            <a:extLst>
              <a:ext uri="{FF2B5EF4-FFF2-40B4-BE49-F238E27FC236}">
                <a16:creationId xmlns:a16="http://schemas.microsoft.com/office/drawing/2014/main" id="{941FF350-14D1-7FA1-FD56-3AA7C181A78E}"/>
              </a:ext>
              <a:ext uri="{C183D7F6-B498-43B3-948B-1728B52AA6E4}">
                <adec:decorative xmlns:adec="http://schemas.microsoft.com/office/drawing/2017/decorative" val="1"/>
              </a:ext>
            </a:extLst>
          </p:cNvPr>
          <p:cNvSpPr/>
          <p:nvPr/>
        </p:nvSpPr>
        <p:spPr>
          <a:xfrm>
            <a:off x="280479" y="5130783"/>
            <a:ext cx="6676502" cy="1522039"/>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a:solidFill>
                <a:schemeClr val="tx1"/>
              </a:solidFill>
            </a:endParaRPr>
          </a:p>
        </p:txBody>
      </p:sp>
      <p:sp>
        <p:nvSpPr>
          <p:cNvPr id="32" name="Rectangle 31">
            <a:extLst>
              <a:ext uri="{FF2B5EF4-FFF2-40B4-BE49-F238E27FC236}">
                <a16:creationId xmlns:a16="http://schemas.microsoft.com/office/drawing/2014/main" id="{8013CB85-99B0-0FE7-4A48-16939202CC82}"/>
              </a:ext>
              <a:ext uri="{C183D7F6-B498-43B3-948B-1728B52AA6E4}">
                <adec:decorative xmlns:adec="http://schemas.microsoft.com/office/drawing/2017/decorative" val="1"/>
              </a:ext>
            </a:extLst>
          </p:cNvPr>
          <p:cNvSpPr/>
          <p:nvPr/>
        </p:nvSpPr>
        <p:spPr>
          <a:xfrm>
            <a:off x="746830" y="5130782"/>
            <a:ext cx="1352647" cy="1530271"/>
          </a:xfrm>
          <a:prstGeom prst="rect">
            <a:avLst/>
          </a:prstGeom>
          <a:noFill/>
          <a:ln w="9525">
            <a:noFill/>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100" b="1">
                <a:solidFill>
                  <a:schemeClr val="tx2"/>
                </a:solidFill>
              </a:rPr>
              <a:t>Since the establishment of the trial, providers have better engaged with employers to iterate the projects to better meet their needs. </a:t>
            </a:r>
          </a:p>
        </p:txBody>
      </p:sp>
      <p:sp>
        <p:nvSpPr>
          <p:cNvPr id="33" name="Rectangle 32">
            <a:extLst>
              <a:ext uri="{FF2B5EF4-FFF2-40B4-BE49-F238E27FC236}">
                <a16:creationId xmlns:a16="http://schemas.microsoft.com/office/drawing/2014/main" id="{2135AA4E-19A5-3BF5-5A3F-2FEC45600C77}"/>
              </a:ext>
              <a:ext uri="{C183D7F6-B498-43B3-948B-1728B52AA6E4}">
                <adec:decorative xmlns:adec="http://schemas.microsoft.com/office/drawing/2017/decorative" val="1"/>
              </a:ext>
            </a:extLst>
          </p:cNvPr>
          <p:cNvSpPr/>
          <p:nvPr/>
        </p:nvSpPr>
        <p:spPr>
          <a:xfrm>
            <a:off x="2085426" y="5130781"/>
            <a:ext cx="4844923" cy="1522038"/>
          </a:xfrm>
          <a:prstGeom prst="rect">
            <a:avLst/>
          </a:prstGeom>
          <a:noFill/>
          <a:ln w="9525">
            <a:noFill/>
          </a:ln>
          <a:effectLst/>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buClr>
                <a:schemeClr val="tx2"/>
              </a:buClr>
              <a:buSzPct val="100000"/>
            </a:pPr>
            <a:r>
              <a:rPr lang="en-AU" sz="1100">
                <a:solidFill>
                  <a:schemeClr val="dk1"/>
                </a:solidFill>
              </a:rPr>
              <a:t>As projects have matured, and new cohorts have commenced training, providers worked with employers to iterate and refine their models and training to best meet their needs. This has increased the extent to which the trial is employer led and produced better outcomes for cadets and employers. </a:t>
            </a:r>
          </a:p>
          <a:p>
            <a:pPr>
              <a:buClr>
                <a:schemeClr val="tx2"/>
              </a:buClr>
              <a:buSzPct val="100000"/>
            </a:pPr>
            <a:endParaRPr lang="en-AU" sz="1100">
              <a:solidFill>
                <a:schemeClr val="dk1"/>
              </a:solidFill>
            </a:endParaRPr>
          </a:p>
          <a:p>
            <a:pPr>
              <a:buClr>
                <a:schemeClr val="tx2"/>
              </a:buClr>
              <a:buSzPct val="100000"/>
            </a:pPr>
            <a:r>
              <a:rPr lang="en-AU" sz="1100">
                <a:solidFill>
                  <a:schemeClr val="dk1"/>
                </a:solidFill>
              </a:rPr>
              <a:t>This demonstrates that similar projects (particularly those that are models within a trial), should be iterated, monitored, and evaluated consistently to ensure that they are fit-for-purpose for their target audience and user. </a:t>
            </a:r>
          </a:p>
        </p:txBody>
      </p:sp>
      <p:sp>
        <p:nvSpPr>
          <p:cNvPr id="34" name="Rounded Rectangular Callout 29">
            <a:extLst>
              <a:ext uri="{FF2B5EF4-FFF2-40B4-BE49-F238E27FC236}">
                <a16:creationId xmlns:a16="http://schemas.microsoft.com/office/drawing/2014/main" id="{871BC5C2-3CDB-7EF6-45E7-44AB103BBDC1}"/>
              </a:ext>
              <a:ext uri="{C183D7F6-B498-43B3-948B-1728B52AA6E4}">
                <adec:decorative xmlns:adec="http://schemas.microsoft.com/office/drawing/2017/decorative" val="1"/>
              </a:ext>
            </a:extLst>
          </p:cNvPr>
          <p:cNvSpPr/>
          <p:nvPr/>
        </p:nvSpPr>
        <p:spPr>
          <a:xfrm>
            <a:off x="7146325" y="4224209"/>
            <a:ext cx="2530173" cy="838957"/>
          </a:xfrm>
          <a:prstGeom prst="wedgeRoundRectCallout">
            <a:avLst/>
          </a:prstGeom>
          <a:solidFill>
            <a:schemeClr val="tx2">
              <a:lumMod val="20000"/>
              <a:lumOff val="80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i="1">
                <a:solidFill>
                  <a:schemeClr val="tx1"/>
                </a:solidFill>
              </a:rPr>
              <a:t>“</a:t>
            </a:r>
            <a:r>
              <a:rPr lang="en-US" sz="1100">
                <a:solidFill>
                  <a:schemeClr val="tx1"/>
                </a:solidFill>
              </a:rPr>
              <a:t>It was retro-fitting what was existing and applying it in this context</a:t>
            </a:r>
            <a:r>
              <a:rPr lang="en-US" sz="1100" i="1">
                <a:solidFill>
                  <a:schemeClr val="tx1"/>
                </a:solidFill>
              </a:rPr>
              <a:t>”  - </a:t>
            </a:r>
            <a:r>
              <a:rPr lang="en-US" sz="1100">
                <a:solidFill>
                  <a:schemeClr val="tx1"/>
                </a:solidFill>
              </a:rPr>
              <a:t>Industry representative</a:t>
            </a:r>
            <a:endParaRPr lang="en-AU" sz="1100">
              <a:solidFill>
                <a:schemeClr val="tx1"/>
              </a:solidFill>
            </a:endParaRPr>
          </a:p>
        </p:txBody>
      </p:sp>
      <p:pic>
        <p:nvPicPr>
          <p:cNvPr id="6" name="Graphic 5">
            <a:extLst>
              <a:ext uri="{FF2B5EF4-FFF2-40B4-BE49-F238E27FC236}">
                <a16:creationId xmlns:a16="http://schemas.microsoft.com/office/drawing/2014/main" id="{DC3C05D1-6B13-0174-F959-13AB307739A8}"/>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42859" y="1658641"/>
            <a:ext cx="360000" cy="360000"/>
          </a:xfrm>
          <a:prstGeom prst="rect">
            <a:avLst/>
          </a:prstGeom>
        </p:spPr>
      </p:pic>
      <p:pic>
        <p:nvPicPr>
          <p:cNvPr id="10" name="Graphic 9">
            <a:extLst>
              <a:ext uri="{FF2B5EF4-FFF2-40B4-BE49-F238E27FC236}">
                <a16:creationId xmlns:a16="http://schemas.microsoft.com/office/drawing/2014/main" id="{9C26CBEB-6526-AE9F-417C-95B8DF8A6344}"/>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74558" y="5677994"/>
            <a:ext cx="360000" cy="360000"/>
          </a:xfrm>
          <a:prstGeom prst="rect">
            <a:avLst/>
          </a:prstGeom>
        </p:spPr>
      </p:pic>
      <p:pic>
        <p:nvPicPr>
          <p:cNvPr id="12" name="Graphic 11">
            <a:extLst>
              <a:ext uri="{FF2B5EF4-FFF2-40B4-BE49-F238E27FC236}">
                <a16:creationId xmlns:a16="http://schemas.microsoft.com/office/drawing/2014/main" id="{75C37BF3-42CD-22C9-E39E-23807F3D145D}"/>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42859" y="3588299"/>
            <a:ext cx="360000" cy="360000"/>
          </a:xfrm>
          <a:prstGeom prst="rect">
            <a:avLst/>
          </a:prstGeom>
        </p:spPr>
      </p:pic>
    </p:spTree>
    <p:extLst>
      <p:ext uri="{BB962C8B-B14F-4D97-AF65-F5344CB8AC3E}">
        <p14:creationId xmlns:p14="http://schemas.microsoft.com/office/powerpoint/2010/main" val="818489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57281-E1AA-1C30-2965-16F36976D75A}"/>
              </a:ext>
              <a:ext uri="{C183D7F6-B498-43B3-948B-1728B52AA6E4}">
                <adec:decorative xmlns:adec="http://schemas.microsoft.com/office/drawing/2017/decorative" val="1"/>
              </a:ext>
            </a:extLst>
          </p:cNvPr>
          <p:cNvSpPr>
            <a:spLocks noGrp="1"/>
          </p:cNvSpPr>
          <p:nvPr>
            <p:ph type="body" sz="quarter" idx="13"/>
          </p:nvPr>
        </p:nvSpPr>
        <p:spPr>
          <a:xfrm>
            <a:off x="165148" y="521930"/>
            <a:ext cx="9575704" cy="492443"/>
          </a:xfrm>
        </p:spPr>
        <p:txBody>
          <a:bodyPr/>
          <a:lstStyle/>
          <a:p>
            <a:r>
              <a:rPr lang="en-US"/>
              <a:t>The cadetship projects who took the smallest number of cadets had higher rates of cadets finishing training and commencing work placements, and ultimately being offered ongoing employment from host organisations. </a:t>
            </a:r>
          </a:p>
        </p:txBody>
      </p:sp>
      <p:sp>
        <p:nvSpPr>
          <p:cNvPr id="3" name="Title 2">
            <a:extLst>
              <a:ext uri="{FF2B5EF4-FFF2-40B4-BE49-F238E27FC236}">
                <a16:creationId xmlns:a16="http://schemas.microsoft.com/office/drawing/2014/main" id="{9CAD26B0-A294-23F0-3C12-162628FDE97F}"/>
              </a:ext>
              <a:ext uri="{C183D7F6-B498-43B3-948B-1728B52AA6E4}">
                <adec:decorative xmlns:adec="http://schemas.microsoft.com/office/drawing/2017/decorative" val="1"/>
              </a:ext>
            </a:extLst>
          </p:cNvPr>
          <p:cNvSpPr>
            <a:spLocks noGrp="1"/>
          </p:cNvSpPr>
          <p:nvPr>
            <p:ph type="title"/>
          </p:nvPr>
        </p:nvSpPr>
        <p:spPr>
          <a:xfrm>
            <a:off x="165148" y="117899"/>
            <a:ext cx="9575704" cy="369332"/>
          </a:xfrm>
        </p:spPr>
        <p:txBody>
          <a:bodyPr/>
          <a:lstStyle/>
          <a:p>
            <a:r>
              <a:rPr lang="en-GB" dirty="0"/>
              <a:t>DSCT | </a:t>
            </a:r>
            <a:r>
              <a:rPr lang="en-US" dirty="0"/>
              <a:t>Measuring of outputs across cadetship project </a:t>
            </a:r>
          </a:p>
        </p:txBody>
      </p:sp>
      <p:sp>
        <p:nvSpPr>
          <p:cNvPr id="4" name="Slide Number Placeholder 3">
            <a:extLst>
              <a:ext uri="{FF2B5EF4-FFF2-40B4-BE49-F238E27FC236}">
                <a16:creationId xmlns:a16="http://schemas.microsoft.com/office/drawing/2014/main" id="{4C4E2E77-9D76-4EBF-CF51-1757C335214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32</a:t>
            </a:fld>
            <a:endParaRPr lang="en-US"/>
          </a:p>
        </p:txBody>
      </p:sp>
      <p:sp>
        <p:nvSpPr>
          <p:cNvPr id="5" name="Footer Placeholder 4">
            <a:extLst>
              <a:ext uri="{FF2B5EF4-FFF2-40B4-BE49-F238E27FC236}">
                <a16:creationId xmlns:a16="http://schemas.microsoft.com/office/drawing/2014/main" id="{8A044EA6-ADDE-7F22-E2E0-E329474D5588}"/>
              </a:ext>
              <a:ext uri="{C183D7F6-B498-43B3-948B-1728B52AA6E4}">
                <adec:decorative xmlns:adec="http://schemas.microsoft.com/office/drawing/2017/decorative" val="1"/>
              </a:ext>
            </a:extLst>
          </p:cNvPr>
          <p:cNvSpPr>
            <a:spLocks noGrp="1"/>
          </p:cNvSpPr>
          <p:nvPr>
            <p:ph type="ftr" sz="quarter" idx="14"/>
          </p:nvPr>
        </p:nvSpPr>
        <p:spPr>
          <a:xfrm>
            <a:off x="165148" y="6409241"/>
            <a:ext cx="7132320" cy="371513"/>
          </a:xfrm>
        </p:spPr>
        <p:txBody>
          <a:bodyPr/>
          <a:lstStyle/>
          <a:p>
            <a:r>
              <a:rPr lang="en-AU" dirty="0"/>
              <a:t>Sources: </a:t>
            </a:r>
            <a:r>
              <a:rPr lang="en-AU" dirty="0" err="1"/>
              <a:t>dandolo</a:t>
            </a:r>
            <a:r>
              <a:rPr lang="en-AU" dirty="0"/>
              <a:t> Alumni Survey results.</a:t>
            </a:r>
          </a:p>
          <a:p>
            <a:r>
              <a:rPr lang="en-AU" dirty="0"/>
              <a:t>*Up to 260 cadets were anticipated to be taken on by Goanna Education for two cohorts. However, the second cohort did not go ahead. </a:t>
            </a:r>
          </a:p>
        </p:txBody>
      </p:sp>
      <p:graphicFrame>
        <p:nvGraphicFramePr>
          <p:cNvPr id="6" name="Chart 5">
            <a:extLst>
              <a:ext uri="{FF2B5EF4-FFF2-40B4-BE49-F238E27FC236}">
                <a16:creationId xmlns:a16="http://schemas.microsoft.com/office/drawing/2014/main" id="{8F2A47B0-6D2B-FDCB-A7D1-6309DBC016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2283605"/>
              </p:ext>
            </p:extLst>
          </p:nvPr>
        </p:nvGraphicFramePr>
        <p:xfrm>
          <a:off x="4170884" y="2971800"/>
          <a:ext cx="5504804" cy="3506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6D726C1A-A548-1A99-41E3-73227957F05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8040199"/>
              </p:ext>
            </p:extLst>
          </p:nvPr>
        </p:nvGraphicFramePr>
        <p:xfrm>
          <a:off x="303820" y="3352799"/>
          <a:ext cx="3474442" cy="2907763"/>
        </p:xfrm>
        <a:graphic>
          <a:graphicData uri="http://schemas.openxmlformats.org/drawingml/2006/table">
            <a:tbl>
              <a:tblPr firstRow="1" bandRow="1">
                <a:tableStyleId>{5C22544A-7EE6-4342-B048-85BDC9FD1C3A}</a:tableStyleId>
              </a:tblPr>
              <a:tblGrid>
                <a:gridCol w="834612">
                  <a:extLst>
                    <a:ext uri="{9D8B030D-6E8A-4147-A177-3AD203B41FA5}">
                      <a16:colId xmlns:a16="http://schemas.microsoft.com/office/drawing/2014/main" val="131085825"/>
                    </a:ext>
                  </a:extLst>
                </a:gridCol>
                <a:gridCol w="944748">
                  <a:extLst>
                    <a:ext uri="{9D8B030D-6E8A-4147-A177-3AD203B41FA5}">
                      <a16:colId xmlns:a16="http://schemas.microsoft.com/office/drawing/2014/main" val="3444846353"/>
                    </a:ext>
                  </a:extLst>
                </a:gridCol>
                <a:gridCol w="953734">
                  <a:extLst>
                    <a:ext uri="{9D8B030D-6E8A-4147-A177-3AD203B41FA5}">
                      <a16:colId xmlns:a16="http://schemas.microsoft.com/office/drawing/2014/main" val="713617295"/>
                    </a:ext>
                  </a:extLst>
                </a:gridCol>
                <a:gridCol w="741348">
                  <a:extLst>
                    <a:ext uri="{9D8B030D-6E8A-4147-A177-3AD203B41FA5}">
                      <a16:colId xmlns:a16="http://schemas.microsoft.com/office/drawing/2014/main" val="3467774905"/>
                    </a:ext>
                  </a:extLst>
                </a:gridCol>
              </a:tblGrid>
              <a:tr h="795577">
                <a:tc>
                  <a:txBody>
                    <a:bodyPr/>
                    <a:lstStyle/>
                    <a:p>
                      <a:r>
                        <a:rPr lang="en-US" sz="1050">
                          <a:solidFill>
                            <a:schemeClr val="bg1"/>
                          </a:solidFill>
                        </a:rPr>
                        <a:t>Provider</a:t>
                      </a:r>
                    </a:p>
                  </a:txBody>
                  <a:tcPr>
                    <a:solidFill>
                      <a:schemeClr val="tx2"/>
                    </a:solidFill>
                  </a:tcPr>
                </a:tc>
                <a:tc>
                  <a:txBody>
                    <a:bodyPr/>
                    <a:lstStyle/>
                    <a:p>
                      <a:pPr algn="ctr"/>
                      <a:r>
                        <a:rPr lang="en-US" sz="1050">
                          <a:solidFill>
                            <a:schemeClr val="bg1"/>
                          </a:solidFill>
                        </a:rPr>
                        <a:t>Intended number of participants</a:t>
                      </a:r>
                    </a:p>
                  </a:txBody>
                  <a:tcPr>
                    <a:solidFill>
                      <a:schemeClr val="tx2"/>
                    </a:solidFill>
                  </a:tcPr>
                </a:tc>
                <a:tc>
                  <a:txBody>
                    <a:bodyPr/>
                    <a:lstStyle/>
                    <a:p>
                      <a:pPr algn="ctr"/>
                      <a:r>
                        <a:rPr lang="en-US" sz="1050">
                          <a:solidFill>
                            <a:schemeClr val="bg1"/>
                          </a:solidFill>
                        </a:rPr>
                        <a:t>Actual number of participants that started the program</a:t>
                      </a:r>
                    </a:p>
                  </a:txBody>
                  <a:tcPr>
                    <a:solidFill>
                      <a:schemeClr val="tx2"/>
                    </a:solidFill>
                  </a:tcPr>
                </a:tc>
                <a:tc>
                  <a:txBody>
                    <a:bodyPr/>
                    <a:lstStyle/>
                    <a:p>
                      <a:pPr algn="ctr"/>
                      <a:r>
                        <a:rPr lang="en-US" sz="1050">
                          <a:solidFill>
                            <a:schemeClr val="bg1"/>
                          </a:solidFill>
                        </a:rPr>
                        <a:t>% of target achieved</a:t>
                      </a:r>
                    </a:p>
                  </a:txBody>
                  <a:tcPr>
                    <a:solidFill>
                      <a:schemeClr val="tx2"/>
                    </a:solidFill>
                  </a:tcPr>
                </a:tc>
                <a:extLst>
                  <a:ext uri="{0D108BD9-81ED-4DB2-BD59-A6C34878D82A}">
                    <a16:rowId xmlns:a16="http://schemas.microsoft.com/office/drawing/2014/main" val="367233240"/>
                  </a:ext>
                </a:extLst>
              </a:tr>
              <a:tr h="7040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chemeClr val="tx1"/>
                          </a:solidFill>
                        </a:rPr>
                        <a:t>Community Corporate</a:t>
                      </a:r>
                    </a:p>
                  </a:txBody>
                  <a:tcPr anchor="ctr">
                    <a:solidFill>
                      <a:schemeClr val="bg1">
                        <a:lumMod val="95000"/>
                      </a:schemeClr>
                    </a:solidFill>
                  </a:tcPr>
                </a:tc>
                <a:tc>
                  <a:txBody>
                    <a:bodyPr/>
                    <a:lstStyle/>
                    <a:p>
                      <a:pPr algn="ctr"/>
                      <a:r>
                        <a:rPr lang="en-US" sz="1100">
                          <a:solidFill>
                            <a:schemeClr val="tx1"/>
                          </a:solidFill>
                        </a:rPr>
                        <a:t>65</a:t>
                      </a:r>
                    </a:p>
                  </a:txBody>
                  <a:tcPr anchor="ctr">
                    <a:solidFill>
                      <a:schemeClr val="bg1">
                        <a:lumMod val="95000"/>
                      </a:schemeClr>
                    </a:solidFill>
                  </a:tcPr>
                </a:tc>
                <a:tc>
                  <a:txBody>
                    <a:bodyPr/>
                    <a:lstStyle/>
                    <a:p>
                      <a:pPr algn="ctr"/>
                      <a:r>
                        <a:rPr lang="en-US" sz="1100">
                          <a:solidFill>
                            <a:schemeClr val="tx1"/>
                          </a:solidFill>
                        </a:rPr>
                        <a:t>65</a:t>
                      </a:r>
                    </a:p>
                  </a:txBody>
                  <a:tcPr anchor="ctr">
                    <a:solidFill>
                      <a:schemeClr val="bg1">
                        <a:lumMod val="95000"/>
                      </a:schemeClr>
                    </a:solidFill>
                  </a:tcPr>
                </a:tc>
                <a:tc>
                  <a:txBody>
                    <a:bodyPr/>
                    <a:lstStyle/>
                    <a:p>
                      <a:pPr algn="ctr"/>
                      <a:r>
                        <a:rPr lang="en-US" sz="1100">
                          <a:solidFill>
                            <a:schemeClr val="tx1"/>
                          </a:solidFill>
                        </a:rPr>
                        <a:t>100%</a:t>
                      </a:r>
                    </a:p>
                  </a:txBody>
                  <a:tcPr anchor="ctr">
                    <a:solidFill>
                      <a:schemeClr val="bg1">
                        <a:lumMod val="95000"/>
                      </a:schemeClr>
                    </a:solidFill>
                  </a:tcPr>
                </a:tc>
                <a:extLst>
                  <a:ext uri="{0D108BD9-81ED-4DB2-BD59-A6C34878D82A}">
                    <a16:rowId xmlns:a16="http://schemas.microsoft.com/office/drawing/2014/main" val="4245247263"/>
                  </a:ext>
                </a:extLst>
              </a:tr>
              <a:tr h="704062">
                <a:tc>
                  <a:txBody>
                    <a:bodyPr/>
                    <a:lstStyle/>
                    <a:p>
                      <a:pPr algn="ctr"/>
                      <a:r>
                        <a:rPr lang="en-US" sz="1100">
                          <a:solidFill>
                            <a:schemeClr val="tx1"/>
                          </a:solidFill>
                        </a:rPr>
                        <a:t>MEGT</a:t>
                      </a:r>
                    </a:p>
                  </a:txBody>
                  <a:tcPr anchor="ctr">
                    <a:solidFill>
                      <a:schemeClr val="bg1">
                        <a:lumMod val="95000"/>
                      </a:schemeClr>
                    </a:solidFill>
                  </a:tcPr>
                </a:tc>
                <a:tc>
                  <a:txBody>
                    <a:bodyPr/>
                    <a:lstStyle/>
                    <a:p>
                      <a:pPr algn="ctr"/>
                      <a:r>
                        <a:rPr lang="en-US" sz="1100">
                          <a:solidFill>
                            <a:schemeClr val="tx1"/>
                          </a:solidFill>
                        </a:rPr>
                        <a:t>200</a:t>
                      </a:r>
                    </a:p>
                  </a:txBody>
                  <a:tcPr anchor="ctr">
                    <a:solidFill>
                      <a:schemeClr val="bg1">
                        <a:lumMod val="95000"/>
                      </a:schemeClr>
                    </a:solidFill>
                  </a:tcPr>
                </a:tc>
                <a:tc>
                  <a:txBody>
                    <a:bodyPr/>
                    <a:lstStyle/>
                    <a:p>
                      <a:pPr algn="ctr"/>
                      <a:r>
                        <a:rPr lang="en-US" sz="1100">
                          <a:solidFill>
                            <a:schemeClr val="tx1"/>
                          </a:solidFill>
                        </a:rPr>
                        <a:t>63</a:t>
                      </a:r>
                    </a:p>
                  </a:txBody>
                  <a:tcPr anchor="ctr">
                    <a:solidFill>
                      <a:schemeClr val="bg1">
                        <a:lumMod val="95000"/>
                      </a:schemeClr>
                    </a:solidFill>
                  </a:tcPr>
                </a:tc>
                <a:tc>
                  <a:txBody>
                    <a:bodyPr/>
                    <a:lstStyle/>
                    <a:p>
                      <a:pPr algn="ctr"/>
                      <a:r>
                        <a:rPr lang="en-US" sz="1100">
                          <a:solidFill>
                            <a:schemeClr val="tx1"/>
                          </a:solidFill>
                        </a:rPr>
                        <a:t>32%</a:t>
                      </a:r>
                    </a:p>
                  </a:txBody>
                  <a:tcPr anchor="ctr">
                    <a:solidFill>
                      <a:schemeClr val="bg1">
                        <a:lumMod val="95000"/>
                      </a:schemeClr>
                    </a:solidFill>
                  </a:tcPr>
                </a:tc>
                <a:extLst>
                  <a:ext uri="{0D108BD9-81ED-4DB2-BD59-A6C34878D82A}">
                    <a16:rowId xmlns:a16="http://schemas.microsoft.com/office/drawing/2014/main" val="2577660463"/>
                  </a:ext>
                </a:extLst>
              </a:tr>
              <a:tr h="704062">
                <a:tc>
                  <a:txBody>
                    <a:bodyPr/>
                    <a:lstStyle/>
                    <a:p>
                      <a:pPr algn="ctr"/>
                      <a:r>
                        <a:rPr lang="en-US" sz="1100" dirty="0">
                          <a:solidFill>
                            <a:schemeClr val="tx1"/>
                          </a:solidFill>
                        </a:rPr>
                        <a:t>Goanna Education</a:t>
                      </a:r>
                    </a:p>
                  </a:txBody>
                  <a:tcPr anchor="ctr">
                    <a:solidFill>
                      <a:schemeClr val="bg1">
                        <a:lumMod val="95000"/>
                      </a:schemeClr>
                    </a:solidFill>
                  </a:tcPr>
                </a:tc>
                <a:tc>
                  <a:txBody>
                    <a:bodyPr/>
                    <a:lstStyle/>
                    <a:p>
                      <a:pPr algn="ctr"/>
                      <a:r>
                        <a:rPr lang="en-US" sz="1100">
                          <a:solidFill>
                            <a:schemeClr val="tx1"/>
                          </a:solidFill>
                        </a:rPr>
                        <a:t>260</a:t>
                      </a:r>
                    </a:p>
                  </a:txBody>
                  <a:tcPr anchor="ctr">
                    <a:solidFill>
                      <a:schemeClr val="bg1">
                        <a:lumMod val="95000"/>
                      </a:schemeClr>
                    </a:solidFill>
                  </a:tcPr>
                </a:tc>
                <a:tc>
                  <a:txBody>
                    <a:bodyPr/>
                    <a:lstStyle/>
                    <a:p>
                      <a:pPr algn="ctr"/>
                      <a:r>
                        <a:rPr lang="en-US" sz="1100">
                          <a:solidFill>
                            <a:schemeClr val="tx1"/>
                          </a:solidFill>
                        </a:rPr>
                        <a:t>122</a:t>
                      </a:r>
                    </a:p>
                  </a:txBody>
                  <a:tcPr anchor="ctr">
                    <a:solidFill>
                      <a:schemeClr val="bg1">
                        <a:lumMod val="95000"/>
                      </a:schemeClr>
                    </a:solidFill>
                  </a:tcPr>
                </a:tc>
                <a:tc>
                  <a:txBody>
                    <a:bodyPr/>
                    <a:lstStyle/>
                    <a:p>
                      <a:pPr algn="ctr"/>
                      <a:r>
                        <a:rPr lang="en-US" sz="1100" dirty="0">
                          <a:solidFill>
                            <a:schemeClr val="tx1"/>
                          </a:solidFill>
                        </a:rPr>
                        <a:t>47%*</a:t>
                      </a:r>
                    </a:p>
                  </a:txBody>
                  <a:tcPr anchor="ctr">
                    <a:solidFill>
                      <a:schemeClr val="bg1">
                        <a:lumMod val="95000"/>
                      </a:schemeClr>
                    </a:solidFill>
                  </a:tcPr>
                </a:tc>
                <a:extLst>
                  <a:ext uri="{0D108BD9-81ED-4DB2-BD59-A6C34878D82A}">
                    <a16:rowId xmlns:a16="http://schemas.microsoft.com/office/drawing/2014/main" val="2397465487"/>
                  </a:ext>
                </a:extLst>
              </a:tr>
            </a:tbl>
          </a:graphicData>
        </a:graphic>
      </p:graphicFrame>
      <p:cxnSp>
        <p:nvCxnSpPr>
          <p:cNvPr id="9" name="Straight Connector 8">
            <a:extLst>
              <a:ext uri="{FF2B5EF4-FFF2-40B4-BE49-F238E27FC236}">
                <a16:creationId xmlns:a16="http://schemas.microsoft.com/office/drawing/2014/main" id="{29C0277B-C021-BCF1-447E-657A7ADB0FDF}"/>
              </a:ext>
              <a:ext uri="{C183D7F6-B498-43B3-948B-1728B52AA6E4}">
                <adec:decorative xmlns:adec="http://schemas.microsoft.com/office/drawing/2017/decorative" val="1"/>
              </a:ext>
            </a:extLst>
          </p:cNvPr>
          <p:cNvCxnSpPr>
            <a:cxnSpLocks/>
          </p:cNvCxnSpPr>
          <p:nvPr/>
        </p:nvCxnSpPr>
        <p:spPr>
          <a:xfrm>
            <a:off x="3981193" y="1135782"/>
            <a:ext cx="0" cy="5160146"/>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E4A6B195-21CF-2ADA-CF10-F34068735AFD}"/>
              </a:ext>
              <a:ext uri="{C183D7F6-B498-43B3-948B-1728B52AA6E4}">
                <adec:decorative xmlns:adec="http://schemas.microsoft.com/office/drawing/2017/decorative" val="1"/>
              </a:ext>
            </a:extLst>
          </p:cNvPr>
          <p:cNvSpPr/>
          <p:nvPr/>
        </p:nvSpPr>
        <p:spPr>
          <a:xfrm>
            <a:off x="303821" y="1135781"/>
            <a:ext cx="3474442" cy="2091116"/>
          </a:xfrm>
          <a:prstGeom prst="rect">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Community Corporate were most successful in meeting their KPI of cadets commencing placements. They were also anticipated to take on the smallest number of cadets. </a:t>
            </a:r>
          </a:p>
          <a:p>
            <a:pPr algn="l">
              <a:spcAft>
                <a:spcPts val="600"/>
              </a:spcAft>
            </a:pPr>
            <a:r>
              <a:rPr lang="en-US" sz="1100" dirty="0">
                <a:solidFill>
                  <a:schemeClr val="tx1"/>
                </a:solidFill>
              </a:rPr>
              <a:t>MEGT was anticipated to take up to 200 cadets but took on a much lower number (63 cadets). They attributed this to low vacancy numbers and redundancies in the IT sector, which led to the cadetship being less appealing for both cadets and employers.</a:t>
            </a:r>
          </a:p>
          <a:p>
            <a:pPr algn="l">
              <a:spcAft>
                <a:spcPts val="600"/>
              </a:spcAft>
            </a:pPr>
            <a:r>
              <a:rPr lang="en-US" sz="1100" dirty="0">
                <a:solidFill>
                  <a:schemeClr val="tx1"/>
                </a:solidFill>
              </a:rPr>
              <a:t>Goanna Education had 122 cadets commence in the first cohort. While up to 260 cadets were anticipated to be involved in the program, the second cohort did not go ahead, which impacted on this figure. </a:t>
            </a:r>
          </a:p>
        </p:txBody>
      </p:sp>
      <p:sp>
        <p:nvSpPr>
          <p:cNvPr id="14" name="Rectangle 13">
            <a:extLst>
              <a:ext uri="{FF2B5EF4-FFF2-40B4-BE49-F238E27FC236}">
                <a16:creationId xmlns:a16="http://schemas.microsoft.com/office/drawing/2014/main" id="{C963C3DD-B3E9-8CA6-F032-E52CFAD0271A}"/>
              </a:ext>
              <a:ext uri="{C183D7F6-B498-43B3-948B-1728B52AA6E4}">
                <adec:decorative xmlns:adec="http://schemas.microsoft.com/office/drawing/2017/decorative" val="1"/>
              </a:ext>
            </a:extLst>
          </p:cNvPr>
          <p:cNvSpPr/>
          <p:nvPr/>
        </p:nvSpPr>
        <p:spPr>
          <a:xfrm>
            <a:off x="4167035" y="1135781"/>
            <a:ext cx="5504804" cy="1836019"/>
          </a:xfrm>
          <a:prstGeom prst="rect">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100" dirty="0">
                <a:solidFill>
                  <a:schemeClr val="tx1"/>
                </a:solidFill>
              </a:rPr>
              <a:t>The cadetship projects with the smallest number of cadets (MEGT and Community Corporate) had the higher rates of cadets transitioning into work placements and gaining ongoing employment after placements. </a:t>
            </a:r>
          </a:p>
          <a:p>
            <a:pPr algn="l">
              <a:spcAft>
                <a:spcPts val="600"/>
              </a:spcAft>
            </a:pPr>
            <a:r>
              <a:rPr lang="en-US" sz="1100" dirty="0">
                <a:solidFill>
                  <a:schemeClr val="tx1"/>
                </a:solidFill>
              </a:rPr>
              <a:t>MEGT had the highest rate of cadets that completed training and commenced their work placement, and the second highest rate of cadets offered ongoing employment. Community Corporate had the second highest rate of cadets completing training and commencing work placements and a very high rate of cadets being offered ongoing employment after placements. Goanna Education had the lowest rates of cadets completing training and commencing work placements, and those who were offered ongoing employment after placement.</a:t>
            </a:r>
          </a:p>
        </p:txBody>
      </p:sp>
    </p:spTree>
    <p:extLst>
      <p:ext uri="{BB962C8B-B14F-4D97-AF65-F5344CB8AC3E}">
        <p14:creationId xmlns:p14="http://schemas.microsoft.com/office/powerpoint/2010/main" val="2533129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732FC-BC6D-302E-D532-A6FB318BED0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dirty="0"/>
              <a:t>The overwhelming majority of cadets at MEGT and Community Corporate said they would recommend the cadetship to others. Cadets from Goanna Education, however, were far more divisive, with 50% saying they would not recommend the cadetship to others. </a:t>
            </a:r>
          </a:p>
        </p:txBody>
      </p:sp>
      <p:sp>
        <p:nvSpPr>
          <p:cNvPr id="3" name="Title 2">
            <a:extLst>
              <a:ext uri="{FF2B5EF4-FFF2-40B4-BE49-F238E27FC236}">
                <a16:creationId xmlns:a16="http://schemas.microsoft.com/office/drawing/2014/main" id="{81E25B4B-3591-4591-7B40-D5CCA3F8FCC8}"/>
              </a:ext>
              <a:ext uri="{C183D7F6-B498-43B3-948B-1728B52AA6E4}">
                <adec:decorative xmlns:adec="http://schemas.microsoft.com/office/drawing/2017/decorative" val="1"/>
              </a:ext>
            </a:extLst>
          </p:cNvPr>
          <p:cNvSpPr>
            <a:spLocks noGrp="1"/>
          </p:cNvSpPr>
          <p:nvPr>
            <p:ph type="title"/>
          </p:nvPr>
        </p:nvSpPr>
        <p:spPr/>
        <p:txBody>
          <a:bodyPr/>
          <a:lstStyle/>
          <a:p>
            <a:r>
              <a:rPr lang="en-GB" dirty="0"/>
              <a:t>DSCT | </a:t>
            </a:r>
            <a:r>
              <a:rPr lang="en-US" dirty="0"/>
              <a:t>Measuring of satisfaction of cadets across cadetship projects</a:t>
            </a:r>
          </a:p>
        </p:txBody>
      </p:sp>
      <p:sp>
        <p:nvSpPr>
          <p:cNvPr id="4" name="Slide Number Placeholder 3">
            <a:extLst>
              <a:ext uri="{FF2B5EF4-FFF2-40B4-BE49-F238E27FC236}">
                <a16:creationId xmlns:a16="http://schemas.microsoft.com/office/drawing/2014/main" id="{3F3320F4-03E4-99F5-9280-89CB6F673AEF}"/>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33</a:t>
            </a:fld>
            <a:endParaRPr lang="en-US"/>
          </a:p>
        </p:txBody>
      </p:sp>
      <p:sp>
        <p:nvSpPr>
          <p:cNvPr id="7" name="Footer Placeholder 4">
            <a:extLst>
              <a:ext uri="{FF2B5EF4-FFF2-40B4-BE49-F238E27FC236}">
                <a16:creationId xmlns:a16="http://schemas.microsoft.com/office/drawing/2014/main" id="{9535BA97-32C3-8DC7-FF4B-A90F79AAB71C}"/>
              </a:ext>
              <a:ext uri="{C183D7F6-B498-43B3-948B-1728B52AA6E4}">
                <adec:decorative xmlns:adec="http://schemas.microsoft.com/office/drawing/2017/decorative" val="1"/>
              </a:ext>
            </a:extLst>
          </p:cNvPr>
          <p:cNvSpPr txBox="1">
            <a:spLocks/>
          </p:cNvSpPr>
          <p:nvPr/>
        </p:nvSpPr>
        <p:spPr>
          <a:xfrm>
            <a:off x="317548" y="6428039"/>
            <a:ext cx="7132320" cy="233014"/>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a:t>Sources: dandolo Alumni Survey results, 2024. </a:t>
            </a:r>
          </a:p>
        </p:txBody>
      </p:sp>
      <p:sp>
        <p:nvSpPr>
          <p:cNvPr id="11" name="Footer Placeholder 4">
            <a:extLst>
              <a:ext uri="{FF2B5EF4-FFF2-40B4-BE49-F238E27FC236}">
                <a16:creationId xmlns:a16="http://schemas.microsoft.com/office/drawing/2014/main" id="{4400C230-CAAE-CFA5-B2D6-E8302E7E596A}"/>
              </a:ext>
              <a:ext uri="{C183D7F6-B498-43B3-948B-1728B52AA6E4}">
                <adec:decorative xmlns:adec="http://schemas.microsoft.com/office/drawing/2017/decorative" val="1"/>
              </a:ext>
            </a:extLst>
          </p:cNvPr>
          <p:cNvSpPr txBox="1">
            <a:spLocks/>
          </p:cNvSpPr>
          <p:nvPr/>
        </p:nvSpPr>
        <p:spPr>
          <a:xfrm>
            <a:off x="3222582" y="4984504"/>
            <a:ext cx="7132320" cy="248402"/>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b="1"/>
              <a:t>It’s important to note, however, the sample sizes for this survey are very small.  </a:t>
            </a:r>
          </a:p>
        </p:txBody>
      </p:sp>
      <p:sp>
        <p:nvSpPr>
          <p:cNvPr id="13" name="Rounded Rectangular Callout 29">
            <a:extLst>
              <a:ext uri="{FF2B5EF4-FFF2-40B4-BE49-F238E27FC236}">
                <a16:creationId xmlns:a16="http://schemas.microsoft.com/office/drawing/2014/main" id="{8A6FDFBF-CCD9-B3F3-FB53-E72CF01FA62A}"/>
              </a:ext>
              <a:ext uri="{C183D7F6-B498-43B3-948B-1728B52AA6E4}">
                <adec:decorative xmlns:adec="http://schemas.microsoft.com/office/drawing/2017/decorative" val="1"/>
              </a:ext>
            </a:extLst>
          </p:cNvPr>
          <p:cNvSpPr/>
          <p:nvPr/>
        </p:nvSpPr>
        <p:spPr>
          <a:xfrm>
            <a:off x="346185" y="5295583"/>
            <a:ext cx="1914382" cy="961765"/>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defRPr/>
            </a:pPr>
            <a:r>
              <a:rPr lang="en-US" sz="1000">
                <a:solidFill>
                  <a:srgbClr val="191919"/>
                </a:solidFill>
                <a:ea typeface="+mn-lt"/>
                <a:cs typeface="+mn-lt"/>
              </a:rPr>
              <a:t>"This Cadetship got my foot in the door, and I now feel confident that I would be able to secure placement in a digital role outside of my host employer." - Alumni </a:t>
            </a:r>
          </a:p>
        </p:txBody>
      </p:sp>
      <p:sp>
        <p:nvSpPr>
          <p:cNvPr id="14" name="Rounded Rectangular Callout 29">
            <a:extLst>
              <a:ext uri="{FF2B5EF4-FFF2-40B4-BE49-F238E27FC236}">
                <a16:creationId xmlns:a16="http://schemas.microsoft.com/office/drawing/2014/main" id="{69CDEC22-8D24-E823-2B58-91B0F410557A}"/>
              </a:ext>
              <a:ext uri="{C183D7F6-B498-43B3-948B-1728B52AA6E4}">
                <adec:decorative xmlns:adec="http://schemas.microsoft.com/office/drawing/2017/decorative" val="1"/>
              </a:ext>
            </a:extLst>
          </p:cNvPr>
          <p:cNvSpPr/>
          <p:nvPr/>
        </p:nvSpPr>
        <p:spPr>
          <a:xfrm>
            <a:off x="6986724" y="5295583"/>
            <a:ext cx="2501089" cy="961765"/>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defRPr/>
            </a:pPr>
            <a:r>
              <a:rPr lang="en-US" sz="1000">
                <a:solidFill>
                  <a:srgbClr val="191919"/>
                </a:solidFill>
              </a:rPr>
              <a:t>"I definitely recommend the Digital Skills Cadetship to anyone interested to pursue their career in IT. The program helped me to get back in IT and opens the opportunities to learn latest technology." - Alumni </a:t>
            </a:r>
            <a:endParaRPr lang="en-US" sz="1000">
              <a:solidFill>
                <a:srgbClr val="191919"/>
              </a:solidFill>
              <a:ea typeface="+mn-lt"/>
              <a:cs typeface="+mn-lt"/>
            </a:endParaRPr>
          </a:p>
        </p:txBody>
      </p:sp>
      <p:sp>
        <p:nvSpPr>
          <p:cNvPr id="15" name="Rounded Rectangular Callout 29">
            <a:extLst>
              <a:ext uri="{FF2B5EF4-FFF2-40B4-BE49-F238E27FC236}">
                <a16:creationId xmlns:a16="http://schemas.microsoft.com/office/drawing/2014/main" id="{6067D3C8-9341-1237-C997-1E6A6CD362D2}"/>
              </a:ext>
              <a:ext uri="{C183D7F6-B498-43B3-948B-1728B52AA6E4}">
                <adec:decorative xmlns:adec="http://schemas.microsoft.com/office/drawing/2017/decorative" val="1"/>
              </a:ext>
            </a:extLst>
          </p:cNvPr>
          <p:cNvSpPr/>
          <p:nvPr/>
        </p:nvSpPr>
        <p:spPr>
          <a:xfrm>
            <a:off x="2366963" y="5295583"/>
            <a:ext cx="2237496" cy="961765"/>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defRPr/>
            </a:pPr>
            <a:r>
              <a:rPr lang="en-US" sz="1000">
                <a:solidFill>
                  <a:srgbClr val="191919"/>
                </a:solidFill>
                <a:ea typeface="+mn-lt"/>
                <a:cs typeface="+mn-lt"/>
              </a:rPr>
              <a:t>"Achieves the goal of having a job in an industry with incredible career prospects in less than a 12 months. Why would you ever go to university when you can get just as qualified in a 4th of the time." - Alumni </a:t>
            </a:r>
          </a:p>
        </p:txBody>
      </p:sp>
      <p:sp>
        <p:nvSpPr>
          <p:cNvPr id="16" name="Rounded Rectangular Callout 29">
            <a:extLst>
              <a:ext uri="{FF2B5EF4-FFF2-40B4-BE49-F238E27FC236}">
                <a16:creationId xmlns:a16="http://schemas.microsoft.com/office/drawing/2014/main" id="{D144DDFD-CFE1-EA1F-DB4D-90FC3E6F8344}"/>
              </a:ext>
              <a:ext uri="{C183D7F6-B498-43B3-948B-1728B52AA6E4}">
                <adec:decorative xmlns:adec="http://schemas.microsoft.com/office/drawing/2017/decorative" val="1"/>
              </a:ext>
            </a:extLst>
          </p:cNvPr>
          <p:cNvSpPr/>
          <p:nvPr/>
        </p:nvSpPr>
        <p:spPr>
          <a:xfrm>
            <a:off x="4710856" y="5295582"/>
            <a:ext cx="2160969" cy="961765"/>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defRPr/>
            </a:pPr>
            <a:r>
              <a:rPr lang="en-US" sz="1000">
                <a:solidFill>
                  <a:srgbClr val="191919"/>
                </a:solidFill>
                <a:ea typeface="+mn-lt"/>
                <a:cs typeface="+mn-lt"/>
              </a:rPr>
              <a:t>"I will definitely recommend because it is a very well designed program which helped me to get long term employment in Australia, with study and extremely valuable work experience." - Alumni </a:t>
            </a:r>
            <a:endParaRPr lang="en-US" sz="1000">
              <a:solidFill>
                <a:srgbClr val="191919"/>
              </a:solidFill>
            </a:endParaRPr>
          </a:p>
        </p:txBody>
      </p:sp>
      <p:sp>
        <p:nvSpPr>
          <p:cNvPr id="8" name="TextBox 7">
            <a:extLst>
              <a:ext uri="{FF2B5EF4-FFF2-40B4-BE49-F238E27FC236}">
                <a16:creationId xmlns:a16="http://schemas.microsoft.com/office/drawing/2014/main" id="{74CE7282-DFCF-886A-9181-D9D156A08393}"/>
              </a:ext>
              <a:ext uri="{C183D7F6-B498-43B3-948B-1728B52AA6E4}">
                <adec:decorative xmlns:adec="http://schemas.microsoft.com/office/drawing/2017/decorative" val="1"/>
              </a:ext>
            </a:extLst>
          </p:cNvPr>
          <p:cNvSpPr txBox="1"/>
          <p:nvPr/>
        </p:nvSpPr>
        <p:spPr>
          <a:xfrm>
            <a:off x="8839152" y="3000345"/>
            <a:ext cx="585417" cy="261610"/>
          </a:xfrm>
          <a:prstGeom prst="rect">
            <a:avLst/>
          </a:prstGeom>
        </p:spPr>
        <p:txBody>
          <a:bodyPr wrap="none" rtlCol="0">
            <a:spAutoFit/>
          </a:bodyPr>
          <a:lstStyle/>
          <a:p>
            <a:pPr algn="l">
              <a:spcAft>
                <a:spcPts val="600"/>
              </a:spcAft>
            </a:pPr>
            <a:r>
              <a:rPr lang="en-US" sz="1100"/>
              <a:t>(n = 15)</a:t>
            </a:r>
          </a:p>
        </p:txBody>
      </p:sp>
      <p:sp>
        <p:nvSpPr>
          <p:cNvPr id="9" name="TextBox 8">
            <a:extLst>
              <a:ext uri="{FF2B5EF4-FFF2-40B4-BE49-F238E27FC236}">
                <a16:creationId xmlns:a16="http://schemas.microsoft.com/office/drawing/2014/main" id="{A89EA86A-A225-3303-3A84-44C988074292}"/>
              </a:ext>
              <a:ext uri="{C183D7F6-B498-43B3-948B-1728B52AA6E4}">
                <adec:decorative xmlns:adec="http://schemas.microsoft.com/office/drawing/2017/decorative" val="1"/>
              </a:ext>
            </a:extLst>
          </p:cNvPr>
          <p:cNvSpPr txBox="1"/>
          <p:nvPr/>
        </p:nvSpPr>
        <p:spPr>
          <a:xfrm>
            <a:off x="8839151" y="2153700"/>
            <a:ext cx="585417" cy="261610"/>
          </a:xfrm>
          <a:prstGeom prst="rect">
            <a:avLst/>
          </a:prstGeom>
        </p:spPr>
        <p:txBody>
          <a:bodyPr wrap="none" rtlCol="0">
            <a:spAutoFit/>
          </a:bodyPr>
          <a:lstStyle/>
          <a:p>
            <a:pPr algn="l">
              <a:spcAft>
                <a:spcPts val="600"/>
              </a:spcAft>
            </a:pPr>
            <a:r>
              <a:rPr lang="en-US" sz="1100"/>
              <a:t>(n = 10)</a:t>
            </a:r>
          </a:p>
        </p:txBody>
      </p:sp>
      <p:sp>
        <p:nvSpPr>
          <p:cNvPr id="10" name="TextBox 9">
            <a:extLst>
              <a:ext uri="{FF2B5EF4-FFF2-40B4-BE49-F238E27FC236}">
                <a16:creationId xmlns:a16="http://schemas.microsoft.com/office/drawing/2014/main" id="{DD253804-BA5C-3E5E-A44F-154FF63305A3}"/>
              </a:ext>
              <a:ext uri="{C183D7F6-B498-43B3-948B-1728B52AA6E4}">
                <adec:decorative xmlns:adec="http://schemas.microsoft.com/office/drawing/2017/decorative" val="1"/>
              </a:ext>
            </a:extLst>
          </p:cNvPr>
          <p:cNvSpPr txBox="1"/>
          <p:nvPr/>
        </p:nvSpPr>
        <p:spPr>
          <a:xfrm>
            <a:off x="8871213" y="3789371"/>
            <a:ext cx="521297" cy="261610"/>
          </a:xfrm>
          <a:prstGeom prst="rect">
            <a:avLst/>
          </a:prstGeom>
        </p:spPr>
        <p:txBody>
          <a:bodyPr wrap="none" rtlCol="0">
            <a:spAutoFit/>
          </a:bodyPr>
          <a:lstStyle/>
          <a:p>
            <a:pPr algn="l">
              <a:spcAft>
                <a:spcPts val="600"/>
              </a:spcAft>
            </a:pPr>
            <a:r>
              <a:rPr lang="en-US" sz="1100"/>
              <a:t>(n = 8)</a:t>
            </a:r>
          </a:p>
        </p:txBody>
      </p:sp>
      <p:graphicFrame>
        <p:nvGraphicFramePr>
          <p:cNvPr id="5" name="Chart 4">
            <a:extLst>
              <a:ext uri="{FF2B5EF4-FFF2-40B4-BE49-F238E27FC236}">
                <a16:creationId xmlns:a16="http://schemas.microsoft.com/office/drawing/2014/main" id="{C3B5EC52-DDA4-786F-784F-C6063931683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3288974"/>
              </p:ext>
            </p:extLst>
          </p:nvPr>
        </p:nvGraphicFramePr>
        <p:xfrm>
          <a:off x="165148" y="1284512"/>
          <a:ext cx="8706065" cy="37089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112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F5170B-5EBD-49B2-C412-E64D57140C20}"/>
              </a:ext>
              <a:ext uri="{C183D7F6-B498-43B3-948B-1728B52AA6E4}">
                <adec:decorative xmlns:adec="http://schemas.microsoft.com/office/drawing/2017/decorative" val="1"/>
              </a:ext>
            </a:extLst>
          </p:cNvPr>
          <p:cNvSpPr/>
          <p:nvPr/>
        </p:nvSpPr>
        <p:spPr>
          <a:xfrm>
            <a:off x="6933600" y="1072267"/>
            <a:ext cx="2728534" cy="2291066"/>
          </a:xfrm>
          <a:prstGeom prst="rect">
            <a:avLst/>
          </a:prstGeom>
          <a:solidFill>
            <a:schemeClr val="accent1"/>
          </a:solidFill>
          <a:ln w="9525" cap="flat" cmpd="sng" algn="ctr">
            <a:solidFill>
              <a:schemeClr val="accent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100">
                <a:solidFill>
                  <a:sysClr val="windowText" lastClr="000000"/>
                </a:solidFill>
              </a:rPr>
              <a:t>The total value of the three provider contracts was $5.6 million, of which approximately $5.5 million went towards the cadetships project.</a:t>
            </a:r>
          </a:p>
        </p:txBody>
      </p:sp>
      <p:sp>
        <p:nvSpPr>
          <p:cNvPr id="9" name="TextBox 8">
            <a:extLst>
              <a:ext uri="{FF2B5EF4-FFF2-40B4-BE49-F238E27FC236}">
                <a16:creationId xmlns:a16="http://schemas.microsoft.com/office/drawing/2014/main" id="{5EA2E8A0-46CF-DA60-3C66-B02DB6BF3AD6}"/>
              </a:ext>
              <a:ext uri="{C183D7F6-B498-43B3-948B-1728B52AA6E4}">
                <adec:decorative xmlns:adec="http://schemas.microsoft.com/office/drawing/2017/decorative" val="1"/>
              </a:ext>
            </a:extLst>
          </p:cNvPr>
          <p:cNvSpPr txBox="1"/>
          <p:nvPr/>
        </p:nvSpPr>
        <p:spPr>
          <a:xfrm>
            <a:off x="6933600" y="3494667"/>
            <a:ext cx="2728534" cy="2889776"/>
          </a:xfrm>
          <a:prstGeom prst="rect">
            <a:avLst/>
          </a:prstGeom>
          <a:solidFill>
            <a:schemeClr val="bg1">
              <a:lumMod val="95000"/>
            </a:schemeClr>
          </a:solidFill>
        </p:spPr>
        <p:txBody>
          <a:bodyPr wrap="square" lIns="91440" tIns="45720" rIns="91440" bIns="45720" rtlCol="0" anchor="t">
            <a:noAutofit/>
          </a:bodyPr>
          <a:lstStyle/>
          <a:p>
            <a:pPr>
              <a:spcAft>
                <a:spcPts val="600"/>
              </a:spcAft>
            </a:pPr>
            <a:endParaRPr lang="en-US" sz="1100"/>
          </a:p>
        </p:txBody>
      </p:sp>
      <p:sp>
        <p:nvSpPr>
          <p:cNvPr id="2" name="Text Placeholder 1">
            <a:extLst>
              <a:ext uri="{FF2B5EF4-FFF2-40B4-BE49-F238E27FC236}">
                <a16:creationId xmlns:a16="http://schemas.microsoft.com/office/drawing/2014/main" id="{02F8950C-3A7C-8063-9F1E-16BEB976BB8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dirty="0"/>
              <a:t>Spend on different cost categories was broadly comparable across providers. Goanna Education’s low spend on mentoring is an outlier, potentially reflecting low uptake of these services.</a:t>
            </a:r>
          </a:p>
        </p:txBody>
      </p:sp>
      <p:sp>
        <p:nvSpPr>
          <p:cNvPr id="3" name="Title 2">
            <a:extLst>
              <a:ext uri="{FF2B5EF4-FFF2-40B4-BE49-F238E27FC236}">
                <a16:creationId xmlns:a16="http://schemas.microsoft.com/office/drawing/2014/main" id="{E608B4B2-77C3-2C25-7C56-2AF928104BD9}"/>
              </a:ext>
              <a:ext uri="{C183D7F6-B498-43B3-948B-1728B52AA6E4}">
                <adec:decorative xmlns:adec="http://schemas.microsoft.com/office/drawing/2017/decorative" val="1"/>
              </a:ext>
            </a:extLst>
          </p:cNvPr>
          <p:cNvSpPr>
            <a:spLocks noGrp="1"/>
          </p:cNvSpPr>
          <p:nvPr>
            <p:ph type="title"/>
          </p:nvPr>
        </p:nvSpPr>
        <p:spPr/>
        <p:txBody>
          <a:bodyPr/>
          <a:lstStyle/>
          <a:p>
            <a:r>
              <a:rPr lang="en-US" dirty="0"/>
              <a:t>DSCT | Cost of the DSCT and spending by provider</a:t>
            </a:r>
          </a:p>
        </p:txBody>
      </p:sp>
      <p:sp>
        <p:nvSpPr>
          <p:cNvPr id="4" name="Slide Number Placeholder 3">
            <a:extLst>
              <a:ext uri="{FF2B5EF4-FFF2-40B4-BE49-F238E27FC236}">
                <a16:creationId xmlns:a16="http://schemas.microsoft.com/office/drawing/2014/main" id="{91F5346A-01CB-4532-11A2-75A50FC4D81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34</a:t>
            </a:fld>
            <a:endParaRPr lang="en-US"/>
          </a:p>
        </p:txBody>
      </p:sp>
      <p:sp>
        <p:nvSpPr>
          <p:cNvPr id="5" name="Footer Placeholder 4">
            <a:extLst>
              <a:ext uri="{FF2B5EF4-FFF2-40B4-BE49-F238E27FC236}">
                <a16:creationId xmlns:a16="http://schemas.microsoft.com/office/drawing/2014/main" id="{F99B4A6A-C787-113D-AFC4-1755E21C4DB3}"/>
              </a:ext>
              <a:ext uri="{C183D7F6-B498-43B3-948B-1728B52AA6E4}">
                <adec:decorative xmlns:adec="http://schemas.microsoft.com/office/drawing/2017/decorative" val="1"/>
              </a:ext>
            </a:extLst>
          </p:cNvPr>
          <p:cNvSpPr>
            <a:spLocks noGrp="1"/>
          </p:cNvSpPr>
          <p:nvPr>
            <p:ph type="ftr" sz="quarter" idx="14"/>
          </p:nvPr>
        </p:nvSpPr>
        <p:spPr>
          <a:xfrm>
            <a:off x="125788" y="5455015"/>
            <a:ext cx="6847170" cy="1341009"/>
          </a:xfrm>
        </p:spPr>
        <p:txBody>
          <a:bodyPr/>
          <a:lstStyle/>
          <a:p>
            <a:r>
              <a:rPr lang="en-AU" dirty="0"/>
              <a:t>All figures include GST. Goanna Education submitted their project expenditure excluding GST. GST has been added by </a:t>
            </a:r>
            <a:r>
              <a:rPr lang="en-AU" dirty="0" err="1"/>
              <a:t>dandolo</a:t>
            </a:r>
            <a:r>
              <a:rPr lang="en-AU" dirty="0"/>
              <a:t> to each budget item before analysis which may result in some differences between the figures in this evaluation report and final provider reports. </a:t>
            </a:r>
          </a:p>
          <a:p>
            <a:r>
              <a:rPr lang="en-AU" baseline="30000" dirty="0"/>
              <a:t>1 </a:t>
            </a:r>
            <a:r>
              <a:rPr lang="en-AU" b="0" i="0" dirty="0">
                <a:effectLst/>
                <a:latin typeface="+mj-lt"/>
              </a:rPr>
              <a:t>Of the total funding provided to Community Corporate, </a:t>
            </a:r>
            <a:r>
              <a:rPr lang="en-AU" dirty="0">
                <a:latin typeface="+mj-lt"/>
              </a:rPr>
              <a:t>some of this was not directly related to the cadetships project. Funding was spent on an independent evaluation of the project by the University of Sydney and on implementing data security safeguards in line with DEWR’s requirements. These amounts have been removed from their final cost. </a:t>
            </a:r>
            <a:endParaRPr lang="en-AU" dirty="0"/>
          </a:p>
          <a:p>
            <a:r>
              <a:rPr lang="en-AU" baseline="30000" dirty="0"/>
              <a:t>2 </a:t>
            </a:r>
            <a:r>
              <a:rPr lang="en-AU" dirty="0"/>
              <a:t>MEGT also had a funding contribution from Microsoft.</a:t>
            </a:r>
          </a:p>
          <a:p>
            <a:r>
              <a:rPr lang="en-AU" baseline="30000" dirty="0"/>
              <a:t>3 </a:t>
            </a:r>
            <a:r>
              <a:rPr lang="en-AU" dirty="0"/>
              <a:t>Goanna Education’s funding was reduced when the second cohort did not go ahead.</a:t>
            </a:r>
          </a:p>
          <a:p>
            <a:r>
              <a:rPr lang="en-AU" dirty="0"/>
              <a:t>Sources: </a:t>
            </a:r>
            <a:r>
              <a:rPr kumimoji="0" lang="en-AU" sz="900" b="0" i="0" u="none" strike="noStrike" kern="1200" cap="none" spc="0" normalizeH="0" baseline="0" noProof="0" dirty="0">
                <a:ln>
                  <a:noFill/>
                </a:ln>
                <a:effectLst/>
                <a:uLnTx/>
                <a:uFillTx/>
                <a:latin typeface="Arial Narrow"/>
                <a:ea typeface="+mn-ea"/>
                <a:cs typeface="+mn-cs"/>
              </a:rPr>
              <a:t>Community Corporate DSCT Final Implementation Report 2024; MEGT DSCT Final Implementation Report 2024 and </a:t>
            </a:r>
            <a:r>
              <a:rPr lang="en-AU" dirty="0"/>
              <a:t>Goanna Education DSCT Final Implementation Report 2024.</a:t>
            </a:r>
          </a:p>
        </p:txBody>
      </p:sp>
      <p:graphicFrame>
        <p:nvGraphicFramePr>
          <p:cNvPr id="10" name="Chart 9">
            <a:extLst>
              <a:ext uri="{FF2B5EF4-FFF2-40B4-BE49-F238E27FC236}">
                <a16:creationId xmlns:a16="http://schemas.microsoft.com/office/drawing/2014/main" id="{F7905F60-9189-90EF-A5B6-F09D64F0936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197148907"/>
              </p:ext>
            </p:extLst>
          </p:nvPr>
        </p:nvGraphicFramePr>
        <p:xfrm>
          <a:off x="243866" y="1164858"/>
          <a:ext cx="6443513" cy="38672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0444D20-B944-D2CB-B547-BDC87E67A398}"/>
              </a:ext>
              <a:ext uri="{C183D7F6-B498-43B3-948B-1728B52AA6E4}">
                <adec:decorative xmlns:adec="http://schemas.microsoft.com/office/drawing/2017/decorative" val="1"/>
              </a:ext>
            </a:extLst>
          </p:cNvPr>
          <p:cNvSpPr txBox="1"/>
          <p:nvPr/>
        </p:nvSpPr>
        <p:spPr>
          <a:xfrm>
            <a:off x="7602679" y="1866524"/>
            <a:ext cx="2002098" cy="261610"/>
          </a:xfrm>
          <a:prstGeom prst="rect">
            <a:avLst/>
          </a:prstGeom>
        </p:spPr>
        <p:txBody>
          <a:bodyPr wrap="square" lIns="91440" tIns="45720" rIns="91440" bIns="45720" rtlCol="0" anchor="t">
            <a:spAutoFit/>
          </a:bodyPr>
          <a:lstStyle/>
          <a:p>
            <a:pPr algn="ctr">
              <a:spcAft>
                <a:spcPts val="600"/>
              </a:spcAft>
            </a:pPr>
            <a:r>
              <a:rPr lang="en-US" sz="1100" dirty="0"/>
              <a:t>Provided to Community Corporate</a:t>
            </a:r>
            <a:r>
              <a:rPr lang="en-US" sz="1100" baseline="30000" dirty="0"/>
              <a:t>1</a:t>
            </a:r>
            <a:endParaRPr lang="en-US" sz="1100" dirty="0"/>
          </a:p>
        </p:txBody>
      </p:sp>
      <p:sp>
        <p:nvSpPr>
          <p:cNvPr id="11" name="TextBox 10">
            <a:extLst>
              <a:ext uri="{FF2B5EF4-FFF2-40B4-BE49-F238E27FC236}">
                <a16:creationId xmlns:a16="http://schemas.microsoft.com/office/drawing/2014/main" id="{689DA6F8-3751-F99C-9896-C2F247645BEC}"/>
              </a:ext>
              <a:ext uri="{C183D7F6-B498-43B3-948B-1728B52AA6E4}">
                <adec:decorative xmlns:adec="http://schemas.microsoft.com/office/drawing/2017/decorative" val="1"/>
              </a:ext>
            </a:extLst>
          </p:cNvPr>
          <p:cNvSpPr txBox="1"/>
          <p:nvPr/>
        </p:nvSpPr>
        <p:spPr>
          <a:xfrm>
            <a:off x="6933600" y="1806713"/>
            <a:ext cx="764953" cy="369332"/>
          </a:xfrm>
          <a:prstGeom prst="rect">
            <a:avLst/>
          </a:prstGeom>
        </p:spPr>
        <p:txBody>
          <a:bodyPr wrap="none" rtlCol="0">
            <a:spAutoFit/>
          </a:bodyPr>
          <a:lstStyle/>
          <a:p>
            <a:pPr algn="l">
              <a:spcAft>
                <a:spcPts val="600"/>
              </a:spcAft>
            </a:pPr>
            <a:r>
              <a:rPr lang="en-US">
                <a:solidFill>
                  <a:schemeClr val="tx2"/>
                </a:solidFill>
              </a:rPr>
              <a:t>$1.2 m</a:t>
            </a:r>
            <a:endParaRPr lang="en-AU"/>
          </a:p>
        </p:txBody>
      </p:sp>
      <p:sp>
        <p:nvSpPr>
          <p:cNvPr id="13" name="TextBox 12">
            <a:extLst>
              <a:ext uri="{FF2B5EF4-FFF2-40B4-BE49-F238E27FC236}">
                <a16:creationId xmlns:a16="http://schemas.microsoft.com/office/drawing/2014/main" id="{AFCB3F97-AAC8-AD41-036E-64C0A136F65C}"/>
              </a:ext>
              <a:ext uri="{C183D7F6-B498-43B3-948B-1728B52AA6E4}">
                <adec:decorative xmlns:adec="http://schemas.microsoft.com/office/drawing/2017/decorative" val="1"/>
              </a:ext>
            </a:extLst>
          </p:cNvPr>
          <p:cNvSpPr txBox="1"/>
          <p:nvPr/>
        </p:nvSpPr>
        <p:spPr>
          <a:xfrm>
            <a:off x="7602679" y="2380292"/>
            <a:ext cx="1784698" cy="261610"/>
          </a:xfrm>
          <a:prstGeom prst="rect">
            <a:avLst/>
          </a:prstGeom>
        </p:spPr>
        <p:txBody>
          <a:bodyPr wrap="square" lIns="91440" tIns="45720" rIns="91440" bIns="45720" rtlCol="0" anchor="t">
            <a:spAutoFit/>
          </a:bodyPr>
          <a:lstStyle/>
          <a:p>
            <a:pPr>
              <a:spcAft>
                <a:spcPts val="600"/>
              </a:spcAft>
            </a:pPr>
            <a:r>
              <a:rPr lang="en-US" sz="1100" dirty="0"/>
              <a:t>Provided to MEGT</a:t>
            </a:r>
            <a:r>
              <a:rPr lang="en-US" sz="1100" baseline="30000" dirty="0"/>
              <a:t>2</a:t>
            </a:r>
            <a:endParaRPr lang="en-US" sz="1100" dirty="0"/>
          </a:p>
        </p:txBody>
      </p:sp>
      <p:sp>
        <p:nvSpPr>
          <p:cNvPr id="14" name="TextBox 13">
            <a:extLst>
              <a:ext uri="{FF2B5EF4-FFF2-40B4-BE49-F238E27FC236}">
                <a16:creationId xmlns:a16="http://schemas.microsoft.com/office/drawing/2014/main" id="{51AF26E0-9694-6E07-4634-477062E20375}"/>
              </a:ext>
              <a:ext uri="{C183D7F6-B498-43B3-948B-1728B52AA6E4}">
                <adec:decorative xmlns:adec="http://schemas.microsoft.com/office/drawing/2017/decorative" val="1"/>
              </a:ext>
            </a:extLst>
          </p:cNvPr>
          <p:cNvSpPr txBox="1"/>
          <p:nvPr/>
        </p:nvSpPr>
        <p:spPr>
          <a:xfrm>
            <a:off x="6933600" y="2320481"/>
            <a:ext cx="764953" cy="369332"/>
          </a:xfrm>
          <a:prstGeom prst="rect">
            <a:avLst/>
          </a:prstGeom>
        </p:spPr>
        <p:txBody>
          <a:bodyPr wrap="none" rtlCol="0">
            <a:spAutoFit/>
          </a:bodyPr>
          <a:lstStyle/>
          <a:p>
            <a:pPr algn="l">
              <a:spcAft>
                <a:spcPts val="600"/>
              </a:spcAft>
            </a:pPr>
            <a:r>
              <a:rPr lang="en-US">
                <a:solidFill>
                  <a:schemeClr val="tx2"/>
                </a:solidFill>
              </a:rPr>
              <a:t>$2.6 m</a:t>
            </a:r>
            <a:endParaRPr lang="en-AU"/>
          </a:p>
        </p:txBody>
      </p:sp>
      <p:sp>
        <p:nvSpPr>
          <p:cNvPr id="15" name="TextBox 14">
            <a:extLst>
              <a:ext uri="{FF2B5EF4-FFF2-40B4-BE49-F238E27FC236}">
                <a16:creationId xmlns:a16="http://schemas.microsoft.com/office/drawing/2014/main" id="{0E301422-EE1C-B20E-DC34-E38C807C90B1}"/>
              </a:ext>
              <a:ext uri="{C183D7F6-B498-43B3-948B-1728B52AA6E4}">
                <adec:decorative xmlns:adec="http://schemas.microsoft.com/office/drawing/2017/decorative" val="1"/>
              </a:ext>
            </a:extLst>
          </p:cNvPr>
          <p:cNvSpPr txBox="1"/>
          <p:nvPr/>
        </p:nvSpPr>
        <p:spPr>
          <a:xfrm>
            <a:off x="7602679" y="2913524"/>
            <a:ext cx="1784698" cy="261610"/>
          </a:xfrm>
          <a:prstGeom prst="rect">
            <a:avLst/>
          </a:prstGeom>
        </p:spPr>
        <p:txBody>
          <a:bodyPr wrap="square" lIns="91440" tIns="45720" rIns="91440" bIns="45720" rtlCol="0" anchor="t">
            <a:spAutoFit/>
          </a:bodyPr>
          <a:lstStyle/>
          <a:p>
            <a:pPr algn="ctr">
              <a:spcAft>
                <a:spcPts val="600"/>
              </a:spcAft>
            </a:pPr>
            <a:r>
              <a:rPr lang="en-US" sz="1100" dirty="0"/>
              <a:t>Provided to Goanna Education</a:t>
            </a:r>
            <a:r>
              <a:rPr lang="en-US" sz="1100" baseline="30000" dirty="0"/>
              <a:t>3</a:t>
            </a:r>
            <a:r>
              <a:rPr lang="en-US" sz="1100" dirty="0"/>
              <a:t> </a:t>
            </a:r>
          </a:p>
        </p:txBody>
      </p:sp>
      <p:sp>
        <p:nvSpPr>
          <p:cNvPr id="16" name="TextBox 15">
            <a:extLst>
              <a:ext uri="{FF2B5EF4-FFF2-40B4-BE49-F238E27FC236}">
                <a16:creationId xmlns:a16="http://schemas.microsoft.com/office/drawing/2014/main" id="{E56E5341-D484-E032-BEEB-CAF42319FCA4}"/>
              </a:ext>
              <a:ext uri="{C183D7F6-B498-43B3-948B-1728B52AA6E4}">
                <adec:decorative xmlns:adec="http://schemas.microsoft.com/office/drawing/2017/decorative" val="1"/>
              </a:ext>
            </a:extLst>
          </p:cNvPr>
          <p:cNvSpPr txBox="1"/>
          <p:nvPr/>
        </p:nvSpPr>
        <p:spPr>
          <a:xfrm>
            <a:off x="6933600" y="2853713"/>
            <a:ext cx="764953" cy="369332"/>
          </a:xfrm>
          <a:prstGeom prst="rect">
            <a:avLst/>
          </a:prstGeom>
        </p:spPr>
        <p:txBody>
          <a:bodyPr wrap="none" rtlCol="0">
            <a:spAutoFit/>
          </a:bodyPr>
          <a:lstStyle/>
          <a:p>
            <a:pPr algn="l">
              <a:spcAft>
                <a:spcPts val="600"/>
              </a:spcAft>
            </a:pPr>
            <a:r>
              <a:rPr lang="en-US">
                <a:solidFill>
                  <a:schemeClr val="tx2"/>
                </a:solidFill>
              </a:rPr>
              <a:t>$1.7 m</a:t>
            </a:r>
            <a:endParaRPr lang="en-AU"/>
          </a:p>
        </p:txBody>
      </p:sp>
      <p:sp>
        <p:nvSpPr>
          <p:cNvPr id="20" name="TextBox 19">
            <a:extLst>
              <a:ext uri="{FF2B5EF4-FFF2-40B4-BE49-F238E27FC236}">
                <a16:creationId xmlns:a16="http://schemas.microsoft.com/office/drawing/2014/main" id="{05F0204B-E603-9F99-9756-64F866BCF15A}"/>
              </a:ext>
              <a:ext uri="{C183D7F6-B498-43B3-948B-1728B52AA6E4}">
                <adec:decorative xmlns:adec="http://schemas.microsoft.com/office/drawing/2017/decorative" val="1"/>
              </a:ext>
            </a:extLst>
          </p:cNvPr>
          <p:cNvSpPr txBox="1"/>
          <p:nvPr/>
        </p:nvSpPr>
        <p:spPr>
          <a:xfrm>
            <a:off x="6972958" y="3548262"/>
            <a:ext cx="2631819" cy="2785378"/>
          </a:xfrm>
          <a:prstGeom prst="rect">
            <a:avLst/>
          </a:prstGeom>
        </p:spPr>
        <p:txBody>
          <a:bodyPr wrap="square" rtlCol="0">
            <a:spAutoFit/>
          </a:bodyPr>
          <a:lstStyle/>
          <a:p>
            <a:pPr>
              <a:spcAft>
                <a:spcPts val="600"/>
              </a:spcAft>
            </a:pPr>
            <a:r>
              <a:rPr lang="en-US" sz="1100" dirty="0"/>
              <a:t>MEGT spent approximately 1/3 of their budget on project design, and the remainder on delivery of placements, education and training and mentoring. </a:t>
            </a:r>
          </a:p>
          <a:p>
            <a:pPr>
              <a:spcAft>
                <a:spcPts val="600"/>
              </a:spcAft>
            </a:pPr>
            <a:r>
              <a:rPr lang="en-US" sz="1100" dirty="0"/>
              <a:t>Community Corporate spent more than 1/3 of their budget on project design, and nearly half on the delivery of placements, education and training and mentoring. Nearly $252,000 was spent on administrative costs. This is lower than the other providers because project management costs were reported in project design not administrative costs. </a:t>
            </a:r>
          </a:p>
          <a:p>
            <a:pPr>
              <a:spcAft>
                <a:spcPts val="600"/>
              </a:spcAft>
            </a:pPr>
            <a:r>
              <a:rPr lang="en-US" sz="1100" dirty="0"/>
              <a:t>Goanna Education spent approximately 1/3 of their budget on project design. Over $300,000 was spent on project administrative costs. </a:t>
            </a:r>
          </a:p>
        </p:txBody>
      </p:sp>
      <p:sp>
        <p:nvSpPr>
          <p:cNvPr id="12" name="Footer Placeholder 4">
            <a:extLst>
              <a:ext uri="{FF2B5EF4-FFF2-40B4-BE49-F238E27FC236}">
                <a16:creationId xmlns:a16="http://schemas.microsoft.com/office/drawing/2014/main" id="{57ABA00A-13A1-2BF1-4234-03FA88CA428F}"/>
              </a:ext>
              <a:ext uri="{C183D7F6-B498-43B3-948B-1728B52AA6E4}">
                <adec:decorative xmlns:adec="http://schemas.microsoft.com/office/drawing/2017/decorative" val="1"/>
              </a:ext>
            </a:extLst>
          </p:cNvPr>
          <p:cNvSpPr txBox="1">
            <a:spLocks/>
          </p:cNvSpPr>
          <p:nvPr/>
        </p:nvSpPr>
        <p:spPr>
          <a:xfrm>
            <a:off x="478626" y="5105499"/>
            <a:ext cx="6331863"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1713419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17121B-6DB3-B2C7-EAEA-A3019A0EDC7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dirty="0"/>
              <a:t>Each of the DSCT projects were funded to meet a target number of cadetship completions. None of the DSCT projects met these targets. This led to costs per completion to vary widely across the three projects from $24,000 to $48,000. </a:t>
            </a:r>
          </a:p>
        </p:txBody>
      </p:sp>
      <p:sp>
        <p:nvSpPr>
          <p:cNvPr id="3" name="Title 2">
            <a:extLst>
              <a:ext uri="{FF2B5EF4-FFF2-40B4-BE49-F238E27FC236}">
                <a16:creationId xmlns:a16="http://schemas.microsoft.com/office/drawing/2014/main" id="{924DD8FB-83D6-7D5E-72DC-2B2B3D06773B}"/>
              </a:ext>
              <a:ext uri="{C183D7F6-B498-43B3-948B-1728B52AA6E4}">
                <adec:decorative xmlns:adec="http://schemas.microsoft.com/office/drawing/2017/decorative" val="1"/>
              </a:ext>
            </a:extLst>
          </p:cNvPr>
          <p:cNvSpPr>
            <a:spLocks noGrp="1"/>
          </p:cNvSpPr>
          <p:nvPr>
            <p:ph type="title"/>
          </p:nvPr>
        </p:nvSpPr>
        <p:spPr/>
        <p:txBody>
          <a:bodyPr/>
          <a:lstStyle/>
          <a:p>
            <a:r>
              <a:rPr lang="en-US" dirty="0"/>
              <a:t>DSCT | Cost per cadet enrolment and completion</a:t>
            </a:r>
          </a:p>
        </p:txBody>
      </p:sp>
      <p:sp>
        <p:nvSpPr>
          <p:cNvPr id="4" name="Slide Number Placeholder 3">
            <a:extLst>
              <a:ext uri="{FF2B5EF4-FFF2-40B4-BE49-F238E27FC236}">
                <a16:creationId xmlns:a16="http://schemas.microsoft.com/office/drawing/2014/main" id="{B24027F2-CF7A-049B-A9FA-3EE5F28301E3}"/>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graphicFrame>
        <p:nvGraphicFramePr>
          <p:cNvPr id="6" name="Chart 5">
            <a:extLst>
              <a:ext uri="{FF2B5EF4-FFF2-40B4-BE49-F238E27FC236}">
                <a16:creationId xmlns:a16="http://schemas.microsoft.com/office/drawing/2014/main" id="{B86194A9-2C33-F629-7161-5076390BD7C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9592059"/>
              </p:ext>
            </p:extLst>
          </p:nvPr>
        </p:nvGraphicFramePr>
        <p:xfrm>
          <a:off x="161660" y="1102378"/>
          <a:ext cx="9557906" cy="4080677"/>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4">
            <a:extLst>
              <a:ext uri="{FF2B5EF4-FFF2-40B4-BE49-F238E27FC236}">
                <a16:creationId xmlns:a16="http://schemas.microsoft.com/office/drawing/2014/main" id="{26648C07-5D2E-D8FD-FE1A-491A6E960727}"/>
              </a:ext>
              <a:ext uri="{C183D7F6-B498-43B3-948B-1728B52AA6E4}">
                <adec:decorative xmlns:adec="http://schemas.microsoft.com/office/drawing/2017/decorative" val="1"/>
              </a:ext>
            </a:extLst>
          </p:cNvPr>
          <p:cNvSpPr>
            <a:spLocks noGrp="1"/>
          </p:cNvSpPr>
          <p:nvPr>
            <p:ph type="ftr" sz="quarter" idx="14"/>
          </p:nvPr>
        </p:nvSpPr>
        <p:spPr>
          <a:xfrm>
            <a:off x="165148" y="6447240"/>
            <a:ext cx="6847170" cy="371513"/>
          </a:xfrm>
        </p:spPr>
        <p:txBody>
          <a:bodyPr/>
          <a:lstStyle/>
          <a:p>
            <a:r>
              <a:rPr lang="en-AU" dirty="0"/>
              <a:t>Sources: </a:t>
            </a:r>
            <a:r>
              <a:rPr kumimoji="0" lang="en-AU" sz="900" b="0" i="0" u="none" strike="noStrike" kern="1200" cap="none" spc="0" normalizeH="0" baseline="0" noProof="0" dirty="0">
                <a:ln>
                  <a:noFill/>
                </a:ln>
                <a:effectLst/>
                <a:uLnTx/>
                <a:uFillTx/>
                <a:latin typeface="Arial Narrow"/>
                <a:ea typeface="+mn-ea"/>
                <a:cs typeface="+mn-cs"/>
              </a:rPr>
              <a:t>Community Corporate DSCT Final Implementation Report 2024; MEGT DSCT Final Implementation Report 2024 and </a:t>
            </a:r>
            <a:r>
              <a:rPr lang="en-AU" dirty="0"/>
              <a:t>Goanna Education DSCT Final Implementation Report 2024.</a:t>
            </a:r>
          </a:p>
        </p:txBody>
      </p:sp>
      <p:sp>
        <p:nvSpPr>
          <p:cNvPr id="11" name="TextBox 10">
            <a:extLst>
              <a:ext uri="{FF2B5EF4-FFF2-40B4-BE49-F238E27FC236}">
                <a16:creationId xmlns:a16="http://schemas.microsoft.com/office/drawing/2014/main" id="{A0BD7406-F4F4-3B67-A8BE-3B836A4542C1}"/>
              </a:ext>
              <a:ext uri="{C183D7F6-B498-43B3-948B-1728B52AA6E4}">
                <adec:decorative xmlns:adec="http://schemas.microsoft.com/office/drawing/2017/decorative" val="1"/>
              </a:ext>
            </a:extLst>
          </p:cNvPr>
          <p:cNvSpPr txBox="1"/>
          <p:nvPr/>
        </p:nvSpPr>
        <p:spPr>
          <a:xfrm>
            <a:off x="931951" y="5203957"/>
            <a:ext cx="2728534" cy="553998"/>
          </a:xfrm>
          <a:prstGeom prst="rect">
            <a:avLst/>
          </a:prstGeom>
          <a:noFill/>
          <a:ln>
            <a:solidFill>
              <a:schemeClr val="tx2">
                <a:lumMod val="60000"/>
                <a:lumOff val="40000"/>
              </a:schemeClr>
            </a:solidFill>
          </a:ln>
        </p:spPr>
        <p:txBody>
          <a:bodyPr wrap="square">
            <a:spAutoFit/>
          </a:bodyPr>
          <a:lstStyle/>
          <a:p>
            <a:r>
              <a:rPr lang="en-US" sz="1000">
                <a:solidFill>
                  <a:schemeClr val="tx1"/>
                </a:solidFill>
              </a:rPr>
              <a:t>Cost per enrolment for Community Corporate cadets was $18,659, slightly lower than the cost per cadet who completed work placements ($24,257).</a:t>
            </a:r>
          </a:p>
        </p:txBody>
      </p:sp>
      <p:sp>
        <p:nvSpPr>
          <p:cNvPr id="13" name="TextBox 12">
            <a:extLst>
              <a:ext uri="{FF2B5EF4-FFF2-40B4-BE49-F238E27FC236}">
                <a16:creationId xmlns:a16="http://schemas.microsoft.com/office/drawing/2014/main" id="{4E3F76AE-3BA2-FB54-7C3D-4800C3E62391}"/>
              </a:ext>
              <a:ext uri="{C183D7F6-B498-43B3-948B-1728B52AA6E4}">
                <adec:decorative xmlns:adec="http://schemas.microsoft.com/office/drawing/2017/decorative" val="1"/>
              </a:ext>
            </a:extLst>
          </p:cNvPr>
          <p:cNvSpPr txBox="1"/>
          <p:nvPr/>
        </p:nvSpPr>
        <p:spPr>
          <a:xfrm>
            <a:off x="3991956" y="5213167"/>
            <a:ext cx="2728534" cy="553998"/>
          </a:xfrm>
          <a:prstGeom prst="rect">
            <a:avLst/>
          </a:prstGeom>
          <a:noFill/>
          <a:ln>
            <a:solidFill>
              <a:schemeClr val="tx2">
                <a:lumMod val="60000"/>
                <a:lumOff val="40000"/>
              </a:schemeClr>
            </a:solidFill>
          </a:ln>
        </p:spPr>
        <p:txBody>
          <a:bodyPr wrap="square">
            <a:spAutoFit/>
          </a:bodyPr>
          <a:lstStyle/>
          <a:p>
            <a:r>
              <a:rPr lang="en-US" sz="1000">
                <a:solidFill>
                  <a:schemeClr val="tx1"/>
                </a:solidFill>
              </a:rPr>
              <a:t>Cost per enrolment for MEGT cadets was $43,822, slightly lower than the cost per cadet who completed work placements ($46,793).</a:t>
            </a:r>
            <a:endParaRPr lang="en-AU" sz="1000">
              <a:solidFill>
                <a:schemeClr val="tx1"/>
              </a:solidFill>
              <a:effectLst/>
            </a:endParaRPr>
          </a:p>
        </p:txBody>
      </p:sp>
      <p:sp>
        <p:nvSpPr>
          <p:cNvPr id="14" name="TextBox 13">
            <a:extLst>
              <a:ext uri="{FF2B5EF4-FFF2-40B4-BE49-F238E27FC236}">
                <a16:creationId xmlns:a16="http://schemas.microsoft.com/office/drawing/2014/main" id="{E24E812E-A84C-E474-D575-377F3D62D052}"/>
              </a:ext>
              <a:ext uri="{C183D7F6-B498-43B3-948B-1728B52AA6E4}">
                <adec:decorative xmlns:adec="http://schemas.microsoft.com/office/drawing/2017/decorative" val="1"/>
              </a:ext>
            </a:extLst>
          </p:cNvPr>
          <p:cNvSpPr txBox="1"/>
          <p:nvPr/>
        </p:nvSpPr>
        <p:spPr>
          <a:xfrm>
            <a:off x="7051961" y="5183055"/>
            <a:ext cx="2513458" cy="553998"/>
          </a:xfrm>
          <a:prstGeom prst="rect">
            <a:avLst/>
          </a:prstGeom>
          <a:noFill/>
          <a:ln>
            <a:solidFill>
              <a:schemeClr val="tx2">
                <a:lumMod val="60000"/>
                <a:lumOff val="40000"/>
              </a:schemeClr>
            </a:solidFill>
          </a:ln>
        </p:spPr>
        <p:txBody>
          <a:bodyPr wrap="square">
            <a:spAutoFit/>
          </a:bodyPr>
          <a:lstStyle/>
          <a:p>
            <a:r>
              <a:rPr lang="en-US" sz="1000" dirty="0">
                <a:solidFill>
                  <a:schemeClr val="tx1"/>
                </a:solidFill>
              </a:rPr>
              <a:t>Cost per enrolment for Goanna Education cadets was $12,381, significantly lower than the cost per cadet who completed work placements ($48,724).</a:t>
            </a:r>
            <a:endParaRPr lang="en-AU" sz="1000" dirty="0">
              <a:solidFill>
                <a:schemeClr val="tx1"/>
              </a:solidFill>
              <a:effectLst/>
            </a:endParaRPr>
          </a:p>
        </p:txBody>
      </p:sp>
      <p:sp>
        <p:nvSpPr>
          <p:cNvPr id="5" name="Footer Placeholder 4">
            <a:extLst>
              <a:ext uri="{FF2B5EF4-FFF2-40B4-BE49-F238E27FC236}">
                <a16:creationId xmlns:a16="http://schemas.microsoft.com/office/drawing/2014/main" id="{9D8B3701-1C0D-1517-E81C-A2B544F4AD71}"/>
              </a:ext>
              <a:ext uri="{C183D7F6-B498-43B3-948B-1728B52AA6E4}">
                <adec:decorative xmlns:adec="http://schemas.microsoft.com/office/drawing/2017/decorative" val="1"/>
              </a:ext>
            </a:extLst>
          </p:cNvPr>
          <p:cNvSpPr txBox="1">
            <a:spLocks/>
          </p:cNvSpPr>
          <p:nvPr/>
        </p:nvSpPr>
        <p:spPr>
          <a:xfrm>
            <a:off x="931951" y="5830734"/>
            <a:ext cx="8633468"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
        <p:nvSpPr>
          <p:cNvPr id="7" name="TextBox 6">
            <a:extLst>
              <a:ext uri="{FF2B5EF4-FFF2-40B4-BE49-F238E27FC236}">
                <a16:creationId xmlns:a16="http://schemas.microsoft.com/office/drawing/2014/main" id="{C1DBB214-AAAB-C62D-D7BD-5A437FDBF88F}"/>
              </a:ext>
              <a:ext uri="{C183D7F6-B498-43B3-948B-1728B52AA6E4}">
                <adec:decorative xmlns:adec="http://schemas.microsoft.com/office/drawing/2017/decorative" val="1"/>
              </a:ext>
            </a:extLst>
          </p:cNvPr>
          <p:cNvSpPr txBox="1"/>
          <p:nvPr/>
        </p:nvSpPr>
        <p:spPr>
          <a:xfrm>
            <a:off x="1619250" y="2457450"/>
            <a:ext cx="1569660" cy="769441"/>
          </a:xfrm>
          <a:prstGeom prst="rect">
            <a:avLst/>
          </a:prstGeom>
        </p:spPr>
        <p:txBody>
          <a:bodyPr wrap="none" rtlCol="0">
            <a:spAutoFit/>
          </a:bodyPr>
          <a:lstStyle/>
          <a:p>
            <a:pPr algn="ctr"/>
            <a:r>
              <a:rPr lang="en-AU" sz="1100" dirty="0"/>
              <a:t>Community Corporate had </a:t>
            </a:r>
          </a:p>
          <a:p>
            <a:pPr algn="ctr"/>
            <a:r>
              <a:rPr lang="en-AU" sz="1100" b="1" dirty="0"/>
              <a:t>65 enrolments </a:t>
            </a:r>
            <a:r>
              <a:rPr lang="en-AU" sz="1100" dirty="0"/>
              <a:t>and </a:t>
            </a:r>
          </a:p>
          <a:p>
            <a:pPr algn="ctr"/>
            <a:r>
              <a:rPr lang="en-AU" sz="1100" b="1" dirty="0"/>
              <a:t>50 completions </a:t>
            </a:r>
            <a:r>
              <a:rPr lang="en-AU" sz="1100" dirty="0"/>
              <a:t>from its </a:t>
            </a:r>
          </a:p>
          <a:p>
            <a:pPr algn="ctr"/>
            <a:r>
              <a:rPr lang="en-AU" sz="1100" dirty="0"/>
              <a:t>funded target of </a:t>
            </a:r>
            <a:r>
              <a:rPr lang="en-AU" sz="1100" b="1" dirty="0"/>
              <a:t>65</a:t>
            </a:r>
            <a:r>
              <a:rPr lang="en-AU" sz="1100" dirty="0"/>
              <a:t>.</a:t>
            </a:r>
          </a:p>
        </p:txBody>
      </p:sp>
      <p:sp>
        <p:nvSpPr>
          <p:cNvPr id="8" name="TextBox 7">
            <a:extLst>
              <a:ext uri="{FF2B5EF4-FFF2-40B4-BE49-F238E27FC236}">
                <a16:creationId xmlns:a16="http://schemas.microsoft.com/office/drawing/2014/main" id="{5DC2E07D-5B05-8440-3115-D2F0BEA8BD73}"/>
              </a:ext>
              <a:ext uri="{C183D7F6-B498-43B3-948B-1728B52AA6E4}">
                <adec:decorative xmlns:adec="http://schemas.microsoft.com/office/drawing/2017/decorative" val="1"/>
              </a:ext>
            </a:extLst>
          </p:cNvPr>
          <p:cNvSpPr txBox="1"/>
          <p:nvPr/>
        </p:nvSpPr>
        <p:spPr>
          <a:xfrm>
            <a:off x="4375148" y="1538755"/>
            <a:ext cx="1962150" cy="600164"/>
          </a:xfrm>
          <a:prstGeom prst="rect">
            <a:avLst/>
          </a:prstGeom>
        </p:spPr>
        <p:txBody>
          <a:bodyPr wrap="square" rtlCol="0">
            <a:spAutoFit/>
          </a:bodyPr>
          <a:lstStyle/>
          <a:p>
            <a:pPr algn="ctr"/>
            <a:r>
              <a:rPr lang="en-AU" sz="1100" dirty="0"/>
              <a:t>MEGT had </a:t>
            </a:r>
            <a:r>
              <a:rPr lang="en-AU" sz="1100" b="1" dirty="0"/>
              <a:t>63 enrolments </a:t>
            </a:r>
            <a:r>
              <a:rPr lang="en-AU" sz="1100" dirty="0"/>
              <a:t>and </a:t>
            </a:r>
          </a:p>
          <a:p>
            <a:pPr algn="ctr"/>
            <a:r>
              <a:rPr lang="en-AU" sz="1100" b="1" dirty="0"/>
              <a:t>59 completions </a:t>
            </a:r>
            <a:r>
              <a:rPr lang="en-AU" sz="1100" dirty="0"/>
              <a:t>from its </a:t>
            </a:r>
          </a:p>
          <a:p>
            <a:pPr algn="ctr"/>
            <a:r>
              <a:rPr lang="en-AU" sz="1100" dirty="0"/>
              <a:t>funded target of </a:t>
            </a:r>
            <a:r>
              <a:rPr lang="en-AU" sz="1100" b="1" dirty="0"/>
              <a:t>200</a:t>
            </a:r>
            <a:r>
              <a:rPr lang="en-AU" sz="1100" dirty="0"/>
              <a:t>.</a:t>
            </a:r>
          </a:p>
        </p:txBody>
      </p:sp>
      <p:sp>
        <p:nvSpPr>
          <p:cNvPr id="9" name="TextBox 8">
            <a:extLst>
              <a:ext uri="{FF2B5EF4-FFF2-40B4-BE49-F238E27FC236}">
                <a16:creationId xmlns:a16="http://schemas.microsoft.com/office/drawing/2014/main" id="{BEBE2B02-3ECC-05DB-F91F-B063C8B60B68}"/>
              </a:ext>
              <a:ext uri="{C183D7F6-B498-43B3-948B-1728B52AA6E4}">
                <adec:decorative xmlns:adec="http://schemas.microsoft.com/office/drawing/2017/decorative" val="1"/>
              </a:ext>
            </a:extLst>
          </p:cNvPr>
          <p:cNvSpPr txBox="1"/>
          <p:nvPr/>
        </p:nvSpPr>
        <p:spPr>
          <a:xfrm>
            <a:off x="7175498" y="1243982"/>
            <a:ext cx="1962150" cy="769441"/>
          </a:xfrm>
          <a:prstGeom prst="rect">
            <a:avLst/>
          </a:prstGeom>
        </p:spPr>
        <p:txBody>
          <a:bodyPr wrap="square" rtlCol="0">
            <a:spAutoFit/>
          </a:bodyPr>
          <a:lstStyle/>
          <a:p>
            <a:pPr algn="ctr"/>
            <a:r>
              <a:rPr lang="en-AU" sz="1100" dirty="0"/>
              <a:t>Goanna Education had </a:t>
            </a:r>
            <a:r>
              <a:rPr lang="en-AU" sz="1100" b="1" dirty="0"/>
              <a:t>122 enrolments </a:t>
            </a:r>
            <a:r>
              <a:rPr lang="en-AU" sz="1100" dirty="0"/>
              <a:t>and </a:t>
            </a:r>
          </a:p>
          <a:p>
            <a:pPr algn="ctr"/>
            <a:r>
              <a:rPr lang="en-AU" sz="1100" b="1" dirty="0"/>
              <a:t>31 completions </a:t>
            </a:r>
            <a:r>
              <a:rPr lang="en-AU" sz="1100" dirty="0"/>
              <a:t>from its </a:t>
            </a:r>
          </a:p>
          <a:p>
            <a:pPr algn="ctr"/>
            <a:r>
              <a:rPr lang="en-AU" sz="1100" dirty="0"/>
              <a:t>funded target of </a:t>
            </a:r>
            <a:r>
              <a:rPr lang="en-AU" sz="1100" b="1" dirty="0"/>
              <a:t>120</a:t>
            </a:r>
            <a:r>
              <a:rPr lang="en-AU" sz="1100" dirty="0"/>
              <a:t>.</a:t>
            </a:r>
          </a:p>
        </p:txBody>
      </p:sp>
    </p:spTree>
    <p:extLst>
      <p:ext uri="{BB962C8B-B14F-4D97-AF65-F5344CB8AC3E}">
        <p14:creationId xmlns:p14="http://schemas.microsoft.com/office/powerpoint/2010/main" val="162160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8693-2F51-0F71-EAAF-191A3B3EAF61}"/>
              </a:ext>
            </a:extLst>
          </p:cNvPr>
          <p:cNvSpPr>
            <a:spLocks noGrp="1"/>
          </p:cNvSpPr>
          <p:nvPr>
            <p:ph type="title"/>
          </p:nvPr>
        </p:nvSpPr>
        <p:spPr/>
        <p:txBody>
          <a:bodyPr/>
          <a:lstStyle/>
          <a:p>
            <a:r>
              <a:rPr lang="en-US"/>
              <a:t>Project level findings</a:t>
            </a:r>
          </a:p>
        </p:txBody>
      </p:sp>
      <p:sp>
        <p:nvSpPr>
          <p:cNvPr id="3" name="Slide Number Placeholder 2">
            <a:extLst>
              <a:ext uri="{FF2B5EF4-FFF2-40B4-BE49-F238E27FC236}">
                <a16:creationId xmlns:a16="http://schemas.microsoft.com/office/drawing/2014/main" id="{9ADF61B2-02E4-887C-0082-2F2C6D46CF47}"/>
              </a:ext>
            </a:extLst>
          </p:cNvPr>
          <p:cNvSpPr>
            <a:spLocks noGrp="1"/>
          </p:cNvSpPr>
          <p:nvPr>
            <p:ph type="sldNum" sz="quarter" idx="11"/>
          </p:nvPr>
        </p:nvSpPr>
        <p:spPr/>
        <p:txBody>
          <a:bodyPr/>
          <a:lstStyle/>
          <a:p>
            <a:fld id="{2ED7E6EB-FFB6-2B46-ABEA-442EF21ADA9F}" type="slidenum">
              <a:rPr lang="en-US" smtClean="0"/>
              <a:pPr/>
              <a:t>36</a:t>
            </a:fld>
            <a:endParaRPr lang="en-US"/>
          </a:p>
        </p:txBody>
      </p:sp>
    </p:spTree>
    <p:extLst>
      <p:ext uri="{BB962C8B-B14F-4D97-AF65-F5344CB8AC3E}">
        <p14:creationId xmlns:p14="http://schemas.microsoft.com/office/powerpoint/2010/main" val="1892983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EA819D-4F8A-40ED-99A0-86017960C2A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AU"/>
              <a:t>This section explores the design, delivery, implementation, outputs and outcomes for the three cadetships projects, answering the key questions set out in the evaluation framework. The subsequent section of this report explores evaluation findings.</a:t>
            </a:r>
          </a:p>
        </p:txBody>
      </p:sp>
      <p:sp>
        <p:nvSpPr>
          <p:cNvPr id="4" name="Title 3">
            <a:extLst>
              <a:ext uri="{FF2B5EF4-FFF2-40B4-BE49-F238E27FC236}">
                <a16:creationId xmlns:a16="http://schemas.microsoft.com/office/drawing/2014/main" id="{061984AE-20D8-3E5B-5311-0C54D9757E3C}"/>
              </a:ext>
              <a:ext uri="{C183D7F6-B498-43B3-948B-1728B52AA6E4}">
                <adec:decorative xmlns:adec="http://schemas.microsoft.com/office/drawing/2017/decorative" val="1"/>
              </a:ext>
            </a:extLst>
          </p:cNvPr>
          <p:cNvSpPr>
            <a:spLocks noGrp="1"/>
          </p:cNvSpPr>
          <p:nvPr>
            <p:ph type="title"/>
          </p:nvPr>
        </p:nvSpPr>
        <p:spPr/>
        <p:txBody>
          <a:bodyPr/>
          <a:lstStyle/>
          <a:p>
            <a:r>
              <a:rPr lang="en-US" dirty="0"/>
              <a:t>About this section </a:t>
            </a:r>
            <a:endParaRPr lang="en-AU" dirty="0"/>
          </a:p>
        </p:txBody>
      </p:sp>
      <p:sp>
        <p:nvSpPr>
          <p:cNvPr id="3" name="Slide Number Placeholder 2">
            <a:extLst>
              <a:ext uri="{FF2B5EF4-FFF2-40B4-BE49-F238E27FC236}">
                <a16:creationId xmlns:a16="http://schemas.microsoft.com/office/drawing/2014/main" id="{8FE6B982-3AC4-4406-200E-C0275B44021B}"/>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37</a:t>
            </a:fld>
            <a:endParaRPr lang="en-US"/>
          </a:p>
        </p:txBody>
      </p:sp>
      <p:sp>
        <p:nvSpPr>
          <p:cNvPr id="2" name="Rectangle 1">
            <a:extLst>
              <a:ext uri="{FF2B5EF4-FFF2-40B4-BE49-F238E27FC236}">
                <a16:creationId xmlns:a16="http://schemas.microsoft.com/office/drawing/2014/main" id="{9AE7E058-66EC-9645-8158-E75163D430DD}"/>
              </a:ext>
              <a:ext uri="{C183D7F6-B498-43B3-948B-1728B52AA6E4}">
                <adec:decorative xmlns:adec="http://schemas.microsoft.com/office/drawing/2017/decorative" val="1"/>
              </a:ext>
            </a:extLst>
          </p:cNvPr>
          <p:cNvSpPr/>
          <p:nvPr/>
        </p:nvSpPr>
        <p:spPr>
          <a:xfrm flipH="1">
            <a:off x="191381" y="1316627"/>
            <a:ext cx="2495634" cy="261610"/>
          </a:xfrm>
          <a:prstGeom prst="rect">
            <a:avLst/>
          </a:prstGeom>
          <a:solidFill>
            <a:schemeClr val="accent3"/>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sz="1100" b="1">
                <a:solidFill>
                  <a:schemeClr val="tx1"/>
                </a:solidFill>
              </a:rPr>
              <a:t>Community Corporate</a:t>
            </a:r>
            <a:endParaRPr lang="en-AU" sz="1100" b="1">
              <a:solidFill>
                <a:schemeClr val="tx1"/>
              </a:solidFill>
            </a:endParaRPr>
          </a:p>
        </p:txBody>
      </p:sp>
      <p:sp>
        <p:nvSpPr>
          <p:cNvPr id="14" name="Rectangle 13">
            <a:extLst>
              <a:ext uri="{FF2B5EF4-FFF2-40B4-BE49-F238E27FC236}">
                <a16:creationId xmlns:a16="http://schemas.microsoft.com/office/drawing/2014/main" id="{123C27A5-0C8A-CD00-A49D-37DA4DF94B4D}"/>
              </a:ext>
              <a:ext uri="{C183D7F6-B498-43B3-948B-1728B52AA6E4}">
                <adec:decorative xmlns:adec="http://schemas.microsoft.com/office/drawing/2017/decorative" val="1"/>
              </a:ext>
            </a:extLst>
          </p:cNvPr>
          <p:cNvSpPr/>
          <p:nvPr/>
        </p:nvSpPr>
        <p:spPr>
          <a:xfrm>
            <a:off x="2776892" y="1316627"/>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37</a:t>
            </a:r>
            <a:endParaRPr lang="en-AU" sz="1100">
              <a:solidFill>
                <a:schemeClr val="bg1"/>
              </a:solidFill>
            </a:endParaRPr>
          </a:p>
        </p:txBody>
      </p:sp>
      <p:sp>
        <p:nvSpPr>
          <p:cNvPr id="16" name="Rectangle 15">
            <a:extLst>
              <a:ext uri="{FF2B5EF4-FFF2-40B4-BE49-F238E27FC236}">
                <a16:creationId xmlns:a16="http://schemas.microsoft.com/office/drawing/2014/main" id="{44CDCF50-7A2A-A5C6-A541-432C1B79DDCB}"/>
              </a:ext>
              <a:ext uri="{C183D7F6-B498-43B3-948B-1728B52AA6E4}">
                <adec:decorative xmlns:adec="http://schemas.microsoft.com/office/drawing/2017/decorative" val="1"/>
              </a:ext>
            </a:extLst>
          </p:cNvPr>
          <p:cNvSpPr/>
          <p:nvPr/>
        </p:nvSpPr>
        <p:spPr>
          <a:xfrm>
            <a:off x="2776892" y="2588935"/>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41</a:t>
            </a:r>
            <a:endParaRPr lang="en-AU" sz="1100">
              <a:solidFill>
                <a:schemeClr val="bg1"/>
              </a:solidFill>
            </a:endParaRPr>
          </a:p>
        </p:txBody>
      </p:sp>
      <p:sp>
        <p:nvSpPr>
          <p:cNvPr id="56" name="Rectangle 55">
            <a:extLst>
              <a:ext uri="{FF2B5EF4-FFF2-40B4-BE49-F238E27FC236}">
                <a16:creationId xmlns:a16="http://schemas.microsoft.com/office/drawing/2014/main" id="{D85F345F-5829-1552-C296-08C4FCB67636}"/>
              </a:ext>
              <a:ext uri="{C183D7F6-B498-43B3-948B-1728B52AA6E4}">
                <adec:decorative xmlns:adec="http://schemas.microsoft.com/office/drawing/2017/decorative" val="1"/>
              </a:ext>
            </a:extLst>
          </p:cNvPr>
          <p:cNvSpPr/>
          <p:nvPr/>
        </p:nvSpPr>
        <p:spPr>
          <a:xfrm flipH="1">
            <a:off x="587301" y="2579571"/>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Design</a:t>
            </a:r>
            <a:endParaRPr lang="en-US"/>
          </a:p>
        </p:txBody>
      </p:sp>
      <p:sp>
        <p:nvSpPr>
          <p:cNvPr id="57" name="Rectangle 56">
            <a:extLst>
              <a:ext uri="{FF2B5EF4-FFF2-40B4-BE49-F238E27FC236}">
                <a16:creationId xmlns:a16="http://schemas.microsoft.com/office/drawing/2014/main" id="{B5028322-D942-8646-B8FA-76333E7D07DA}"/>
              </a:ext>
              <a:ext uri="{C183D7F6-B498-43B3-948B-1728B52AA6E4}">
                <adec:decorative xmlns:adec="http://schemas.microsoft.com/office/drawing/2017/decorative" val="1"/>
              </a:ext>
            </a:extLst>
          </p:cNvPr>
          <p:cNvSpPr/>
          <p:nvPr/>
        </p:nvSpPr>
        <p:spPr>
          <a:xfrm flipH="1">
            <a:off x="587301" y="2895307"/>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Structured training</a:t>
            </a:r>
            <a:endParaRPr lang="en-US"/>
          </a:p>
        </p:txBody>
      </p:sp>
      <p:sp>
        <p:nvSpPr>
          <p:cNvPr id="58" name="Rectangle 57">
            <a:extLst>
              <a:ext uri="{FF2B5EF4-FFF2-40B4-BE49-F238E27FC236}">
                <a16:creationId xmlns:a16="http://schemas.microsoft.com/office/drawing/2014/main" id="{DEFC50FC-ED05-5EA4-2638-51F48DE849E3}"/>
              </a:ext>
              <a:ext uri="{C183D7F6-B498-43B3-948B-1728B52AA6E4}">
                <adec:decorative xmlns:adec="http://schemas.microsoft.com/office/drawing/2017/decorative" val="1"/>
              </a:ext>
            </a:extLst>
          </p:cNvPr>
          <p:cNvSpPr/>
          <p:nvPr/>
        </p:nvSpPr>
        <p:spPr>
          <a:xfrm flipH="1">
            <a:off x="587301" y="3211043"/>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Industry placements</a:t>
            </a:r>
            <a:endParaRPr lang="en-US"/>
          </a:p>
        </p:txBody>
      </p:sp>
      <p:sp>
        <p:nvSpPr>
          <p:cNvPr id="59" name="Rectangle 58">
            <a:extLst>
              <a:ext uri="{FF2B5EF4-FFF2-40B4-BE49-F238E27FC236}">
                <a16:creationId xmlns:a16="http://schemas.microsoft.com/office/drawing/2014/main" id="{1484306F-838F-1F69-4990-00107BC7938E}"/>
              </a:ext>
              <a:ext uri="{C183D7F6-B498-43B3-948B-1728B52AA6E4}">
                <adec:decorative xmlns:adec="http://schemas.microsoft.com/office/drawing/2017/decorative" val="1"/>
              </a:ext>
            </a:extLst>
          </p:cNvPr>
          <p:cNvSpPr/>
          <p:nvPr/>
        </p:nvSpPr>
        <p:spPr>
          <a:xfrm>
            <a:off x="2776892" y="2897783"/>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42</a:t>
            </a:r>
            <a:endParaRPr lang="en-AU" sz="1100">
              <a:solidFill>
                <a:schemeClr val="bg1"/>
              </a:solidFill>
            </a:endParaRPr>
          </a:p>
        </p:txBody>
      </p:sp>
      <p:sp>
        <p:nvSpPr>
          <p:cNvPr id="60" name="Rectangle 59">
            <a:extLst>
              <a:ext uri="{FF2B5EF4-FFF2-40B4-BE49-F238E27FC236}">
                <a16:creationId xmlns:a16="http://schemas.microsoft.com/office/drawing/2014/main" id="{5805D2E5-81E0-C3D5-09C3-CB763A194E82}"/>
              </a:ext>
              <a:ext uri="{C183D7F6-B498-43B3-948B-1728B52AA6E4}">
                <adec:decorative xmlns:adec="http://schemas.microsoft.com/office/drawing/2017/decorative" val="1"/>
              </a:ext>
            </a:extLst>
          </p:cNvPr>
          <p:cNvSpPr/>
          <p:nvPr/>
        </p:nvSpPr>
        <p:spPr>
          <a:xfrm>
            <a:off x="2776892" y="3212432"/>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43</a:t>
            </a:r>
            <a:endParaRPr lang="en-AU" sz="1100">
              <a:solidFill>
                <a:schemeClr val="bg1"/>
              </a:solidFill>
            </a:endParaRPr>
          </a:p>
        </p:txBody>
      </p:sp>
      <p:sp>
        <p:nvSpPr>
          <p:cNvPr id="62" name="Rectangle 61">
            <a:extLst>
              <a:ext uri="{FF2B5EF4-FFF2-40B4-BE49-F238E27FC236}">
                <a16:creationId xmlns:a16="http://schemas.microsoft.com/office/drawing/2014/main" id="{BB7A4D9B-5102-4013-7FD5-FBCE4B04A853}"/>
              </a:ext>
              <a:ext uri="{C183D7F6-B498-43B3-948B-1728B52AA6E4}">
                <adec:decorative xmlns:adec="http://schemas.microsoft.com/office/drawing/2017/decorative" val="1"/>
              </a:ext>
            </a:extLst>
          </p:cNvPr>
          <p:cNvSpPr/>
          <p:nvPr/>
        </p:nvSpPr>
        <p:spPr>
          <a:xfrm>
            <a:off x="2776892" y="1635355"/>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38</a:t>
            </a:r>
            <a:endParaRPr lang="en-AU" sz="1100">
              <a:solidFill>
                <a:schemeClr val="bg1"/>
              </a:solidFill>
            </a:endParaRPr>
          </a:p>
        </p:txBody>
      </p:sp>
      <p:sp>
        <p:nvSpPr>
          <p:cNvPr id="63" name="Rectangle 62">
            <a:extLst>
              <a:ext uri="{FF2B5EF4-FFF2-40B4-BE49-F238E27FC236}">
                <a16:creationId xmlns:a16="http://schemas.microsoft.com/office/drawing/2014/main" id="{B75A05E2-1B4D-FCFF-552F-0F74EFC109F5}"/>
              </a:ext>
              <a:ext uri="{C183D7F6-B498-43B3-948B-1728B52AA6E4}">
                <adec:decorative xmlns:adec="http://schemas.microsoft.com/office/drawing/2017/decorative" val="1"/>
              </a:ext>
            </a:extLst>
          </p:cNvPr>
          <p:cNvSpPr/>
          <p:nvPr/>
        </p:nvSpPr>
        <p:spPr>
          <a:xfrm flipH="1">
            <a:off x="587301" y="1625991"/>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Key findings</a:t>
            </a:r>
            <a:endParaRPr lang="en-US"/>
          </a:p>
        </p:txBody>
      </p:sp>
      <p:sp>
        <p:nvSpPr>
          <p:cNvPr id="64" name="Rectangle 63">
            <a:extLst>
              <a:ext uri="{FF2B5EF4-FFF2-40B4-BE49-F238E27FC236}">
                <a16:creationId xmlns:a16="http://schemas.microsoft.com/office/drawing/2014/main" id="{516BC304-7628-2654-9304-2642F333B539}"/>
              </a:ext>
              <a:ext uri="{C183D7F6-B498-43B3-948B-1728B52AA6E4}">
                <adec:decorative xmlns:adec="http://schemas.microsoft.com/office/drawing/2017/decorative" val="1"/>
              </a:ext>
            </a:extLst>
          </p:cNvPr>
          <p:cNvSpPr/>
          <p:nvPr/>
        </p:nvSpPr>
        <p:spPr>
          <a:xfrm flipH="1">
            <a:off x="587301" y="1941727"/>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Overview of the model</a:t>
            </a:r>
            <a:endParaRPr lang="en-US"/>
          </a:p>
        </p:txBody>
      </p:sp>
      <p:sp>
        <p:nvSpPr>
          <p:cNvPr id="65" name="Rectangle 64">
            <a:extLst>
              <a:ext uri="{FF2B5EF4-FFF2-40B4-BE49-F238E27FC236}">
                <a16:creationId xmlns:a16="http://schemas.microsoft.com/office/drawing/2014/main" id="{5D022A63-2218-F89F-6AEF-C465DFDC3DE9}"/>
              </a:ext>
              <a:ext uri="{C183D7F6-B498-43B3-948B-1728B52AA6E4}">
                <adec:decorative xmlns:adec="http://schemas.microsoft.com/office/drawing/2017/decorative" val="1"/>
              </a:ext>
            </a:extLst>
          </p:cNvPr>
          <p:cNvSpPr/>
          <p:nvPr/>
        </p:nvSpPr>
        <p:spPr>
          <a:xfrm flipH="1">
            <a:off x="587301" y="2257463"/>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Participant demographics</a:t>
            </a:r>
            <a:endParaRPr lang="en-US"/>
          </a:p>
        </p:txBody>
      </p:sp>
      <p:sp>
        <p:nvSpPr>
          <p:cNvPr id="66" name="Rectangle 65">
            <a:extLst>
              <a:ext uri="{FF2B5EF4-FFF2-40B4-BE49-F238E27FC236}">
                <a16:creationId xmlns:a16="http://schemas.microsoft.com/office/drawing/2014/main" id="{723B7C79-7031-1662-CA30-D037CC12EB2F}"/>
              </a:ext>
              <a:ext uri="{C183D7F6-B498-43B3-948B-1728B52AA6E4}">
                <adec:decorative xmlns:adec="http://schemas.microsoft.com/office/drawing/2017/decorative" val="1"/>
              </a:ext>
            </a:extLst>
          </p:cNvPr>
          <p:cNvSpPr/>
          <p:nvPr/>
        </p:nvSpPr>
        <p:spPr>
          <a:xfrm>
            <a:off x="2776892" y="1944203"/>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39</a:t>
            </a:r>
            <a:endParaRPr lang="en-AU" sz="1100">
              <a:solidFill>
                <a:schemeClr val="bg1"/>
              </a:solidFill>
            </a:endParaRPr>
          </a:p>
        </p:txBody>
      </p:sp>
      <p:sp>
        <p:nvSpPr>
          <p:cNvPr id="67" name="Rectangle 66">
            <a:extLst>
              <a:ext uri="{FF2B5EF4-FFF2-40B4-BE49-F238E27FC236}">
                <a16:creationId xmlns:a16="http://schemas.microsoft.com/office/drawing/2014/main" id="{7594DA53-261D-A2F2-A963-E6D9215321F5}"/>
              </a:ext>
              <a:ext uri="{C183D7F6-B498-43B3-948B-1728B52AA6E4}">
                <adec:decorative xmlns:adec="http://schemas.microsoft.com/office/drawing/2017/decorative" val="1"/>
              </a:ext>
            </a:extLst>
          </p:cNvPr>
          <p:cNvSpPr/>
          <p:nvPr/>
        </p:nvSpPr>
        <p:spPr>
          <a:xfrm>
            <a:off x="2776892" y="2258852"/>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40</a:t>
            </a:r>
            <a:endParaRPr lang="en-AU" sz="1100">
              <a:solidFill>
                <a:schemeClr val="bg1"/>
              </a:solidFill>
            </a:endParaRPr>
          </a:p>
        </p:txBody>
      </p:sp>
      <p:sp>
        <p:nvSpPr>
          <p:cNvPr id="96" name="Rectangle 95">
            <a:extLst>
              <a:ext uri="{FF2B5EF4-FFF2-40B4-BE49-F238E27FC236}">
                <a16:creationId xmlns:a16="http://schemas.microsoft.com/office/drawing/2014/main" id="{FD413846-D661-525F-DE0B-95BB8F8F4AFD}"/>
              </a:ext>
              <a:ext uri="{C183D7F6-B498-43B3-948B-1728B52AA6E4}">
                <adec:decorative xmlns:adec="http://schemas.microsoft.com/office/drawing/2017/decorative" val="1"/>
              </a:ext>
            </a:extLst>
          </p:cNvPr>
          <p:cNvSpPr/>
          <p:nvPr/>
        </p:nvSpPr>
        <p:spPr>
          <a:xfrm>
            <a:off x="2776892" y="4351489"/>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46</a:t>
            </a:r>
            <a:endParaRPr lang="en-AU" sz="1100">
              <a:solidFill>
                <a:schemeClr val="bg1"/>
              </a:solidFill>
            </a:endParaRPr>
          </a:p>
        </p:txBody>
      </p:sp>
      <p:sp>
        <p:nvSpPr>
          <p:cNvPr id="97" name="Rectangle 96">
            <a:extLst>
              <a:ext uri="{FF2B5EF4-FFF2-40B4-BE49-F238E27FC236}">
                <a16:creationId xmlns:a16="http://schemas.microsoft.com/office/drawing/2014/main" id="{037B024B-1B3E-05D3-8222-3D0F863F0494}"/>
              </a:ext>
              <a:ext uri="{C183D7F6-B498-43B3-948B-1728B52AA6E4}">
                <adec:decorative xmlns:adec="http://schemas.microsoft.com/office/drawing/2017/decorative" val="1"/>
              </a:ext>
            </a:extLst>
          </p:cNvPr>
          <p:cNvSpPr/>
          <p:nvPr/>
        </p:nvSpPr>
        <p:spPr>
          <a:xfrm flipH="1">
            <a:off x="587301" y="4342125"/>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Post-cadetship outcomes</a:t>
            </a:r>
            <a:endParaRPr lang="en-US"/>
          </a:p>
        </p:txBody>
      </p:sp>
      <p:sp>
        <p:nvSpPr>
          <p:cNvPr id="98" name="Rectangle 97">
            <a:extLst>
              <a:ext uri="{FF2B5EF4-FFF2-40B4-BE49-F238E27FC236}">
                <a16:creationId xmlns:a16="http://schemas.microsoft.com/office/drawing/2014/main" id="{640A8BA3-012E-696F-C5D2-04687D96FCA0}"/>
              </a:ext>
              <a:ext uri="{C183D7F6-B498-43B3-948B-1728B52AA6E4}">
                <adec:decorative xmlns:adec="http://schemas.microsoft.com/office/drawing/2017/decorative" val="1"/>
              </a:ext>
            </a:extLst>
          </p:cNvPr>
          <p:cNvSpPr/>
          <p:nvPr/>
        </p:nvSpPr>
        <p:spPr>
          <a:xfrm flipH="1">
            <a:off x="587301" y="4657861"/>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Costs</a:t>
            </a:r>
          </a:p>
        </p:txBody>
      </p:sp>
      <p:sp>
        <p:nvSpPr>
          <p:cNvPr id="100" name="Rectangle 99">
            <a:extLst>
              <a:ext uri="{FF2B5EF4-FFF2-40B4-BE49-F238E27FC236}">
                <a16:creationId xmlns:a16="http://schemas.microsoft.com/office/drawing/2014/main" id="{87B038E3-692D-744B-6C0B-172E342408A3}"/>
              </a:ext>
              <a:ext uri="{C183D7F6-B498-43B3-948B-1728B52AA6E4}">
                <adec:decorative xmlns:adec="http://schemas.microsoft.com/office/drawing/2017/decorative" val="1"/>
              </a:ext>
            </a:extLst>
          </p:cNvPr>
          <p:cNvSpPr/>
          <p:nvPr/>
        </p:nvSpPr>
        <p:spPr>
          <a:xfrm>
            <a:off x="2776892" y="4660337"/>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47</a:t>
            </a:r>
            <a:endParaRPr lang="en-AU" sz="1100">
              <a:solidFill>
                <a:schemeClr val="bg1"/>
              </a:solidFill>
            </a:endParaRPr>
          </a:p>
        </p:txBody>
      </p:sp>
      <p:sp>
        <p:nvSpPr>
          <p:cNvPr id="102" name="Rectangle 101">
            <a:extLst>
              <a:ext uri="{FF2B5EF4-FFF2-40B4-BE49-F238E27FC236}">
                <a16:creationId xmlns:a16="http://schemas.microsoft.com/office/drawing/2014/main" id="{5A70DA92-CE03-E395-F99B-2BCE1F2C350D}"/>
              </a:ext>
              <a:ext uri="{C183D7F6-B498-43B3-948B-1728B52AA6E4}">
                <adec:decorative xmlns:adec="http://schemas.microsoft.com/office/drawing/2017/decorative" val="1"/>
              </a:ext>
            </a:extLst>
          </p:cNvPr>
          <p:cNvSpPr/>
          <p:nvPr/>
        </p:nvSpPr>
        <p:spPr>
          <a:xfrm flipH="1">
            <a:off x="587301" y="3528631"/>
            <a:ext cx="2099715" cy="43088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Mentoring, wrap-around and transition support</a:t>
            </a:r>
            <a:endParaRPr lang="en-US"/>
          </a:p>
        </p:txBody>
      </p:sp>
      <p:sp>
        <p:nvSpPr>
          <p:cNvPr id="103" name="Rectangle 102">
            <a:extLst>
              <a:ext uri="{FF2B5EF4-FFF2-40B4-BE49-F238E27FC236}">
                <a16:creationId xmlns:a16="http://schemas.microsoft.com/office/drawing/2014/main" id="{2A4127C1-3884-198B-1A24-DD7A7F451145}"/>
              </a:ext>
              <a:ext uri="{C183D7F6-B498-43B3-948B-1728B52AA6E4}">
                <adec:decorative xmlns:adec="http://schemas.microsoft.com/office/drawing/2017/decorative" val="1"/>
              </a:ext>
            </a:extLst>
          </p:cNvPr>
          <p:cNvSpPr/>
          <p:nvPr/>
        </p:nvSpPr>
        <p:spPr>
          <a:xfrm flipH="1">
            <a:off x="587301" y="4020017"/>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Outputs of the project</a:t>
            </a:r>
            <a:endParaRPr lang="en-AU" sz="1100">
              <a:solidFill>
                <a:schemeClr val="tx1"/>
              </a:solidFill>
            </a:endParaRPr>
          </a:p>
        </p:txBody>
      </p:sp>
      <p:sp>
        <p:nvSpPr>
          <p:cNvPr id="104" name="Rectangle 103">
            <a:extLst>
              <a:ext uri="{FF2B5EF4-FFF2-40B4-BE49-F238E27FC236}">
                <a16:creationId xmlns:a16="http://schemas.microsoft.com/office/drawing/2014/main" id="{2DCC6D18-9A78-F70E-DA82-9610B1AD12E9}"/>
              </a:ext>
              <a:ext uri="{C183D7F6-B498-43B3-948B-1728B52AA6E4}">
                <adec:decorative xmlns:adec="http://schemas.microsoft.com/office/drawing/2017/decorative" val="1"/>
              </a:ext>
            </a:extLst>
          </p:cNvPr>
          <p:cNvSpPr/>
          <p:nvPr/>
        </p:nvSpPr>
        <p:spPr>
          <a:xfrm>
            <a:off x="2776892" y="3521280"/>
            <a:ext cx="496450" cy="40810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100">
                <a:solidFill>
                  <a:schemeClr val="bg1"/>
                </a:solidFill>
              </a:rPr>
              <a:t>44</a:t>
            </a:r>
            <a:endParaRPr lang="en-AU" sz="1100">
              <a:solidFill>
                <a:schemeClr val="bg1"/>
              </a:solidFill>
            </a:endParaRPr>
          </a:p>
        </p:txBody>
      </p:sp>
      <p:sp>
        <p:nvSpPr>
          <p:cNvPr id="105" name="Rectangle 104">
            <a:extLst>
              <a:ext uri="{FF2B5EF4-FFF2-40B4-BE49-F238E27FC236}">
                <a16:creationId xmlns:a16="http://schemas.microsoft.com/office/drawing/2014/main" id="{21E922F8-95CB-ACCB-CE2A-CE3A562C762A}"/>
              </a:ext>
              <a:ext uri="{C183D7F6-B498-43B3-948B-1728B52AA6E4}">
                <adec:decorative xmlns:adec="http://schemas.microsoft.com/office/drawing/2017/decorative" val="1"/>
              </a:ext>
            </a:extLst>
          </p:cNvPr>
          <p:cNvSpPr/>
          <p:nvPr/>
        </p:nvSpPr>
        <p:spPr>
          <a:xfrm>
            <a:off x="2776892" y="4021406"/>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45</a:t>
            </a:r>
            <a:endParaRPr lang="en-AU" sz="1100">
              <a:solidFill>
                <a:schemeClr val="bg1"/>
              </a:solidFill>
            </a:endParaRPr>
          </a:p>
        </p:txBody>
      </p:sp>
      <p:sp>
        <p:nvSpPr>
          <p:cNvPr id="6" name="Rectangle 5">
            <a:extLst>
              <a:ext uri="{FF2B5EF4-FFF2-40B4-BE49-F238E27FC236}">
                <a16:creationId xmlns:a16="http://schemas.microsoft.com/office/drawing/2014/main" id="{AB478AD1-356E-7229-EFE5-99A4274FE976}"/>
              </a:ext>
              <a:ext uri="{C183D7F6-B498-43B3-948B-1728B52AA6E4}">
                <adec:decorative xmlns:adec="http://schemas.microsoft.com/office/drawing/2017/decorative" val="1"/>
              </a:ext>
            </a:extLst>
          </p:cNvPr>
          <p:cNvSpPr/>
          <p:nvPr/>
        </p:nvSpPr>
        <p:spPr>
          <a:xfrm flipH="1">
            <a:off x="3439406" y="1316627"/>
            <a:ext cx="2495634" cy="261610"/>
          </a:xfrm>
          <a:prstGeom prst="rect">
            <a:avLst/>
          </a:prstGeom>
          <a:solidFill>
            <a:schemeClr val="accent3"/>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sz="1100" b="1">
                <a:solidFill>
                  <a:schemeClr val="tx1"/>
                </a:solidFill>
              </a:rPr>
              <a:t>MEGT</a:t>
            </a:r>
          </a:p>
        </p:txBody>
      </p:sp>
      <p:sp>
        <p:nvSpPr>
          <p:cNvPr id="7" name="Rectangle 6">
            <a:extLst>
              <a:ext uri="{FF2B5EF4-FFF2-40B4-BE49-F238E27FC236}">
                <a16:creationId xmlns:a16="http://schemas.microsoft.com/office/drawing/2014/main" id="{799D2A14-F865-0988-D7CF-A9149B97F12E}"/>
              </a:ext>
              <a:ext uri="{C183D7F6-B498-43B3-948B-1728B52AA6E4}">
                <adec:decorative xmlns:adec="http://schemas.microsoft.com/office/drawing/2017/decorative" val="1"/>
              </a:ext>
            </a:extLst>
          </p:cNvPr>
          <p:cNvSpPr/>
          <p:nvPr/>
        </p:nvSpPr>
        <p:spPr>
          <a:xfrm>
            <a:off x="6024917" y="1316627"/>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48</a:t>
            </a:r>
            <a:endParaRPr lang="en-AU" sz="1100">
              <a:solidFill>
                <a:schemeClr val="bg1"/>
              </a:solidFill>
            </a:endParaRPr>
          </a:p>
        </p:txBody>
      </p:sp>
      <p:sp>
        <p:nvSpPr>
          <p:cNvPr id="8" name="Rectangle 7">
            <a:extLst>
              <a:ext uri="{FF2B5EF4-FFF2-40B4-BE49-F238E27FC236}">
                <a16:creationId xmlns:a16="http://schemas.microsoft.com/office/drawing/2014/main" id="{12EAFDD1-30B5-7DD5-24A7-A257CF6CC5AF}"/>
              </a:ext>
              <a:ext uri="{C183D7F6-B498-43B3-948B-1728B52AA6E4}">
                <adec:decorative xmlns:adec="http://schemas.microsoft.com/office/drawing/2017/decorative" val="1"/>
              </a:ext>
            </a:extLst>
          </p:cNvPr>
          <p:cNvSpPr/>
          <p:nvPr/>
        </p:nvSpPr>
        <p:spPr>
          <a:xfrm>
            <a:off x="6024917" y="2588935"/>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51</a:t>
            </a:r>
            <a:endParaRPr lang="en-AU" sz="1100">
              <a:solidFill>
                <a:schemeClr val="bg1"/>
              </a:solidFill>
            </a:endParaRPr>
          </a:p>
        </p:txBody>
      </p:sp>
      <p:sp>
        <p:nvSpPr>
          <p:cNvPr id="9" name="Rectangle 8">
            <a:extLst>
              <a:ext uri="{FF2B5EF4-FFF2-40B4-BE49-F238E27FC236}">
                <a16:creationId xmlns:a16="http://schemas.microsoft.com/office/drawing/2014/main" id="{0B407E49-8A76-552E-D1F0-622329648634}"/>
              </a:ext>
              <a:ext uri="{C183D7F6-B498-43B3-948B-1728B52AA6E4}">
                <adec:decorative xmlns:adec="http://schemas.microsoft.com/office/drawing/2017/decorative" val="1"/>
              </a:ext>
            </a:extLst>
          </p:cNvPr>
          <p:cNvSpPr/>
          <p:nvPr/>
        </p:nvSpPr>
        <p:spPr>
          <a:xfrm flipH="1">
            <a:off x="3835326" y="2579570"/>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Design</a:t>
            </a:r>
            <a:endParaRPr lang="en-US"/>
          </a:p>
        </p:txBody>
      </p:sp>
      <p:sp>
        <p:nvSpPr>
          <p:cNvPr id="10" name="Rectangle 9">
            <a:extLst>
              <a:ext uri="{FF2B5EF4-FFF2-40B4-BE49-F238E27FC236}">
                <a16:creationId xmlns:a16="http://schemas.microsoft.com/office/drawing/2014/main" id="{63E4E930-3149-9B8E-2F3D-DD1EFC2F0AF2}"/>
              </a:ext>
              <a:ext uri="{C183D7F6-B498-43B3-948B-1728B52AA6E4}">
                <adec:decorative xmlns:adec="http://schemas.microsoft.com/office/drawing/2017/decorative" val="1"/>
              </a:ext>
            </a:extLst>
          </p:cNvPr>
          <p:cNvSpPr/>
          <p:nvPr/>
        </p:nvSpPr>
        <p:spPr>
          <a:xfrm flipH="1">
            <a:off x="3835326" y="2895306"/>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Structured training</a:t>
            </a:r>
            <a:endParaRPr lang="en-US"/>
          </a:p>
        </p:txBody>
      </p:sp>
      <p:sp>
        <p:nvSpPr>
          <p:cNvPr id="11" name="Rectangle 10">
            <a:extLst>
              <a:ext uri="{FF2B5EF4-FFF2-40B4-BE49-F238E27FC236}">
                <a16:creationId xmlns:a16="http://schemas.microsoft.com/office/drawing/2014/main" id="{9B845A3B-DBD1-52FF-4356-210114D9C8FD}"/>
              </a:ext>
              <a:ext uri="{C183D7F6-B498-43B3-948B-1728B52AA6E4}">
                <adec:decorative xmlns:adec="http://schemas.microsoft.com/office/drawing/2017/decorative" val="1"/>
              </a:ext>
            </a:extLst>
          </p:cNvPr>
          <p:cNvSpPr/>
          <p:nvPr/>
        </p:nvSpPr>
        <p:spPr>
          <a:xfrm flipH="1">
            <a:off x="3835326" y="3211043"/>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Industry placements</a:t>
            </a:r>
            <a:endParaRPr lang="en-US"/>
          </a:p>
        </p:txBody>
      </p:sp>
      <p:sp>
        <p:nvSpPr>
          <p:cNvPr id="12" name="Rectangle 11">
            <a:extLst>
              <a:ext uri="{FF2B5EF4-FFF2-40B4-BE49-F238E27FC236}">
                <a16:creationId xmlns:a16="http://schemas.microsoft.com/office/drawing/2014/main" id="{7BA9301A-B8D9-FF51-2684-049F3C524E4F}"/>
              </a:ext>
              <a:ext uri="{C183D7F6-B498-43B3-948B-1728B52AA6E4}">
                <adec:decorative xmlns:adec="http://schemas.microsoft.com/office/drawing/2017/decorative" val="1"/>
              </a:ext>
            </a:extLst>
          </p:cNvPr>
          <p:cNvSpPr/>
          <p:nvPr/>
        </p:nvSpPr>
        <p:spPr>
          <a:xfrm>
            <a:off x="6024917" y="2897783"/>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52</a:t>
            </a:r>
            <a:endParaRPr lang="en-AU" sz="1100">
              <a:solidFill>
                <a:schemeClr val="bg1"/>
              </a:solidFill>
            </a:endParaRPr>
          </a:p>
        </p:txBody>
      </p:sp>
      <p:sp>
        <p:nvSpPr>
          <p:cNvPr id="13" name="Rectangle 12">
            <a:extLst>
              <a:ext uri="{FF2B5EF4-FFF2-40B4-BE49-F238E27FC236}">
                <a16:creationId xmlns:a16="http://schemas.microsoft.com/office/drawing/2014/main" id="{E313A8B4-63A5-784C-DF0B-86B6EDDFDC92}"/>
              </a:ext>
              <a:ext uri="{C183D7F6-B498-43B3-948B-1728B52AA6E4}">
                <adec:decorative xmlns:adec="http://schemas.microsoft.com/office/drawing/2017/decorative" val="1"/>
              </a:ext>
            </a:extLst>
          </p:cNvPr>
          <p:cNvSpPr/>
          <p:nvPr/>
        </p:nvSpPr>
        <p:spPr>
          <a:xfrm>
            <a:off x="6024917" y="3212431"/>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53</a:t>
            </a:r>
            <a:endParaRPr lang="en-AU" sz="1100">
              <a:solidFill>
                <a:schemeClr val="bg1"/>
              </a:solidFill>
            </a:endParaRPr>
          </a:p>
        </p:txBody>
      </p:sp>
      <p:sp>
        <p:nvSpPr>
          <p:cNvPr id="15" name="Rectangle 14">
            <a:extLst>
              <a:ext uri="{FF2B5EF4-FFF2-40B4-BE49-F238E27FC236}">
                <a16:creationId xmlns:a16="http://schemas.microsoft.com/office/drawing/2014/main" id="{B2C157D5-7640-2C12-11E2-A2DBA2ACC930}"/>
              </a:ext>
              <a:ext uri="{C183D7F6-B498-43B3-948B-1728B52AA6E4}">
                <adec:decorative xmlns:adec="http://schemas.microsoft.com/office/drawing/2017/decorative" val="1"/>
              </a:ext>
            </a:extLst>
          </p:cNvPr>
          <p:cNvSpPr/>
          <p:nvPr/>
        </p:nvSpPr>
        <p:spPr>
          <a:xfrm>
            <a:off x="6024917" y="1635354"/>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48</a:t>
            </a:r>
            <a:endParaRPr lang="en-AU" sz="1100">
              <a:solidFill>
                <a:schemeClr val="bg1"/>
              </a:solidFill>
            </a:endParaRPr>
          </a:p>
        </p:txBody>
      </p:sp>
      <p:sp>
        <p:nvSpPr>
          <p:cNvPr id="17" name="Rectangle 16">
            <a:extLst>
              <a:ext uri="{FF2B5EF4-FFF2-40B4-BE49-F238E27FC236}">
                <a16:creationId xmlns:a16="http://schemas.microsoft.com/office/drawing/2014/main" id="{970C248A-126A-E9A2-3904-7C0F8C85B958}"/>
              </a:ext>
              <a:ext uri="{C183D7F6-B498-43B3-948B-1728B52AA6E4}">
                <adec:decorative xmlns:adec="http://schemas.microsoft.com/office/drawing/2017/decorative" val="1"/>
              </a:ext>
            </a:extLst>
          </p:cNvPr>
          <p:cNvSpPr/>
          <p:nvPr/>
        </p:nvSpPr>
        <p:spPr>
          <a:xfrm flipH="1">
            <a:off x="3835326" y="1625991"/>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Key findings</a:t>
            </a:r>
            <a:endParaRPr lang="en-US"/>
          </a:p>
        </p:txBody>
      </p:sp>
      <p:sp>
        <p:nvSpPr>
          <p:cNvPr id="18" name="Rectangle 17">
            <a:extLst>
              <a:ext uri="{FF2B5EF4-FFF2-40B4-BE49-F238E27FC236}">
                <a16:creationId xmlns:a16="http://schemas.microsoft.com/office/drawing/2014/main" id="{4C643FD7-A905-10F1-99D2-EB3D3291B235}"/>
              </a:ext>
              <a:ext uri="{C183D7F6-B498-43B3-948B-1728B52AA6E4}">
                <adec:decorative xmlns:adec="http://schemas.microsoft.com/office/drawing/2017/decorative" val="1"/>
              </a:ext>
            </a:extLst>
          </p:cNvPr>
          <p:cNvSpPr/>
          <p:nvPr/>
        </p:nvSpPr>
        <p:spPr>
          <a:xfrm flipH="1">
            <a:off x="3835326" y="1941726"/>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Overview of the model</a:t>
            </a:r>
            <a:endParaRPr lang="en-US"/>
          </a:p>
        </p:txBody>
      </p:sp>
      <p:sp>
        <p:nvSpPr>
          <p:cNvPr id="19" name="Rectangle 18">
            <a:extLst>
              <a:ext uri="{FF2B5EF4-FFF2-40B4-BE49-F238E27FC236}">
                <a16:creationId xmlns:a16="http://schemas.microsoft.com/office/drawing/2014/main" id="{369AD42D-9253-0354-0FAC-39C3E92E9208}"/>
              </a:ext>
              <a:ext uri="{C183D7F6-B498-43B3-948B-1728B52AA6E4}">
                <adec:decorative xmlns:adec="http://schemas.microsoft.com/office/drawing/2017/decorative" val="1"/>
              </a:ext>
            </a:extLst>
          </p:cNvPr>
          <p:cNvSpPr/>
          <p:nvPr/>
        </p:nvSpPr>
        <p:spPr>
          <a:xfrm flipH="1">
            <a:off x="3835326" y="2257463"/>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Participant demographics</a:t>
            </a:r>
            <a:endParaRPr lang="en-US"/>
          </a:p>
        </p:txBody>
      </p:sp>
      <p:sp>
        <p:nvSpPr>
          <p:cNvPr id="20" name="Rectangle 19">
            <a:extLst>
              <a:ext uri="{FF2B5EF4-FFF2-40B4-BE49-F238E27FC236}">
                <a16:creationId xmlns:a16="http://schemas.microsoft.com/office/drawing/2014/main" id="{8E22B05D-9ACC-48DB-466A-57345A2BD7D2}"/>
              </a:ext>
              <a:ext uri="{C183D7F6-B498-43B3-948B-1728B52AA6E4}">
                <adec:decorative xmlns:adec="http://schemas.microsoft.com/office/drawing/2017/decorative" val="1"/>
              </a:ext>
            </a:extLst>
          </p:cNvPr>
          <p:cNvSpPr/>
          <p:nvPr/>
        </p:nvSpPr>
        <p:spPr>
          <a:xfrm>
            <a:off x="6024917" y="1944203"/>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49</a:t>
            </a:r>
            <a:endParaRPr lang="en-AU" sz="1100">
              <a:solidFill>
                <a:schemeClr val="bg1"/>
              </a:solidFill>
            </a:endParaRPr>
          </a:p>
        </p:txBody>
      </p:sp>
      <p:sp>
        <p:nvSpPr>
          <p:cNvPr id="21" name="Rectangle 20">
            <a:extLst>
              <a:ext uri="{FF2B5EF4-FFF2-40B4-BE49-F238E27FC236}">
                <a16:creationId xmlns:a16="http://schemas.microsoft.com/office/drawing/2014/main" id="{2D5ABC5E-40C3-4459-DB97-65389253AB56}"/>
              </a:ext>
              <a:ext uri="{C183D7F6-B498-43B3-948B-1728B52AA6E4}">
                <adec:decorative xmlns:adec="http://schemas.microsoft.com/office/drawing/2017/decorative" val="1"/>
              </a:ext>
            </a:extLst>
          </p:cNvPr>
          <p:cNvSpPr/>
          <p:nvPr/>
        </p:nvSpPr>
        <p:spPr>
          <a:xfrm>
            <a:off x="6024917" y="2258852"/>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50</a:t>
            </a:r>
            <a:endParaRPr lang="en-AU" sz="1100">
              <a:solidFill>
                <a:schemeClr val="bg1"/>
              </a:solidFill>
            </a:endParaRPr>
          </a:p>
        </p:txBody>
      </p:sp>
      <p:sp>
        <p:nvSpPr>
          <p:cNvPr id="22" name="Rectangle 21">
            <a:extLst>
              <a:ext uri="{FF2B5EF4-FFF2-40B4-BE49-F238E27FC236}">
                <a16:creationId xmlns:a16="http://schemas.microsoft.com/office/drawing/2014/main" id="{881AEF1E-9283-1D6E-089F-064A6FF3F5CC}"/>
              </a:ext>
              <a:ext uri="{C183D7F6-B498-43B3-948B-1728B52AA6E4}">
                <adec:decorative xmlns:adec="http://schemas.microsoft.com/office/drawing/2017/decorative" val="1"/>
              </a:ext>
            </a:extLst>
          </p:cNvPr>
          <p:cNvSpPr/>
          <p:nvPr/>
        </p:nvSpPr>
        <p:spPr>
          <a:xfrm>
            <a:off x="6024917" y="4351488"/>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56</a:t>
            </a:r>
            <a:endParaRPr lang="en-AU" sz="1100">
              <a:solidFill>
                <a:schemeClr val="bg1"/>
              </a:solidFill>
            </a:endParaRPr>
          </a:p>
        </p:txBody>
      </p:sp>
      <p:sp>
        <p:nvSpPr>
          <p:cNvPr id="23" name="Rectangle 22">
            <a:extLst>
              <a:ext uri="{FF2B5EF4-FFF2-40B4-BE49-F238E27FC236}">
                <a16:creationId xmlns:a16="http://schemas.microsoft.com/office/drawing/2014/main" id="{D52C707E-B2DD-24C9-E2E9-FB6D27045EBA}"/>
              </a:ext>
              <a:ext uri="{C183D7F6-B498-43B3-948B-1728B52AA6E4}">
                <adec:decorative xmlns:adec="http://schemas.microsoft.com/office/drawing/2017/decorative" val="1"/>
              </a:ext>
            </a:extLst>
          </p:cNvPr>
          <p:cNvSpPr/>
          <p:nvPr/>
        </p:nvSpPr>
        <p:spPr>
          <a:xfrm flipH="1">
            <a:off x="3835326" y="4342124"/>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Post-cadetship outcomes</a:t>
            </a:r>
            <a:endParaRPr lang="en-US"/>
          </a:p>
        </p:txBody>
      </p:sp>
      <p:sp>
        <p:nvSpPr>
          <p:cNvPr id="24" name="Rectangle 23">
            <a:extLst>
              <a:ext uri="{FF2B5EF4-FFF2-40B4-BE49-F238E27FC236}">
                <a16:creationId xmlns:a16="http://schemas.microsoft.com/office/drawing/2014/main" id="{9234F2F8-81ED-E498-DE06-E13892458465}"/>
              </a:ext>
              <a:ext uri="{C183D7F6-B498-43B3-948B-1728B52AA6E4}">
                <adec:decorative xmlns:adec="http://schemas.microsoft.com/office/drawing/2017/decorative" val="1"/>
              </a:ext>
            </a:extLst>
          </p:cNvPr>
          <p:cNvSpPr/>
          <p:nvPr/>
        </p:nvSpPr>
        <p:spPr>
          <a:xfrm flipH="1">
            <a:off x="3835326" y="4657860"/>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Costs</a:t>
            </a:r>
          </a:p>
        </p:txBody>
      </p:sp>
      <p:sp>
        <p:nvSpPr>
          <p:cNvPr id="26" name="Rectangle 25">
            <a:extLst>
              <a:ext uri="{FF2B5EF4-FFF2-40B4-BE49-F238E27FC236}">
                <a16:creationId xmlns:a16="http://schemas.microsoft.com/office/drawing/2014/main" id="{C9F05534-7437-D23E-0191-F7F3B6C20915}"/>
              </a:ext>
              <a:ext uri="{C183D7F6-B498-43B3-948B-1728B52AA6E4}">
                <adec:decorative xmlns:adec="http://schemas.microsoft.com/office/drawing/2017/decorative" val="1"/>
              </a:ext>
            </a:extLst>
          </p:cNvPr>
          <p:cNvSpPr/>
          <p:nvPr/>
        </p:nvSpPr>
        <p:spPr>
          <a:xfrm>
            <a:off x="6024917" y="4660337"/>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57</a:t>
            </a:r>
            <a:endParaRPr lang="en-AU" sz="1100">
              <a:solidFill>
                <a:schemeClr val="bg1"/>
              </a:solidFill>
            </a:endParaRPr>
          </a:p>
        </p:txBody>
      </p:sp>
      <p:sp>
        <p:nvSpPr>
          <p:cNvPr id="28" name="Rectangle 27">
            <a:extLst>
              <a:ext uri="{FF2B5EF4-FFF2-40B4-BE49-F238E27FC236}">
                <a16:creationId xmlns:a16="http://schemas.microsoft.com/office/drawing/2014/main" id="{58AFACE8-640F-1E69-BA5F-E1C87FEB91D4}"/>
              </a:ext>
              <a:ext uri="{C183D7F6-B498-43B3-948B-1728B52AA6E4}">
                <adec:decorative xmlns:adec="http://schemas.microsoft.com/office/drawing/2017/decorative" val="1"/>
              </a:ext>
            </a:extLst>
          </p:cNvPr>
          <p:cNvSpPr/>
          <p:nvPr/>
        </p:nvSpPr>
        <p:spPr>
          <a:xfrm flipH="1">
            <a:off x="3835326" y="3528631"/>
            <a:ext cx="2099715" cy="43088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Mentoring, wrap-around and transition support</a:t>
            </a:r>
            <a:endParaRPr lang="en-US"/>
          </a:p>
        </p:txBody>
      </p:sp>
      <p:sp>
        <p:nvSpPr>
          <p:cNvPr id="29" name="Rectangle 28">
            <a:extLst>
              <a:ext uri="{FF2B5EF4-FFF2-40B4-BE49-F238E27FC236}">
                <a16:creationId xmlns:a16="http://schemas.microsoft.com/office/drawing/2014/main" id="{4D7BDA9D-C6D4-5BB7-D14C-46BB9238991C}"/>
              </a:ext>
              <a:ext uri="{C183D7F6-B498-43B3-948B-1728B52AA6E4}">
                <adec:decorative xmlns:adec="http://schemas.microsoft.com/office/drawing/2017/decorative" val="1"/>
              </a:ext>
            </a:extLst>
          </p:cNvPr>
          <p:cNvSpPr/>
          <p:nvPr/>
        </p:nvSpPr>
        <p:spPr>
          <a:xfrm flipH="1">
            <a:off x="3835326" y="4020016"/>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Outputs of the project</a:t>
            </a:r>
            <a:endParaRPr lang="en-AU" sz="1100">
              <a:solidFill>
                <a:schemeClr val="tx1"/>
              </a:solidFill>
            </a:endParaRPr>
          </a:p>
        </p:txBody>
      </p:sp>
      <p:sp>
        <p:nvSpPr>
          <p:cNvPr id="30" name="Rectangle 29">
            <a:extLst>
              <a:ext uri="{FF2B5EF4-FFF2-40B4-BE49-F238E27FC236}">
                <a16:creationId xmlns:a16="http://schemas.microsoft.com/office/drawing/2014/main" id="{BFB4752E-10AC-7F7C-EA40-7823687EC3C9}"/>
              </a:ext>
              <a:ext uri="{C183D7F6-B498-43B3-948B-1728B52AA6E4}">
                <adec:decorative xmlns:adec="http://schemas.microsoft.com/office/drawing/2017/decorative" val="1"/>
              </a:ext>
            </a:extLst>
          </p:cNvPr>
          <p:cNvSpPr/>
          <p:nvPr/>
        </p:nvSpPr>
        <p:spPr>
          <a:xfrm>
            <a:off x="6024917" y="3544831"/>
            <a:ext cx="496450" cy="384549"/>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100">
                <a:solidFill>
                  <a:schemeClr val="bg1"/>
                </a:solidFill>
              </a:rPr>
              <a:t>54</a:t>
            </a:r>
            <a:endParaRPr lang="en-AU" sz="1100">
              <a:solidFill>
                <a:schemeClr val="bg1"/>
              </a:solidFill>
            </a:endParaRPr>
          </a:p>
        </p:txBody>
      </p:sp>
      <p:sp>
        <p:nvSpPr>
          <p:cNvPr id="31" name="Rectangle 30">
            <a:extLst>
              <a:ext uri="{FF2B5EF4-FFF2-40B4-BE49-F238E27FC236}">
                <a16:creationId xmlns:a16="http://schemas.microsoft.com/office/drawing/2014/main" id="{F543ADAB-8A70-903A-E54D-C43D776544A1}"/>
              </a:ext>
              <a:ext uri="{C183D7F6-B498-43B3-948B-1728B52AA6E4}">
                <adec:decorative xmlns:adec="http://schemas.microsoft.com/office/drawing/2017/decorative" val="1"/>
              </a:ext>
            </a:extLst>
          </p:cNvPr>
          <p:cNvSpPr/>
          <p:nvPr/>
        </p:nvSpPr>
        <p:spPr>
          <a:xfrm>
            <a:off x="6024917" y="4021406"/>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55</a:t>
            </a:r>
            <a:endParaRPr lang="en-AU" sz="1100">
              <a:solidFill>
                <a:schemeClr val="bg1"/>
              </a:solidFill>
            </a:endParaRPr>
          </a:p>
        </p:txBody>
      </p:sp>
      <p:sp>
        <p:nvSpPr>
          <p:cNvPr id="32" name="Rectangle 31">
            <a:extLst>
              <a:ext uri="{FF2B5EF4-FFF2-40B4-BE49-F238E27FC236}">
                <a16:creationId xmlns:a16="http://schemas.microsoft.com/office/drawing/2014/main" id="{E8F1CB29-6588-88E7-6709-9D60837D6048}"/>
              </a:ext>
              <a:ext uri="{C183D7F6-B498-43B3-948B-1728B52AA6E4}">
                <adec:decorative xmlns:adec="http://schemas.microsoft.com/office/drawing/2017/decorative" val="1"/>
              </a:ext>
            </a:extLst>
          </p:cNvPr>
          <p:cNvSpPr/>
          <p:nvPr/>
        </p:nvSpPr>
        <p:spPr>
          <a:xfrm flipH="1">
            <a:off x="6658856" y="1307102"/>
            <a:ext cx="2495634" cy="261610"/>
          </a:xfrm>
          <a:prstGeom prst="rect">
            <a:avLst/>
          </a:prstGeom>
          <a:solidFill>
            <a:schemeClr val="accent3"/>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sz="1100" b="1" dirty="0">
                <a:solidFill>
                  <a:schemeClr val="tx1"/>
                </a:solidFill>
              </a:rPr>
              <a:t>Goanna Education</a:t>
            </a:r>
          </a:p>
        </p:txBody>
      </p:sp>
      <p:sp>
        <p:nvSpPr>
          <p:cNvPr id="33" name="Rectangle 32">
            <a:extLst>
              <a:ext uri="{FF2B5EF4-FFF2-40B4-BE49-F238E27FC236}">
                <a16:creationId xmlns:a16="http://schemas.microsoft.com/office/drawing/2014/main" id="{30D6BFF5-3840-3B19-F23B-7E161BA59CE8}"/>
              </a:ext>
              <a:ext uri="{C183D7F6-B498-43B3-948B-1728B52AA6E4}">
                <adec:decorative xmlns:adec="http://schemas.microsoft.com/office/drawing/2017/decorative" val="1"/>
              </a:ext>
            </a:extLst>
          </p:cNvPr>
          <p:cNvSpPr/>
          <p:nvPr/>
        </p:nvSpPr>
        <p:spPr>
          <a:xfrm>
            <a:off x="9244367" y="1307102"/>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58</a:t>
            </a:r>
            <a:endParaRPr lang="en-AU" sz="1100">
              <a:solidFill>
                <a:schemeClr val="bg1"/>
              </a:solidFill>
            </a:endParaRPr>
          </a:p>
        </p:txBody>
      </p:sp>
      <p:sp>
        <p:nvSpPr>
          <p:cNvPr id="34" name="Rectangle 33">
            <a:extLst>
              <a:ext uri="{FF2B5EF4-FFF2-40B4-BE49-F238E27FC236}">
                <a16:creationId xmlns:a16="http://schemas.microsoft.com/office/drawing/2014/main" id="{FB17B230-3DA6-66E6-3AF3-9061614510B1}"/>
              </a:ext>
              <a:ext uri="{C183D7F6-B498-43B3-948B-1728B52AA6E4}">
                <adec:decorative xmlns:adec="http://schemas.microsoft.com/office/drawing/2017/decorative" val="1"/>
              </a:ext>
            </a:extLst>
          </p:cNvPr>
          <p:cNvSpPr/>
          <p:nvPr/>
        </p:nvSpPr>
        <p:spPr>
          <a:xfrm>
            <a:off x="9244367" y="2579410"/>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61</a:t>
            </a:r>
            <a:endParaRPr lang="en-AU" sz="1100">
              <a:solidFill>
                <a:schemeClr val="bg1"/>
              </a:solidFill>
            </a:endParaRPr>
          </a:p>
        </p:txBody>
      </p:sp>
      <p:sp>
        <p:nvSpPr>
          <p:cNvPr id="35" name="Rectangle 34">
            <a:extLst>
              <a:ext uri="{FF2B5EF4-FFF2-40B4-BE49-F238E27FC236}">
                <a16:creationId xmlns:a16="http://schemas.microsoft.com/office/drawing/2014/main" id="{C44B1AC0-B17B-173F-ECBC-E202649FF7C3}"/>
              </a:ext>
              <a:ext uri="{C183D7F6-B498-43B3-948B-1728B52AA6E4}">
                <adec:decorative xmlns:adec="http://schemas.microsoft.com/office/drawing/2017/decorative" val="1"/>
              </a:ext>
            </a:extLst>
          </p:cNvPr>
          <p:cNvSpPr/>
          <p:nvPr/>
        </p:nvSpPr>
        <p:spPr>
          <a:xfrm flipH="1">
            <a:off x="7054776" y="2585466"/>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Design</a:t>
            </a:r>
            <a:endParaRPr lang="en-US"/>
          </a:p>
        </p:txBody>
      </p:sp>
      <p:sp>
        <p:nvSpPr>
          <p:cNvPr id="36" name="Rectangle 35">
            <a:extLst>
              <a:ext uri="{FF2B5EF4-FFF2-40B4-BE49-F238E27FC236}">
                <a16:creationId xmlns:a16="http://schemas.microsoft.com/office/drawing/2014/main" id="{D3F2FF07-B142-78D4-4AE7-0E2F1B24BF3C}"/>
              </a:ext>
              <a:ext uri="{C183D7F6-B498-43B3-948B-1728B52AA6E4}">
                <adec:decorative xmlns:adec="http://schemas.microsoft.com/office/drawing/2017/decorative" val="1"/>
              </a:ext>
            </a:extLst>
          </p:cNvPr>
          <p:cNvSpPr/>
          <p:nvPr/>
        </p:nvSpPr>
        <p:spPr>
          <a:xfrm flipH="1">
            <a:off x="7054776" y="3393925"/>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Structured training</a:t>
            </a:r>
            <a:endParaRPr lang="en-US"/>
          </a:p>
        </p:txBody>
      </p:sp>
      <p:sp>
        <p:nvSpPr>
          <p:cNvPr id="37" name="Rectangle 36">
            <a:extLst>
              <a:ext uri="{FF2B5EF4-FFF2-40B4-BE49-F238E27FC236}">
                <a16:creationId xmlns:a16="http://schemas.microsoft.com/office/drawing/2014/main" id="{C0196854-4178-E89E-6517-35AA3AFDDDFA}"/>
              </a:ext>
              <a:ext uri="{C183D7F6-B498-43B3-948B-1728B52AA6E4}">
                <adec:decorative xmlns:adec="http://schemas.microsoft.com/office/drawing/2017/decorative" val="1"/>
              </a:ext>
            </a:extLst>
          </p:cNvPr>
          <p:cNvSpPr/>
          <p:nvPr/>
        </p:nvSpPr>
        <p:spPr>
          <a:xfrm flipH="1">
            <a:off x="7054776" y="3713516"/>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Industry placements</a:t>
            </a:r>
            <a:endParaRPr lang="en-US"/>
          </a:p>
        </p:txBody>
      </p:sp>
      <p:sp>
        <p:nvSpPr>
          <p:cNvPr id="38" name="Rectangle 37">
            <a:extLst>
              <a:ext uri="{FF2B5EF4-FFF2-40B4-BE49-F238E27FC236}">
                <a16:creationId xmlns:a16="http://schemas.microsoft.com/office/drawing/2014/main" id="{4E3BD929-F97C-1327-85E1-BBA0D593FDDD}"/>
              </a:ext>
              <a:ext uri="{C183D7F6-B498-43B3-948B-1728B52AA6E4}">
                <adec:decorative xmlns:adec="http://schemas.microsoft.com/office/drawing/2017/decorative" val="1"/>
              </a:ext>
            </a:extLst>
          </p:cNvPr>
          <p:cNvSpPr/>
          <p:nvPr/>
        </p:nvSpPr>
        <p:spPr>
          <a:xfrm>
            <a:off x="9244367" y="3404930"/>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63</a:t>
            </a:r>
            <a:endParaRPr lang="en-AU" sz="1100">
              <a:solidFill>
                <a:schemeClr val="bg1"/>
              </a:solidFill>
            </a:endParaRPr>
          </a:p>
        </p:txBody>
      </p:sp>
      <p:sp>
        <p:nvSpPr>
          <p:cNvPr id="39" name="Rectangle 38">
            <a:extLst>
              <a:ext uri="{FF2B5EF4-FFF2-40B4-BE49-F238E27FC236}">
                <a16:creationId xmlns:a16="http://schemas.microsoft.com/office/drawing/2014/main" id="{D7C81EE4-E00E-9927-778C-104621ECE816}"/>
              </a:ext>
              <a:ext uri="{C183D7F6-B498-43B3-948B-1728B52AA6E4}">
                <adec:decorative xmlns:adec="http://schemas.microsoft.com/office/drawing/2017/decorative" val="1"/>
              </a:ext>
            </a:extLst>
          </p:cNvPr>
          <p:cNvSpPr/>
          <p:nvPr/>
        </p:nvSpPr>
        <p:spPr>
          <a:xfrm>
            <a:off x="9244367" y="3719577"/>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62</a:t>
            </a:r>
            <a:endParaRPr lang="en-AU" sz="1100">
              <a:solidFill>
                <a:schemeClr val="bg1"/>
              </a:solidFill>
            </a:endParaRPr>
          </a:p>
        </p:txBody>
      </p:sp>
      <p:sp>
        <p:nvSpPr>
          <p:cNvPr id="40" name="Rectangle 39">
            <a:extLst>
              <a:ext uri="{FF2B5EF4-FFF2-40B4-BE49-F238E27FC236}">
                <a16:creationId xmlns:a16="http://schemas.microsoft.com/office/drawing/2014/main" id="{97D9F3A5-552A-2C81-1ABB-017B7BA1C774}"/>
              </a:ext>
              <a:ext uri="{C183D7F6-B498-43B3-948B-1728B52AA6E4}">
                <adec:decorative xmlns:adec="http://schemas.microsoft.com/office/drawing/2017/decorative" val="1"/>
              </a:ext>
            </a:extLst>
          </p:cNvPr>
          <p:cNvSpPr/>
          <p:nvPr/>
        </p:nvSpPr>
        <p:spPr>
          <a:xfrm>
            <a:off x="9244367" y="1625828"/>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58</a:t>
            </a:r>
            <a:endParaRPr lang="en-AU" sz="1100">
              <a:solidFill>
                <a:schemeClr val="bg1"/>
              </a:solidFill>
            </a:endParaRPr>
          </a:p>
        </p:txBody>
      </p:sp>
      <p:sp>
        <p:nvSpPr>
          <p:cNvPr id="41" name="Rectangle 40">
            <a:extLst>
              <a:ext uri="{FF2B5EF4-FFF2-40B4-BE49-F238E27FC236}">
                <a16:creationId xmlns:a16="http://schemas.microsoft.com/office/drawing/2014/main" id="{49632E80-36BB-A4D6-35F6-8C1135AB75F0}"/>
              </a:ext>
              <a:ext uri="{C183D7F6-B498-43B3-948B-1728B52AA6E4}">
                <adec:decorative xmlns:adec="http://schemas.microsoft.com/office/drawing/2017/decorative" val="1"/>
              </a:ext>
            </a:extLst>
          </p:cNvPr>
          <p:cNvSpPr/>
          <p:nvPr/>
        </p:nvSpPr>
        <p:spPr>
          <a:xfrm flipH="1">
            <a:off x="7054776" y="1626693"/>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Key findings</a:t>
            </a:r>
            <a:endParaRPr lang="en-US"/>
          </a:p>
        </p:txBody>
      </p:sp>
      <p:sp>
        <p:nvSpPr>
          <p:cNvPr id="42" name="Rectangle 41">
            <a:extLst>
              <a:ext uri="{FF2B5EF4-FFF2-40B4-BE49-F238E27FC236}">
                <a16:creationId xmlns:a16="http://schemas.microsoft.com/office/drawing/2014/main" id="{BBAEA81E-0F5F-D382-E4F0-7BF39ABF0FC5}"/>
              </a:ext>
              <a:ext uri="{C183D7F6-B498-43B3-948B-1728B52AA6E4}">
                <adec:decorative xmlns:adec="http://schemas.microsoft.com/office/drawing/2017/decorative" val="1"/>
              </a:ext>
            </a:extLst>
          </p:cNvPr>
          <p:cNvSpPr/>
          <p:nvPr/>
        </p:nvSpPr>
        <p:spPr>
          <a:xfrm flipH="1">
            <a:off x="7054776" y="1946284"/>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Overview of the model</a:t>
            </a:r>
            <a:endParaRPr lang="en-US"/>
          </a:p>
        </p:txBody>
      </p:sp>
      <p:sp>
        <p:nvSpPr>
          <p:cNvPr id="43" name="Rectangle 42">
            <a:extLst>
              <a:ext uri="{FF2B5EF4-FFF2-40B4-BE49-F238E27FC236}">
                <a16:creationId xmlns:a16="http://schemas.microsoft.com/office/drawing/2014/main" id="{E221AC58-5228-DC71-E979-0203822CA767}"/>
              </a:ext>
              <a:ext uri="{C183D7F6-B498-43B3-948B-1728B52AA6E4}">
                <adec:decorative xmlns:adec="http://schemas.microsoft.com/office/drawing/2017/decorative" val="1"/>
              </a:ext>
            </a:extLst>
          </p:cNvPr>
          <p:cNvSpPr/>
          <p:nvPr/>
        </p:nvSpPr>
        <p:spPr>
          <a:xfrm flipH="1">
            <a:off x="7054776" y="2265875"/>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Participant demographics</a:t>
            </a:r>
            <a:endParaRPr lang="en-US"/>
          </a:p>
        </p:txBody>
      </p:sp>
      <p:sp>
        <p:nvSpPr>
          <p:cNvPr id="44" name="Rectangle 43">
            <a:extLst>
              <a:ext uri="{FF2B5EF4-FFF2-40B4-BE49-F238E27FC236}">
                <a16:creationId xmlns:a16="http://schemas.microsoft.com/office/drawing/2014/main" id="{C1370930-7550-A539-68A0-7E0D8E3D516B}"/>
              </a:ext>
              <a:ext uri="{C183D7F6-B498-43B3-948B-1728B52AA6E4}">
                <adec:decorative xmlns:adec="http://schemas.microsoft.com/office/drawing/2017/decorative" val="1"/>
              </a:ext>
            </a:extLst>
          </p:cNvPr>
          <p:cNvSpPr/>
          <p:nvPr/>
        </p:nvSpPr>
        <p:spPr>
          <a:xfrm>
            <a:off x="9244367" y="1934678"/>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59</a:t>
            </a:r>
            <a:endParaRPr lang="en-AU" sz="1100">
              <a:solidFill>
                <a:schemeClr val="bg1"/>
              </a:solidFill>
            </a:endParaRPr>
          </a:p>
        </p:txBody>
      </p:sp>
      <p:sp>
        <p:nvSpPr>
          <p:cNvPr id="45" name="Rectangle 44">
            <a:extLst>
              <a:ext uri="{FF2B5EF4-FFF2-40B4-BE49-F238E27FC236}">
                <a16:creationId xmlns:a16="http://schemas.microsoft.com/office/drawing/2014/main" id="{66C18074-9822-6F26-34F8-4AB13581A9FF}"/>
              </a:ext>
              <a:ext uri="{C183D7F6-B498-43B3-948B-1728B52AA6E4}">
                <adec:decorative xmlns:adec="http://schemas.microsoft.com/office/drawing/2017/decorative" val="1"/>
              </a:ext>
            </a:extLst>
          </p:cNvPr>
          <p:cNvSpPr/>
          <p:nvPr/>
        </p:nvSpPr>
        <p:spPr>
          <a:xfrm>
            <a:off x="9244367" y="2249327"/>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60</a:t>
            </a:r>
            <a:endParaRPr lang="en-AU" sz="1100">
              <a:solidFill>
                <a:schemeClr val="bg1"/>
              </a:solidFill>
            </a:endParaRPr>
          </a:p>
        </p:txBody>
      </p:sp>
      <p:sp>
        <p:nvSpPr>
          <p:cNvPr id="46" name="Rectangle 45">
            <a:extLst>
              <a:ext uri="{FF2B5EF4-FFF2-40B4-BE49-F238E27FC236}">
                <a16:creationId xmlns:a16="http://schemas.microsoft.com/office/drawing/2014/main" id="{E3E8F27E-7E6E-17FF-73D4-F94FB8B26614}"/>
              </a:ext>
              <a:ext uri="{C183D7F6-B498-43B3-948B-1728B52AA6E4}">
                <adec:decorative xmlns:adec="http://schemas.microsoft.com/office/drawing/2017/decorative" val="1"/>
              </a:ext>
            </a:extLst>
          </p:cNvPr>
          <p:cNvSpPr/>
          <p:nvPr/>
        </p:nvSpPr>
        <p:spPr>
          <a:xfrm>
            <a:off x="9244367" y="4858634"/>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69</a:t>
            </a:r>
            <a:endParaRPr lang="en-AU" sz="1100">
              <a:solidFill>
                <a:schemeClr val="bg1"/>
              </a:solidFill>
            </a:endParaRPr>
          </a:p>
        </p:txBody>
      </p:sp>
      <p:sp>
        <p:nvSpPr>
          <p:cNvPr id="47" name="Rectangle 46">
            <a:extLst>
              <a:ext uri="{FF2B5EF4-FFF2-40B4-BE49-F238E27FC236}">
                <a16:creationId xmlns:a16="http://schemas.microsoft.com/office/drawing/2014/main" id="{6333B9C4-4B35-2766-447B-39311E4B1BB0}"/>
              </a:ext>
              <a:ext uri="{C183D7F6-B498-43B3-948B-1728B52AA6E4}">
                <adec:decorative xmlns:adec="http://schemas.microsoft.com/office/drawing/2017/decorative" val="1"/>
              </a:ext>
            </a:extLst>
          </p:cNvPr>
          <p:cNvSpPr/>
          <p:nvPr/>
        </p:nvSpPr>
        <p:spPr>
          <a:xfrm flipH="1">
            <a:off x="7054776" y="4841566"/>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Post-cadetship outcomes</a:t>
            </a:r>
            <a:endParaRPr lang="en-US"/>
          </a:p>
        </p:txBody>
      </p:sp>
      <p:sp>
        <p:nvSpPr>
          <p:cNvPr id="48" name="Rectangle 47">
            <a:extLst>
              <a:ext uri="{FF2B5EF4-FFF2-40B4-BE49-F238E27FC236}">
                <a16:creationId xmlns:a16="http://schemas.microsoft.com/office/drawing/2014/main" id="{56D6A19A-0292-57BA-641E-01922EB467ED}"/>
              </a:ext>
              <a:ext uri="{C183D7F6-B498-43B3-948B-1728B52AA6E4}">
                <adec:decorative xmlns:adec="http://schemas.microsoft.com/office/drawing/2017/decorative" val="1"/>
              </a:ext>
            </a:extLst>
          </p:cNvPr>
          <p:cNvSpPr/>
          <p:nvPr/>
        </p:nvSpPr>
        <p:spPr>
          <a:xfrm flipH="1">
            <a:off x="7054776" y="5161157"/>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Costs</a:t>
            </a:r>
          </a:p>
        </p:txBody>
      </p:sp>
      <p:sp>
        <p:nvSpPr>
          <p:cNvPr id="50" name="Rectangle 49">
            <a:extLst>
              <a:ext uri="{FF2B5EF4-FFF2-40B4-BE49-F238E27FC236}">
                <a16:creationId xmlns:a16="http://schemas.microsoft.com/office/drawing/2014/main" id="{4162BE75-9B2A-77D4-B609-B0EA15895A09}"/>
              </a:ext>
              <a:ext uri="{C183D7F6-B498-43B3-948B-1728B52AA6E4}">
                <adec:decorative xmlns:adec="http://schemas.microsoft.com/office/drawing/2017/decorative" val="1"/>
              </a:ext>
            </a:extLst>
          </p:cNvPr>
          <p:cNvSpPr/>
          <p:nvPr/>
        </p:nvSpPr>
        <p:spPr>
          <a:xfrm>
            <a:off x="9244367" y="5167484"/>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69</a:t>
            </a:r>
            <a:endParaRPr lang="en-AU" sz="1100">
              <a:solidFill>
                <a:schemeClr val="bg1"/>
              </a:solidFill>
            </a:endParaRPr>
          </a:p>
        </p:txBody>
      </p:sp>
      <p:sp>
        <p:nvSpPr>
          <p:cNvPr id="52" name="Rectangle 51">
            <a:extLst>
              <a:ext uri="{FF2B5EF4-FFF2-40B4-BE49-F238E27FC236}">
                <a16:creationId xmlns:a16="http://schemas.microsoft.com/office/drawing/2014/main" id="{F6B410EB-0558-1F19-DA1E-95019A1A46B1}"/>
              </a:ext>
              <a:ext uri="{C183D7F6-B498-43B3-948B-1728B52AA6E4}">
                <adec:decorative xmlns:adec="http://schemas.microsoft.com/office/drawing/2017/decorative" val="1"/>
              </a:ext>
            </a:extLst>
          </p:cNvPr>
          <p:cNvSpPr/>
          <p:nvPr/>
        </p:nvSpPr>
        <p:spPr>
          <a:xfrm flipH="1">
            <a:off x="7054776" y="4033107"/>
            <a:ext cx="2099715" cy="43088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Mentoring, wrap-around and transition support</a:t>
            </a:r>
            <a:endParaRPr lang="en-US"/>
          </a:p>
        </p:txBody>
      </p:sp>
      <p:sp>
        <p:nvSpPr>
          <p:cNvPr id="53" name="Rectangle 52">
            <a:extLst>
              <a:ext uri="{FF2B5EF4-FFF2-40B4-BE49-F238E27FC236}">
                <a16:creationId xmlns:a16="http://schemas.microsoft.com/office/drawing/2014/main" id="{8951A786-2BB1-DAED-2E85-2CB8086BCC7E}"/>
              </a:ext>
              <a:ext uri="{C183D7F6-B498-43B3-948B-1728B52AA6E4}">
                <adec:decorative xmlns:adec="http://schemas.microsoft.com/office/drawing/2017/decorative" val="1"/>
              </a:ext>
            </a:extLst>
          </p:cNvPr>
          <p:cNvSpPr/>
          <p:nvPr/>
        </p:nvSpPr>
        <p:spPr>
          <a:xfrm flipH="1">
            <a:off x="7054776" y="4521975"/>
            <a:ext cx="2099715" cy="26161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chemeClr val="tx1"/>
                </a:solidFill>
              </a:rPr>
              <a:t>Outputs of the project</a:t>
            </a:r>
            <a:endParaRPr lang="en-AU" sz="1100">
              <a:solidFill>
                <a:schemeClr val="tx1"/>
              </a:solidFill>
            </a:endParaRPr>
          </a:p>
        </p:txBody>
      </p:sp>
      <p:sp>
        <p:nvSpPr>
          <p:cNvPr id="54" name="Rectangle 53">
            <a:extLst>
              <a:ext uri="{FF2B5EF4-FFF2-40B4-BE49-F238E27FC236}">
                <a16:creationId xmlns:a16="http://schemas.microsoft.com/office/drawing/2014/main" id="{EBE06E8B-18E4-A65E-DA17-3F0B56F63254}"/>
              </a:ext>
              <a:ext uri="{C183D7F6-B498-43B3-948B-1728B52AA6E4}">
                <adec:decorative xmlns:adec="http://schemas.microsoft.com/office/drawing/2017/decorative" val="1"/>
              </a:ext>
            </a:extLst>
          </p:cNvPr>
          <p:cNvSpPr/>
          <p:nvPr/>
        </p:nvSpPr>
        <p:spPr>
          <a:xfrm>
            <a:off x="9244367" y="4038132"/>
            <a:ext cx="496450" cy="42195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100">
                <a:solidFill>
                  <a:schemeClr val="bg1"/>
                </a:solidFill>
              </a:rPr>
              <a:t>67</a:t>
            </a:r>
            <a:endParaRPr lang="en-AU" sz="1100">
              <a:solidFill>
                <a:schemeClr val="bg1"/>
              </a:solidFill>
            </a:endParaRPr>
          </a:p>
        </p:txBody>
      </p:sp>
      <p:sp>
        <p:nvSpPr>
          <p:cNvPr id="55" name="Rectangle 54">
            <a:extLst>
              <a:ext uri="{FF2B5EF4-FFF2-40B4-BE49-F238E27FC236}">
                <a16:creationId xmlns:a16="http://schemas.microsoft.com/office/drawing/2014/main" id="{06B685F0-6283-43BC-9B97-F2D64D871C5E}"/>
              </a:ext>
              <a:ext uri="{C183D7F6-B498-43B3-948B-1728B52AA6E4}">
                <adec:decorative xmlns:adec="http://schemas.microsoft.com/office/drawing/2017/decorative" val="1"/>
              </a:ext>
            </a:extLst>
          </p:cNvPr>
          <p:cNvSpPr/>
          <p:nvPr/>
        </p:nvSpPr>
        <p:spPr>
          <a:xfrm>
            <a:off x="9244367" y="4528553"/>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68</a:t>
            </a:r>
            <a:endParaRPr lang="en-AU" sz="1100">
              <a:solidFill>
                <a:schemeClr val="bg1"/>
              </a:solidFill>
            </a:endParaRPr>
          </a:p>
        </p:txBody>
      </p:sp>
      <p:sp>
        <p:nvSpPr>
          <p:cNvPr id="61" name="Rectangle 60">
            <a:extLst>
              <a:ext uri="{FF2B5EF4-FFF2-40B4-BE49-F238E27FC236}">
                <a16:creationId xmlns:a16="http://schemas.microsoft.com/office/drawing/2014/main" id="{23EFEB13-A69E-C45F-59C6-4E9F8D4ADA28}"/>
              </a:ext>
              <a:ext uri="{C183D7F6-B498-43B3-948B-1728B52AA6E4}">
                <adec:decorative xmlns:adec="http://schemas.microsoft.com/office/drawing/2017/decorative" val="1"/>
              </a:ext>
            </a:extLst>
          </p:cNvPr>
          <p:cNvSpPr/>
          <p:nvPr/>
        </p:nvSpPr>
        <p:spPr>
          <a:xfrm>
            <a:off x="9234842" y="2978373"/>
            <a:ext cx="496450" cy="2616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r>
              <a:rPr lang="en-US" sz="1100">
                <a:solidFill>
                  <a:schemeClr val="bg1"/>
                </a:solidFill>
              </a:rPr>
              <a:t>62</a:t>
            </a:r>
            <a:endParaRPr lang="en-AU" sz="1100">
              <a:solidFill>
                <a:schemeClr val="bg1"/>
              </a:solidFill>
            </a:endParaRPr>
          </a:p>
        </p:txBody>
      </p:sp>
      <p:sp>
        <p:nvSpPr>
          <p:cNvPr id="126" name="Rectangle 125">
            <a:extLst>
              <a:ext uri="{FF2B5EF4-FFF2-40B4-BE49-F238E27FC236}">
                <a16:creationId xmlns:a16="http://schemas.microsoft.com/office/drawing/2014/main" id="{9535BC3F-32F7-6556-4134-198F65EFA73B}"/>
              </a:ext>
              <a:ext uri="{C183D7F6-B498-43B3-948B-1728B52AA6E4}">
                <adec:decorative xmlns:adec="http://schemas.microsoft.com/office/drawing/2017/decorative" val="1"/>
              </a:ext>
            </a:extLst>
          </p:cNvPr>
          <p:cNvSpPr/>
          <p:nvPr/>
        </p:nvSpPr>
        <p:spPr>
          <a:xfrm flipH="1">
            <a:off x="7045251" y="2905057"/>
            <a:ext cx="2099715" cy="43088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a:solidFill>
                  <a:srgbClr val="000000"/>
                </a:solidFill>
                <a:ea typeface="+mn-lt"/>
                <a:cs typeface="+mn-lt"/>
              </a:rPr>
              <a:t>Sub-contractors and employer partners</a:t>
            </a:r>
            <a:r>
              <a:rPr lang="en-US" sz="1100" baseline="30000">
                <a:solidFill>
                  <a:srgbClr val="000000"/>
                </a:solidFill>
                <a:ea typeface="+mn-lt"/>
                <a:cs typeface="+mn-lt"/>
              </a:rPr>
              <a:t>1</a:t>
            </a:r>
            <a:endParaRPr lang="en-US"/>
          </a:p>
        </p:txBody>
      </p:sp>
      <p:sp>
        <p:nvSpPr>
          <p:cNvPr id="68" name="Footer Placeholder 4">
            <a:extLst>
              <a:ext uri="{FF2B5EF4-FFF2-40B4-BE49-F238E27FC236}">
                <a16:creationId xmlns:a16="http://schemas.microsoft.com/office/drawing/2014/main" id="{807CC3D5-7F22-76F3-16F1-2592A5814782}"/>
              </a:ext>
              <a:ext uri="{C183D7F6-B498-43B3-948B-1728B52AA6E4}">
                <adec:decorative xmlns:adec="http://schemas.microsoft.com/office/drawing/2017/decorative" val="1"/>
              </a:ext>
            </a:extLst>
          </p:cNvPr>
          <p:cNvSpPr>
            <a:spLocks noGrp="1"/>
          </p:cNvSpPr>
          <p:nvPr>
            <p:ph type="ftr" sz="quarter" idx="14"/>
          </p:nvPr>
        </p:nvSpPr>
        <p:spPr>
          <a:xfrm>
            <a:off x="165147" y="6522175"/>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30000" noProof="0" dirty="0">
                <a:ln>
                  <a:noFill/>
                </a:ln>
                <a:effectLst/>
                <a:uLnTx/>
                <a:uFillTx/>
                <a:latin typeface="Arial Narrow"/>
                <a:ea typeface="+mn-ea"/>
                <a:cs typeface="+mn-cs"/>
              </a:rPr>
              <a:t>1</a:t>
            </a:r>
            <a:r>
              <a:rPr kumimoji="0" lang="en-AU" sz="900" b="0" i="0" u="none" strike="noStrike" kern="1200" cap="none" spc="0" normalizeH="0" baseline="0" noProof="0" dirty="0">
                <a:ln>
                  <a:noFill/>
                </a:ln>
                <a:effectLst/>
                <a:uLnTx/>
                <a:uFillTx/>
                <a:latin typeface="Arial Narrow"/>
                <a:ea typeface="+mn-ea"/>
                <a:cs typeface="+mn-cs"/>
              </a:rPr>
              <a:t>Goanna Education’s model included a number of sub-contractors and employer partners. </a:t>
            </a:r>
          </a:p>
        </p:txBody>
      </p:sp>
    </p:spTree>
    <p:extLst>
      <p:ext uri="{BB962C8B-B14F-4D97-AF65-F5344CB8AC3E}">
        <p14:creationId xmlns:p14="http://schemas.microsoft.com/office/powerpoint/2010/main" val="724928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43A1C-1537-4711-A61A-EF66783FCA88}"/>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a:t>The Community Corporate cadetship targeted refugees with overseas IT qualifications.  The project prioritised employer needs and tailored training accordingly. The structured digital training, coupled with training from employers, resulted in high retention and completion rates, with a significant portion of cadets securing subsequent employment post-placement.</a:t>
            </a:r>
            <a:endParaRPr lang="en-AU"/>
          </a:p>
        </p:txBody>
      </p:sp>
      <p:sp>
        <p:nvSpPr>
          <p:cNvPr id="3" name="Title 2">
            <a:extLst>
              <a:ext uri="{FF2B5EF4-FFF2-40B4-BE49-F238E27FC236}">
                <a16:creationId xmlns:a16="http://schemas.microsoft.com/office/drawing/2014/main" id="{E80DCB74-D83C-AA62-A5E3-4039D70980CE}"/>
              </a:ext>
              <a:ext uri="{C183D7F6-B498-43B3-948B-1728B52AA6E4}">
                <adec:decorative xmlns:adec="http://schemas.microsoft.com/office/drawing/2017/decorative" val="1"/>
              </a:ext>
            </a:extLst>
          </p:cNvPr>
          <p:cNvSpPr>
            <a:spLocks noGrp="1"/>
          </p:cNvSpPr>
          <p:nvPr>
            <p:ph type="title"/>
          </p:nvPr>
        </p:nvSpPr>
        <p:spPr/>
        <p:txBody>
          <a:bodyPr/>
          <a:lstStyle/>
          <a:p>
            <a:r>
              <a:rPr lang="en-US" dirty="0"/>
              <a:t>Providers | Community Corporate | Key findings </a:t>
            </a:r>
          </a:p>
        </p:txBody>
      </p:sp>
      <p:sp>
        <p:nvSpPr>
          <p:cNvPr id="12" name="Rectangle 11">
            <a:extLst>
              <a:ext uri="{FF2B5EF4-FFF2-40B4-BE49-F238E27FC236}">
                <a16:creationId xmlns:a16="http://schemas.microsoft.com/office/drawing/2014/main" id="{BD8E5E7E-F518-1DDF-DAC9-657FE0EB83A8}"/>
              </a:ext>
              <a:ext uri="{C183D7F6-B498-43B3-948B-1728B52AA6E4}">
                <adec:decorative xmlns:adec="http://schemas.microsoft.com/office/drawing/2017/decorative" val="1"/>
              </a:ext>
            </a:extLst>
          </p:cNvPr>
          <p:cNvSpPr/>
          <p:nvPr/>
        </p:nvSpPr>
        <p:spPr>
          <a:xfrm>
            <a:off x="2082536" y="2500360"/>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While the training and tailored supports provided by Community Corporate were well received by cadets, they did not always meet employer needs and often meant employers provided additional training to cadets. Employers attributed this to the nature and complexity of the roles and skills required, rather than the quality of training. ​</a:t>
            </a:r>
          </a:p>
        </p:txBody>
      </p:sp>
      <p:sp>
        <p:nvSpPr>
          <p:cNvPr id="13" name="Rectangle 12">
            <a:extLst>
              <a:ext uri="{FF2B5EF4-FFF2-40B4-BE49-F238E27FC236}">
                <a16:creationId xmlns:a16="http://schemas.microsoft.com/office/drawing/2014/main" id="{826E214A-3CAE-D168-8132-0CA2A5D3E16A}"/>
              </a:ext>
              <a:ext uri="{C183D7F6-B498-43B3-948B-1728B52AA6E4}">
                <adec:decorative xmlns:adec="http://schemas.microsoft.com/office/drawing/2017/decorative" val="1"/>
              </a:ext>
            </a:extLst>
          </p:cNvPr>
          <p:cNvSpPr/>
          <p:nvPr/>
        </p:nvSpPr>
        <p:spPr>
          <a:xfrm>
            <a:off x="3999919" y="2481835"/>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Community Corporate invested significant time in matching cadets to employer needs. Regular feedback channels enabled them to tailor their training to meet the needs of employers and ensure work placements were available for cadets. ​</a:t>
            </a:r>
          </a:p>
        </p:txBody>
      </p:sp>
      <p:sp>
        <p:nvSpPr>
          <p:cNvPr id="14" name="Rectangle 13">
            <a:extLst>
              <a:ext uri="{FF2B5EF4-FFF2-40B4-BE49-F238E27FC236}">
                <a16:creationId xmlns:a16="http://schemas.microsoft.com/office/drawing/2014/main" id="{B1D3ECAE-2F9C-1138-E7B7-AF6F59C9A7E4}"/>
              </a:ext>
              <a:ext uri="{C183D7F6-B498-43B3-948B-1728B52AA6E4}">
                <adec:decorative xmlns:adec="http://schemas.microsoft.com/office/drawing/2017/decorative" val="1"/>
              </a:ext>
            </a:extLst>
          </p:cNvPr>
          <p:cNvSpPr/>
          <p:nvPr/>
        </p:nvSpPr>
        <p:spPr>
          <a:xfrm>
            <a:off x="5917302" y="2481834"/>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AU" sz="1000">
                <a:solidFill>
                  <a:schemeClr val="tx1"/>
                </a:solidFill>
              </a:rPr>
              <a:t>A</a:t>
            </a:r>
            <a:r>
              <a:rPr lang="en-US" sz="1000">
                <a:solidFill>
                  <a:schemeClr val="tx1"/>
                </a:solidFill>
              </a:rPr>
              <a:t> core component of the Community Corporate model was the mentoring, wrap around and transition support they provided to cadets. This was highly valued and well received by cadets and employers. </a:t>
            </a:r>
          </a:p>
        </p:txBody>
      </p:sp>
      <p:sp>
        <p:nvSpPr>
          <p:cNvPr id="15" name="Rectangle 14">
            <a:extLst>
              <a:ext uri="{FF2B5EF4-FFF2-40B4-BE49-F238E27FC236}">
                <a16:creationId xmlns:a16="http://schemas.microsoft.com/office/drawing/2014/main" id="{FCCA1C3A-90EF-11E3-1194-3B14429D637C}"/>
              </a:ext>
              <a:ext uri="{C183D7F6-B498-43B3-948B-1728B52AA6E4}">
                <adec:decorative xmlns:adec="http://schemas.microsoft.com/office/drawing/2017/decorative" val="1"/>
              </a:ext>
            </a:extLst>
          </p:cNvPr>
          <p:cNvSpPr/>
          <p:nvPr/>
        </p:nvSpPr>
        <p:spPr>
          <a:xfrm>
            <a:off x="7834687" y="2481833"/>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US" sz="1000">
                <a:solidFill>
                  <a:schemeClr val="tx1"/>
                </a:solidFill>
              </a:rPr>
              <a:t>Community Corporate spent $1.2 million in total. A third of the costs were attributed to cadetship project design, but this is comparable to other providers.</a:t>
            </a:r>
            <a:r>
              <a:rPr lang="en-US" sz="1000" baseline="30000">
                <a:solidFill>
                  <a:schemeClr val="tx1"/>
                </a:solidFill>
              </a:rPr>
              <a:t>1</a:t>
            </a:r>
            <a:r>
              <a:rPr lang="en-US" sz="1000">
                <a:solidFill>
                  <a:schemeClr val="tx1"/>
                </a:solidFill>
              </a:rPr>
              <a:t> </a:t>
            </a:r>
            <a:endParaRPr lang="en-AU" sz="1000">
              <a:solidFill>
                <a:schemeClr val="tx1"/>
              </a:solidFill>
            </a:endParaRPr>
          </a:p>
        </p:txBody>
      </p:sp>
      <p:sp>
        <p:nvSpPr>
          <p:cNvPr id="34" name="Rectangle 33">
            <a:extLst>
              <a:ext uri="{FF2B5EF4-FFF2-40B4-BE49-F238E27FC236}">
                <a16:creationId xmlns:a16="http://schemas.microsoft.com/office/drawing/2014/main" id="{3D5D5417-75C1-6020-443D-85BE382A4AB9}"/>
              </a:ext>
              <a:ext uri="{C183D7F6-B498-43B3-948B-1728B52AA6E4}">
                <adec:decorative xmlns:adec="http://schemas.microsoft.com/office/drawing/2017/decorative" val="1"/>
              </a:ext>
            </a:extLst>
          </p:cNvPr>
          <p:cNvSpPr/>
          <p:nvPr/>
        </p:nvSpPr>
        <p:spPr>
          <a:xfrm>
            <a:off x="165153" y="2484317"/>
            <a:ext cx="1800000" cy="2211296"/>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Community Corporate dedicated considerable effort to understanding both cadet soft skills and employer needs, leveraging pre-existing relationships to tailor training and secure work placements for cadets. Although they initially focused more on program design than employer engagement, over the life of the project they continuously sought feedback to refine their approach and better align with employer requirements.</a:t>
            </a:r>
          </a:p>
        </p:txBody>
      </p:sp>
      <p:sp>
        <p:nvSpPr>
          <p:cNvPr id="39" name="TextBox 38">
            <a:extLst>
              <a:ext uri="{FF2B5EF4-FFF2-40B4-BE49-F238E27FC236}">
                <a16:creationId xmlns:a16="http://schemas.microsoft.com/office/drawing/2014/main" id="{1FBAFBFB-1C41-39F3-318A-F54241004656}"/>
              </a:ext>
              <a:ext uri="{C183D7F6-B498-43B3-948B-1728B52AA6E4}">
                <adec:decorative xmlns:adec="http://schemas.microsoft.com/office/drawing/2017/decorative" val="1"/>
              </a:ext>
            </a:extLst>
          </p:cNvPr>
          <p:cNvSpPr txBox="1"/>
          <p:nvPr/>
        </p:nvSpPr>
        <p:spPr>
          <a:xfrm>
            <a:off x="165148" y="1950599"/>
            <a:ext cx="1800000" cy="261610"/>
          </a:xfrm>
          <a:prstGeom prst="rect">
            <a:avLst/>
          </a:prstGeom>
        </p:spPr>
        <p:txBody>
          <a:bodyPr wrap="square" rtlCol="0">
            <a:spAutoFit/>
          </a:bodyPr>
          <a:lstStyle/>
          <a:p>
            <a:pPr algn="ctr">
              <a:spcAft>
                <a:spcPts val="600"/>
              </a:spcAft>
            </a:pPr>
            <a:r>
              <a:rPr lang="en-US" sz="1100" b="1">
                <a:solidFill>
                  <a:schemeClr val="tx2"/>
                </a:solidFill>
              </a:rPr>
              <a:t>Model and design</a:t>
            </a:r>
          </a:p>
        </p:txBody>
      </p:sp>
      <p:sp>
        <p:nvSpPr>
          <p:cNvPr id="40" name="TextBox 39">
            <a:extLst>
              <a:ext uri="{FF2B5EF4-FFF2-40B4-BE49-F238E27FC236}">
                <a16:creationId xmlns:a16="http://schemas.microsoft.com/office/drawing/2014/main" id="{E3854689-2A4E-EB45-40B2-49350096F657}"/>
              </a:ext>
              <a:ext uri="{C183D7F6-B498-43B3-948B-1728B52AA6E4}">
                <adec:decorative xmlns:adec="http://schemas.microsoft.com/office/drawing/2017/decorative" val="1"/>
              </a:ext>
            </a:extLst>
          </p:cNvPr>
          <p:cNvSpPr txBox="1"/>
          <p:nvPr/>
        </p:nvSpPr>
        <p:spPr>
          <a:xfrm>
            <a:off x="2082533" y="1950599"/>
            <a:ext cx="1800000" cy="261610"/>
          </a:xfrm>
          <a:prstGeom prst="rect">
            <a:avLst/>
          </a:prstGeom>
        </p:spPr>
        <p:txBody>
          <a:bodyPr wrap="square" rtlCol="0">
            <a:spAutoFit/>
          </a:bodyPr>
          <a:lstStyle/>
          <a:p>
            <a:pPr algn="ctr">
              <a:spcAft>
                <a:spcPts val="600"/>
              </a:spcAft>
            </a:pPr>
            <a:r>
              <a:rPr lang="en-US" sz="1100" b="1">
                <a:solidFill>
                  <a:schemeClr val="tx2"/>
                </a:solidFill>
              </a:rPr>
              <a:t>Structured training</a:t>
            </a:r>
          </a:p>
        </p:txBody>
      </p:sp>
      <p:sp>
        <p:nvSpPr>
          <p:cNvPr id="41" name="TextBox 40">
            <a:extLst>
              <a:ext uri="{FF2B5EF4-FFF2-40B4-BE49-F238E27FC236}">
                <a16:creationId xmlns:a16="http://schemas.microsoft.com/office/drawing/2014/main" id="{D5882050-F3E0-F325-2EA7-E94E38A5AEBC}"/>
              </a:ext>
              <a:ext uri="{C183D7F6-B498-43B3-948B-1728B52AA6E4}">
                <adec:decorative xmlns:adec="http://schemas.microsoft.com/office/drawing/2017/decorative" val="1"/>
              </a:ext>
            </a:extLst>
          </p:cNvPr>
          <p:cNvSpPr txBox="1"/>
          <p:nvPr/>
        </p:nvSpPr>
        <p:spPr>
          <a:xfrm>
            <a:off x="3999918" y="1950599"/>
            <a:ext cx="1800000" cy="261610"/>
          </a:xfrm>
          <a:prstGeom prst="rect">
            <a:avLst/>
          </a:prstGeom>
        </p:spPr>
        <p:txBody>
          <a:bodyPr wrap="square" rtlCol="0">
            <a:spAutoFit/>
          </a:bodyPr>
          <a:lstStyle/>
          <a:p>
            <a:pPr algn="ctr">
              <a:spcAft>
                <a:spcPts val="600"/>
              </a:spcAft>
            </a:pPr>
            <a:r>
              <a:rPr lang="en-US" sz="1100" b="1">
                <a:solidFill>
                  <a:schemeClr val="tx2"/>
                </a:solidFill>
              </a:rPr>
              <a:t>Industry placements</a:t>
            </a:r>
          </a:p>
        </p:txBody>
      </p:sp>
      <p:sp>
        <p:nvSpPr>
          <p:cNvPr id="42" name="TextBox 41">
            <a:extLst>
              <a:ext uri="{FF2B5EF4-FFF2-40B4-BE49-F238E27FC236}">
                <a16:creationId xmlns:a16="http://schemas.microsoft.com/office/drawing/2014/main" id="{10F33929-1857-5408-83D1-9A82AE53567E}"/>
              </a:ext>
              <a:ext uri="{C183D7F6-B498-43B3-948B-1728B52AA6E4}">
                <adec:decorative xmlns:adec="http://schemas.microsoft.com/office/drawing/2017/decorative" val="1"/>
              </a:ext>
            </a:extLst>
          </p:cNvPr>
          <p:cNvSpPr txBox="1"/>
          <p:nvPr/>
        </p:nvSpPr>
        <p:spPr>
          <a:xfrm>
            <a:off x="5917303" y="1865961"/>
            <a:ext cx="1800000" cy="430887"/>
          </a:xfrm>
          <a:prstGeom prst="rect">
            <a:avLst/>
          </a:prstGeom>
        </p:spPr>
        <p:txBody>
          <a:bodyPr wrap="square" rtlCol="0">
            <a:spAutoFit/>
          </a:bodyPr>
          <a:lstStyle/>
          <a:p>
            <a:pPr algn="ctr">
              <a:spcAft>
                <a:spcPts val="600"/>
              </a:spcAft>
            </a:pPr>
            <a:r>
              <a:rPr lang="en-US" sz="1100" b="1">
                <a:solidFill>
                  <a:schemeClr val="tx2"/>
                </a:solidFill>
              </a:rPr>
              <a:t>Mentoring, wrap around support and training</a:t>
            </a:r>
          </a:p>
        </p:txBody>
      </p:sp>
      <p:sp>
        <p:nvSpPr>
          <p:cNvPr id="43" name="TextBox 42">
            <a:extLst>
              <a:ext uri="{FF2B5EF4-FFF2-40B4-BE49-F238E27FC236}">
                <a16:creationId xmlns:a16="http://schemas.microsoft.com/office/drawing/2014/main" id="{612D4D9B-9D13-A50C-3AC0-CA5CDCF160CC}"/>
              </a:ext>
              <a:ext uri="{C183D7F6-B498-43B3-948B-1728B52AA6E4}">
                <adec:decorative xmlns:adec="http://schemas.microsoft.com/office/drawing/2017/decorative" val="1"/>
              </a:ext>
            </a:extLst>
          </p:cNvPr>
          <p:cNvSpPr txBox="1"/>
          <p:nvPr/>
        </p:nvSpPr>
        <p:spPr>
          <a:xfrm>
            <a:off x="7834687" y="1950599"/>
            <a:ext cx="1800000" cy="261610"/>
          </a:xfrm>
          <a:prstGeom prst="rect">
            <a:avLst/>
          </a:prstGeom>
        </p:spPr>
        <p:txBody>
          <a:bodyPr wrap="square" rtlCol="0">
            <a:spAutoFit/>
          </a:bodyPr>
          <a:lstStyle/>
          <a:p>
            <a:pPr algn="ctr">
              <a:spcAft>
                <a:spcPts val="600"/>
              </a:spcAft>
            </a:pPr>
            <a:r>
              <a:rPr lang="en-US" sz="1100" b="1">
                <a:solidFill>
                  <a:schemeClr val="tx2"/>
                </a:solidFill>
              </a:rPr>
              <a:t>Cost</a:t>
            </a:r>
          </a:p>
        </p:txBody>
      </p:sp>
      <p:sp>
        <p:nvSpPr>
          <p:cNvPr id="49" name="Rectangle 48">
            <a:extLst>
              <a:ext uri="{FF2B5EF4-FFF2-40B4-BE49-F238E27FC236}">
                <a16:creationId xmlns:a16="http://schemas.microsoft.com/office/drawing/2014/main" id="{BBF60365-5665-FD85-8A44-F57BAB612569}"/>
              </a:ext>
              <a:ext uri="{C183D7F6-B498-43B3-948B-1728B52AA6E4}">
                <adec:decorative xmlns:adec="http://schemas.microsoft.com/office/drawing/2017/decorative" val="1"/>
              </a:ext>
            </a:extLst>
          </p:cNvPr>
          <p:cNvSpPr/>
          <p:nvPr/>
        </p:nvSpPr>
        <p:spPr>
          <a:xfrm>
            <a:off x="7834687"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5" name="Rectangle 54">
            <a:extLst>
              <a:ext uri="{FF2B5EF4-FFF2-40B4-BE49-F238E27FC236}">
                <a16:creationId xmlns:a16="http://schemas.microsoft.com/office/drawing/2014/main" id="{811BB6C5-A52D-3BED-2219-59944F4F4329}"/>
              </a:ext>
              <a:ext uri="{C183D7F6-B498-43B3-948B-1728B52AA6E4}">
                <adec:decorative xmlns:adec="http://schemas.microsoft.com/office/drawing/2017/decorative" val="1"/>
              </a:ext>
            </a:extLst>
          </p:cNvPr>
          <p:cNvSpPr/>
          <p:nvPr/>
        </p:nvSpPr>
        <p:spPr>
          <a:xfrm>
            <a:off x="591730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6" name="Rectangle 55">
            <a:extLst>
              <a:ext uri="{FF2B5EF4-FFF2-40B4-BE49-F238E27FC236}">
                <a16:creationId xmlns:a16="http://schemas.microsoft.com/office/drawing/2014/main" id="{C4780A64-5616-ED67-0DE6-5FB9B68DC5E0}"/>
              </a:ext>
              <a:ext uri="{C183D7F6-B498-43B3-948B-1728B52AA6E4}">
                <adec:decorative xmlns:adec="http://schemas.microsoft.com/office/drawing/2017/decorative" val="1"/>
              </a:ext>
            </a:extLst>
          </p:cNvPr>
          <p:cNvSpPr/>
          <p:nvPr/>
        </p:nvSpPr>
        <p:spPr>
          <a:xfrm>
            <a:off x="399991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7" name="Rectangle 56">
            <a:extLst>
              <a:ext uri="{FF2B5EF4-FFF2-40B4-BE49-F238E27FC236}">
                <a16:creationId xmlns:a16="http://schemas.microsoft.com/office/drawing/2014/main" id="{541764E6-5209-DD5D-77AF-FDF808E828E7}"/>
              </a:ext>
              <a:ext uri="{C183D7F6-B498-43B3-948B-1728B52AA6E4}">
                <adec:decorative xmlns:adec="http://schemas.microsoft.com/office/drawing/2017/decorative" val="1"/>
              </a:ext>
            </a:extLst>
          </p:cNvPr>
          <p:cNvSpPr/>
          <p:nvPr/>
        </p:nvSpPr>
        <p:spPr>
          <a:xfrm>
            <a:off x="208253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8" name="Rectangle 57">
            <a:extLst>
              <a:ext uri="{FF2B5EF4-FFF2-40B4-BE49-F238E27FC236}">
                <a16:creationId xmlns:a16="http://schemas.microsoft.com/office/drawing/2014/main" id="{550E2724-F5A9-1078-4624-AC2588D3E528}"/>
              </a:ext>
              <a:ext uri="{C183D7F6-B498-43B3-948B-1728B52AA6E4}">
                <adec:decorative xmlns:adec="http://schemas.microsoft.com/office/drawing/2017/decorative" val="1"/>
              </a:ext>
            </a:extLst>
          </p:cNvPr>
          <p:cNvSpPr/>
          <p:nvPr/>
        </p:nvSpPr>
        <p:spPr>
          <a:xfrm>
            <a:off x="16514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pic>
        <p:nvPicPr>
          <p:cNvPr id="61" name="Graphic 60">
            <a:extLst>
              <a:ext uri="{FF2B5EF4-FFF2-40B4-BE49-F238E27FC236}">
                <a16:creationId xmlns:a16="http://schemas.microsoft.com/office/drawing/2014/main" id="{854026F1-2C7B-BFF9-D58D-EF90384B0E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50" y="1386245"/>
            <a:ext cx="540000" cy="540000"/>
          </a:xfrm>
          <a:prstGeom prst="rect">
            <a:avLst/>
          </a:prstGeom>
        </p:spPr>
      </p:pic>
      <p:pic>
        <p:nvPicPr>
          <p:cNvPr id="62" name="Graphic 61">
            <a:extLst>
              <a:ext uri="{FF2B5EF4-FFF2-40B4-BE49-F238E27FC236}">
                <a16:creationId xmlns:a16="http://schemas.microsoft.com/office/drawing/2014/main" id="{8826FA28-E0BA-0810-FB3F-6E7125C6817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226" y="1406377"/>
            <a:ext cx="540000" cy="540000"/>
          </a:xfrm>
          <a:prstGeom prst="rect">
            <a:avLst/>
          </a:prstGeom>
        </p:spPr>
      </p:pic>
      <p:pic>
        <p:nvPicPr>
          <p:cNvPr id="63" name="Graphic 62">
            <a:extLst>
              <a:ext uri="{FF2B5EF4-FFF2-40B4-BE49-F238E27FC236}">
                <a16:creationId xmlns:a16="http://schemas.microsoft.com/office/drawing/2014/main" id="{0F43E1FE-A5EE-87BB-C7BE-673ED870339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9918" y="1377243"/>
            <a:ext cx="540000" cy="540000"/>
          </a:xfrm>
          <a:prstGeom prst="rect">
            <a:avLst/>
          </a:prstGeom>
        </p:spPr>
      </p:pic>
      <p:pic>
        <p:nvPicPr>
          <p:cNvPr id="64" name="Graphic 63">
            <a:extLst>
              <a:ext uri="{FF2B5EF4-FFF2-40B4-BE49-F238E27FC236}">
                <a16:creationId xmlns:a16="http://schemas.microsoft.com/office/drawing/2014/main" id="{7F6A7B91-BC0B-5E13-0095-40F0C517AC3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7302" y="1377243"/>
            <a:ext cx="540000" cy="540000"/>
          </a:xfrm>
          <a:prstGeom prst="rect">
            <a:avLst/>
          </a:prstGeom>
        </p:spPr>
      </p:pic>
      <p:pic>
        <p:nvPicPr>
          <p:cNvPr id="65" name="Graphic 64">
            <a:extLst>
              <a:ext uri="{FF2B5EF4-FFF2-40B4-BE49-F238E27FC236}">
                <a16:creationId xmlns:a16="http://schemas.microsoft.com/office/drawing/2014/main" id="{7B8F97EC-01F0-E7B3-3F2D-9968BE9BD8E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64687" y="1410599"/>
            <a:ext cx="540000" cy="540000"/>
          </a:xfrm>
          <a:prstGeom prst="rect">
            <a:avLst/>
          </a:prstGeom>
        </p:spPr>
      </p:pic>
      <p:sp>
        <p:nvSpPr>
          <p:cNvPr id="67" name="Rectangle 66">
            <a:extLst>
              <a:ext uri="{FF2B5EF4-FFF2-40B4-BE49-F238E27FC236}">
                <a16:creationId xmlns:a16="http://schemas.microsoft.com/office/drawing/2014/main" id="{9A4FAA7D-5575-6EC0-4630-171054A27D3D}"/>
              </a:ext>
              <a:ext uri="{C183D7F6-B498-43B3-948B-1728B52AA6E4}">
                <adec:decorative xmlns:adec="http://schemas.microsoft.com/office/drawing/2017/decorative" val="1"/>
              </a:ext>
            </a:extLst>
          </p:cNvPr>
          <p:cNvSpPr/>
          <p:nvPr/>
        </p:nvSpPr>
        <p:spPr>
          <a:xfrm>
            <a:off x="2082532" y="4756255"/>
            <a:ext cx="5634769" cy="1271248"/>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a:solidFill>
                  <a:schemeClr val="tx1"/>
                </a:solidFill>
                <a:effectLst/>
              </a:rPr>
              <a:t>Across seven intakes, 50 out of the 65 cadets progressed to start work placements </a:t>
            </a:r>
            <a:r>
              <a:rPr lang="en-AU" sz="1000">
                <a:solidFill>
                  <a:schemeClr val="tx1"/>
                </a:solidFill>
              </a:rPr>
              <a:t>with</a:t>
            </a:r>
            <a:r>
              <a:rPr lang="en-AU" sz="1000">
                <a:solidFill>
                  <a:schemeClr val="tx1"/>
                </a:solidFill>
                <a:effectLst/>
              </a:rPr>
              <a:t> 46 cadets who commenced placements </a:t>
            </a:r>
            <a:r>
              <a:rPr lang="en-AU" sz="1000">
                <a:solidFill>
                  <a:schemeClr val="tx1"/>
                </a:solidFill>
              </a:rPr>
              <a:t>being</a:t>
            </a:r>
            <a:r>
              <a:rPr lang="en-AU" sz="1000">
                <a:solidFill>
                  <a:schemeClr val="tx1"/>
                </a:solidFill>
                <a:effectLst/>
              </a:rPr>
              <a:t> offered subsequent employment.</a:t>
            </a:r>
          </a:p>
          <a:p>
            <a:endParaRPr lang="en-AU" sz="1000" b="1">
              <a:solidFill>
                <a:schemeClr val="tx1"/>
              </a:solidFill>
            </a:endParaRPr>
          </a:p>
          <a:p>
            <a:r>
              <a:rPr lang="en-AU" sz="1000">
                <a:solidFill>
                  <a:schemeClr val="tx1"/>
                </a:solidFill>
                <a:effectLst/>
              </a:rPr>
              <a:t>Notably, the program achieved a high conversion rate of placements into full-time work post-placement, indicating its effectiveness in facilitating sustainable employment opportunities.</a:t>
            </a:r>
          </a:p>
        </p:txBody>
      </p:sp>
      <p:sp>
        <p:nvSpPr>
          <p:cNvPr id="68" name="Rectangle 67">
            <a:extLst>
              <a:ext uri="{FF2B5EF4-FFF2-40B4-BE49-F238E27FC236}">
                <a16:creationId xmlns:a16="http://schemas.microsoft.com/office/drawing/2014/main" id="{D9AE44F7-9838-820A-68CB-0A939B6575BF}"/>
              </a:ext>
              <a:ext uri="{C183D7F6-B498-43B3-948B-1728B52AA6E4}">
                <adec:decorative xmlns:adec="http://schemas.microsoft.com/office/drawing/2017/decorative" val="1"/>
              </a:ext>
            </a:extLst>
          </p:cNvPr>
          <p:cNvSpPr/>
          <p:nvPr/>
        </p:nvSpPr>
        <p:spPr>
          <a:xfrm>
            <a:off x="165148" y="4740737"/>
            <a:ext cx="1799999" cy="1271248"/>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a:solidFill>
                  <a:schemeClr val="tx1"/>
                </a:solidFill>
                <a:effectLst/>
              </a:rPr>
              <a:t>The program attracted 65 cadets, predominantly with overseas tertiary qualifications, most of whom were under-employed or unemployed. All participants came from culturally and linguistically diverse backgrounds, identifying as refugees or asylum seekers.</a:t>
            </a:r>
          </a:p>
        </p:txBody>
      </p:sp>
      <p:sp>
        <p:nvSpPr>
          <p:cNvPr id="69" name="Rectangle 68">
            <a:extLst>
              <a:ext uri="{FF2B5EF4-FFF2-40B4-BE49-F238E27FC236}">
                <a16:creationId xmlns:a16="http://schemas.microsoft.com/office/drawing/2014/main" id="{60233F06-6C2E-2EAE-B79F-8EE67E357AE1}"/>
              </a:ext>
              <a:ext uri="{C183D7F6-B498-43B3-948B-1728B52AA6E4}">
                <adec:decorative xmlns:adec="http://schemas.microsoft.com/office/drawing/2017/decorative" val="1"/>
              </a:ext>
            </a:extLst>
          </p:cNvPr>
          <p:cNvSpPr/>
          <p:nvPr/>
        </p:nvSpPr>
        <p:spPr>
          <a:xfrm>
            <a:off x="7834687" y="4756255"/>
            <a:ext cx="1799999" cy="1271248"/>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1"/>
                </a:solidFill>
              </a:rPr>
              <a:t>Cost per enrolment for Community Corporate cadets was $18,659, slightly lower than the cost per cadet who completed work placements ($24,257).</a:t>
            </a:r>
            <a:endParaRPr lang="en-AU" sz="1000">
              <a:solidFill>
                <a:schemeClr val="tx1"/>
              </a:solidFill>
              <a:effectLst/>
            </a:endParaRPr>
          </a:p>
        </p:txBody>
      </p:sp>
      <p:sp>
        <p:nvSpPr>
          <p:cNvPr id="4" name="Slide Number Placeholder 2">
            <a:extLst>
              <a:ext uri="{FF2B5EF4-FFF2-40B4-BE49-F238E27FC236}">
                <a16:creationId xmlns:a16="http://schemas.microsoft.com/office/drawing/2014/main" id="{31F4BD8C-5189-8441-5CA0-47F5F7AE1E17}"/>
              </a:ext>
              <a:ext uri="{C183D7F6-B498-43B3-948B-1728B52AA6E4}">
                <adec:decorative xmlns:adec="http://schemas.microsoft.com/office/drawing/2017/decorative" val="1"/>
              </a:ext>
            </a:extLst>
          </p:cNvPr>
          <p:cNvSpPr>
            <a:spLocks noGrp="1"/>
          </p:cNvSpPr>
          <p:nvPr>
            <p:ph type="sldNum" sz="quarter" idx="11"/>
          </p:nvPr>
        </p:nvSpPr>
        <p:spPr>
          <a:xfrm>
            <a:off x="9536222" y="6378027"/>
            <a:ext cx="335678" cy="365125"/>
          </a:xfrm>
        </p:spPr>
        <p:txBody>
          <a:bodyPr/>
          <a:lstStyle/>
          <a:p>
            <a:fld id="{2ED7E6EB-FFB6-2B46-ABEA-442EF21ADA9F}" type="slidenum">
              <a:rPr lang="en-US" smtClean="0"/>
              <a:pPr/>
              <a:t>38</a:t>
            </a:fld>
            <a:endParaRPr lang="en-US"/>
          </a:p>
        </p:txBody>
      </p:sp>
      <p:sp>
        <p:nvSpPr>
          <p:cNvPr id="5" name="TextBox 4">
            <a:extLst>
              <a:ext uri="{FF2B5EF4-FFF2-40B4-BE49-F238E27FC236}">
                <a16:creationId xmlns:a16="http://schemas.microsoft.com/office/drawing/2014/main" id="{0DE5AE8E-2E06-D881-81A5-E986511001D2}"/>
              </a:ext>
              <a:ext uri="{C183D7F6-B498-43B3-948B-1728B52AA6E4}">
                <adec:decorative xmlns:adec="http://schemas.microsoft.com/office/drawing/2017/decorative" val="1"/>
              </a:ext>
            </a:extLst>
          </p:cNvPr>
          <p:cNvSpPr txBox="1"/>
          <p:nvPr/>
        </p:nvSpPr>
        <p:spPr>
          <a:xfrm>
            <a:off x="34100" y="6407107"/>
            <a:ext cx="7711944" cy="369332"/>
          </a:xfrm>
          <a:prstGeom prst="rect">
            <a:avLst/>
          </a:prstGeom>
          <a:noFill/>
        </p:spPr>
        <p:txBody>
          <a:bodyPr wrap="square">
            <a:spAutoFit/>
          </a:bodyPr>
          <a:lstStyle/>
          <a:p>
            <a:r>
              <a:rPr lang="en-AU" sz="900" b="0" i="0" baseline="30000">
                <a:effectLst/>
                <a:latin typeface="+mj-lt"/>
              </a:rPr>
              <a:t>1</a:t>
            </a:r>
            <a:r>
              <a:rPr lang="en-AU" sz="900" b="0" i="0">
                <a:effectLst/>
                <a:latin typeface="+mj-lt"/>
              </a:rPr>
              <a:t> Of the total funding provided to Community Corporate, </a:t>
            </a:r>
            <a:r>
              <a:rPr lang="en-AU" sz="900">
                <a:latin typeface="+mj-lt"/>
              </a:rPr>
              <a:t>some of this was not directly related to the cadetships project. Funding was spent on an independent evaluation of the project by the University of Sydney and implementing data security safeguards in line with DEWR’s requirements. These amounts have been removed from their final cost. </a:t>
            </a:r>
            <a:endParaRPr lang="en-US" sz="900">
              <a:latin typeface="+mj-lt"/>
            </a:endParaRPr>
          </a:p>
        </p:txBody>
      </p:sp>
      <p:sp>
        <p:nvSpPr>
          <p:cNvPr id="6" name="Footer Placeholder 4">
            <a:extLst>
              <a:ext uri="{FF2B5EF4-FFF2-40B4-BE49-F238E27FC236}">
                <a16:creationId xmlns:a16="http://schemas.microsoft.com/office/drawing/2014/main" id="{8213D37E-102F-7ED9-498C-D284F9522BD6}"/>
              </a:ext>
              <a:ext uri="{C183D7F6-B498-43B3-948B-1728B52AA6E4}">
                <adec:decorative xmlns:adec="http://schemas.microsoft.com/office/drawing/2017/decorative" val="1"/>
              </a:ext>
            </a:extLst>
          </p:cNvPr>
          <p:cNvSpPr txBox="1">
            <a:spLocks/>
          </p:cNvSpPr>
          <p:nvPr/>
        </p:nvSpPr>
        <p:spPr>
          <a:xfrm>
            <a:off x="165148" y="6031548"/>
            <a:ext cx="9469538"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38461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8693-2F51-0F71-EAAF-191A3B3EAF61}"/>
              </a:ext>
            </a:extLst>
          </p:cNvPr>
          <p:cNvSpPr>
            <a:spLocks noGrp="1"/>
          </p:cNvSpPr>
          <p:nvPr>
            <p:ph type="title"/>
          </p:nvPr>
        </p:nvSpPr>
        <p:spPr/>
        <p:txBody>
          <a:bodyPr/>
          <a:lstStyle/>
          <a:p>
            <a:r>
              <a:rPr lang="en-US" dirty="0"/>
              <a:t>Executive summary</a:t>
            </a:r>
          </a:p>
        </p:txBody>
      </p:sp>
      <p:sp>
        <p:nvSpPr>
          <p:cNvPr id="3" name="Slide Number Placeholder 2">
            <a:extLst>
              <a:ext uri="{FF2B5EF4-FFF2-40B4-BE49-F238E27FC236}">
                <a16:creationId xmlns:a16="http://schemas.microsoft.com/office/drawing/2014/main" id="{9ADF61B2-02E4-887C-0082-2F2C6D46CF47}"/>
              </a:ext>
            </a:extLst>
          </p:cNvPr>
          <p:cNvSpPr>
            <a:spLocks noGrp="1"/>
          </p:cNvSpPr>
          <p:nvPr>
            <p:ph type="sldNum" sz="quarter" idx="11"/>
          </p:nvPr>
        </p:nvSpPr>
        <p:spPr/>
        <p:txBody>
          <a:bodyPr/>
          <a:lstStyle/>
          <a:p>
            <a:fld id="{2ED7E6EB-FFB6-2B46-ABEA-442EF21ADA9F}" type="slidenum">
              <a:rPr lang="en-US" smtClean="0"/>
              <a:pPr/>
              <a:t>3</a:t>
            </a:fld>
            <a:endParaRPr lang="en-US"/>
          </a:p>
        </p:txBody>
      </p:sp>
    </p:spTree>
    <p:extLst>
      <p:ext uri="{BB962C8B-B14F-4D97-AF65-F5344CB8AC3E}">
        <p14:creationId xmlns:p14="http://schemas.microsoft.com/office/powerpoint/2010/main" val="102840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19548A38-96CA-E45D-D216-F0A97BD244F3}"/>
              </a:ext>
              <a:ext uri="{C183D7F6-B498-43B3-948B-1728B52AA6E4}">
                <adec:decorative xmlns:adec="http://schemas.microsoft.com/office/drawing/2017/decorative" val="1"/>
              </a:ext>
            </a:extLst>
          </p:cNvPr>
          <p:cNvSpPr/>
          <p:nvPr/>
        </p:nvSpPr>
        <p:spPr>
          <a:xfrm>
            <a:off x="1749544" y="2705084"/>
            <a:ext cx="2055272" cy="265332"/>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58" name="Rectangle 57">
            <a:extLst>
              <a:ext uri="{FF2B5EF4-FFF2-40B4-BE49-F238E27FC236}">
                <a16:creationId xmlns:a16="http://schemas.microsoft.com/office/drawing/2014/main" id="{6E45E84C-CD0F-057D-D34B-A69CAD16344A}"/>
              </a:ext>
              <a:ext uri="{C183D7F6-B498-43B3-948B-1728B52AA6E4}">
                <adec:decorative xmlns:adec="http://schemas.microsoft.com/office/drawing/2017/decorative" val="1"/>
              </a:ext>
            </a:extLst>
          </p:cNvPr>
          <p:cNvSpPr/>
          <p:nvPr/>
        </p:nvSpPr>
        <p:spPr>
          <a:xfrm>
            <a:off x="1749544" y="3714906"/>
            <a:ext cx="2057759" cy="265332"/>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56" name="Rectangle 55">
            <a:extLst>
              <a:ext uri="{FF2B5EF4-FFF2-40B4-BE49-F238E27FC236}">
                <a16:creationId xmlns:a16="http://schemas.microsoft.com/office/drawing/2014/main" id="{B5E547B4-BA61-0480-96DA-1C1267AA6619}"/>
              </a:ext>
              <a:ext uri="{C183D7F6-B498-43B3-948B-1728B52AA6E4}">
                <adec:decorative xmlns:adec="http://schemas.microsoft.com/office/drawing/2017/decorative" val="1"/>
              </a:ext>
            </a:extLst>
          </p:cNvPr>
          <p:cNvSpPr/>
          <p:nvPr/>
        </p:nvSpPr>
        <p:spPr>
          <a:xfrm>
            <a:off x="165147" y="3130924"/>
            <a:ext cx="1295353"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7" name="Text Placeholder 6">
            <a:extLst>
              <a:ext uri="{FF2B5EF4-FFF2-40B4-BE49-F238E27FC236}">
                <a16:creationId xmlns:a16="http://schemas.microsoft.com/office/drawing/2014/main" id="{02FD8932-6853-1E3A-158D-BA2E057B5B4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a:t>Community Corporate invested significant time in understanding and building cadet soft skills, and matching cadets to employer needs. Their pre-existing employer relationships enabled them to tailor their training and ensure work placements were available for cadets. </a:t>
            </a:r>
          </a:p>
        </p:txBody>
      </p:sp>
      <p:sp>
        <p:nvSpPr>
          <p:cNvPr id="6" name="Title 5">
            <a:extLst>
              <a:ext uri="{FF2B5EF4-FFF2-40B4-BE49-F238E27FC236}">
                <a16:creationId xmlns:a16="http://schemas.microsoft.com/office/drawing/2014/main" id="{9526D6AD-C855-70AB-80C5-20AD8021A357}"/>
              </a:ext>
              <a:ext uri="{C183D7F6-B498-43B3-948B-1728B52AA6E4}">
                <adec:decorative xmlns:adec="http://schemas.microsoft.com/office/drawing/2017/decorative" val="1"/>
              </a:ext>
            </a:extLst>
          </p:cNvPr>
          <p:cNvSpPr>
            <a:spLocks noGrp="1"/>
          </p:cNvSpPr>
          <p:nvPr>
            <p:ph type="title"/>
          </p:nvPr>
        </p:nvSpPr>
        <p:spPr/>
        <p:txBody>
          <a:bodyPr/>
          <a:lstStyle/>
          <a:p>
            <a:r>
              <a:rPr lang="en-US"/>
              <a:t>Community Corporate | Overview of the model</a:t>
            </a:r>
            <a:endParaRPr lang="en-AU"/>
          </a:p>
        </p:txBody>
      </p:sp>
      <p:sp>
        <p:nvSpPr>
          <p:cNvPr id="3" name="Slide Number Placeholder 2">
            <a:extLst>
              <a:ext uri="{FF2B5EF4-FFF2-40B4-BE49-F238E27FC236}">
                <a16:creationId xmlns:a16="http://schemas.microsoft.com/office/drawing/2014/main" id="{A4764823-D576-2740-710A-9F5E4CA92F52}"/>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3" name="Rectangle 52">
            <a:extLst>
              <a:ext uri="{FF2B5EF4-FFF2-40B4-BE49-F238E27FC236}">
                <a16:creationId xmlns:a16="http://schemas.microsoft.com/office/drawing/2014/main" id="{F5B9C04C-89F4-3880-D7C9-81FF5394A090}"/>
              </a:ext>
              <a:ext uri="{C183D7F6-B498-43B3-948B-1728B52AA6E4}">
                <adec:decorative xmlns:adec="http://schemas.microsoft.com/office/drawing/2017/decorative" val="1"/>
              </a:ext>
            </a:extLst>
          </p:cNvPr>
          <p:cNvSpPr/>
          <p:nvPr/>
        </p:nvSpPr>
        <p:spPr>
          <a:xfrm>
            <a:off x="2184132" y="2705084"/>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Selection</a:t>
            </a:r>
          </a:p>
        </p:txBody>
      </p:sp>
      <p:sp>
        <p:nvSpPr>
          <p:cNvPr id="54" name="Rectangle 53">
            <a:extLst>
              <a:ext uri="{FF2B5EF4-FFF2-40B4-BE49-F238E27FC236}">
                <a16:creationId xmlns:a16="http://schemas.microsoft.com/office/drawing/2014/main" id="{5DA94B30-7396-5ED5-FABA-3555277CB1CC}"/>
              </a:ext>
              <a:ext uri="{C183D7F6-B498-43B3-948B-1728B52AA6E4}">
                <adec:decorative xmlns:adec="http://schemas.microsoft.com/office/drawing/2017/decorative" val="1"/>
              </a:ext>
            </a:extLst>
          </p:cNvPr>
          <p:cNvSpPr/>
          <p:nvPr/>
        </p:nvSpPr>
        <p:spPr>
          <a:xfrm>
            <a:off x="2184132" y="3719071"/>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Matching</a:t>
            </a:r>
          </a:p>
        </p:txBody>
      </p:sp>
      <p:sp>
        <p:nvSpPr>
          <p:cNvPr id="55" name="Rectangle 54">
            <a:extLst>
              <a:ext uri="{FF2B5EF4-FFF2-40B4-BE49-F238E27FC236}">
                <a16:creationId xmlns:a16="http://schemas.microsoft.com/office/drawing/2014/main" id="{65D4C467-65A5-ACD5-DDE2-4895F9E78ACE}"/>
              </a:ext>
              <a:ext uri="{C183D7F6-B498-43B3-948B-1728B52AA6E4}">
                <adec:decorative xmlns:adec="http://schemas.microsoft.com/office/drawing/2017/decorative" val="1"/>
              </a:ext>
            </a:extLst>
          </p:cNvPr>
          <p:cNvSpPr/>
          <p:nvPr/>
        </p:nvSpPr>
        <p:spPr>
          <a:xfrm>
            <a:off x="249508" y="3176955"/>
            <a:ext cx="1274534" cy="257001"/>
          </a:xfrm>
          <a:prstGeom prst="rect">
            <a:avLst/>
          </a:prstGeom>
          <a:noFill/>
          <a:ln w="285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Attraction</a:t>
            </a:r>
          </a:p>
        </p:txBody>
      </p:sp>
      <p:sp>
        <p:nvSpPr>
          <p:cNvPr id="79" name="Rectangle 78">
            <a:extLst>
              <a:ext uri="{FF2B5EF4-FFF2-40B4-BE49-F238E27FC236}">
                <a16:creationId xmlns:a16="http://schemas.microsoft.com/office/drawing/2014/main" id="{D259C37F-574A-9E80-9764-7C3216652F27}"/>
              </a:ext>
              <a:ext uri="{C183D7F6-B498-43B3-948B-1728B52AA6E4}">
                <adec:decorative xmlns:adec="http://schemas.microsoft.com/office/drawing/2017/decorative" val="1"/>
              </a:ext>
            </a:extLst>
          </p:cNvPr>
          <p:cNvSpPr/>
          <p:nvPr/>
        </p:nvSpPr>
        <p:spPr>
          <a:xfrm>
            <a:off x="4159209" y="3124551"/>
            <a:ext cx="1270828"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6" name="Rectangle 45">
            <a:extLst>
              <a:ext uri="{FF2B5EF4-FFF2-40B4-BE49-F238E27FC236}">
                <a16:creationId xmlns:a16="http://schemas.microsoft.com/office/drawing/2014/main" id="{C68D119F-D009-130D-17EB-51C7DE888777}"/>
              </a:ext>
              <a:ext uri="{C183D7F6-B498-43B3-948B-1728B52AA6E4}">
                <adec:decorative xmlns:adec="http://schemas.microsoft.com/office/drawing/2017/decorative" val="1"/>
              </a:ext>
            </a:extLst>
          </p:cNvPr>
          <p:cNvSpPr/>
          <p:nvPr/>
        </p:nvSpPr>
        <p:spPr>
          <a:xfrm>
            <a:off x="4202754" y="3161346"/>
            <a:ext cx="1270828" cy="257001"/>
          </a:xfrm>
          <a:prstGeom prst="rect">
            <a:avLst/>
          </a:prstGeom>
          <a:noFill/>
          <a:ln w="285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Preparation</a:t>
            </a:r>
          </a:p>
        </p:txBody>
      </p:sp>
      <p:sp>
        <p:nvSpPr>
          <p:cNvPr id="82" name="Triangle 81">
            <a:extLst>
              <a:ext uri="{FF2B5EF4-FFF2-40B4-BE49-F238E27FC236}">
                <a16:creationId xmlns:a16="http://schemas.microsoft.com/office/drawing/2014/main" id="{17320829-64B5-1FA0-E46F-E5DF73E98522}"/>
              </a:ext>
              <a:ext uri="{C183D7F6-B498-43B3-948B-1728B52AA6E4}">
                <adec:decorative xmlns:adec="http://schemas.microsoft.com/office/drawing/2017/decorative" val="1"/>
              </a:ext>
            </a:extLst>
          </p:cNvPr>
          <p:cNvSpPr/>
          <p:nvPr/>
        </p:nvSpPr>
        <p:spPr>
          <a:xfrm rot="10800000">
            <a:off x="5768067" y="3681450"/>
            <a:ext cx="166948" cy="162508"/>
          </a:xfrm>
          <a:prstGeom prst="triangle">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85" name="Rectangle 84">
            <a:extLst>
              <a:ext uri="{FF2B5EF4-FFF2-40B4-BE49-F238E27FC236}">
                <a16:creationId xmlns:a16="http://schemas.microsoft.com/office/drawing/2014/main" id="{F9C0E877-9763-89D7-3CAC-8FB56F7BE8C7}"/>
              </a:ext>
              <a:ext uri="{C183D7F6-B498-43B3-948B-1728B52AA6E4}">
                <adec:decorative xmlns:adec="http://schemas.microsoft.com/office/drawing/2017/decorative" val="1"/>
              </a:ext>
            </a:extLst>
          </p:cNvPr>
          <p:cNvSpPr/>
          <p:nvPr/>
        </p:nvSpPr>
        <p:spPr>
          <a:xfrm>
            <a:off x="5476829" y="3113718"/>
            <a:ext cx="3854252"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7" name="Rectangle 46">
            <a:extLst>
              <a:ext uri="{FF2B5EF4-FFF2-40B4-BE49-F238E27FC236}">
                <a16:creationId xmlns:a16="http://schemas.microsoft.com/office/drawing/2014/main" id="{F2D0F8BE-E5C5-C113-F2EE-C4E914F2876B}"/>
              </a:ext>
              <a:ext uri="{C183D7F6-B498-43B3-948B-1728B52AA6E4}">
                <adec:decorative xmlns:adec="http://schemas.microsoft.com/office/drawing/2017/decorative" val="1"/>
              </a:ext>
            </a:extLst>
          </p:cNvPr>
          <p:cNvSpPr/>
          <p:nvPr/>
        </p:nvSpPr>
        <p:spPr>
          <a:xfrm>
            <a:off x="7938359" y="3171999"/>
            <a:ext cx="1274168"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Transition</a:t>
            </a:r>
          </a:p>
        </p:txBody>
      </p:sp>
      <p:sp>
        <p:nvSpPr>
          <p:cNvPr id="51" name="Rectangle 50">
            <a:extLst>
              <a:ext uri="{FF2B5EF4-FFF2-40B4-BE49-F238E27FC236}">
                <a16:creationId xmlns:a16="http://schemas.microsoft.com/office/drawing/2014/main" id="{48DACEF8-3AD9-B283-E583-FD0EC7F0333B}"/>
              </a:ext>
              <a:ext uri="{C183D7F6-B498-43B3-948B-1728B52AA6E4}">
                <adec:decorative xmlns:adec="http://schemas.microsoft.com/office/drawing/2017/decorative" val="1"/>
              </a:ext>
            </a:extLst>
          </p:cNvPr>
          <p:cNvSpPr/>
          <p:nvPr/>
        </p:nvSpPr>
        <p:spPr>
          <a:xfrm>
            <a:off x="5965336" y="3171999"/>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Ongoing assessment</a:t>
            </a:r>
          </a:p>
        </p:txBody>
      </p:sp>
      <p:sp>
        <p:nvSpPr>
          <p:cNvPr id="87" name="Rectangle 86">
            <a:extLst>
              <a:ext uri="{FF2B5EF4-FFF2-40B4-BE49-F238E27FC236}">
                <a16:creationId xmlns:a16="http://schemas.microsoft.com/office/drawing/2014/main" id="{CE453C1A-8EFD-AC9D-2B0D-D401CF5110B9}"/>
              </a:ext>
              <a:ext uri="{C183D7F6-B498-43B3-948B-1728B52AA6E4}">
                <adec:decorative xmlns:adec="http://schemas.microsoft.com/office/drawing/2017/decorative" val="1"/>
              </a:ext>
            </a:extLst>
          </p:cNvPr>
          <p:cNvSpPr/>
          <p:nvPr/>
        </p:nvSpPr>
        <p:spPr>
          <a:xfrm>
            <a:off x="5754066" y="2644932"/>
            <a:ext cx="1659742" cy="26769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88" name="Rectangle 87">
            <a:extLst>
              <a:ext uri="{FF2B5EF4-FFF2-40B4-BE49-F238E27FC236}">
                <a16:creationId xmlns:a16="http://schemas.microsoft.com/office/drawing/2014/main" id="{AE4DB59F-124D-B8A2-359B-A80A4569D4E4}"/>
              </a:ext>
              <a:ext uri="{C183D7F6-B498-43B3-948B-1728B52AA6E4}">
                <adec:decorative xmlns:adec="http://schemas.microsoft.com/office/drawing/2017/decorative" val="1"/>
              </a:ext>
            </a:extLst>
          </p:cNvPr>
          <p:cNvSpPr/>
          <p:nvPr/>
        </p:nvSpPr>
        <p:spPr>
          <a:xfrm>
            <a:off x="5756680" y="3655571"/>
            <a:ext cx="1691845" cy="265478"/>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9" name="Rectangle 48">
            <a:extLst>
              <a:ext uri="{FF2B5EF4-FFF2-40B4-BE49-F238E27FC236}">
                <a16:creationId xmlns:a16="http://schemas.microsoft.com/office/drawing/2014/main" id="{6C3BD5DE-FCDE-E5D6-74B6-7490DEACA4D0}"/>
              </a:ext>
              <a:ext uri="{C183D7F6-B498-43B3-948B-1728B52AA6E4}">
                <adec:decorative xmlns:adec="http://schemas.microsoft.com/office/drawing/2017/decorative" val="1"/>
              </a:ext>
            </a:extLst>
          </p:cNvPr>
          <p:cNvSpPr/>
          <p:nvPr/>
        </p:nvSpPr>
        <p:spPr>
          <a:xfrm>
            <a:off x="5958904" y="2642824"/>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Formal learning</a:t>
            </a:r>
          </a:p>
        </p:txBody>
      </p:sp>
      <p:sp>
        <p:nvSpPr>
          <p:cNvPr id="50" name="Rectangle 49">
            <a:extLst>
              <a:ext uri="{FF2B5EF4-FFF2-40B4-BE49-F238E27FC236}">
                <a16:creationId xmlns:a16="http://schemas.microsoft.com/office/drawing/2014/main" id="{3BC31B1F-75FF-A46A-30CE-599D4012CF51}"/>
              </a:ext>
              <a:ext uri="{C183D7F6-B498-43B3-948B-1728B52AA6E4}">
                <adec:decorative xmlns:adec="http://schemas.microsoft.com/office/drawing/2017/decorative" val="1"/>
              </a:ext>
            </a:extLst>
          </p:cNvPr>
          <p:cNvSpPr/>
          <p:nvPr/>
        </p:nvSpPr>
        <p:spPr>
          <a:xfrm>
            <a:off x="5965336" y="3650081"/>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Work placement</a:t>
            </a:r>
          </a:p>
        </p:txBody>
      </p:sp>
      <p:pic>
        <p:nvPicPr>
          <p:cNvPr id="94" name="Graphic 93">
            <a:extLst>
              <a:ext uri="{FF2B5EF4-FFF2-40B4-BE49-F238E27FC236}">
                <a16:creationId xmlns:a16="http://schemas.microsoft.com/office/drawing/2014/main" id="{6B5722EC-A2FA-53F8-4B6B-C603E0765895}"/>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5400000">
            <a:off x="9102509" y="3096583"/>
            <a:ext cx="710108" cy="382157"/>
          </a:xfrm>
          <a:prstGeom prst="rect">
            <a:avLst/>
          </a:prstGeom>
        </p:spPr>
      </p:pic>
      <p:pic>
        <p:nvPicPr>
          <p:cNvPr id="96" name="Graphic 95">
            <a:extLst>
              <a:ext uri="{FF2B5EF4-FFF2-40B4-BE49-F238E27FC236}">
                <a16:creationId xmlns:a16="http://schemas.microsoft.com/office/drawing/2014/main" id="{FC1D08CF-D26A-CBEE-CD85-F0571CDC69F4}"/>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10397" y="3153055"/>
            <a:ext cx="304800" cy="304800"/>
          </a:xfrm>
          <a:prstGeom prst="rect">
            <a:avLst/>
          </a:prstGeom>
        </p:spPr>
      </p:pic>
      <p:pic>
        <p:nvPicPr>
          <p:cNvPr id="97" name="Graphic 96">
            <a:extLst>
              <a:ext uri="{FF2B5EF4-FFF2-40B4-BE49-F238E27FC236}">
                <a16:creationId xmlns:a16="http://schemas.microsoft.com/office/drawing/2014/main" id="{C71FBDB2-5E37-E84B-468B-84EC8D487AFD}"/>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337947" y="2757201"/>
            <a:ext cx="186580" cy="186580"/>
          </a:xfrm>
          <a:prstGeom prst="rect">
            <a:avLst/>
          </a:prstGeom>
        </p:spPr>
      </p:pic>
      <p:pic>
        <p:nvPicPr>
          <p:cNvPr id="98" name="Graphic 97">
            <a:extLst>
              <a:ext uri="{FF2B5EF4-FFF2-40B4-BE49-F238E27FC236}">
                <a16:creationId xmlns:a16="http://schemas.microsoft.com/office/drawing/2014/main" id="{D765C883-605F-270F-DF96-3F0D263543C6}"/>
              </a:ext>
              <a:ext uri="{C183D7F6-B498-43B3-948B-1728B52AA6E4}">
                <adec:decorative xmlns:adec="http://schemas.microsoft.com/office/drawing/2017/decorative" val="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328714" y="3760525"/>
            <a:ext cx="186581" cy="186581"/>
          </a:xfrm>
          <a:prstGeom prst="rect">
            <a:avLst/>
          </a:prstGeom>
        </p:spPr>
      </p:pic>
      <p:pic>
        <p:nvPicPr>
          <p:cNvPr id="99" name="Graphic 98">
            <a:extLst>
              <a:ext uri="{FF2B5EF4-FFF2-40B4-BE49-F238E27FC236}">
                <a16:creationId xmlns:a16="http://schemas.microsoft.com/office/drawing/2014/main" id="{447AB2EA-264F-7690-6D0E-7955462D8D35}"/>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4320680" y="3196556"/>
            <a:ext cx="186581" cy="186581"/>
          </a:xfrm>
          <a:prstGeom prst="rect">
            <a:avLst/>
          </a:prstGeom>
        </p:spPr>
      </p:pic>
      <p:pic>
        <p:nvPicPr>
          <p:cNvPr id="100" name="Graphic 99">
            <a:extLst>
              <a:ext uri="{FF2B5EF4-FFF2-40B4-BE49-F238E27FC236}">
                <a16:creationId xmlns:a16="http://schemas.microsoft.com/office/drawing/2014/main" id="{5182CFDC-DF6E-88B7-CA27-E2DCC49B46B9}"/>
              </a:ext>
              <a:ext uri="{C183D7F6-B498-43B3-948B-1728B52AA6E4}">
                <adec:decorative xmlns:adec="http://schemas.microsoft.com/office/drawing/2017/decorative" val="1"/>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5924047" y="2683837"/>
            <a:ext cx="189686" cy="189686"/>
          </a:xfrm>
          <a:prstGeom prst="rect">
            <a:avLst/>
          </a:prstGeom>
        </p:spPr>
      </p:pic>
      <p:pic>
        <p:nvPicPr>
          <p:cNvPr id="101" name="Graphic 100">
            <a:extLst>
              <a:ext uri="{FF2B5EF4-FFF2-40B4-BE49-F238E27FC236}">
                <a16:creationId xmlns:a16="http://schemas.microsoft.com/office/drawing/2014/main" id="{5AA4754C-0936-879C-3B00-114212E4EAAE}"/>
              </a:ext>
              <a:ext uri="{C183D7F6-B498-43B3-948B-1728B52AA6E4}">
                <adec:decorative xmlns:adec="http://schemas.microsoft.com/office/drawing/2017/decorative" val="1"/>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5795567" y="3199054"/>
            <a:ext cx="237613" cy="237613"/>
          </a:xfrm>
          <a:prstGeom prst="rect">
            <a:avLst/>
          </a:prstGeom>
        </p:spPr>
      </p:pic>
      <p:pic>
        <p:nvPicPr>
          <p:cNvPr id="102" name="Graphic 101">
            <a:extLst>
              <a:ext uri="{FF2B5EF4-FFF2-40B4-BE49-F238E27FC236}">
                <a16:creationId xmlns:a16="http://schemas.microsoft.com/office/drawing/2014/main" id="{F3786B0D-2016-5B4A-C6A9-D62FCACB5EDB}"/>
              </a:ext>
              <a:ext uri="{C183D7F6-B498-43B3-948B-1728B52AA6E4}">
                <adec:decorative xmlns:adec="http://schemas.microsoft.com/office/drawing/2017/decorative" val="1"/>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5944593" y="3675012"/>
            <a:ext cx="189686" cy="189686"/>
          </a:xfrm>
          <a:prstGeom prst="rect">
            <a:avLst/>
          </a:prstGeom>
        </p:spPr>
      </p:pic>
      <p:pic>
        <p:nvPicPr>
          <p:cNvPr id="103" name="Graphic 102">
            <a:extLst>
              <a:ext uri="{FF2B5EF4-FFF2-40B4-BE49-F238E27FC236}">
                <a16:creationId xmlns:a16="http://schemas.microsoft.com/office/drawing/2014/main" id="{69972A83-3033-45EB-86AF-69EAA49FA82B}"/>
              </a:ext>
              <a:ext uri="{C183D7F6-B498-43B3-948B-1728B52AA6E4}">
                <adec:decorative xmlns:adec="http://schemas.microsoft.com/office/drawing/2017/decorative" val="1"/>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8079854" y="3191387"/>
            <a:ext cx="237613" cy="237613"/>
          </a:xfrm>
          <a:prstGeom prst="rect">
            <a:avLst/>
          </a:prstGeom>
        </p:spPr>
      </p:pic>
      <p:sp>
        <p:nvSpPr>
          <p:cNvPr id="106" name="Rectangle 105">
            <a:extLst>
              <a:ext uri="{FF2B5EF4-FFF2-40B4-BE49-F238E27FC236}">
                <a16:creationId xmlns:a16="http://schemas.microsoft.com/office/drawing/2014/main" id="{5F2BDF5E-C950-1AD0-CC97-D40F46CDED10}"/>
              </a:ext>
              <a:ext uri="{C183D7F6-B498-43B3-948B-1728B52AA6E4}">
                <adec:decorative xmlns:adec="http://schemas.microsoft.com/office/drawing/2017/decorative" val="1"/>
              </a:ext>
            </a:extLst>
          </p:cNvPr>
          <p:cNvSpPr/>
          <p:nvPr/>
        </p:nvSpPr>
        <p:spPr>
          <a:xfrm>
            <a:off x="4252139" y="5239455"/>
            <a:ext cx="5207630" cy="272883"/>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07" name="Rectangle 106">
            <a:extLst>
              <a:ext uri="{FF2B5EF4-FFF2-40B4-BE49-F238E27FC236}">
                <a16:creationId xmlns:a16="http://schemas.microsoft.com/office/drawing/2014/main" id="{13644876-BD80-E14E-80A7-A12617C0DCFE}"/>
              </a:ext>
              <a:ext uri="{C183D7F6-B498-43B3-948B-1728B52AA6E4}">
                <adec:decorative xmlns:adec="http://schemas.microsoft.com/office/drawing/2017/decorative" val="1"/>
              </a:ext>
            </a:extLst>
          </p:cNvPr>
          <p:cNvSpPr/>
          <p:nvPr/>
        </p:nvSpPr>
        <p:spPr>
          <a:xfrm>
            <a:off x="6218687" y="5243231"/>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931B2F"/>
                </a:solidFill>
                <a:effectLst/>
                <a:uLnTx/>
                <a:uFillTx/>
                <a:latin typeface="Arial Narrow"/>
                <a:ea typeface="+mn-ea"/>
                <a:cs typeface="+mn-cs"/>
              </a:rPr>
              <a:t>Support</a:t>
            </a:r>
          </a:p>
        </p:txBody>
      </p:sp>
      <p:pic>
        <p:nvPicPr>
          <p:cNvPr id="104" name="Graphic 103">
            <a:extLst>
              <a:ext uri="{FF2B5EF4-FFF2-40B4-BE49-F238E27FC236}">
                <a16:creationId xmlns:a16="http://schemas.microsoft.com/office/drawing/2014/main" id="{4A85A01C-0F17-60F9-FA2D-3F426508B752}"/>
              </a:ext>
              <a:ext uri="{C183D7F6-B498-43B3-948B-1728B52AA6E4}">
                <adec:decorative xmlns:adec="http://schemas.microsoft.com/office/drawing/2017/decorative" val="1"/>
              </a:ext>
            </a:extLst>
          </p:cNvPr>
          <p:cNvPicPr>
            <a:picLocks/>
          </p:cNvPicPr>
          <p:nvPr/>
        </p:nvPicPr>
        <p:blipFill>
          <a:blip r:embed="rId21">
            <a:extLst>
              <a:ext uri="{96DAC541-7B7A-43D3-8B79-37D633B846F1}">
                <asvg:svgBlip xmlns:asvg="http://schemas.microsoft.com/office/drawing/2016/SVG/main" r:embed="rId22"/>
              </a:ext>
            </a:extLst>
          </a:blip>
          <a:stretch>
            <a:fillRect/>
          </a:stretch>
        </p:blipFill>
        <p:spPr>
          <a:xfrm>
            <a:off x="6381907" y="5281053"/>
            <a:ext cx="189686" cy="189686"/>
          </a:xfrm>
          <a:prstGeom prst="rect">
            <a:avLst/>
          </a:prstGeom>
        </p:spPr>
      </p:pic>
      <p:sp>
        <p:nvSpPr>
          <p:cNvPr id="108" name="TextBox 107">
            <a:extLst>
              <a:ext uri="{FF2B5EF4-FFF2-40B4-BE49-F238E27FC236}">
                <a16:creationId xmlns:a16="http://schemas.microsoft.com/office/drawing/2014/main" id="{F7EE9CD3-FF2C-BB44-DD9A-E100C1555F50}"/>
              </a:ext>
              <a:ext uri="{C183D7F6-B498-43B3-948B-1728B52AA6E4}">
                <adec:decorative xmlns:adec="http://schemas.microsoft.com/office/drawing/2017/decorative" val="1"/>
              </a:ext>
            </a:extLst>
          </p:cNvPr>
          <p:cNvSpPr txBox="1"/>
          <p:nvPr/>
        </p:nvSpPr>
        <p:spPr>
          <a:xfrm>
            <a:off x="73788" y="3959798"/>
            <a:ext cx="1478446" cy="1092607"/>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Use pre-existing employer relationships to attract employers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Applicants are referred on from partner refugee organisations</a:t>
            </a:r>
          </a:p>
        </p:txBody>
      </p:sp>
      <p:cxnSp>
        <p:nvCxnSpPr>
          <p:cNvPr id="114" name="Straight Connector 113">
            <a:extLst>
              <a:ext uri="{FF2B5EF4-FFF2-40B4-BE49-F238E27FC236}">
                <a16:creationId xmlns:a16="http://schemas.microsoft.com/office/drawing/2014/main" id="{40CD0B7F-266E-3B29-9B0D-336E3B885E02}"/>
              </a:ext>
              <a:ext uri="{C183D7F6-B498-43B3-948B-1728B52AA6E4}">
                <adec:decorative xmlns:adec="http://schemas.microsoft.com/office/drawing/2017/decorative" val="1"/>
              </a:ext>
            </a:extLst>
          </p:cNvPr>
          <p:cNvCxnSpPr>
            <a:cxnSpLocks/>
          </p:cNvCxnSpPr>
          <p:nvPr/>
        </p:nvCxnSpPr>
        <p:spPr>
          <a:xfrm>
            <a:off x="733424" y="3554841"/>
            <a:ext cx="0" cy="404957"/>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15" name="Oval 114">
            <a:extLst>
              <a:ext uri="{FF2B5EF4-FFF2-40B4-BE49-F238E27FC236}">
                <a16:creationId xmlns:a16="http://schemas.microsoft.com/office/drawing/2014/main" id="{59FCD2AB-1E13-0EBE-7DEF-12A61F0D305F}"/>
              </a:ext>
              <a:ext uri="{C183D7F6-B498-43B3-948B-1728B52AA6E4}">
                <adec:decorative xmlns:adec="http://schemas.microsoft.com/office/drawing/2017/decorative" val="1"/>
              </a:ext>
            </a:extLst>
          </p:cNvPr>
          <p:cNvSpPr/>
          <p:nvPr/>
        </p:nvSpPr>
        <p:spPr>
          <a:xfrm>
            <a:off x="701856" y="3934540"/>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16" name="TextBox 115">
            <a:extLst>
              <a:ext uri="{FF2B5EF4-FFF2-40B4-BE49-F238E27FC236}">
                <a16:creationId xmlns:a16="http://schemas.microsoft.com/office/drawing/2014/main" id="{EE83ED67-4A89-93BF-6BC1-C075D6F4D9B0}"/>
              </a:ext>
            </a:extLst>
          </p:cNvPr>
          <p:cNvSpPr txBox="1"/>
          <p:nvPr/>
        </p:nvSpPr>
        <p:spPr>
          <a:xfrm>
            <a:off x="1304333" y="1238043"/>
            <a:ext cx="3433462" cy="1092607"/>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Cadets are chosen from eligibility criteria around refugee status, and previous experience or qualifications</a:t>
            </a:r>
          </a:p>
          <a:p>
            <a:pPr marL="1714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Employers need to have a commitment to refugee employment</a:t>
            </a:r>
          </a:p>
          <a:p>
            <a:pPr marL="1714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Cadets complete individual and group interview to identify skills</a:t>
            </a:r>
          </a:p>
          <a:p>
            <a:pPr marL="1714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Skills are mapped against ASC core competencies </a:t>
            </a:r>
          </a:p>
        </p:txBody>
      </p:sp>
      <p:cxnSp>
        <p:nvCxnSpPr>
          <p:cNvPr id="117" name="Straight Connector 116">
            <a:extLst>
              <a:ext uri="{FF2B5EF4-FFF2-40B4-BE49-F238E27FC236}">
                <a16:creationId xmlns:a16="http://schemas.microsoft.com/office/drawing/2014/main" id="{92433F12-D6DC-EB64-C0AD-86EC8893BAF7}"/>
              </a:ext>
              <a:ext uri="{C183D7F6-B498-43B3-948B-1728B52AA6E4}">
                <adec:decorative xmlns:adec="http://schemas.microsoft.com/office/drawing/2017/decorative" val="1"/>
              </a:ext>
            </a:extLst>
          </p:cNvPr>
          <p:cNvCxnSpPr>
            <a:cxnSpLocks/>
          </p:cNvCxnSpPr>
          <p:nvPr/>
        </p:nvCxnSpPr>
        <p:spPr>
          <a:xfrm flipV="1">
            <a:off x="2778468" y="2411295"/>
            <a:ext cx="0" cy="28836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18" name="Oval 117">
            <a:extLst>
              <a:ext uri="{FF2B5EF4-FFF2-40B4-BE49-F238E27FC236}">
                <a16:creationId xmlns:a16="http://schemas.microsoft.com/office/drawing/2014/main" id="{7F0E2990-4132-0E7F-FE31-32D36D56CBE1}"/>
              </a:ext>
              <a:ext uri="{C183D7F6-B498-43B3-948B-1728B52AA6E4}">
                <adec:decorative xmlns:adec="http://schemas.microsoft.com/office/drawing/2017/decorative" val="1"/>
              </a:ext>
            </a:extLst>
          </p:cNvPr>
          <p:cNvSpPr/>
          <p:nvPr/>
        </p:nvSpPr>
        <p:spPr>
          <a:xfrm flipV="1">
            <a:off x="2755998" y="2364825"/>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20" name="TextBox 119">
            <a:extLst>
              <a:ext uri="{FF2B5EF4-FFF2-40B4-BE49-F238E27FC236}">
                <a16:creationId xmlns:a16="http://schemas.microsoft.com/office/drawing/2014/main" id="{4E6B8C48-6C33-B107-B1B6-C9147BC49067}"/>
              </a:ext>
            </a:extLst>
          </p:cNvPr>
          <p:cNvSpPr txBox="1"/>
          <p:nvPr/>
        </p:nvSpPr>
        <p:spPr>
          <a:xfrm>
            <a:off x="1538887" y="4212694"/>
            <a:ext cx="2519967" cy="1015663"/>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191919"/>
                </a:solidFill>
                <a:effectLst/>
                <a:uLnTx/>
                <a:uFillTx/>
                <a:latin typeface="Arial Narrow"/>
                <a:ea typeface="+mn-ea"/>
                <a:cs typeface="+mn-cs"/>
              </a:rPr>
              <a:t>Employer provides detailed skills requirements for roles and what values they require</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191919"/>
                </a:solidFill>
                <a:effectLst/>
                <a:uLnTx/>
                <a:uFillTx/>
                <a:latin typeface="Arial Narrow"/>
                <a:ea typeface="+mn-ea"/>
                <a:cs typeface="+mn-cs"/>
              </a:rPr>
              <a:t>Employers provided list of pre-screened cadets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dirty="0">
                <a:ln>
                  <a:noFill/>
                </a:ln>
                <a:solidFill>
                  <a:srgbClr val="191919"/>
                </a:solidFill>
                <a:effectLst/>
                <a:uLnTx/>
                <a:uFillTx/>
                <a:latin typeface="Arial Narrow"/>
                <a:ea typeface="+mn-ea"/>
                <a:cs typeface="+mn-cs"/>
              </a:rPr>
              <a:t>Employer provides shortlist and interviews cadets</a:t>
            </a:r>
          </a:p>
        </p:txBody>
      </p:sp>
      <p:cxnSp>
        <p:nvCxnSpPr>
          <p:cNvPr id="121" name="Straight Connector 120">
            <a:extLst>
              <a:ext uri="{FF2B5EF4-FFF2-40B4-BE49-F238E27FC236}">
                <a16:creationId xmlns:a16="http://schemas.microsoft.com/office/drawing/2014/main" id="{01542FD5-DB30-1FD8-EA3E-9227C23F0AE2}"/>
              </a:ext>
              <a:ext uri="{C183D7F6-B498-43B3-948B-1728B52AA6E4}">
                <adec:decorative xmlns:adec="http://schemas.microsoft.com/office/drawing/2017/decorative" val="1"/>
              </a:ext>
            </a:extLst>
          </p:cNvPr>
          <p:cNvCxnSpPr>
            <a:cxnSpLocks/>
          </p:cNvCxnSpPr>
          <p:nvPr/>
        </p:nvCxnSpPr>
        <p:spPr>
          <a:xfrm flipV="1">
            <a:off x="2791182" y="3975057"/>
            <a:ext cx="0" cy="19689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22" name="Oval 121">
            <a:extLst>
              <a:ext uri="{FF2B5EF4-FFF2-40B4-BE49-F238E27FC236}">
                <a16:creationId xmlns:a16="http://schemas.microsoft.com/office/drawing/2014/main" id="{516F47B8-47BA-F87E-9F11-F8392AA45F88}"/>
              </a:ext>
              <a:ext uri="{C183D7F6-B498-43B3-948B-1728B52AA6E4}">
                <adec:decorative xmlns:adec="http://schemas.microsoft.com/office/drawing/2017/decorative" val="1"/>
              </a:ext>
            </a:extLst>
          </p:cNvPr>
          <p:cNvSpPr/>
          <p:nvPr/>
        </p:nvSpPr>
        <p:spPr>
          <a:xfrm flipV="1">
            <a:off x="2772810" y="4177633"/>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23" name="TextBox 122">
            <a:extLst>
              <a:ext uri="{FF2B5EF4-FFF2-40B4-BE49-F238E27FC236}">
                <a16:creationId xmlns:a16="http://schemas.microsoft.com/office/drawing/2014/main" id="{8775F2B0-35AB-CCA9-A792-4F5E26A7FCAC}"/>
              </a:ext>
            </a:extLst>
          </p:cNvPr>
          <p:cNvSpPr txBox="1"/>
          <p:nvPr/>
        </p:nvSpPr>
        <p:spPr>
          <a:xfrm>
            <a:off x="3983390" y="3751590"/>
            <a:ext cx="1604923" cy="1554272"/>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Cadets complete 3 day pre-employment training covering job readiness, soft skills and interview preparation</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Community Corporate provides cultural confidence training sessions with employers</a:t>
            </a:r>
          </a:p>
        </p:txBody>
      </p:sp>
      <p:sp>
        <p:nvSpPr>
          <p:cNvPr id="124" name="TextBox 123">
            <a:extLst>
              <a:ext uri="{FF2B5EF4-FFF2-40B4-BE49-F238E27FC236}">
                <a16:creationId xmlns:a16="http://schemas.microsoft.com/office/drawing/2014/main" id="{B1B02E9D-8FDA-13B8-1978-966A3D21FDC3}"/>
              </a:ext>
            </a:extLst>
          </p:cNvPr>
          <p:cNvSpPr txBox="1"/>
          <p:nvPr/>
        </p:nvSpPr>
        <p:spPr>
          <a:xfrm>
            <a:off x="5706333" y="1414922"/>
            <a:ext cx="1975397" cy="861774"/>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Cadets complete training depending on stream (ServiceNow, AWS, google CISCO) which is a mix of instructor/facilitator led and self-paced/online courses</a:t>
            </a:r>
          </a:p>
        </p:txBody>
      </p:sp>
      <p:sp>
        <p:nvSpPr>
          <p:cNvPr id="125" name="TextBox 124">
            <a:extLst>
              <a:ext uri="{FF2B5EF4-FFF2-40B4-BE49-F238E27FC236}">
                <a16:creationId xmlns:a16="http://schemas.microsoft.com/office/drawing/2014/main" id="{80ABC81D-7EE1-536F-033C-EF6DF10E7414}"/>
              </a:ext>
            </a:extLst>
          </p:cNvPr>
          <p:cNvSpPr txBox="1"/>
          <p:nvPr/>
        </p:nvSpPr>
        <p:spPr>
          <a:xfrm>
            <a:off x="5747087" y="4095876"/>
            <a:ext cx="1934643" cy="1092607"/>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Employers follow usual internal business processes to onboard cadets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Cadets then start work in their team, with work allocated by supervisor</a:t>
            </a:r>
          </a:p>
        </p:txBody>
      </p:sp>
      <p:cxnSp>
        <p:nvCxnSpPr>
          <p:cNvPr id="126" name="Straight Connector 125">
            <a:extLst>
              <a:ext uri="{FF2B5EF4-FFF2-40B4-BE49-F238E27FC236}">
                <a16:creationId xmlns:a16="http://schemas.microsoft.com/office/drawing/2014/main" id="{A5BBB5D0-E16B-9967-5A55-89AABAC2ED85}"/>
              </a:ext>
              <a:ext uri="{C183D7F6-B498-43B3-948B-1728B52AA6E4}">
                <adec:decorative xmlns:adec="http://schemas.microsoft.com/office/drawing/2017/decorative" val="1"/>
              </a:ext>
            </a:extLst>
          </p:cNvPr>
          <p:cNvCxnSpPr>
            <a:cxnSpLocks/>
          </p:cNvCxnSpPr>
          <p:nvPr/>
        </p:nvCxnSpPr>
        <p:spPr>
          <a:xfrm flipV="1">
            <a:off x="4729341" y="3482550"/>
            <a:ext cx="0" cy="166671"/>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258A405B-38BC-FF2E-24C7-36351C9D2565}"/>
              </a:ext>
              <a:ext uri="{C183D7F6-B498-43B3-948B-1728B52AA6E4}">
                <adec:decorative xmlns:adec="http://schemas.microsoft.com/office/drawing/2017/decorative" val="1"/>
              </a:ext>
            </a:extLst>
          </p:cNvPr>
          <p:cNvSpPr/>
          <p:nvPr/>
        </p:nvSpPr>
        <p:spPr>
          <a:xfrm flipV="1">
            <a:off x="4706871" y="3679148"/>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cxnSp>
        <p:nvCxnSpPr>
          <p:cNvPr id="129" name="Straight Connector 128">
            <a:extLst>
              <a:ext uri="{FF2B5EF4-FFF2-40B4-BE49-F238E27FC236}">
                <a16:creationId xmlns:a16="http://schemas.microsoft.com/office/drawing/2014/main" id="{6CAC8D28-76A7-C0D3-5CE4-A833D5A4F123}"/>
              </a:ext>
              <a:ext uri="{C183D7F6-B498-43B3-948B-1728B52AA6E4}">
                <adec:decorative xmlns:adec="http://schemas.microsoft.com/office/drawing/2017/decorative" val="1"/>
              </a:ext>
            </a:extLst>
          </p:cNvPr>
          <p:cNvCxnSpPr>
            <a:cxnSpLocks/>
          </p:cNvCxnSpPr>
          <p:nvPr/>
        </p:nvCxnSpPr>
        <p:spPr>
          <a:xfrm flipV="1">
            <a:off x="6641578" y="2341083"/>
            <a:ext cx="0" cy="28836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30" name="Oval 129">
            <a:extLst>
              <a:ext uri="{FF2B5EF4-FFF2-40B4-BE49-F238E27FC236}">
                <a16:creationId xmlns:a16="http://schemas.microsoft.com/office/drawing/2014/main" id="{2485C40C-724D-8F15-6E97-6A3CE231D08E}"/>
              </a:ext>
              <a:ext uri="{C183D7F6-B498-43B3-948B-1728B52AA6E4}">
                <adec:decorative xmlns:adec="http://schemas.microsoft.com/office/drawing/2017/decorative" val="1"/>
              </a:ext>
            </a:extLst>
          </p:cNvPr>
          <p:cNvSpPr/>
          <p:nvPr/>
        </p:nvSpPr>
        <p:spPr>
          <a:xfrm flipV="1">
            <a:off x="6619108" y="2294613"/>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cxnSp>
        <p:nvCxnSpPr>
          <p:cNvPr id="131" name="Straight Connector 130">
            <a:extLst>
              <a:ext uri="{FF2B5EF4-FFF2-40B4-BE49-F238E27FC236}">
                <a16:creationId xmlns:a16="http://schemas.microsoft.com/office/drawing/2014/main" id="{7C8940E7-FBFC-F01A-CBD9-6C54589E1D13}"/>
              </a:ext>
              <a:ext uri="{C183D7F6-B498-43B3-948B-1728B52AA6E4}">
                <adec:decorative xmlns:adec="http://schemas.microsoft.com/office/drawing/2017/decorative" val="1"/>
              </a:ext>
            </a:extLst>
          </p:cNvPr>
          <p:cNvCxnSpPr>
            <a:cxnSpLocks/>
          </p:cNvCxnSpPr>
          <p:nvPr/>
        </p:nvCxnSpPr>
        <p:spPr>
          <a:xfrm flipV="1">
            <a:off x="6619108" y="3920372"/>
            <a:ext cx="0" cy="13627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B62A1840-B784-E84D-F961-33F17AB39A85}"/>
              </a:ext>
              <a:ext uri="{C183D7F6-B498-43B3-948B-1728B52AA6E4}">
                <adec:decorative xmlns:adec="http://schemas.microsoft.com/office/drawing/2017/decorative" val="1"/>
              </a:ext>
            </a:extLst>
          </p:cNvPr>
          <p:cNvSpPr/>
          <p:nvPr/>
        </p:nvSpPr>
        <p:spPr>
          <a:xfrm flipV="1">
            <a:off x="6596638" y="4055240"/>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34" name="TextBox 133">
            <a:extLst>
              <a:ext uri="{FF2B5EF4-FFF2-40B4-BE49-F238E27FC236}">
                <a16:creationId xmlns:a16="http://schemas.microsoft.com/office/drawing/2014/main" id="{E423C54E-A7EE-FA2C-6C5F-6B04880F481F}"/>
              </a:ext>
            </a:extLst>
          </p:cNvPr>
          <p:cNvSpPr txBox="1"/>
          <p:nvPr/>
        </p:nvSpPr>
        <p:spPr>
          <a:xfrm>
            <a:off x="7805504" y="1192576"/>
            <a:ext cx="1926772" cy="1631216"/>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Stage 1: Cadets are given initial score aligned to ASC core competencies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Stage 2: Observational assessments in growth areas by supervisors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Stage 3: Employer partners feed into scoring based on cadets’ performance on the job</a:t>
            </a:r>
          </a:p>
        </p:txBody>
      </p:sp>
      <p:cxnSp>
        <p:nvCxnSpPr>
          <p:cNvPr id="147" name="Elbow Connector 146">
            <a:extLst>
              <a:ext uri="{FF2B5EF4-FFF2-40B4-BE49-F238E27FC236}">
                <a16:creationId xmlns:a16="http://schemas.microsoft.com/office/drawing/2014/main" id="{E710221C-8E2D-768C-633B-9A4E2933F314}"/>
              </a:ext>
              <a:ext uri="{C183D7F6-B498-43B3-948B-1728B52AA6E4}">
                <adec:decorative xmlns:adec="http://schemas.microsoft.com/office/drawing/2017/decorative" val="1"/>
              </a:ext>
            </a:extLst>
          </p:cNvPr>
          <p:cNvCxnSpPr/>
          <p:nvPr/>
        </p:nvCxnSpPr>
        <p:spPr>
          <a:xfrm rot="5400000" flipH="1" flipV="1">
            <a:off x="7159068" y="2545336"/>
            <a:ext cx="675490" cy="397396"/>
          </a:xfrm>
          <a:prstGeom prst="bentConnector3">
            <a:avLst>
              <a:gd name="adj1" fmla="val 99121"/>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49" name="Oval 148">
            <a:extLst>
              <a:ext uri="{FF2B5EF4-FFF2-40B4-BE49-F238E27FC236}">
                <a16:creationId xmlns:a16="http://schemas.microsoft.com/office/drawing/2014/main" id="{2E886F35-E101-4698-D01D-C45EE0344404}"/>
              </a:ext>
              <a:ext uri="{C183D7F6-B498-43B3-948B-1728B52AA6E4}">
                <adec:decorative xmlns:adec="http://schemas.microsoft.com/office/drawing/2017/decorative" val="1"/>
              </a:ext>
            </a:extLst>
          </p:cNvPr>
          <p:cNvSpPr/>
          <p:nvPr/>
        </p:nvSpPr>
        <p:spPr>
          <a:xfrm flipV="1">
            <a:off x="7672651" y="2387684"/>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50" name="TextBox 149">
            <a:extLst>
              <a:ext uri="{FF2B5EF4-FFF2-40B4-BE49-F238E27FC236}">
                <a16:creationId xmlns:a16="http://schemas.microsoft.com/office/drawing/2014/main" id="{BEE05B2F-1F19-C437-0128-87B54DE9F9C3}"/>
              </a:ext>
            </a:extLst>
          </p:cNvPr>
          <p:cNvSpPr txBox="1"/>
          <p:nvPr/>
        </p:nvSpPr>
        <p:spPr>
          <a:xfrm>
            <a:off x="7863588" y="3821098"/>
            <a:ext cx="1701621" cy="1400383"/>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Community Corporate works with employer to identify long term positions for cadets</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For cadets that are not successful, Community Corporate assists in finding alternative work or training opportunities </a:t>
            </a:r>
          </a:p>
        </p:txBody>
      </p:sp>
      <p:cxnSp>
        <p:nvCxnSpPr>
          <p:cNvPr id="151" name="Straight Connector 150">
            <a:extLst>
              <a:ext uri="{FF2B5EF4-FFF2-40B4-BE49-F238E27FC236}">
                <a16:creationId xmlns:a16="http://schemas.microsoft.com/office/drawing/2014/main" id="{B368B326-05FA-194A-4B43-0AE705501B20}"/>
              </a:ext>
              <a:ext uri="{C183D7F6-B498-43B3-948B-1728B52AA6E4}">
                <adec:decorative xmlns:adec="http://schemas.microsoft.com/office/drawing/2017/decorative" val="1"/>
              </a:ext>
            </a:extLst>
          </p:cNvPr>
          <p:cNvCxnSpPr>
            <a:cxnSpLocks/>
            <a:stCxn id="152" idx="4"/>
          </p:cNvCxnSpPr>
          <p:nvPr/>
        </p:nvCxnSpPr>
        <p:spPr>
          <a:xfrm flipV="1">
            <a:off x="8608790" y="3459101"/>
            <a:ext cx="0" cy="28155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52" name="Oval 151">
            <a:extLst>
              <a:ext uri="{FF2B5EF4-FFF2-40B4-BE49-F238E27FC236}">
                <a16:creationId xmlns:a16="http://schemas.microsoft.com/office/drawing/2014/main" id="{2BA39B09-F687-28DD-0B2C-2867BC4677F3}"/>
              </a:ext>
              <a:ext uri="{C183D7F6-B498-43B3-948B-1728B52AA6E4}">
                <adec:decorative xmlns:adec="http://schemas.microsoft.com/office/drawing/2017/decorative" val="1"/>
              </a:ext>
            </a:extLst>
          </p:cNvPr>
          <p:cNvSpPr/>
          <p:nvPr/>
        </p:nvSpPr>
        <p:spPr>
          <a:xfrm flipV="1">
            <a:off x="8585930" y="3740654"/>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54" name="TextBox 153">
            <a:extLst>
              <a:ext uri="{FF2B5EF4-FFF2-40B4-BE49-F238E27FC236}">
                <a16:creationId xmlns:a16="http://schemas.microsoft.com/office/drawing/2014/main" id="{E7F54C89-9C2D-FDA2-F63C-E9C22199ED9F}"/>
              </a:ext>
            </a:extLst>
          </p:cNvPr>
          <p:cNvSpPr txBox="1"/>
          <p:nvPr/>
        </p:nvSpPr>
        <p:spPr>
          <a:xfrm>
            <a:off x="4232390" y="5495020"/>
            <a:ext cx="5207630" cy="1246495"/>
          </a:xfrm>
          <a:prstGeom prst="rect">
            <a:avLst/>
          </a:prstGeom>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Employers also provide mentoring supports, Community Corporate facilitates cadets meeting employer mentors before beginning placement</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Cadets meet with employer mentors weekly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Community Corporate provides individual coaching one on one weekly for the first month of cadetships, and aligned to cadet cadence for the rest of the placement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Fortnightly meetings between employers and Community Corporate</a:t>
            </a:r>
          </a:p>
        </p:txBody>
      </p:sp>
      <p:sp>
        <p:nvSpPr>
          <p:cNvPr id="2" name="Bent Arrow 1">
            <a:extLst>
              <a:ext uri="{FF2B5EF4-FFF2-40B4-BE49-F238E27FC236}">
                <a16:creationId xmlns:a16="http://schemas.microsoft.com/office/drawing/2014/main" id="{D5F459A3-9009-CB88-3EC8-601E5DC1550A}"/>
              </a:ext>
              <a:ext uri="{C183D7F6-B498-43B3-948B-1728B52AA6E4}">
                <adec:decorative xmlns:adec="http://schemas.microsoft.com/office/drawing/2017/decorative" val="1"/>
              </a:ext>
            </a:extLst>
          </p:cNvPr>
          <p:cNvSpPr/>
          <p:nvPr/>
        </p:nvSpPr>
        <p:spPr>
          <a:xfrm>
            <a:off x="1191137" y="2701917"/>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5" name="Bent Arrow 4">
            <a:extLst>
              <a:ext uri="{FF2B5EF4-FFF2-40B4-BE49-F238E27FC236}">
                <a16:creationId xmlns:a16="http://schemas.microsoft.com/office/drawing/2014/main" id="{0A716C62-5F12-2EF8-47F9-A8A3A4197DA6}"/>
              </a:ext>
              <a:ext uri="{C183D7F6-B498-43B3-948B-1728B52AA6E4}">
                <adec:decorative xmlns:adec="http://schemas.microsoft.com/office/drawing/2017/decorative" val="1"/>
              </a:ext>
            </a:extLst>
          </p:cNvPr>
          <p:cNvSpPr/>
          <p:nvPr/>
        </p:nvSpPr>
        <p:spPr>
          <a:xfrm flipV="1">
            <a:off x="1194910" y="3339660"/>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8" name="Bent Arrow 7">
            <a:extLst>
              <a:ext uri="{FF2B5EF4-FFF2-40B4-BE49-F238E27FC236}">
                <a16:creationId xmlns:a16="http://schemas.microsoft.com/office/drawing/2014/main" id="{F79C7375-A488-EE73-9692-6C0D013C894B}"/>
              </a:ext>
              <a:ext uri="{C183D7F6-B498-43B3-948B-1728B52AA6E4}">
                <adec:decorative xmlns:adec="http://schemas.microsoft.com/office/drawing/2017/decorative" val="1"/>
              </a:ext>
            </a:extLst>
          </p:cNvPr>
          <p:cNvSpPr/>
          <p:nvPr/>
        </p:nvSpPr>
        <p:spPr>
          <a:xfrm flipH="1">
            <a:off x="3569077" y="2701917"/>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9" name="Bent Arrow 8">
            <a:extLst>
              <a:ext uri="{FF2B5EF4-FFF2-40B4-BE49-F238E27FC236}">
                <a16:creationId xmlns:a16="http://schemas.microsoft.com/office/drawing/2014/main" id="{2139E261-EE77-A456-935C-6CF7A0CFD7F4}"/>
              </a:ext>
              <a:ext uri="{C183D7F6-B498-43B3-948B-1728B52AA6E4}">
                <adec:decorative xmlns:adec="http://schemas.microsoft.com/office/drawing/2017/decorative" val="1"/>
              </a:ext>
            </a:extLst>
          </p:cNvPr>
          <p:cNvSpPr/>
          <p:nvPr/>
        </p:nvSpPr>
        <p:spPr>
          <a:xfrm flipH="1" flipV="1">
            <a:off x="3572850" y="3339660"/>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0" name="Bent Arrow 9">
            <a:extLst>
              <a:ext uri="{FF2B5EF4-FFF2-40B4-BE49-F238E27FC236}">
                <a16:creationId xmlns:a16="http://schemas.microsoft.com/office/drawing/2014/main" id="{E908350C-AAE8-E2E1-FEDC-E32CC26284E8}"/>
              </a:ext>
              <a:ext uri="{C183D7F6-B498-43B3-948B-1728B52AA6E4}">
                <adec:decorative xmlns:adec="http://schemas.microsoft.com/office/drawing/2017/decorative" val="1"/>
              </a:ext>
            </a:extLst>
          </p:cNvPr>
          <p:cNvSpPr/>
          <p:nvPr/>
        </p:nvSpPr>
        <p:spPr>
          <a:xfrm>
            <a:off x="5259899" y="2642824"/>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1" name="Bent Arrow 10">
            <a:extLst>
              <a:ext uri="{FF2B5EF4-FFF2-40B4-BE49-F238E27FC236}">
                <a16:creationId xmlns:a16="http://schemas.microsoft.com/office/drawing/2014/main" id="{CB22E799-03C8-5C14-CEF9-D544FB3E6B3D}"/>
              </a:ext>
              <a:ext uri="{C183D7F6-B498-43B3-948B-1728B52AA6E4}">
                <adec:decorative xmlns:adec="http://schemas.microsoft.com/office/drawing/2017/decorative" val="1"/>
              </a:ext>
            </a:extLst>
          </p:cNvPr>
          <p:cNvSpPr/>
          <p:nvPr/>
        </p:nvSpPr>
        <p:spPr>
          <a:xfrm flipV="1">
            <a:off x="5263672" y="3280567"/>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2" name="Bent Arrow 11">
            <a:extLst>
              <a:ext uri="{FF2B5EF4-FFF2-40B4-BE49-F238E27FC236}">
                <a16:creationId xmlns:a16="http://schemas.microsoft.com/office/drawing/2014/main" id="{20852E16-E479-AA3B-3D71-79DB972B96D3}"/>
              </a:ext>
              <a:ext uri="{C183D7F6-B498-43B3-948B-1728B52AA6E4}">
                <adec:decorative xmlns:adec="http://schemas.microsoft.com/office/drawing/2017/decorative" val="1"/>
              </a:ext>
            </a:extLst>
          </p:cNvPr>
          <p:cNvSpPr/>
          <p:nvPr/>
        </p:nvSpPr>
        <p:spPr>
          <a:xfrm flipH="1">
            <a:off x="7405547" y="2641169"/>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3" name="Bent Arrow 12">
            <a:extLst>
              <a:ext uri="{FF2B5EF4-FFF2-40B4-BE49-F238E27FC236}">
                <a16:creationId xmlns:a16="http://schemas.microsoft.com/office/drawing/2014/main" id="{4A3A24A9-3D4F-BD02-F1D8-68AF33E1465C}"/>
              </a:ext>
              <a:ext uri="{C183D7F6-B498-43B3-948B-1728B52AA6E4}">
                <adec:decorative xmlns:adec="http://schemas.microsoft.com/office/drawing/2017/decorative" val="1"/>
              </a:ext>
            </a:extLst>
          </p:cNvPr>
          <p:cNvSpPr/>
          <p:nvPr/>
        </p:nvSpPr>
        <p:spPr>
          <a:xfrm flipH="1" flipV="1">
            <a:off x="7409320" y="3278912"/>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 name="Footer Placeholder 4">
            <a:extLst>
              <a:ext uri="{FF2B5EF4-FFF2-40B4-BE49-F238E27FC236}">
                <a16:creationId xmlns:a16="http://schemas.microsoft.com/office/drawing/2014/main" id="{13F38C66-1350-DBAA-C01D-5250D65AE140}"/>
              </a:ext>
            </a:extLst>
          </p:cNvPr>
          <p:cNvSpPr>
            <a:spLocks noGrp="1"/>
          </p:cNvSpPr>
          <p:nvPr>
            <p:ph type="ftr" sz="quarter" idx="14"/>
          </p:nvPr>
        </p:nvSpPr>
        <p:spPr>
          <a:xfrm>
            <a:off x="165147" y="6522175"/>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Community Corporate DSCT Final Implementation Report 2024</a:t>
            </a:r>
            <a:endParaRPr kumimoji="0" lang="en-AU" sz="900" b="0" i="0" u="none" strike="noStrike" kern="1200" cap="none" spc="0" normalizeH="0" baseline="0" noProof="0" dirty="0">
              <a:ln>
                <a:noFill/>
              </a:ln>
              <a:solidFill>
                <a:srgbClr val="191919">
                  <a:lumMod val="50000"/>
                  <a:lumOff val="50000"/>
                </a:srgbClr>
              </a:solidFill>
              <a:effectLst/>
              <a:uLnTx/>
              <a:uFillTx/>
              <a:latin typeface="Arial Narrow"/>
              <a:ea typeface="+mn-ea"/>
              <a:cs typeface="+mn-cs"/>
            </a:endParaRPr>
          </a:p>
        </p:txBody>
      </p:sp>
    </p:spTree>
    <p:extLst>
      <p:ext uri="{BB962C8B-B14F-4D97-AF65-F5344CB8AC3E}">
        <p14:creationId xmlns:p14="http://schemas.microsoft.com/office/powerpoint/2010/main" val="2883446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F7F77-A9E3-2384-C097-579C7D2A116F}"/>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Of the 65 cadets in the program, the majority of cadets had overseas tertiary qualification prior to the cadetship and were either unemployed or underemployed. The main reason for undertaking the cadetship was due to having limited work experience. </a:t>
            </a:r>
          </a:p>
        </p:txBody>
      </p:sp>
      <p:sp>
        <p:nvSpPr>
          <p:cNvPr id="3" name="Title 2">
            <a:extLst>
              <a:ext uri="{FF2B5EF4-FFF2-40B4-BE49-F238E27FC236}">
                <a16:creationId xmlns:a16="http://schemas.microsoft.com/office/drawing/2014/main" id="{391533AF-532D-60F0-635C-D39E07D388E8}"/>
              </a:ext>
              <a:ext uri="{C183D7F6-B498-43B3-948B-1728B52AA6E4}">
                <adec:decorative xmlns:adec="http://schemas.microsoft.com/office/drawing/2017/decorative" val="1"/>
              </a:ext>
            </a:extLst>
          </p:cNvPr>
          <p:cNvSpPr>
            <a:spLocks noGrp="1"/>
          </p:cNvSpPr>
          <p:nvPr>
            <p:ph type="title"/>
          </p:nvPr>
        </p:nvSpPr>
        <p:spPr/>
        <p:txBody>
          <a:bodyPr/>
          <a:lstStyle/>
          <a:p>
            <a:r>
              <a:rPr lang="en-US"/>
              <a:t>Community Corporate | Participant demographics </a:t>
            </a:r>
          </a:p>
        </p:txBody>
      </p:sp>
      <p:sp>
        <p:nvSpPr>
          <p:cNvPr id="4" name="Slide Number Placeholder 3">
            <a:extLst>
              <a:ext uri="{FF2B5EF4-FFF2-40B4-BE49-F238E27FC236}">
                <a16:creationId xmlns:a16="http://schemas.microsoft.com/office/drawing/2014/main" id="{31FDE50A-2A0C-5A5E-FFA1-DC606D5E9677}"/>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D686176E-5992-AC27-1606-3F92435F8FB6}"/>
              </a:ext>
              <a:ext uri="{C183D7F6-B498-43B3-948B-1728B52AA6E4}">
                <adec:decorative xmlns:adec="http://schemas.microsoft.com/office/drawing/2017/decorative" val="1"/>
              </a:ext>
            </a:extLst>
          </p:cNvPr>
          <p:cNvSpPr>
            <a:spLocks noGrp="1"/>
          </p:cNvSpPr>
          <p:nvPr>
            <p:ph type="ftr" sz="quarter" idx="14"/>
          </p:nvPr>
        </p:nvSpPr>
        <p:spPr>
          <a:xfrm>
            <a:off x="165148" y="6544546"/>
            <a:ext cx="7132320" cy="233014"/>
          </a:xfrm>
        </p:spPr>
        <p:txBody>
          <a:bodyPr/>
          <a:lstStyle/>
          <a:p>
            <a:pPr lvl="0">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a:t>
            </a:r>
            <a:r>
              <a:rPr kumimoji="0" lang="en-AU" sz="900" b="0" i="0" u="none" strike="noStrike" kern="1200" cap="none" spc="0" normalizeH="0" baseline="0" noProof="0" dirty="0" err="1">
                <a:ln>
                  <a:noFill/>
                </a:ln>
                <a:solidFill>
                  <a:srgbClr val="191919"/>
                </a:solidFill>
                <a:effectLst/>
                <a:uLnTx/>
                <a:uFillTx/>
                <a:latin typeface="Arial Narrow"/>
                <a:ea typeface="+mn-ea"/>
                <a:cs typeface="+mn-cs"/>
              </a:rPr>
              <a:t>dandolo</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analysis of </a:t>
            </a:r>
            <a:r>
              <a:rPr lang="en-AU" dirty="0">
                <a:solidFill>
                  <a:srgbClr val="191919"/>
                </a:solidFill>
              </a:rPr>
              <a:t>Attachment B - Cohort Data Report - Refugee Digital Cadetships April 30 2024.</a:t>
            </a:r>
            <a:endParaRPr kumimoji="0" lang="en-AU" sz="900" u="none" strike="noStrike" kern="1200" cap="none" spc="0" normalizeH="0" baseline="0" noProof="0" dirty="0">
              <a:ln>
                <a:noFill/>
              </a:ln>
              <a:solidFill>
                <a:srgbClr val="191919"/>
              </a:solidFill>
              <a:effectLst/>
              <a:uLnTx/>
              <a:uFillTx/>
              <a:latin typeface="Arial Narrow"/>
              <a:ea typeface="+mn-ea"/>
              <a:cs typeface="+mn-cs"/>
            </a:endParaRPr>
          </a:p>
        </p:txBody>
      </p:sp>
      <p:sp>
        <p:nvSpPr>
          <p:cNvPr id="7" name="TextBox 6">
            <a:extLst>
              <a:ext uri="{FF2B5EF4-FFF2-40B4-BE49-F238E27FC236}">
                <a16:creationId xmlns:a16="http://schemas.microsoft.com/office/drawing/2014/main" id="{38B749BC-6F48-4A0D-4A11-8D8ACF7DEB6F}"/>
              </a:ext>
              <a:ext uri="{C183D7F6-B498-43B3-948B-1728B52AA6E4}">
                <adec:decorative xmlns:adec="http://schemas.microsoft.com/office/drawing/2017/decorative" val="1"/>
              </a:ext>
            </a:extLst>
          </p:cNvPr>
          <p:cNvSpPr txBox="1"/>
          <p:nvPr/>
        </p:nvSpPr>
        <p:spPr>
          <a:xfrm>
            <a:off x="687213" y="1984056"/>
            <a:ext cx="3026698"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Of the 65 cadets who started the program, they are…</a:t>
            </a:r>
          </a:p>
        </p:txBody>
      </p:sp>
      <p:sp>
        <p:nvSpPr>
          <p:cNvPr id="8" name="TextBox 7">
            <a:extLst>
              <a:ext uri="{FF2B5EF4-FFF2-40B4-BE49-F238E27FC236}">
                <a16:creationId xmlns:a16="http://schemas.microsoft.com/office/drawing/2014/main" id="{E4DE1C74-D793-0E36-0755-785F89950354}"/>
              </a:ext>
              <a:ext uri="{C183D7F6-B498-43B3-948B-1728B52AA6E4}">
                <adec:decorative xmlns:adec="http://schemas.microsoft.com/office/drawing/2017/decorative" val="1"/>
              </a:ext>
            </a:extLst>
          </p:cNvPr>
          <p:cNvSpPr txBox="1"/>
          <p:nvPr/>
        </p:nvSpPr>
        <p:spPr>
          <a:xfrm>
            <a:off x="5832405" y="2916386"/>
            <a:ext cx="2283590" cy="461665"/>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Education and employment background</a:t>
            </a:r>
          </a:p>
        </p:txBody>
      </p:sp>
      <p:sp>
        <p:nvSpPr>
          <p:cNvPr id="9" name="TextBox 8">
            <a:extLst>
              <a:ext uri="{FF2B5EF4-FFF2-40B4-BE49-F238E27FC236}">
                <a16:creationId xmlns:a16="http://schemas.microsoft.com/office/drawing/2014/main" id="{374B4B15-37D0-76C4-78F0-EF091FDE8F37}"/>
              </a:ext>
              <a:ext uri="{C183D7F6-B498-43B3-948B-1728B52AA6E4}">
                <adec:decorative xmlns:adec="http://schemas.microsoft.com/office/drawing/2017/decorative" val="1"/>
              </a:ext>
            </a:extLst>
          </p:cNvPr>
          <p:cNvSpPr txBox="1"/>
          <p:nvPr/>
        </p:nvSpPr>
        <p:spPr>
          <a:xfrm>
            <a:off x="5715467" y="1347517"/>
            <a:ext cx="2283590" cy="27699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Within participant backgrounds…</a:t>
            </a:r>
          </a:p>
        </p:txBody>
      </p:sp>
      <p:cxnSp>
        <p:nvCxnSpPr>
          <p:cNvPr id="11" name="Straight Connector 10">
            <a:extLst>
              <a:ext uri="{FF2B5EF4-FFF2-40B4-BE49-F238E27FC236}">
                <a16:creationId xmlns:a16="http://schemas.microsoft.com/office/drawing/2014/main" id="{06B1E390-409F-0956-CFDC-6BDC87673DA1}"/>
              </a:ext>
              <a:ext uri="{C183D7F6-B498-43B3-948B-1728B52AA6E4}">
                <adec:decorative xmlns:adec="http://schemas.microsoft.com/office/drawing/2017/decorative" val="1"/>
              </a:ext>
            </a:extLst>
          </p:cNvPr>
          <p:cNvCxnSpPr>
            <a:cxnSpLocks/>
          </p:cNvCxnSpPr>
          <p:nvPr/>
        </p:nvCxnSpPr>
        <p:spPr>
          <a:xfrm>
            <a:off x="4704813" y="1450955"/>
            <a:ext cx="0" cy="3438760"/>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1423EA4-8EEA-3790-50BD-9B119245B17D}"/>
              </a:ext>
              <a:ext uri="{C183D7F6-B498-43B3-948B-1728B52AA6E4}">
                <adec:decorative xmlns:adec="http://schemas.microsoft.com/office/drawing/2017/decorative" val="1"/>
              </a:ext>
            </a:extLst>
          </p:cNvPr>
          <p:cNvCxnSpPr>
            <a:cxnSpLocks/>
          </p:cNvCxnSpPr>
          <p:nvPr/>
        </p:nvCxnSpPr>
        <p:spPr>
          <a:xfrm flipH="1" flipV="1">
            <a:off x="4704813" y="2898402"/>
            <a:ext cx="4322379" cy="17984"/>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3CA5164-0C16-ED6E-1C05-FC612A34BC2D}"/>
              </a:ext>
              <a:ext uri="{C183D7F6-B498-43B3-948B-1728B52AA6E4}">
                <adec:decorative xmlns:adec="http://schemas.microsoft.com/office/drawing/2017/decorative" val="1"/>
              </a:ext>
            </a:extLst>
          </p:cNvPr>
          <p:cNvSpPr txBox="1"/>
          <p:nvPr/>
        </p:nvSpPr>
        <p:spPr>
          <a:xfrm>
            <a:off x="651288" y="5186770"/>
            <a:ext cx="8444235" cy="600164"/>
          </a:xfrm>
          <a:prstGeom prst="rect">
            <a:avLst/>
          </a:prstGeom>
          <a:solidFill>
            <a:srgbClr val="F5C6CE">
              <a:alpha val="52157"/>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chemeClr val="tx2"/>
                </a:solidFill>
                <a:effectLst/>
                <a:uLnTx/>
                <a:uFillTx/>
                <a:latin typeface="Arial Narrow"/>
                <a:ea typeface="+mn-ea"/>
                <a:cs typeface="+mn-cs"/>
              </a:rPr>
              <a:t>87%</a:t>
            </a:r>
            <a:r>
              <a:rPr kumimoji="0" lang="en-AU" sz="1100" b="0" i="0" u="none" strike="noStrike" kern="1200" cap="none" spc="0" normalizeH="0" baseline="0" noProof="0">
                <a:ln>
                  <a:noFill/>
                </a:ln>
                <a:solidFill>
                  <a:srgbClr val="000000"/>
                </a:solidFill>
                <a:effectLst/>
                <a:uLnTx/>
                <a:uFillTx/>
                <a:latin typeface="Arial Narrow"/>
                <a:ea typeface="+mn-ea"/>
                <a:cs typeface="+mn-cs"/>
              </a:rPr>
              <a:t> of cadets decided to enter the cadetship because they had limited work experience. Only 6% of cadets decided to undertake the cadetship because they were returning to work and a further 6% because they wanted a career change. This indicates that the cadetship acted as a bridging course to find employment, more than as a way to upskill in existing skills. </a:t>
            </a:r>
          </a:p>
        </p:txBody>
      </p:sp>
      <p:sp>
        <p:nvSpPr>
          <p:cNvPr id="34" name="TextBox 33">
            <a:extLst>
              <a:ext uri="{FF2B5EF4-FFF2-40B4-BE49-F238E27FC236}">
                <a16:creationId xmlns:a16="http://schemas.microsoft.com/office/drawing/2014/main" id="{E3886E9C-7A9C-06E2-9840-A95DB49F3DD0}"/>
              </a:ext>
              <a:ext uri="{C183D7F6-B498-43B3-948B-1728B52AA6E4}">
                <adec:decorative xmlns:adec="http://schemas.microsoft.com/office/drawing/2017/decorative" val="1"/>
              </a:ext>
            </a:extLst>
          </p:cNvPr>
          <p:cNvSpPr txBox="1"/>
          <p:nvPr/>
        </p:nvSpPr>
        <p:spPr>
          <a:xfrm>
            <a:off x="5744230" y="1868066"/>
            <a:ext cx="3583263" cy="76944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a:solidFill>
                  <a:srgbClr val="000000"/>
                </a:solidFill>
                <a:latin typeface="Arial Narrow"/>
              </a:rPr>
              <a:t>identify as Refugee / Asylum seekers</a:t>
            </a:r>
            <a:endParaRPr kumimoji="0" lang="en-AU" sz="11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191919"/>
              </a:solidFill>
              <a:latin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solidFill>
                <a:srgbClr val="191919"/>
              </a:solidFill>
              <a:latin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91919"/>
                </a:solidFill>
                <a:latin typeface="Arial Narrow"/>
              </a:rPr>
              <a:t>are from Cu</a:t>
            </a:r>
            <a:r>
              <a:rPr kumimoji="0" lang="en-US" sz="1100" i="0" u="none" strike="noStrike" kern="1200" cap="none" spc="0" normalizeH="0" baseline="0" noProof="0">
                <a:ln>
                  <a:noFill/>
                </a:ln>
                <a:solidFill>
                  <a:srgbClr val="191919"/>
                </a:solidFill>
                <a:effectLst/>
                <a:uLnTx/>
                <a:uFillTx/>
                <a:latin typeface="Arial Narrow"/>
                <a:ea typeface="+mn-ea"/>
                <a:cs typeface="+mn-cs"/>
              </a:rPr>
              <a:t>lturally and Linguistically Diverse (CALD) background. </a:t>
            </a:r>
            <a:endParaRPr kumimoji="0" lang="en-AU" sz="1100" i="0" u="none" strike="noStrike" kern="1200" cap="none" spc="0" normalizeH="0" baseline="0" noProof="0">
              <a:ln>
                <a:noFill/>
              </a:ln>
              <a:solidFill>
                <a:srgbClr val="931B2F"/>
              </a:solidFill>
              <a:effectLst/>
              <a:uLnTx/>
              <a:uFillTx/>
              <a:latin typeface="Arial Narrow"/>
              <a:ea typeface="+mn-ea"/>
              <a:cs typeface="+mn-cs"/>
            </a:endParaRPr>
          </a:p>
        </p:txBody>
      </p:sp>
      <p:sp>
        <p:nvSpPr>
          <p:cNvPr id="37" name="Rectangle 36">
            <a:extLst>
              <a:ext uri="{FF2B5EF4-FFF2-40B4-BE49-F238E27FC236}">
                <a16:creationId xmlns:a16="http://schemas.microsoft.com/office/drawing/2014/main" id="{3A98265B-7CAD-DE70-51E4-22F226D56F66}"/>
              </a:ext>
              <a:ext uri="{C183D7F6-B498-43B3-948B-1728B52AA6E4}">
                <adec:decorative xmlns:adec="http://schemas.microsoft.com/office/drawing/2017/decorative" val="1"/>
              </a:ext>
            </a:extLst>
          </p:cNvPr>
          <p:cNvSpPr/>
          <p:nvPr/>
        </p:nvSpPr>
        <p:spPr>
          <a:xfrm>
            <a:off x="1307134" y="2552854"/>
            <a:ext cx="3251877" cy="533934"/>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91919"/>
                </a:solidFill>
                <a:effectLst/>
                <a:uLnTx/>
                <a:uFillTx/>
                <a:latin typeface="Arial Narrow"/>
                <a:ea typeface="+mn-ea"/>
                <a:cs typeface="+mn-cs"/>
              </a:rPr>
              <a:t>More likely to identify as male (53 cadets).</a:t>
            </a:r>
          </a:p>
        </p:txBody>
      </p:sp>
      <p:sp>
        <p:nvSpPr>
          <p:cNvPr id="38" name="Rectangle 37">
            <a:extLst>
              <a:ext uri="{FF2B5EF4-FFF2-40B4-BE49-F238E27FC236}">
                <a16:creationId xmlns:a16="http://schemas.microsoft.com/office/drawing/2014/main" id="{0E232A20-0DAF-0089-F02B-5ABD26219A48}"/>
              </a:ext>
              <a:ext uri="{C183D7F6-B498-43B3-948B-1728B52AA6E4}">
                <adec:decorative xmlns:adec="http://schemas.microsoft.com/office/drawing/2017/decorative" val="1"/>
              </a:ext>
            </a:extLst>
          </p:cNvPr>
          <p:cNvSpPr/>
          <p:nvPr/>
        </p:nvSpPr>
        <p:spPr>
          <a:xfrm>
            <a:off x="1307134" y="3758852"/>
            <a:ext cx="3251877" cy="540346"/>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91919"/>
                </a:solidFill>
                <a:effectLst/>
                <a:uLnTx/>
                <a:uFillTx/>
                <a:latin typeface="Arial Narrow"/>
                <a:ea typeface="+mn-ea"/>
                <a:cs typeface="+mn-cs"/>
              </a:rPr>
              <a:t>All concentrated in New South Wales (38 cadets) and South Australia (26 cadets).</a:t>
            </a:r>
          </a:p>
        </p:txBody>
      </p:sp>
      <p:sp>
        <p:nvSpPr>
          <p:cNvPr id="39" name="Rectangle 38">
            <a:extLst>
              <a:ext uri="{FF2B5EF4-FFF2-40B4-BE49-F238E27FC236}">
                <a16:creationId xmlns:a16="http://schemas.microsoft.com/office/drawing/2014/main" id="{3864A9AB-5C08-7D30-EDE0-588F6CE02E0F}"/>
              </a:ext>
              <a:ext uri="{C183D7F6-B498-43B3-948B-1728B52AA6E4}">
                <adec:decorative xmlns:adec="http://schemas.microsoft.com/office/drawing/2017/decorative" val="1"/>
              </a:ext>
            </a:extLst>
          </p:cNvPr>
          <p:cNvSpPr/>
          <p:nvPr/>
        </p:nvSpPr>
        <p:spPr>
          <a:xfrm>
            <a:off x="1307134" y="3145934"/>
            <a:ext cx="3251878" cy="526901"/>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91919"/>
                </a:solidFill>
                <a:effectLst/>
                <a:uLnTx/>
                <a:uFillTx/>
                <a:latin typeface="Arial Narrow"/>
                <a:ea typeface="+mn-ea"/>
                <a:cs typeface="+mn-cs"/>
              </a:rPr>
              <a:t>Within the 20 – 39 years age bracket (49 cadets</a:t>
            </a:r>
            <a:r>
              <a:rPr lang="en-US" sz="1100">
                <a:solidFill>
                  <a:srgbClr val="191919"/>
                </a:solidFill>
                <a:latin typeface="Arial Narrow"/>
              </a:rPr>
              <a:t>).</a:t>
            </a:r>
            <a:endParaRPr kumimoji="0" lang="en-US" sz="1100" i="0" u="none" strike="noStrike" kern="1200" cap="none" spc="0" normalizeH="0" baseline="0" noProof="0">
              <a:ln>
                <a:noFill/>
              </a:ln>
              <a:solidFill>
                <a:srgbClr val="191919"/>
              </a:solidFill>
              <a:effectLst/>
              <a:uLnTx/>
              <a:uFillTx/>
              <a:latin typeface="Arial Narrow"/>
              <a:ea typeface="+mn-ea"/>
              <a:cs typeface="+mn-cs"/>
            </a:endParaRPr>
          </a:p>
        </p:txBody>
      </p:sp>
      <p:pic>
        <p:nvPicPr>
          <p:cNvPr id="41" name="Graphic 40">
            <a:extLst>
              <a:ext uri="{FF2B5EF4-FFF2-40B4-BE49-F238E27FC236}">
                <a16:creationId xmlns:a16="http://schemas.microsoft.com/office/drawing/2014/main" id="{13B8C064-61E0-D9A2-2E12-9615556B39A5}"/>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796646" y="2576363"/>
            <a:ext cx="437394" cy="437394"/>
          </a:xfrm>
          <a:prstGeom prst="rect">
            <a:avLst/>
          </a:prstGeom>
        </p:spPr>
      </p:pic>
      <p:grpSp>
        <p:nvGrpSpPr>
          <p:cNvPr id="45" name="Group 44">
            <a:extLst>
              <a:ext uri="{FF2B5EF4-FFF2-40B4-BE49-F238E27FC236}">
                <a16:creationId xmlns:a16="http://schemas.microsoft.com/office/drawing/2014/main" id="{8A82609C-949B-060F-5CB2-4DDA71F80A96}"/>
              </a:ext>
              <a:ext uri="{C183D7F6-B498-43B3-948B-1728B52AA6E4}">
                <adec:decorative xmlns:adec="http://schemas.microsoft.com/office/drawing/2017/decorative" val="1"/>
              </a:ext>
            </a:extLst>
          </p:cNvPr>
          <p:cNvGrpSpPr>
            <a:grpSpLocks noChangeAspect="1"/>
          </p:cNvGrpSpPr>
          <p:nvPr/>
        </p:nvGrpSpPr>
        <p:grpSpPr>
          <a:xfrm>
            <a:off x="826293" y="3799272"/>
            <a:ext cx="407791" cy="389024"/>
            <a:chOff x="2231296" y="1700212"/>
            <a:chExt cx="4681408" cy="4465637"/>
          </a:xfrm>
        </p:grpSpPr>
        <p:sp>
          <p:nvSpPr>
            <p:cNvPr id="46" name="Freeform 45">
              <a:extLst>
                <a:ext uri="{FF2B5EF4-FFF2-40B4-BE49-F238E27FC236}">
                  <a16:creationId xmlns:a16="http://schemas.microsoft.com/office/drawing/2014/main" id="{F8C26192-4CB9-C65A-4CD6-3971F3C5A54F}"/>
                </a:ext>
              </a:extLst>
            </p:cNvPr>
            <p:cNvSpPr>
              <a:spLocks noChangeAspect="1"/>
            </p:cNvSpPr>
            <p:nvPr>
              <p:custDataLst>
                <p:tags r:id="rId1"/>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7" name="Freeform 46">
              <a:extLst>
                <a:ext uri="{FF2B5EF4-FFF2-40B4-BE49-F238E27FC236}">
                  <a16:creationId xmlns:a16="http://schemas.microsoft.com/office/drawing/2014/main" id="{B4CE2775-C39E-7CA2-A58C-A1C6D7F00846}"/>
                </a:ext>
              </a:extLst>
            </p:cNvPr>
            <p:cNvSpPr>
              <a:spLocks noChangeAspect="1"/>
            </p:cNvSpPr>
            <p:nvPr>
              <p:custDataLst>
                <p:tags r:id="rId2"/>
              </p:custDataLst>
            </p:nvPr>
          </p:nvSpPr>
          <p:spPr>
            <a:xfrm>
              <a:off x="4045937" y="1887238"/>
              <a:ext cx="1121963" cy="1943069"/>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8" name="Freeform 47">
              <a:extLst>
                <a:ext uri="{FF2B5EF4-FFF2-40B4-BE49-F238E27FC236}">
                  <a16:creationId xmlns:a16="http://schemas.microsoft.com/office/drawing/2014/main" id="{4758D628-EF5A-ECC1-10D4-6CE1382D5757}"/>
                </a:ext>
              </a:extLst>
            </p:cNvPr>
            <p:cNvSpPr>
              <a:spLocks noChangeAspect="1"/>
            </p:cNvSpPr>
            <p:nvPr>
              <p:custDataLst>
                <p:tags r:id="rId3"/>
              </p:custDataLst>
            </p:nvPr>
          </p:nvSpPr>
          <p:spPr>
            <a:xfrm>
              <a:off x="2231296" y="2257208"/>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9" name="Freeform 48">
              <a:extLst>
                <a:ext uri="{FF2B5EF4-FFF2-40B4-BE49-F238E27FC236}">
                  <a16:creationId xmlns:a16="http://schemas.microsoft.com/office/drawing/2014/main" id="{DF3D7742-D4B8-7F19-8A4A-8EF64FF0C1F2}"/>
                </a:ext>
              </a:extLst>
            </p:cNvPr>
            <p:cNvSpPr>
              <a:spLocks noChangeAspect="1"/>
            </p:cNvSpPr>
            <p:nvPr>
              <p:custDataLst>
                <p:tags r:id="rId4"/>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0" name="Freeform 49">
              <a:extLst>
                <a:ext uri="{FF2B5EF4-FFF2-40B4-BE49-F238E27FC236}">
                  <a16:creationId xmlns:a16="http://schemas.microsoft.com/office/drawing/2014/main" id="{2BC1405F-D64E-5A0C-C5BF-3E4ECD262297}"/>
                </a:ext>
              </a:extLst>
            </p:cNvPr>
            <p:cNvSpPr>
              <a:spLocks noChangeAspect="1"/>
            </p:cNvSpPr>
            <p:nvPr>
              <p:custDataLst>
                <p:tags r:id="rId5"/>
              </p:custDataLst>
            </p:nvPr>
          </p:nvSpPr>
          <p:spPr>
            <a:xfrm>
              <a:off x="5408346" y="4234075"/>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solidFill>
              <a:schemeClr val="tx2"/>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1" name="Freeform 50">
              <a:extLst>
                <a:ext uri="{FF2B5EF4-FFF2-40B4-BE49-F238E27FC236}">
                  <a16:creationId xmlns:a16="http://schemas.microsoft.com/office/drawing/2014/main" id="{C3A9075D-7E83-AA5C-5953-404E2F095E1B}"/>
                </a:ext>
              </a:extLst>
            </p:cNvPr>
            <p:cNvSpPr>
              <a:spLocks noChangeAspect="1"/>
            </p:cNvSpPr>
            <p:nvPr>
              <p:custDataLst>
                <p:tags r:id="rId6"/>
              </p:custDataLst>
            </p:nvPr>
          </p:nvSpPr>
          <p:spPr>
            <a:xfrm>
              <a:off x="4086025" y="3820286"/>
              <a:ext cx="1390250" cy="1579183"/>
            </a:xfrm>
            <a:custGeom>
              <a:avLst/>
              <a:gdLst/>
              <a:ahLst/>
              <a:cxnLst/>
              <a:rect l="l" t="t" r="r" b="b"/>
              <a:pathLst>
                <a:path w="1390250" h="1579183">
                  <a:moveTo>
                    <a:pt x="922736" y="1242390"/>
                  </a:moveTo>
                  <a:lnTo>
                    <a:pt x="924520" y="1242797"/>
                  </a:lnTo>
                  <a:lnTo>
                    <a:pt x="933187" y="1246314"/>
                  </a:lnTo>
                  <a:lnTo>
                    <a:pt x="934142" y="1246390"/>
                  </a:lnTo>
                  <a:lnTo>
                    <a:pt x="935081" y="1246056"/>
                  </a:lnTo>
                  <a:lnTo>
                    <a:pt x="937091" y="1244649"/>
                  </a:lnTo>
                  <a:lnTo>
                    <a:pt x="938925" y="1244651"/>
                  </a:lnTo>
                  <a:lnTo>
                    <a:pt x="941685" y="1245032"/>
                  </a:lnTo>
                  <a:lnTo>
                    <a:pt x="943472" y="1244876"/>
                  </a:lnTo>
                  <a:lnTo>
                    <a:pt x="947296" y="1243588"/>
                  </a:lnTo>
                  <a:lnTo>
                    <a:pt x="949188" y="1243405"/>
                  </a:lnTo>
                  <a:lnTo>
                    <a:pt x="950760" y="1244342"/>
                  </a:lnTo>
                  <a:lnTo>
                    <a:pt x="952994" y="1243355"/>
                  </a:lnTo>
                  <a:lnTo>
                    <a:pt x="954147" y="1244477"/>
                  </a:lnTo>
                  <a:lnTo>
                    <a:pt x="954006" y="1246180"/>
                  </a:lnTo>
                  <a:lnTo>
                    <a:pt x="952471" y="1247046"/>
                  </a:lnTo>
                  <a:lnTo>
                    <a:pt x="950188" y="1247780"/>
                  </a:lnTo>
                  <a:lnTo>
                    <a:pt x="948573" y="1249524"/>
                  </a:lnTo>
                  <a:lnTo>
                    <a:pt x="948310" y="1251337"/>
                  </a:lnTo>
                  <a:lnTo>
                    <a:pt x="950071" y="1252219"/>
                  </a:lnTo>
                  <a:lnTo>
                    <a:pt x="953661" y="1252350"/>
                  </a:lnTo>
                  <a:lnTo>
                    <a:pt x="955152" y="1252698"/>
                  </a:lnTo>
                  <a:lnTo>
                    <a:pt x="955184" y="1253391"/>
                  </a:lnTo>
                  <a:lnTo>
                    <a:pt x="952546" y="1256878"/>
                  </a:lnTo>
                  <a:lnTo>
                    <a:pt x="947797" y="1261798"/>
                  </a:lnTo>
                  <a:lnTo>
                    <a:pt x="949909" y="1264075"/>
                  </a:lnTo>
                  <a:lnTo>
                    <a:pt x="952211" y="1264242"/>
                  </a:lnTo>
                  <a:lnTo>
                    <a:pt x="954554" y="1264045"/>
                  </a:lnTo>
                  <a:lnTo>
                    <a:pt x="958672" y="1266147"/>
                  </a:lnTo>
                  <a:lnTo>
                    <a:pt x="961358" y="1266090"/>
                  </a:lnTo>
                  <a:lnTo>
                    <a:pt x="965724" y="1265185"/>
                  </a:lnTo>
                  <a:lnTo>
                    <a:pt x="967021" y="1264668"/>
                  </a:lnTo>
                  <a:lnTo>
                    <a:pt x="967813" y="1264163"/>
                  </a:lnTo>
                  <a:lnTo>
                    <a:pt x="968469" y="1264199"/>
                  </a:lnTo>
                  <a:lnTo>
                    <a:pt x="969310" y="1265320"/>
                  </a:lnTo>
                  <a:lnTo>
                    <a:pt x="969762" y="1266532"/>
                  </a:lnTo>
                  <a:lnTo>
                    <a:pt x="969670" y="1267472"/>
                  </a:lnTo>
                  <a:lnTo>
                    <a:pt x="969341" y="1268528"/>
                  </a:lnTo>
                  <a:lnTo>
                    <a:pt x="969100" y="1270112"/>
                  </a:lnTo>
                  <a:lnTo>
                    <a:pt x="969776" y="1272653"/>
                  </a:lnTo>
                  <a:lnTo>
                    <a:pt x="971658" y="1273584"/>
                  </a:lnTo>
                  <a:lnTo>
                    <a:pt x="974033" y="1273391"/>
                  </a:lnTo>
                  <a:lnTo>
                    <a:pt x="976238" y="1272628"/>
                  </a:lnTo>
                  <a:lnTo>
                    <a:pt x="977905" y="1271456"/>
                  </a:lnTo>
                  <a:lnTo>
                    <a:pt x="979357" y="1269730"/>
                  </a:lnTo>
                  <a:lnTo>
                    <a:pt x="980393" y="1267612"/>
                  </a:lnTo>
                  <a:lnTo>
                    <a:pt x="980856" y="1265293"/>
                  </a:lnTo>
                  <a:lnTo>
                    <a:pt x="982173" y="1263384"/>
                  </a:lnTo>
                  <a:lnTo>
                    <a:pt x="985024" y="1263160"/>
                  </a:lnTo>
                  <a:lnTo>
                    <a:pt x="988153" y="1263766"/>
                  </a:lnTo>
                  <a:lnTo>
                    <a:pt x="992421" y="1265245"/>
                  </a:lnTo>
                  <a:lnTo>
                    <a:pt x="996648" y="1267615"/>
                  </a:lnTo>
                  <a:lnTo>
                    <a:pt x="998368" y="1268136"/>
                  </a:lnTo>
                  <a:lnTo>
                    <a:pt x="998567" y="1268824"/>
                  </a:lnTo>
                  <a:lnTo>
                    <a:pt x="999154" y="1273093"/>
                  </a:lnTo>
                  <a:lnTo>
                    <a:pt x="999718" y="1274405"/>
                  </a:lnTo>
                  <a:lnTo>
                    <a:pt x="1001119" y="1275154"/>
                  </a:lnTo>
                  <a:lnTo>
                    <a:pt x="1002796" y="1275463"/>
                  </a:lnTo>
                  <a:lnTo>
                    <a:pt x="1004844" y="1275525"/>
                  </a:lnTo>
                  <a:lnTo>
                    <a:pt x="1004116" y="1277382"/>
                  </a:lnTo>
                  <a:lnTo>
                    <a:pt x="1004494" y="1279693"/>
                  </a:lnTo>
                  <a:lnTo>
                    <a:pt x="1004154" y="1281629"/>
                  </a:lnTo>
                  <a:lnTo>
                    <a:pt x="1001295" y="1282330"/>
                  </a:lnTo>
                  <a:lnTo>
                    <a:pt x="999982" y="1283188"/>
                  </a:lnTo>
                  <a:lnTo>
                    <a:pt x="996968" y="1287238"/>
                  </a:lnTo>
                  <a:lnTo>
                    <a:pt x="995645" y="1288326"/>
                  </a:lnTo>
                  <a:lnTo>
                    <a:pt x="993445" y="1288301"/>
                  </a:lnTo>
                  <a:lnTo>
                    <a:pt x="991075" y="1287483"/>
                  </a:lnTo>
                  <a:lnTo>
                    <a:pt x="988974" y="1286236"/>
                  </a:lnTo>
                  <a:lnTo>
                    <a:pt x="985695" y="1283057"/>
                  </a:lnTo>
                  <a:lnTo>
                    <a:pt x="983835" y="1282272"/>
                  </a:lnTo>
                  <a:lnTo>
                    <a:pt x="981789" y="1282191"/>
                  </a:lnTo>
                  <a:lnTo>
                    <a:pt x="979371" y="1282411"/>
                  </a:lnTo>
                  <a:lnTo>
                    <a:pt x="977732" y="1282242"/>
                  </a:lnTo>
                  <a:lnTo>
                    <a:pt x="974721" y="1280806"/>
                  </a:lnTo>
                  <a:lnTo>
                    <a:pt x="972307" y="1280378"/>
                  </a:lnTo>
                  <a:lnTo>
                    <a:pt x="969719" y="1280384"/>
                  </a:lnTo>
                  <a:lnTo>
                    <a:pt x="965444" y="1281081"/>
                  </a:lnTo>
                  <a:lnTo>
                    <a:pt x="956547" y="1284677"/>
                  </a:lnTo>
                  <a:lnTo>
                    <a:pt x="951831" y="1285571"/>
                  </a:lnTo>
                  <a:lnTo>
                    <a:pt x="950137" y="1287301"/>
                  </a:lnTo>
                  <a:lnTo>
                    <a:pt x="949365" y="1289808"/>
                  </a:lnTo>
                  <a:lnTo>
                    <a:pt x="949448" y="1292713"/>
                  </a:lnTo>
                  <a:lnTo>
                    <a:pt x="949724" y="1293446"/>
                  </a:lnTo>
                  <a:lnTo>
                    <a:pt x="950182" y="1294092"/>
                  </a:lnTo>
                  <a:lnTo>
                    <a:pt x="950586" y="1294840"/>
                  </a:lnTo>
                  <a:lnTo>
                    <a:pt x="950746" y="1295894"/>
                  </a:lnTo>
                  <a:lnTo>
                    <a:pt x="950466" y="1297078"/>
                  </a:lnTo>
                  <a:lnTo>
                    <a:pt x="949940" y="1298022"/>
                  </a:lnTo>
                  <a:lnTo>
                    <a:pt x="949422" y="1298778"/>
                  </a:lnTo>
                  <a:lnTo>
                    <a:pt x="949168" y="1299334"/>
                  </a:lnTo>
                  <a:lnTo>
                    <a:pt x="948436" y="1300313"/>
                  </a:lnTo>
                  <a:lnTo>
                    <a:pt x="943356" y="1301355"/>
                  </a:lnTo>
                  <a:lnTo>
                    <a:pt x="936788" y="1305634"/>
                  </a:lnTo>
                  <a:lnTo>
                    <a:pt x="933177" y="1307088"/>
                  </a:lnTo>
                  <a:lnTo>
                    <a:pt x="931756" y="1305341"/>
                  </a:lnTo>
                  <a:lnTo>
                    <a:pt x="928785" y="1303425"/>
                  </a:lnTo>
                  <a:lnTo>
                    <a:pt x="924334" y="1297530"/>
                  </a:lnTo>
                  <a:lnTo>
                    <a:pt x="920977" y="1296178"/>
                  </a:lnTo>
                  <a:lnTo>
                    <a:pt x="915942" y="1295692"/>
                  </a:lnTo>
                  <a:lnTo>
                    <a:pt x="911123" y="1293508"/>
                  </a:lnTo>
                  <a:lnTo>
                    <a:pt x="909505" y="1293025"/>
                  </a:lnTo>
                  <a:lnTo>
                    <a:pt x="907808" y="1293021"/>
                  </a:lnTo>
                  <a:lnTo>
                    <a:pt x="905267" y="1294602"/>
                  </a:lnTo>
                  <a:lnTo>
                    <a:pt x="904431" y="1297277"/>
                  </a:lnTo>
                  <a:lnTo>
                    <a:pt x="903314" y="1299754"/>
                  </a:lnTo>
                  <a:lnTo>
                    <a:pt x="899996" y="1300756"/>
                  </a:lnTo>
                  <a:lnTo>
                    <a:pt x="898372" y="1300430"/>
                  </a:lnTo>
                  <a:lnTo>
                    <a:pt x="895055" y="1299108"/>
                  </a:lnTo>
                  <a:lnTo>
                    <a:pt x="893219" y="1298766"/>
                  </a:lnTo>
                  <a:lnTo>
                    <a:pt x="890023" y="1299450"/>
                  </a:lnTo>
                  <a:lnTo>
                    <a:pt x="888573" y="1299246"/>
                  </a:lnTo>
                  <a:lnTo>
                    <a:pt x="887530" y="1297716"/>
                  </a:lnTo>
                  <a:lnTo>
                    <a:pt x="880318" y="1300622"/>
                  </a:lnTo>
                  <a:lnTo>
                    <a:pt x="877008" y="1300959"/>
                  </a:lnTo>
                  <a:lnTo>
                    <a:pt x="873798" y="1299929"/>
                  </a:lnTo>
                  <a:lnTo>
                    <a:pt x="871765" y="1298359"/>
                  </a:lnTo>
                  <a:lnTo>
                    <a:pt x="871008" y="1298074"/>
                  </a:lnTo>
                  <a:lnTo>
                    <a:pt x="869807" y="1298289"/>
                  </a:lnTo>
                  <a:lnTo>
                    <a:pt x="867936" y="1299458"/>
                  </a:lnTo>
                  <a:lnTo>
                    <a:pt x="867031" y="1299725"/>
                  </a:lnTo>
                  <a:lnTo>
                    <a:pt x="864754" y="1299520"/>
                  </a:lnTo>
                  <a:lnTo>
                    <a:pt x="863542" y="1299578"/>
                  </a:lnTo>
                  <a:lnTo>
                    <a:pt x="862691" y="1300035"/>
                  </a:lnTo>
                  <a:lnTo>
                    <a:pt x="861438" y="1301338"/>
                  </a:lnTo>
                  <a:lnTo>
                    <a:pt x="860735" y="1301464"/>
                  </a:lnTo>
                  <a:lnTo>
                    <a:pt x="860046" y="1301151"/>
                  </a:lnTo>
                  <a:lnTo>
                    <a:pt x="858750" y="1301228"/>
                  </a:lnTo>
                  <a:lnTo>
                    <a:pt x="856890" y="1301813"/>
                  </a:lnTo>
                  <a:lnTo>
                    <a:pt x="855528" y="1302024"/>
                  </a:lnTo>
                  <a:lnTo>
                    <a:pt x="854685" y="1301246"/>
                  </a:lnTo>
                  <a:lnTo>
                    <a:pt x="854483" y="1298905"/>
                  </a:lnTo>
                  <a:lnTo>
                    <a:pt x="853922" y="1297318"/>
                  </a:lnTo>
                  <a:lnTo>
                    <a:pt x="852591" y="1294767"/>
                  </a:lnTo>
                  <a:lnTo>
                    <a:pt x="849751" y="1290423"/>
                  </a:lnTo>
                  <a:lnTo>
                    <a:pt x="848325" y="1289692"/>
                  </a:lnTo>
                  <a:lnTo>
                    <a:pt x="844429" y="1288891"/>
                  </a:lnTo>
                  <a:lnTo>
                    <a:pt x="842973" y="1288012"/>
                  </a:lnTo>
                  <a:lnTo>
                    <a:pt x="837002" y="1282088"/>
                  </a:lnTo>
                  <a:lnTo>
                    <a:pt x="837494" y="1280845"/>
                  </a:lnTo>
                  <a:lnTo>
                    <a:pt x="837626" y="1278293"/>
                  </a:lnTo>
                  <a:lnTo>
                    <a:pt x="837956" y="1276763"/>
                  </a:lnTo>
                  <a:lnTo>
                    <a:pt x="838454" y="1276138"/>
                  </a:lnTo>
                  <a:lnTo>
                    <a:pt x="839196" y="1275656"/>
                  </a:lnTo>
                  <a:lnTo>
                    <a:pt x="839865" y="1274753"/>
                  </a:lnTo>
                  <a:lnTo>
                    <a:pt x="840427" y="1271585"/>
                  </a:lnTo>
                  <a:lnTo>
                    <a:pt x="840907" y="1270446"/>
                  </a:lnTo>
                  <a:lnTo>
                    <a:pt x="841520" y="1269458"/>
                  </a:lnTo>
                  <a:lnTo>
                    <a:pt x="842187" y="1268649"/>
                  </a:lnTo>
                  <a:lnTo>
                    <a:pt x="842694" y="1267459"/>
                  </a:lnTo>
                  <a:lnTo>
                    <a:pt x="842416" y="1264948"/>
                  </a:lnTo>
                  <a:lnTo>
                    <a:pt x="842727" y="1263794"/>
                  </a:lnTo>
                  <a:lnTo>
                    <a:pt x="844480" y="1262430"/>
                  </a:lnTo>
                  <a:lnTo>
                    <a:pt x="846950" y="1261693"/>
                  </a:lnTo>
                  <a:lnTo>
                    <a:pt x="854335" y="1261233"/>
                  </a:lnTo>
                  <a:lnTo>
                    <a:pt x="859390" y="1258907"/>
                  </a:lnTo>
                  <a:lnTo>
                    <a:pt x="862494" y="1258673"/>
                  </a:lnTo>
                  <a:lnTo>
                    <a:pt x="863791" y="1258261"/>
                  </a:lnTo>
                  <a:lnTo>
                    <a:pt x="865454" y="1257137"/>
                  </a:lnTo>
                  <a:lnTo>
                    <a:pt x="866462" y="1256685"/>
                  </a:lnTo>
                  <a:lnTo>
                    <a:pt x="894911" y="1252891"/>
                  </a:lnTo>
                  <a:lnTo>
                    <a:pt x="896981" y="1252192"/>
                  </a:lnTo>
                  <a:lnTo>
                    <a:pt x="902333" y="1249610"/>
                  </a:lnTo>
                  <a:lnTo>
                    <a:pt x="916766" y="1246568"/>
                  </a:lnTo>
                  <a:lnTo>
                    <a:pt x="918174" y="1245609"/>
                  </a:lnTo>
                  <a:lnTo>
                    <a:pt x="919497" y="1244187"/>
                  </a:lnTo>
                  <a:lnTo>
                    <a:pt x="920935" y="1242895"/>
                  </a:lnTo>
                  <a:close/>
                  <a:moveTo>
                    <a:pt x="832755" y="1182598"/>
                  </a:moveTo>
                  <a:lnTo>
                    <a:pt x="834155" y="1183274"/>
                  </a:lnTo>
                  <a:lnTo>
                    <a:pt x="835334" y="1184940"/>
                  </a:lnTo>
                  <a:lnTo>
                    <a:pt x="836396" y="1186854"/>
                  </a:lnTo>
                  <a:lnTo>
                    <a:pt x="835698" y="1187716"/>
                  </a:lnTo>
                  <a:lnTo>
                    <a:pt x="834951" y="1186815"/>
                  </a:lnTo>
                  <a:lnTo>
                    <a:pt x="832763" y="1186820"/>
                  </a:lnTo>
                  <a:lnTo>
                    <a:pt x="831013" y="1186365"/>
                  </a:lnTo>
                  <a:lnTo>
                    <a:pt x="830243" y="1185360"/>
                  </a:lnTo>
                  <a:lnTo>
                    <a:pt x="831070" y="1183632"/>
                  </a:lnTo>
                  <a:close/>
                  <a:moveTo>
                    <a:pt x="796312" y="1155866"/>
                  </a:moveTo>
                  <a:lnTo>
                    <a:pt x="797902" y="1157087"/>
                  </a:lnTo>
                  <a:lnTo>
                    <a:pt x="802621" y="1165299"/>
                  </a:lnTo>
                  <a:lnTo>
                    <a:pt x="803801" y="1166595"/>
                  </a:lnTo>
                  <a:lnTo>
                    <a:pt x="804689" y="1167214"/>
                  </a:lnTo>
                  <a:lnTo>
                    <a:pt x="805310" y="1168130"/>
                  </a:lnTo>
                  <a:lnTo>
                    <a:pt x="805794" y="1170237"/>
                  </a:lnTo>
                  <a:lnTo>
                    <a:pt x="805932" y="1171801"/>
                  </a:lnTo>
                  <a:lnTo>
                    <a:pt x="805826" y="1173108"/>
                  </a:lnTo>
                  <a:lnTo>
                    <a:pt x="805329" y="1173609"/>
                  </a:lnTo>
                  <a:lnTo>
                    <a:pt x="804212" y="1172839"/>
                  </a:lnTo>
                  <a:lnTo>
                    <a:pt x="801213" y="1172242"/>
                  </a:lnTo>
                  <a:lnTo>
                    <a:pt x="800292" y="1170030"/>
                  </a:lnTo>
                  <a:lnTo>
                    <a:pt x="800134" y="1166957"/>
                  </a:lnTo>
                  <a:lnTo>
                    <a:pt x="799400" y="1163849"/>
                  </a:lnTo>
                  <a:lnTo>
                    <a:pt x="794900" y="1159562"/>
                  </a:lnTo>
                  <a:lnTo>
                    <a:pt x="793572" y="1156954"/>
                  </a:lnTo>
                  <a:close/>
                  <a:moveTo>
                    <a:pt x="931891" y="1099670"/>
                  </a:moveTo>
                  <a:lnTo>
                    <a:pt x="932257" y="1103006"/>
                  </a:lnTo>
                  <a:lnTo>
                    <a:pt x="931427" y="1106312"/>
                  </a:lnTo>
                  <a:lnTo>
                    <a:pt x="930041" y="1108058"/>
                  </a:lnTo>
                  <a:lnTo>
                    <a:pt x="928723" y="1106692"/>
                  </a:lnTo>
                  <a:lnTo>
                    <a:pt x="928170" y="1105069"/>
                  </a:lnTo>
                  <a:lnTo>
                    <a:pt x="929082" y="1103224"/>
                  </a:lnTo>
                  <a:close/>
                  <a:moveTo>
                    <a:pt x="631535" y="993058"/>
                  </a:moveTo>
                  <a:lnTo>
                    <a:pt x="631792" y="993511"/>
                  </a:lnTo>
                  <a:lnTo>
                    <a:pt x="632246" y="995088"/>
                  </a:lnTo>
                  <a:lnTo>
                    <a:pt x="632668" y="997859"/>
                  </a:lnTo>
                  <a:lnTo>
                    <a:pt x="631889" y="998689"/>
                  </a:lnTo>
                  <a:lnTo>
                    <a:pt x="630312" y="998819"/>
                  </a:lnTo>
                  <a:lnTo>
                    <a:pt x="628450" y="999439"/>
                  </a:lnTo>
                  <a:lnTo>
                    <a:pt x="626143" y="1003199"/>
                  </a:lnTo>
                  <a:lnTo>
                    <a:pt x="624898" y="1004213"/>
                  </a:lnTo>
                  <a:lnTo>
                    <a:pt x="624099" y="1002036"/>
                  </a:lnTo>
                  <a:lnTo>
                    <a:pt x="625348" y="998339"/>
                  </a:lnTo>
                  <a:lnTo>
                    <a:pt x="625553" y="997262"/>
                  </a:lnTo>
                  <a:lnTo>
                    <a:pt x="625589" y="995575"/>
                  </a:lnTo>
                  <a:lnTo>
                    <a:pt x="625789" y="994959"/>
                  </a:lnTo>
                  <a:lnTo>
                    <a:pt x="627190" y="994155"/>
                  </a:lnTo>
                  <a:lnTo>
                    <a:pt x="630147" y="993431"/>
                  </a:lnTo>
                  <a:lnTo>
                    <a:pt x="630393" y="993308"/>
                  </a:lnTo>
                  <a:close/>
                  <a:moveTo>
                    <a:pt x="539296" y="804735"/>
                  </a:moveTo>
                  <a:lnTo>
                    <a:pt x="539293" y="805511"/>
                  </a:lnTo>
                  <a:lnTo>
                    <a:pt x="533259" y="807338"/>
                  </a:lnTo>
                  <a:lnTo>
                    <a:pt x="534213" y="809354"/>
                  </a:lnTo>
                  <a:lnTo>
                    <a:pt x="534734" y="809984"/>
                  </a:lnTo>
                  <a:lnTo>
                    <a:pt x="533489" y="810610"/>
                  </a:lnTo>
                  <a:lnTo>
                    <a:pt x="532792" y="811803"/>
                  </a:lnTo>
                  <a:lnTo>
                    <a:pt x="532396" y="812966"/>
                  </a:lnTo>
                  <a:lnTo>
                    <a:pt x="532120" y="813500"/>
                  </a:lnTo>
                  <a:lnTo>
                    <a:pt x="530777" y="813664"/>
                  </a:lnTo>
                  <a:lnTo>
                    <a:pt x="527264" y="815249"/>
                  </a:lnTo>
                  <a:lnTo>
                    <a:pt x="524628" y="814132"/>
                  </a:lnTo>
                  <a:lnTo>
                    <a:pt x="524882" y="811815"/>
                  </a:lnTo>
                  <a:lnTo>
                    <a:pt x="526701" y="809240"/>
                  </a:lnTo>
                  <a:lnTo>
                    <a:pt x="528778" y="807326"/>
                  </a:lnTo>
                  <a:lnTo>
                    <a:pt x="530817" y="806230"/>
                  </a:lnTo>
                  <a:lnTo>
                    <a:pt x="533585" y="805305"/>
                  </a:lnTo>
                  <a:lnTo>
                    <a:pt x="536574" y="804736"/>
                  </a:lnTo>
                  <a:close/>
                  <a:moveTo>
                    <a:pt x="489028" y="0"/>
                  </a:moveTo>
                  <a:lnTo>
                    <a:pt x="521643" y="22"/>
                  </a:lnTo>
                  <a:lnTo>
                    <a:pt x="554254" y="114"/>
                  </a:lnTo>
                  <a:lnTo>
                    <a:pt x="586864" y="277"/>
                  </a:lnTo>
                  <a:lnTo>
                    <a:pt x="619477" y="511"/>
                  </a:lnTo>
                  <a:lnTo>
                    <a:pt x="652091" y="817"/>
                  </a:lnTo>
                  <a:lnTo>
                    <a:pt x="684697" y="1193"/>
                  </a:lnTo>
                  <a:lnTo>
                    <a:pt x="717308" y="1641"/>
                  </a:lnTo>
                  <a:lnTo>
                    <a:pt x="749909" y="2159"/>
                  </a:lnTo>
                  <a:lnTo>
                    <a:pt x="782516" y="2748"/>
                  </a:lnTo>
                  <a:lnTo>
                    <a:pt x="815112" y="3409"/>
                  </a:lnTo>
                  <a:lnTo>
                    <a:pt x="847713" y="4140"/>
                  </a:lnTo>
                  <a:lnTo>
                    <a:pt x="880296" y="4943"/>
                  </a:lnTo>
                  <a:lnTo>
                    <a:pt x="912896" y="5817"/>
                  </a:lnTo>
                  <a:lnTo>
                    <a:pt x="945479" y="6761"/>
                  </a:lnTo>
                  <a:lnTo>
                    <a:pt x="978062" y="7777"/>
                  </a:lnTo>
                  <a:lnTo>
                    <a:pt x="1010638" y="8863"/>
                  </a:lnTo>
                  <a:lnTo>
                    <a:pt x="1043211" y="10021"/>
                  </a:lnTo>
                  <a:lnTo>
                    <a:pt x="1086617" y="11675"/>
                  </a:lnTo>
                  <a:lnTo>
                    <a:pt x="1130030" y="13455"/>
                  </a:lnTo>
                  <a:lnTo>
                    <a:pt x="1173420" y="15362"/>
                  </a:lnTo>
                  <a:lnTo>
                    <a:pt x="1216805" y="17394"/>
                  </a:lnTo>
                  <a:lnTo>
                    <a:pt x="1260166" y="19553"/>
                  </a:lnTo>
                  <a:lnTo>
                    <a:pt x="1303526" y="21839"/>
                  </a:lnTo>
                  <a:lnTo>
                    <a:pt x="1346871" y="24251"/>
                  </a:lnTo>
                  <a:lnTo>
                    <a:pt x="1390197" y="26789"/>
                  </a:lnTo>
                  <a:lnTo>
                    <a:pt x="1390208" y="26790"/>
                  </a:lnTo>
                  <a:lnTo>
                    <a:pt x="1390215" y="26790"/>
                  </a:lnTo>
                  <a:lnTo>
                    <a:pt x="1390225" y="26791"/>
                  </a:lnTo>
                  <a:lnTo>
                    <a:pt x="1390232" y="26791"/>
                  </a:lnTo>
                  <a:lnTo>
                    <a:pt x="1390238" y="26792"/>
                  </a:lnTo>
                  <a:lnTo>
                    <a:pt x="1390250" y="26792"/>
                  </a:lnTo>
                  <a:lnTo>
                    <a:pt x="1387363" y="75184"/>
                  </a:lnTo>
                  <a:lnTo>
                    <a:pt x="1384447" y="123560"/>
                  </a:lnTo>
                  <a:lnTo>
                    <a:pt x="1381503" y="171935"/>
                  </a:lnTo>
                  <a:lnTo>
                    <a:pt x="1378530" y="220320"/>
                  </a:lnTo>
                  <a:lnTo>
                    <a:pt x="1375529" y="268690"/>
                  </a:lnTo>
                  <a:lnTo>
                    <a:pt x="1372499" y="317055"/>
                  </a:lnTo>
                  <a:lnTo>
                    <a:pt x="1369441" y="365431"/>
                  </a:lnTo>
                  <a:lnTo>
                    <a:pt x="1366354" y="413788"/>
                  </a:lnTo>
                  <a:lnTo>
                    <a:pt x="1363746" y="454298"/>
                  </a:lnTo>
                  <a:lnTo>
                    <a:pt x="1361119" y="494797"/>
                  </a:lnTo>
                  <a:lnTo>
                    <a:pt x="1358472" y="535285"/>
                  </a:lnTo>
                  <a:lnTo>
                    <a:pt x="1355805" y="575782"/>
                  </a:lnTo>
                  <a:lnTo>
                    <a:pt x="1353117" y="616281"/>
                  </a:lnTo>
                  <a:lnTo>
                    <a:pt x="1350411" y="656755"/>
                  </a:lnTo>
                  <a:lnTo>
                    <a:pt x="1347684" y="697231"/>
                  </a:lnTo>
                  <a:lnTo>
                    <a:pt x="1344937" y="737707"/>
                  </a:lnTo>
                  <a:lnTo>
                    <a:pt x="1342171" y="778177"/>
                  </a:lnTo>
                  <a:lnTo>
                    <a:pt x="1339384" y="818635"/>
                  </a:lnTo>
                  <a:lnTo>
                    <a:pt x="1336579" y="859079"/>
                  </a:lnTo>
                  <a:lnTo>
                    <a:pt x="1333753" y="899529"/>
                  </a:lnTo>
                  <a:lnTo>
                    <a:pt x="1330907" y="939972"/>
                  </a:lnTo>
                  <a:lnTo>
                    <a:pt x="1328042" y="980402"/>
                  </a:lnTo>
                  <a:lnTo>
                    <a:pt x="1325158" y="1020823"/>
                  </a:lnTo>
                  <a:lnTo>
                    <a:pt x="1322319" y="1060325"/>
                  </a:lnTo>
                  <a:lnTo>
                    <a:pt x="1321109" y="1057970"/>
                  </a:lnTo>
                  <a:lnTo>
                    <a:pt x="1319091" y="1055970"/>
                  </a:lnTo>
                  <a:lnTo>
                    <a:pt x="1318352" y="1066255"/>
                  </a:lnTo>
                  <a:lnTo>
                    <a:pt x="1313723" y="1130534"/>
                  </a:lnTo>
                  <a:lnTo>
                    <a:pt x="1309043" y="1194797"/>
                  </a:lnTo>
                  <a:lnTo>
                    <a:pt x="1304315" y="1259023"/>
                  </a:lnTo>
                  <a:lnTo>
                    <a:pt x="1299527" y="1323229"/>
                  </a:lnTo>
                  <a:lnTo>
                    <a:pt x="1294694" y="1387409"/>
                  </a:lnTo>
                  <a:lnTo>
                    <a:pt x="1289817" y="1451555"/>
                  </a:lnTo>
                  <a:lnTo>
                    <a:pt x="1284890" y="1515686"/>
                  </a:lnTo>
                  <a:lnTo>
                    <a:pt x="1279960" y="1579183"/>
                  </a:lnTo>
                  <a:lnTo>
                    <a:pt x="1278309" y="1578413"/>
                  </a:lnTo>
                  <a:lnTo>
                    <a:pt x="1253959" y="1578927"/>
                  </a:lnTo>
                  <a:lnTo>
                    <a:pt x="1251608" y="1578462"/>
                  </a:lnTo>
                  <a:lnTo>
                    <a:pt x="1249534" y="1577512"/>
                  </a:lnTo>
                  <a:lnTo>
                    <a:pt x="1247764" y="1576162"/>
                  </a:lnTo>
                  <a:lnTo>
                    <a:pt x="1246240" y="1574524"/>
                  </a:lnTo>
                  <a:lnTo>
                    <a:pt x="1245278" y="1574034"/>
                  </a:lnTo>
                  <a:lnTo>
                    <a:pt x="1242967" y="1574003"/>
                  </a:lnTo>
                  <a:lnTo>
                    <a:pt x="1242132" y="1573384"/>
                  </a:lnTo>
                  <a:lnTo>
                    <a:pt x="1241218" y="1572016"/>
                  </a:lnTo>
                  <a:lnTo>
                    <a:pt x="1240463" y="1571329"/>
                  </a:lnTo>
                  <a:lnTo>
                    <a:pt x="1238452" y="1570038"/>
                  </a:lnTo>
                  <a:lnTo>
                    <a:pt x="1231031" y="1562059"/>
                  </a:lnTo>
                  <a:lnTo>
                    <a:pt x="1229126" y="1560431"/>
                  </a:lnTo>
                  <a:lnTo>
                    <a:pt x="1225078" y="1558704"/>
                  </a:lnTo>
                  <a:lnTo>
                    <a:pt x="1223285" y="1557588"/>
                  </a:lnTo>
                  <a:lnTo>
                    <a:pt x="1223120" y="1557106"/>
                  </a:lnTo>
                  <a:lnTo>
                    <a:pt x="1222851" y="1555402"/>
                  </a:lnTo>
                  <a:lnTo>
                    <a:pt x="1222719" y="1554911"/>
                  </a:lnTo>
                  <a:lnTo>
                    <a:pt x="1222321" y="1554667"/>
                  </a:lnTo>
                  <a:lnTo>
                    <a:pt x="1221126" y="1554248"/>
                  </a:lnTo>
                  <a:lnTo>
                    <a:pt x="1220744" y="1553994"/>
                  </a:lnTo>
                  <a:lnTo>
                    <a:pt x="1219726" y="1552506"/>
                  </a:lnTo>
                  <a:lnTo>
                    <a:pt x="1219541" y="1551603"/>
                  </a:lnTo>
                  <a:lnTo>
                    <a:pt x="1219590" y="1549877"/>
                  </a:lnTo>
                  <a:lnTo>
                    <a:pt x="1219401" y="1547978"/>
                  </a:lnTo>
                  <a:lnTo>
                    <a:pt x="1218017" y="1543899"/>
                  </a:lnTo>
                  <a:lnTo>
                    <a:pt x="1213586" y="1534961"/>
                  </a:lnTo>
                  <a:lnTo>
                    <a:pt x="1213104" y="1532709"/>
                  </a:lnTo>
                  <a:lnTo>
                    <a:pt x="1209512" y="1524043"/>
                  </a:lnTo>
                  <a:lnTo>
                    <a:pt x="1206919" y="1520869"/>
                  </a:lnTo>
                  <a:lnTo>
                    <a:pt x="1199570" y="1514353"/>
                  </a:lnTo>
                  <a:lnTo>
                    <a:pt x="1197024" y="1510996"/>
                  </a:lnTo>
                  <a:lnTo>
                    <a:pt x="1197084" y="1510119"/>
                  </a:lnTo>
                  <a:lnTo>
                    <a:pt x="1199612" y="1509386"/>
                  </a:lnTo>
                  <a:lnTo>
                    <a:pt x="1199516" y="1506885"/>
                  </a:lnTo>
                  <a:lnTo>
                    <a:pt x="1197908" y="1504233"/>
                  </a:lnTo>
                  <a:lnTo>
                    <a:pt x="1195862" y="1502939"/>
                  </a:lnTo>
                  <a:lnTo>
                    <a:pt x="1194781" y="1502446"/>
                  </a:lnTo>
                  <a:lnTo>
                    <a:pt x="1192912" y="1500524"/>
                  </a:lnTo>
                  <a:lnTo>
                    <a:pt x="1191795" y="1500060"/>
                  </a:lnTo>
                  <a:lnTo>
                    <a:pt x="1191195" y="1499900"/>
                  </a:lnTo>
                  <a:lnTo>
                    <a:pt x="1190240" y="1499278"/>
                  </a:lnTo>
                  <a:lnTo>
                    <a:pt x="1189730" y="1499133"/>
                  </a:lnTo>
                  <a:lnTo>
                    <a:pt x="1189071" y="1499483"/>
                  </a:lnTo>
                  <a:lnTo>
                    <a:pt x="1188678" y="1500341"/>
                  </a:lnTo>
                  <a:lnTo>
                    <a:pt x="1188518" y="1501213"/>
                  </a:lnTo>
                  <a:lnTo>
                    <a:pt x="1188540" y="1501633"/>
                  </a:lnTo>
                  <a:lnTo>
                    <a:pt x="1185237" y="1499577"/>
                  </a:lnTo>
                  <a:lnTo>
                    <a:pt x="1167269" y="1470433"/>
                  </a:lnTo>
                  <a:lnTo>
                    <a:pt x="1165107" y="1464148"/>
                  </a:lnTo>
                  <a:lnTo>
                    <a:pt x="1162508" y="1458846"/>
                  </a:lnTo>
                  <a:lnTo>
                    <a:pt x="1163195" y="1457594"/>
                  </a:lnTo>
                  <a:lnTo>
                    <a:pt x="1164972" y="1456896"/>
                  </a:lnTo>
                  <a:lnTo>
                    <a:pt x="1166832" y="1455447"/>
                  </a:lnTo>
                  <a:lnTo>
                    <a:pt x="1167782" y="1452103"/>
                  </a:lnTo>
                  <a:lnTo>
                    <a:pt x="1166510" y="1449128"/>
                  </a:lnTo>
                  <a:lnTo>
                    <a:pt x="1164555" y="1446179"/>
                  </a:lnTo>
                  <a:lnTo>
                    <a:pt x="1163355" y="1442862"/>
                  </a:lnTo>
                  <a:lnTo>
                    <a:pt x="1163246" y="1438001"/>
                  </a:lnTo>
                  <a:lnTo>
                    <a:pt x="1162697" y="1436052"/>
                  </a:lnTo>
                  <a:lnTo>
                    <a:pt x="1161080" y="1433930"/>
                  </a:lnTo>
                  <a:lnTo>
                    <a:pt x="1158487" y="1432298"/>
                  </a:lnTo>
                  <a:lnTo>
                    <a:pt x="1157464" y="1431173"/>
                  </a:lnTo>
                  <a:lnTo>
                    <a:pt x="1157215" y="1429252"/>
                  </a:lnTo>
                  <a:lnTo>
                    <a:pt x="1169285" y="1423298"/>
                  </a:lnTo>
                  <a:lnTo>
                    <a:pt x="1172639" y="1420517"/>
                  </a:lnTo>
                  <a:lnTo>
                    <a:pt x="1175673" y="1416418"/>
                  </a:lnTo>
                  <a:lnTo>
                    <a:pt x="1177541" y="1411740"/>
                  </a:lnTo>
                  <a:lnTo>
                    <a:pt x="1178545" y="1406447"/>
                  </a:lnTo>
                  <a:lnTo>
                    <a:pt x="1178985" y="1389417"/>
                  </a:lnTo>
                  <a:lnTo>
                    <a:pt x="1178741" y="1387703"/>
                  </a:lnTo>
                  <a:lnTo>
                    <a:pt x="1167855" y="1354950"/>
                  </a:lnTo>
                  <a:lnTo>
                    <a:pt x="1159391" y="1332734"/>
                  </a:lnTo>
                  <a:lnTo>
                    <a:pt x="1153401" y="1315880"/>
                  </a:lnTo>
                  <a:lnTo>
                    <a:pt x="1151530" y="1313577"/>
                  </a:lnTo>
                  <a:lnTo>
                    <a:pt x="1148243" y="1310455"/>
                  </a:lnTo>
                  <a:lnTo>
                    <a:pt x="1144219" y="1303698"/>
                  </a:lnTo>
                  <a:lnTo>
                    <a:pt x="1143693" y="1301813"/>
                  </a:lnTo>
                  <a:lnTo>
                    <a:pt x="1142758" y="1300191"/>
                  </a:lnTo>
                  <a:lnTo>
                    <a:pt x="1124610" y="1279557"/>
                  </a:lnTo>
                  <a:lnTo>
                    <a:pt x="1117370" y="1271672"/>
                  </a:lnTo>
                  <a:lnTo>
                    <a:pt x="1113578" y="1269039"/>
                  </a:lnTo>
                  <a:lnTo>
                    <a:pt x="1110484" y="1265214"/>
                  </a:lnTo>
                  <a:lnTo>
                    <a:pt x="1107326" y="1263402"/>
                  </a:lnTo>
                  <a:lnTo>
                    <a:pt x="1103697" y="1259574"/>
                  </a:lnTo>
                  <a:lnTo>
                    <a:pt x="1100552" y="1257785"/>
                  </a:lnTo>
                  <a:lnTo>
                    <a:pt x="1097344" y="1254000"/>
                  </a:lnTo>
                  <a:lnTo>
                    <a:pt x="1094190" y="1252475"/>
                  </a:lnTo>
                  <a:lnTo>
                    <a:pt x="1089102" y="1248383"/>
                  </a:lnTo>
                  <a:lnTo>
                    <a:pt x="1093524" y="1247293"/>
                  </a:lnTo>
                  <a:lnTo>
                    <a:pt x="1097777" y="1249909"/>
                  </a:lnTo>
                  <a:lnTo>
                    <a:pt x="1132247" y="1285454"/>
                  </a:lnTo>
                  <a:lnTo>
                    <a:pt x="1142034" y="1296209"/>
                  </a:lnTo>
                  <a:lnTo>
                    <a:pt x="1146945" y="1302897"/>
                  </a:lnTo>
                  <a:lnTo>
                    <a:pt x="1153373" y="1312584"/>
                  </a:lnTo>
                  <a:lnTo>
                    <a:pt x="1156565" y="1320654"/>
                  </a:lnTo>
                  <a:lnTo>
                    <a:pt x="1162384" y="1336022"/>
                  </a:lnTo>
                  <a:lnTo>
                    <a:pt x="1163096" y="1336061"/>
                  </a:lnTo>
                  <a:lnTo>
                    <a:pt x="1162788" y="1330379"/>
                  </a:lnTo>
                  <a:lnTo>
                    <a:pt x="1157893" y="1316256"/>
                  </a:lnTo>
                  <a:lnTo>
                    <a:pt x="1157128" y="1311253"/>
                  </a:lnTo>
                  <a:lnTo>
                    <a:pt x="1156570" y="1309251"/>
                  </a:lnTo>
                  <a:lnTo>
                    <a:pt x="1145191" y="1292387"/>
                  </a:lnTo>
                  <a:lnTo>
                    <a:pt x="1143448" y="1290565"/>
                  </a:lnTo>
                  <a:lnTo>
                    <a:pt x="1139388" y="1288896"/>
                  </a:lnTo>
                  <a:lnTo>
                    <a:pt x="1137745" y="1286964"/>
                  </a:lnTo>
                  <a:lnTo>
                    <a:pt x="1135296" y="1283313"/>
                  </a:lnTo>
                  <a:lnTo>
                    <a:pt x="1116513" y="1264402"/>
                  </a:lnTo>
                  <a:lnTo>
                    <a:pt x="1114551" y="1263695"/>
                  </a:lnTo>
                  <a:lnTo>
                    <a:pt x="1108140" y="1257620"/>
                  </a:lnTo>
                  <a:lnTo>
                    <a:pt x="1107266" y="1256392"/>
                  </a:lnTo>
                  <a:lnTo>
                    <a:pt x="1103088" y="1253597"/>
                  </a:lnTo>
                  <a:lnTo>
                    <a:pt x="1101881" y="1252521"/>
                  </a:lnTo>
                  <a:lnTo>
                    <a:pt x="1101458" y="1250276"/>
                  </a:lnTo>
                  <a:lnTo>
                    <a:pt x="1102096" y="1248650"/>
                  </a:lnTo>
                  <a:lnTo>
                    <a:pt x="1103583" y="1248134"/>
                  </a:lnTo>
                  <a:lnTo>
                    <a:pt x="1105666" y="1249180"/>
                  </a:lnTo>
                  <a:lnTo>
                    <a:pt x="1105985" y="1245933"/>
                  </a:lnTo>
                  <a:lnTo>
                    <a:pt x="1107059" y="1243908"/>
                  </a:lnTo>
                  <a:lnTo>
                    <a:pt x="1110123" y="1240943"/>
                  </a:lnTo>
                  <a:lnTo>
                    <a:pt x="1112526" y="1239404"/>
                  </a:lnTo>
                  <a:lnTo>
                    <a:pt x="1114578" y="1240155"/>
                  </a:lnTo>
                  <a:lnTo>
                    <a:pt x="1117501" y="1243511"/>
                  </a:lnTo>
                  <a:lnTo>
                    <a:pt x="1119193" y="1244497"/>
                  </a:lnTo>
                  <a:lnTo>
                    <a:pt x="1121060" y="1245136"/>
                  </a:lnTo>
                  <a:lnTo>
                    <a:pt x="1122540" y="1246249"/>
                  </a:lnTo>
                  <a:lnTo>
                    <a:pt x="1123022" y="1248592"/>
                  </a:lnTo>
                  <a:lnTo>
                    <a:pt x="1122405" y="1251719"/>
                  </a:lnTo>
                  <a:lnTo>
                    <a:pt x="1121514" y="1253499"/>
                  </a:lnTo>
                  <a:lnTo>
                    <a:pt x="1121064" y="1254925"/>
                  </a:lnTo>
                  <a:lnTo>
                    <a:pt x="1121757" y="1257005"/>
                  </a:lnTo>
                  <a:lnTo>
                    <a:pt x="1122697" y="1257640"/>
                  </a:lnTo>
                  <a:lnTo>
                    <a:pt x="1123691" y="1257501"/>
                  </a:lnTo>
                  <a:lnTo>
                    <a:pt x="1124230" y="1257790"/>
                  </a:lnTo>
                  <a:lnTo>
                    <a:pt x="1123818" y="1259753"/>
                  </a:lnTo>
                  <a:lnTo>
                    <a:pt x="1122977" y="1260529"/>
                  </a:lnTo>
                  <a:lnTo>
                    <a:pt x="1121604" y="1261446"/>
                  </a:lnTo>
                  <a:lnTo>
                    <a:pt x="1120617" y="1262697"/>
                  </a:lnTo>
                  <a:lnTo>
                    <a:pt x="1121003" y="1264458"/>
                  </a:lnTo>
                  <a:lnTo>
                    <a:pt x="1122476" y="1265193"/>
                  </a:lnTo>
                  <a:lnTo>
                    <a:pt x="1128062" y="1266262"/>
                  </a:lnTo>
                  <a:lnTo>
                    <a:pt x="1129908" y="1266314"/>
                  </a:lnTo>
                  <a:lnTo>
                    <a:pt x="1132402" y="1264783"/>
                  </a:lnTo>
                  <a:lnTo>
                    <a:pt x="1132757" y="1262389"/>
                  </a:lnTo>
                  <a:lnTo>
                    <a:pt x="1132660" y="1259666"/>
                  </a:lnTo>
                  <a:lnTo>
                    <a:pt x="1133705" y="1257170"/>
                  </a:lnTo>
                  <a:lnTo>
                    <a:pt x="1135343" y="1254672"/>
                  </a:lnTo>
                  <a:lnTo>
                    <a:pt x="1134965" y="1252786"/>
                  </a:lnTo>
                  <a:lnTo>
                    <a:pt x="1127890" y="1245354"/>
                  </a:lnTo>
                  <a:lnTo>
                    <a:pt x="1126507" y="1244361"/>
                  </a:lnTo>
                  <a:lnTo>
                    <a:pt x="1122923" y="1243309"/>
                  </a:lnTo>
                  <a:lnTo>
                    <a:pt x="1121552" y="1242391"/>
                  </a:lnTo>
                  <a:lnTo>
                    <a:pt x="1121237" y="1240990"/>
                  </a:lnTo>
                  <a:lnTo>
                    <a:pt x="1122502" y="1240193"/>
                  </a:lnTo>
                  <a:lnTo>
                    <a:pt x="1125705" y="1239536"/>
                  </a:lnTo>
                  <a:lnTo>
                    <a:pt x="1126400" y="1239078"/>
                  </a:lnTo>
                  <a:lnTo>
                    <a:pt x="1126742" y="1238518"/>
                  </a:lnTo>
                  <a:lnTo>
                    <a:pt x="1127207" y="1238048"/>
                  </a:lnTo>
                  <a:lnTo>
                    <a:pt x="1128322" y="1237905"/>
                  </a:lnTo>
                  <a:lnTo>
                    <a:pt x="1129437" y="1238035"/>
                  </a:lnTo>
                  <a:lnTo>
                    <a:pt x="1135166" y="1239848"/>
                  </a:lnTo>
                  <a:lnTo>
                    <a:pt x="1136303" y="1239466"/>
                  </a:lnTo>
                  <a:lnTo>
                    <a:pt x="1137667" y="1237888"/>
                  </a:lnTo>
                  <a:lnTo>
                    <a:pt x="1138020" y="1236258"/>
                  </a:lnTo>
                  <a:lnTo>
                    <a:pt x="1137198" y="1234747"/>
                  </a:lnTo>
                  <a:lnTo>
                    <a:pt x="1136084" y="1233263"/>
                  </a:lnTo>
                  <a:lnTo>
                    <a:pt x="1135588" y="1231622"/>
                  </a:lnTo>
                  <a:lnTo>
                    <a:pt x="1137404" y="1226552"/>
                  </a:lnTo>
                  <a:lnTo>
                    <a:pt x="1137357" y="1224996"/>
                  </a:lnTo>
                  <a:lnTo>
                    <a:pt x="1136183" y="1224075"/>
                  </a:lnTo>
                  <a:lnTo>
                    <a:pt x="1134797" y="1224865"/>
                  </a:lnTo>
                  <a:lnTo>
                    <a:pt x="1132173" y="1227439"/>
                  </a:lnTo>
                  <a:lnTo>
                    <a:pt x="1131032" y="1222061"/>
                  </a:lnTo>
                  <a:lnTo>
                    <a:pt x="1127657" y="1218627"/>
                  </a:lnTo>
                  <a:lnTo>
                    <a:pt x="1123069" y="1216781"/>
                  </a:lnTo>
                  <a:lnTo>
                    <a:pt x="1118337" y="1216105"/>
                  </a:lnTo>
                  <a:lnTo>
                    <a:pt x="1118787" y="1216799"/>
                  </a:lnTo>
                  <a:lnTo>
                    <a:pt x="1119033" y="1217304"/>
                  </a:lnTo>
                  <a:lnTo>
                    <a:pt x="1119442" y="1217670"/>
                  </a:lnTo>
                  <a:lnTo>
                    <a:pt x="1120397" y="1217970"/>
                  </a:lnTo>
                  <a:lnTo>
                    <a:pt x="1118787" y="1219821"/>
                  </a:lnTo>
                  <a:lnTo>
                    <a:pt x="1113700" y="1222570"/>
                  </a:lnTo>
                  <a:lnTo>
                    <a:pt x="1111720" y="1224182"/>
                  </a:lnTo>
                  <a:lnTo>
                    <a:pt x="1109806" y="1225211"/>
                  </a:lnTo>
                  <a:lnTo>
                    <a:pt x="1106906" y="1225469"/>
                  </a:lnTo>
                  <a:lnTo>
                    <a:pt x="1103963" y="1225116"/>
                  </a:lnTo>
                  <a:lnTo>
                    <a:pt x="1102011" y="1224203"/>
                  </a:lnTo>
                  <a:lnTo>
                    <a:pt x="1097061" y="1225989"/>
                  </a:lnTo>
                  <a:lnTo>
                    <a:pt x="1094806" y="1227654"/>
                  </a:lnTo>
                  <a:lnTo>
                    <a:pt x="1093752" y="1230436"/>
                  </a:lnTo>
                  <a:lnTo>
                    <a:pt x="1094000" y="1234056"/>
                  </a:lnTo>
                  <a:lnTo>
                    <a:pt x="1095202" y="1235604"/>
                  </a:lnTo>
                  <a:lnTo>
                    <a:pt x="1099845" y="1237295"/>
                  </a:lnTo>
                  <a:lnTo>
                    <a:pt x="1101603" y="1238702"/>
                  </a:lnTo>
                  <a:lnTo>
                    <a:pt x="1102206" y="1240200"/>
                  </a:lnTo>
                  <a:lnTo>
                    <a:pt x="1101405" y="1241336"/>
                  </a:lnTo>
                  <a:lnTo>
                    <a:pt x="1098880" y="1241717"/>
                  </a:lnTo>
                  <a:lnTo>
                    <a:pt x="1097605" y="1241373"/>
                  </a:lnTo>
                  <a:lnTo>
                    <a:pt x="1095523" y="1240077"/>
                  </a:lnTo>
                  <a:lnTo>
                    <a:pt x="1089631" y="1238653"/>
                  </a:lnTo>
                  <a:lnTo>
                    <a:pt x="1088717" y="1237791"/>
                  </a:lnTo>
                  <a:lnTo>
                    <a:pt x="1087764" y="1235743"/>
                  </a:lnTo>
                  <a:lnTo>
                    <a:pt x="1086969" y="1234918"/>
                  </a:lnTo>
                  <a:lnTo>
                    <a:pt x="1085981" y="1234620"/>
                  </a:lnTo>
                  <a:lnTo>
                    <a:pt x="1077809" y="1234835"/>
                  </a:lnTo>
                  <a:lnTo>
                    <a:pt x="1076708" y="1235844"/>
                  </a:lnTo>
                  <a:lnTo>
                    <a:pt x="1078149" y="1238113"/>
                  </a:lnTo>
                  <a:lnTo>
                    <a:pt x="1079973" y="1238964"/>
                  </a:lnTo>
                  <a:lnTo>
                    <a:pt x="1087428" y="1239408"/>
                  </a:lnTo>
                  <a:lnTo>
                    <a:pt x="1088748" y="1239754"/>
                  </a:lnTo>
                  <a:lnTo>
                    <a:pt x="1089667" y="1240501"/>
                  </a:lnTo>
                  <a:lnTo>
                    <a:pt x="1091247" y="1242673"/>
                  </a:lnTo>
                  <a:lnTo>
                    <a:pt x="1092411" y="1243337"/>
                  </a:lnTo>
                  <a:lnTo>
                    <a:pt x="1093661" y="1243062"/>
                  </a:lnTo>
                  <a:lnTo>
                    <a:pt x="1094864" y="1242553"/>
                  </a:lnTo>
                  <a:lnTo>
                    <a:pt x="1095907" y="1242456"/>
                  </a:lnTo>
                  <a:lnTo>
                    <a:pt x="1097979" y="1243908"/>
                  </a:lnTo>
                  <a:lnTo>
                    <a:pt x="1097250" y="1245006"/>
                  </a:lnTo>
                  <a:lnTo>
                    <a:pt x="1094990" y="1245716"/>
                  </a:lnTo>
                  <a:lnTo>
                    <a:pt x="1092520" y="1245902"/>
                  </a:lnTo>
                  <a:lnTo>
                    <a:pt x="1091442" y="1245683"/>
                  </a:lnTo>
                  <a:lnTo>
                    <a:pt x="1089425" y="1244947"/>
                  </a:lnTo>
                  <a:lnTo>
                    <a:pt x="1088220" y="1244732"/>
                  </a:lnTo>
                  <a:lnTo>
                    <a:pt x="1087178" y="1244977"/>
                  </a:lnTo>
                  <a:lnTo>
                    <a:pt x="1085452" y="1246133"/>
                  </a:lnTo>
                  <a:lnTo>
                    <a:pt x="1084128" y="1246218"/>
                  </a:lnTo>
                  <a:lnTo>
                    <a:pt x="1082367" y="1245484"/>
                  </a:lnTo>
                  <a:lnTo>
                    <a:pt x="1078505" y="1243017"/>
                  </a:lnTo>
                  <a:lnTo>
                    <a:pt x="1076095" y="1242401"/>
                  </a:lnTo>
                  <a:lnTo>
                    <a:pt x="1071297" y="1242652"/>
                  </a:lnTo>
                  <a:lnTo>
                    <a:pt x="1062210" y="1244785"/>
                  </a:lnTo>
                  <a:lnTo>
                    <a:pt x="1059877" y="1245781"/>
                  </a:lnTo>
                  <a:lnTo>
                    <a:pt x="1058836" y="1247370"/>
                  </a:lnTo>
                  <a:lnTo>
                    <a:pt x="1057987" y="1249377"/>
                  </a:lnTo>
                  <a:lnTo>
                    <a:pt x="1056104" y="1251148"/>
                  </a:lnTo>
                  <a:lnTo>
                    <a:pt x="1052111" y="1253706"/>
                  </a:lnTo>
                  <a:lnTo>
                    <a:pt x="1048042" y="1255413"/>
                  </a:lnTo>
                  <a:lnTo>
                    <a:pt x="1038072" y="1256507"/>
                  </a:lnTo>
                  <a:lnTo>
                    <a:pt x="1021680" y="1255029"/>
                  </a:lnTo>
                  <a:lnTo>
                    <a:pt x="1021727" y="1254067"/>
                  </a:lnTo>
                  <a:lnTo>
                    <a:pt x="1020002" y="1255210"/>
                  </a:lnTo>
                  <a:lnTo>
                    <a:pt x="1017795" y="1256250"/>
                  </a:lnTo>
                  <a:lnTo>
                    <a:pt x="1015430" y="1256990"/>
                  </a:lnTo>
                  <a:lnTo>
                    <a:pt x="1013279" y="1257236"/>
                  </a:lnTo>
                  <a:lnTo>
                    <a:pt x="1010686" y="1256689"/>
                  </a:lnTo>
                  <a:lnTo>
                    <a:pt x="1008805" y="1255531"/>
                  </a:lnTo>
                  <a:lnTo>
                    <a:pt x="1003692" y="1250280"/>
                  </a:lnTo>
                  <a:lnTo>
                    <a:pt x="1003497" y="1248951"/>
                  </a:lnTo>
                  <a:lnTo>
                    <a:pt x="1004240" y="1247347"/>
                  </a:lnTo>
                  <a:lnTo>
                    <a:pt x="1004877" y="1244175"/>
                  </a:lnTo>
                  <a:lnTo>
                    <a:pt x="1005692" y="1241944"/>
                  </a:lnTo>
                  <a:lnTo>
                    <a:pt x="1007493" y="1240099"/>
                  </a:lnTo>
                  <a:lnTo>
                    <a:pt x="1009711" y="1238702"/>
                  </a:lnTo>
                  <a:lnTo>
                    <a:pt x="1020267" y="1234212"/>
                  </a:lnTo>
                  <a:lnTo>
                    <a:pt x="1023519" y="1231675"/>
                  </a:lnTo>
                  <a:lnTo>
                    <a:pt x="1026651" y="1227812"/>
                  </a:lnTo>
                  <a:lnTo>
                    <a:pt x="1029473" y="1223277"/>
                  </a:lnTo>
                  <a:lnTo>
                    <a:pt x="1031335" y="1221007"/>
                  </a:lnTo>
                  <a:lnTo>
                    <a:pt x="1033148" y="1220099"/>
                  </a:lnTo>
                  <a:lnTo>
                    <a:pt x="1034818" y="1219667"/>
                  </a:lnTo>
                  <a:lnTo>
                    <a:pt x="1036995" y="1218587"/>
                  </a:lnTo>
                  <a:lnTo>
                    <a:pt x="1039011" y="1217227"/>
                  </a:lnTo>
                  <a:lnTo>
                    <a:pt x="1040206" y="1215999"/>
                  </a:lnTo>
                  <a:lnTo>
                    <a:pt x="1041007" y="1213370"/>
                  </a:lnTo>
                  <a:lnTo>
                    <a:pt x="1040904" y="1208164"/>
                  </a:lnTo>
                  <a:lnTo>
                    <a:pt x="1041509" y="1205505"/>
                  </a:lnTo>
                  <a:lnTo>
                    <a:pt x="1042232" y="1204467"/>
                  </a:lnTo>
                  <a:lnTo>
                    <a:pt x="1043119" y="1203761"/>
                  </a:lnTo>
                  <a:lnTo>
                    <a:pt x="1043937" y="1202884"/>
                  </a:lnTo>
                  <a:lnTo>
                    <a:pt x="1044531" y="1201305"/>
                  </a:lnTo>
                  <a:lnTo>
                    <a:pt x="1044586" y="1199682"/>
                  </a:lnTo>
                  <a:lnTo>
                    <a:pt x="1044186" y="1198385"/>
                  </a:lnTo>
                  <a:lnTo>
                    <a:pt x="1043687" y="1197168"/>
                  </a:lnTo>
                  <a:lnTo>
                    <a:pt x="1043432" y="1195899"/>
                  </a:lnTo>
                  <a:lnTo>
                    <a:pt x="1043476" y="1193456"/>
                  </a:lnTo>
                  <a:lnTo>
                    <a:pt x="1044684" y="1186272"/>
                  </a:lnTo>
                  <a:lnTo>
                    <a:pt x="1045861" y="1183921"/>
                  </a:lnTo>
                  <a:lnTo>
                    <a:pt x="1049338" y="1179521"/>
                  </a:lnTo>
                  <a:lnTo>
                    <a:pt x="1050153" y="1177197"/>
                  </a:lnTo>
                  <a:lnTo>
                    <a:pt x="1049963" y="1171681"/>
                  </a:lnTo>
                  <a:lnTo>
                    <a:pt x="1048497" y="1161075"/>
                  </a:lnTo>
                  <a:lnTo>
                    <a:pt x="1048304" y="1155874"/>
                  </a:lnTo>
                  <a:lnTo>
                    <a:pt x="1049612" y="1145378"/>
                  </a:lnTo>
                  <a:lnTo>
                    <a:pt x="1050495" y="1142751"/>
                  </a:lnTo>
                  <a:lnTo>
                    <a:pt x="1052197" y="1142595"/>
                  </a:lnTo>
                  <a:lnTo>
                    <a:pt x="1054038" y="1144187"/>
                  </a:lnTo>
                  <a:lnTo>
                    <a:pt x="1055286" y="1146896"/>
                  </a:lnTo>
                  <a:lnTo>
                    <a:pt x="1055688" y="1144396"/>
                  </a:lnTo>
                  <a:lnTo>
                    <a:pt x="1055452" y="1141489"/>
                  </a:lnTo>
                  <a:lnTo>
                    <a:pt x="1054432" y="1139053"/>
                  </a:lnTo>
                  <a:lnTo>
                    <a:pt x="1052497" y="1137971"/>
                  </a:lnTo>
                  <a:lnTo>
                    <a:pt x="1051322" y="1137584"/>
                  </a:lnTo>
                  <a:lnTo>
                    <a:pt x="1050303" y="1136658"/>
                  </a:lnTo>
                  <a:lnTo>
                    <a:pt x="1049614" y="1135369"/>
                  </a:lnTo>
                  <a:lnTo>
                    <a:pt x="1049390" y="1133922"/>
                  </a:lnTo>
                  <a:lnTo>
                    <a:pt x="1048832" y="1133331"/>
                  </a:lnTo>
                  <a:lnTo>
                    <a:pt x="1046079" y="1132257"/>
                  </a:lnTo>
                  <a:lnTo>
                    <a:pt x="1045152" y="1131567"/>
                  </a:lnTo>
                  <a:lnTo>
                    <a:pt x="1044647" y="1130203"/>
                  </a:lnTo>
                  <a:lnTo>
                    <a:pt x="1044657" y="1128933"/>
                  </a:lnTo>
                  <a:lnTo>
                    <a:pt x="1044774" y="1127616"/>
                  </a:lnTo>
                  <a:lnTo>
                    <a:pt x="1044626" y="1126193"/>
                  </a:lnTo>
                  <a:lnTo>
                    <a:pt x="1044193" y="1125147"/>
                  </a:lnTo>
                  <a:lnTo>
                    <a:pt x="1040584" y="1121299"/>
                  </a:lnTo>
                  <a:lnTo>
                    <a:pt x="1037595" y="1118937"/>
                  </a:lnTo>
                  <a:lnTo>
                    <a:pt x="1036396" y="1117029"/>
                  </a:lnTo>
                  <a:lnTo>
                    <a:pt x="1034996" y="1112039"/>
                  </a:lnTo>
                  <a:lnTo>
                    <a:pt x="1033856" y="1109767"/>
                  </a:lnTo>
                  <a:lnTo>
                    <a:pt x="1030187" y="1107546"/>
                  </a:lnTo>
                  <a:lnTo>
                    <a:pt x="1028704" y="1104777"/>
                  </a:lnTo>
                  <a:lnTo>
                    <a:pt x="1026941" y="1098881"/>
                  </a:lnTo>
                  <a:lnTo>
                    <a:pt x="1024095" y="1083561"/>
                  </a:lnTo>
                  <a:lnTo>
                    <a:pt x="1022023" y="1079311"/>
                  </a:lnTo>
                  <a:lnTo>
                    <a:pt x="1018589" y="1076988"/>
                  </a:lnTo>
                  <a:lnTo>
                    <a:pt x="1016882" y="1075523"/>
                  </a:lnTo>
                  <a:lnTo>
                    <a:pt x="1016751" y="1074206"/>
                  </a:lnTo>
                  <a:lnTo>
                    <a:pt x="1017964" y="1071664"/>
                  </a:lnTo>
                  <a:lnTo>
                    <a:pt x="1017515" y="1069285"/>
                  </a:lnTo>
                  <a:lnTo>
                    <a:pt x="1011653" y="1060319"/>
                  </a:lnTo>
                  <a:lnTo>
                    <a:pt x="1009380" y="1058193"/>
                  </a:lnTo>
                  <a:lnTo>
                    <a:pt x="1008238" y="1059752"/>
                  </a:lnTo>
                  <a:lnTo>
                    <a:pt x="1007650" y="1062572"/>
                  </a:lnTo>
                  <a:lnTo>
                    <a:pt x="1006432" y="1064853"/>
                  </a:lnTo>
                  <a:lnTo>
                    <a:pt x="1002203" y="1070666"/>
                  </a:lnTo>
                  <a:lnTo>
                    <a:pt x="1001360" y="1072825"/>
                  </a:lnTo>
                  <a:lnTo>
                    <a:pt x="1001338" y="1075268"/>
                  </a:lnTo>
                  <a:lnTo>
                    <a:pt x="1002616" y="1078036"/>
                  </a:lnTo>
                  <a:lnTo>
                    <a:pt x="1003297" y="1078934"/>
                  </a:lnTo>
                  <a:lnTo>
                    <a:pt x="1003913" y="1079965"/>
                  </a:lnTo>
                  <a:lnTo>
                    <a:pt x="1004033" y="1081145"/>
                  </a:lnTo>
                  <a:lnTo>
                    <a:pt x="999651" y="1087224"/>
                  </a:lnTo>
                  <a:lnTo>
                    <a:pt x="992036" y="1094437"/>
                  </a:lnTo>
                  <a:lnTo>
                    <a:pt x="991630" y="1096330"/>
                  </a:lnTo>
                  <a:lnTo>
                    <a:pt x="987293" y="1108592"/>
                  </a:lnTo>
                  <a:lnTo>
                    <a:pt x="986966" y="1110561"/>
                  </a:lnTo>
                  <a:lnTo>
                    <a:pt x="986827" y="1114143"/>
                  </a:lnTo>
                  <a:lnTo>
                    <a:pt x="986632" y="1115646"/>
                  </a:lnTo>
                  <a:lnTo>
                    <a:pt x="985968" y="1116753"/>
                  </a:lnTo>
                  <a:lnTo>
                    <a:pt x="988674" y="1121262"/>
                  </a:lnTo>
                  <a:lnTo>
                    <a:pt x="987167" y="1123826"/>
                  </a:lnTo>
                  <a:lnTo>
                    <a:pt x="985892" y="1126650"/>
                  </a:lnTo>
                  <a:lnTo>
                    <a:pt x="984970" y="1129709"/>
                  </a:lnTo>
                  <a:lnTo>
                    <a:pt x="983967" y="1138637"/>
                  </a:lnTo>
                  <a:lnTo>
                    <a:pt x="983552" y="1140414"/>
                  </a:lnTo>
                  <a:lnTo>
                    <a:pt x="982834" y="1142012"/>
                  </a:lnTo>
                  <a:lnTo>
                    <a:pt x="980776" y="1145183"/>
                  </a:lnTo>
                  <a:lnTo>
                    <a:pt x="980349" y="1146069"/>
                  </a:lnTo>
                  <a:lnTo>
                    <a:pt x="979817" y="1147569"/>
                  </a:lnTo>
                  <a:lnTo>
                    <a:pt x="977718" y="1150132"/>
                  </a:lnTo>
                  <a:lnTo>
                    <a:pt x="977203" y="1151256"/>
                  </a:lnTo>
                  <a:lnTo>
                    <a:pt x="976970" y="1153060"/>
                  </a:lnTo>
                  <a:lnTo>
                    <a:pt x="975373" y="1158662"/>
                  </a:lnTo>
                  <a:lnTo>
                    <a:pt x="972285" y="1166032"/>
                  </a:lnTo>
                  <a:lnTo>
                    <a:pt x="971232" y="1170092"/>
                  </a:lnTo>
                  <a:lnTo>
                    <a:pt x="971910" y="1173566"/>
                  </a:lnTo>
                  <a:lnTo>
                    <a:pt x="969540" y="1175165"/>
                  </a:lnTo>
                  <a:lnTo>
                    <a:pt x="968920" y="1176547"/>
                  </a:lnTo>
                  <a:lnTo>
                    <a:pt x="969351" y="1180987"/>
                  </a:lnTo>
                  <a:lnTo>
                    <a:pt x="968964" y="1185208"/>
                  </a:lnTo>
                  <a:lnTo>
                    <a:pt x="968799" y="1185841"/>
                  </a:lnTo>
                  <a:lnTo>
                    <a:pt x="968546" y="1186084"/>
                  </a:lnTo>
                  <a:lnTo>
                    <a:pt x="965473" y="1187478"/>
                  </a:lnTo>
                  <a:lnTo>
                    <a:pt x="962667" y="1190928"/>
                  </a:lnTo>
                  <a:lnTo>
                    <a:pt x="961677" y="1191740"/>
                  </a:lnTo>
                  <a:lnTo>
                    <a:pt x="960274" y="1191940"/>
                  </a:lnTo>
                  <a:lnTo>
                    <a:pt x="954909" y="1189909"/>
                  </a:lnTo>
                  <a:lnTo>
                    <a:pt x="951024" y="1186393"/>
                  </a:lnTo>
                  <a:lnTo>
                    <a:pt x="948881" y="1185110"/>
                  </a:lnTo>
                  <a:lnTo>
                    <a:pt x="947675" y="1184889"/>
                  </a:lnTo>
                  <a:lnTo>
                    <a:pt x="944562" y="1184956"/>
                  </a:lnTo>
                  <a:lnTo>
                    <a:pt x="943392" y="1184506"/>
                  </a:lnTo>
                  <a:lnTo>
                    <a:pt x="941545" y="1183330"/>
                  </a:lnTo>
                  <a:lnTo>
                    <a:pt x="940592" y="1183055"/>
                  </a:lnTo>
                  <a:lnTo>
                    <a:pt x="936604" y="1182789"/>
                  </a:lnTo>
                  <a:lnTo>
                    <a:pt x="934625" y="1182961"/>
                  </a:lnTo>
                  <a:lnTo>
                    <a:pt x="932263" y="1183644"/>
                  </a:lnTo>
                  <a:lnTo>
                    <a:pt x="930096" y="1185110"/>
                  </a:lnTo>
                  <a:lnTo>
                    <a:pt x="926479" y="1188844"/>
                  </a:lnTo>
                  <a:lnTo>
                    <a:pt x="924472" y="1189540"/>
                  </a:lnTo>
                  <a:lnTo>
                    <a:pt x="916997" y="1188482"/>
                  </a:lnTo>
                  <a:lnTo>
                    <a:pt x="914635" y="1189209"/>
                  </a:lnTo>
                  <a:lnTo>
                    <a:pt x="911330" y="1192401"/>
                  </a:lnTo>
                  <a:lnTo>
                    <a:pt x="909397" y="1195775"/>
                  </a:lnTo>
                  <a:lnTo>
                    <a:pt x="906931" y="1198000"/>
                  </a:lnTo>
                  <a:lnTo>
                    <a:pt x="902040" y="1197663"/>
                  </a:lnTo>
                  <a:lnTo>
                    <a:pt x="895689" y="1195626"/>
                  </a:lnTo>
                  <a:lnTo>
                    <a:pt x="893330" y="1195625"/>
                  </a:lnTo>
                  <a:lnTo>
                    <a:pt x="886998" y="1199041"/>
                  </a:lnTo>
                  <a:lnTo>
                    <a:pt x="883956" y="1202636"/>
                  </a:lnTo>
                  <a:lnTo>
                    <a:pt x="879700" y="1204129"/>
                  </a:lnTo>
                  <a:lnTo>
                    <a:pt x="875517" y="1203761"/>
                  </a:lnTo>
                  <a:lnTo>
                    <a:pt x="873733" y="1200669"/>
                  </a:lnTo>
                  <a:lnTo>
                    <a:pt x="873446" y="1200011"/>
                  </a:lnTo>
                  <a:lnTo>
                    <a:pt x="872046" y="1198691"/>
                  </a:lnTo>
                  <a:lnTo>
                    <a:pt x="871670" y="1197600"/>
                  </a:lnTo>
                  <a:lnTo>
                    <a:pt x="871869" y="1196779"/>
                  </a:lnTo>
                  <a:lnTo>
                    <a:pt x="872914" y="1194903"/>
                  </a:lnTo>
                  <a:lnTo>
                    <a:pt x="873181" y="1193653"/>
                  </a:lnTo>
                  <a:lnTo>
                    <a:pt x="873974" y="1192127"/>
                  </a:lnTo>
                  <a:lnTo>
                    <a:pt x="877672" y="1190174"/>
                  </a:lnTo>
                  <a:lnTo>
                    <a:pt x="879118" y="1188960"/>
                  </a:lnTo>
                  <a:lnTo>
                    <a:pt x="878365" y="1188057"/>
                  </a:lnTo>
                  <a:lnTo>
                    <a:pt x="879305" y="1187279"/>
                  </a:lnTo>
                  <a:lnTo>
                    <a:pt x="881272" y="1186165"/>
                  </a:lnTo>
                  <a:lnTo>
                    <a:pt x="882069" y="1185529"/>
                  </a:lnTo>
                  <a:lnTo>
                    <a:pt x="882517" y="1184820"/>
                  </a:lnTo>
                  <a:lnTo>
                    <a:pt x="883199" y="1183049"/>
                  </a:lnTo>
                  <a:lnTo>
                    <a:pt x="885605" y="1178545"/>
                  </a:lnTo>
                  <a:lnTo>
                    <a:pt x="885853" y="1176666"/>
                  </a:lnTo>
                  <a:lnTo>
                    <a:pt x="885422" y="1174200"/>
                  </a:lnTo>
                  <a:lnTo>
                    <a:pt x="884552" y="1172203"/>
                  </a:lnTo>
                  <a:lnTo>
                    <a:pt x="883852" y="1171050"/>
                  </a:lnTo>
                  <a:lnTo>
                    <a:pt x="883821" y="1169918"/>
                  </a:lnTo>
                  <a:lnTo>
                    <a:pt x="884974" y="1168025"/>
                  </a:lnTo>
                  <a:lnTo>
                    <a:pt x="887624" y="1165769"/>
                  </a:lnTo>
                  <a:lnTo>
                    <a:pt x="888204" y="1164268"/>
                  </a:lnTo>
                  <a:lnTo>
                    <a:pt x="887308" y="1161788"/>
                  </a:lnTo>
                  <a:lnTo>
                    <a:pt x="892053" y="1155752"/>
                  </a:lnTo>
                  <a:lnTo>
                    <a:pt x="892723" y="1153656"/>
                  </a:lnTo>
                  <a:lnTo>
                    <a:pt x="893877" y="1153482"/>
                  </a:lnTo>
                  <a:lnTo>
                    <a:pt x="900584" y="1156933"/>
                  </a:lnTo>
                  <a:lnTo>
                    <a:pt x="905295" y="1157221"/>
                  </a:lnTo>
                  <a:lnTo>
                    <a:pt x="914304" y="1155063"/>
                  </a:lnTo>
                  <a:lnTo>
                    <a:pt x="918893" y="1154963"/>
                  </a:lnTo>
                  <a:lnTo>
                    <a:pt x="921044" y="1155832"/>
                  </a:lnTo>
                  <a:lnTo>
                    <a:pt x="922027" y="1157018"/>
                  </a:lnTo>
                  <a:lnTo>
                    <a:pt x="923125" y="1158103"/>
                  </a:lnTo>
                  <a:lnTo>
                    <a:pt x="928304" y="1159474"/>
                  </a:lnTo>
                  <a:lnTo>
                    <a:pt x="930036" y="1160875"/>
                  </a:lnTo>
                  <a:lnTo>
                    <a:pt x="931832" y="1161712"/>
                  </a:lnTo>
                  <a:lnTo>
                    <a:pt x="934678" y="1160710"/>
                  </a:lnTo>
                  <a:lnTo>
                    <a:pt x="937829" y="1157202"/>
                  </a:lnTo>
                  <a:lnTo>
                    <a:pt x="938727" y="1152852"/>
                  </a:lnTo>
                  <a:lnTo>
                    <a:pt x="938856" y="1147835"/>
                  </a:lnTo>
                  <a:lnTo>
                    <a:pt x="939681" y="1142328"/>
                  </a:lnTo>
                  <a:lnTo>
                    <a:pt x="941564" y="1138683"/>
                  </a:lnTo>
                  <a:lnTo>
                    <a:pt x="942064" y="1137222"/>
                  </a:lnTo>
                  <a:lnTo>
                    <a:pt x="942203" y="1135686"/>
                  </a:lnTo>
                  <a:lnTo>
                    <a:pt x="942163" y="1132529"/>
                  </a:lnTo>
                  <a:lnTo>
                    <a:pt x="942312" y="1130982"/>
                  </a:lnTo>
                  <a:lnTo>
                    <a:pt x="946432" y="1118902"/>
                  </a:lnTo>
                  <a:lnTo>
                    <a:pt x="945122" y="1115248"/>
                  </a:lnTo>
                  <a:lnTo>
                    <a:pt x="944767" y="1110643"/>
                  </a:lnTo>
                  <a:lnTo>
                    <a:pt x="943446" y="1107042"/>
                  </a:lnTo>
                  <a:lnTo>
                    <a:pt x="943897" y="1101574"/>
                  </a:lnTo>
                  <a:lnTo>
                    <a:pt x="943571" y="1099277"/>
                  </a:lnTo>
                  <a:lnTo>
                    <a:pt x="941638" y="1096798"/>
                  </a:lnTo>
                  <a:lnTo>
                    <a:pt x="940056" y="1097298"/>
                  </a:lnTo>
                  <a:lnTo>
                    <a:pt x="938533" y="1098944"/>
                  </a:lnTo>
                  <a:lnTo>
                    <a:pt x="936702" y="1099835"/>
                  </a:lnTo>
                  <a:lnTo>
                    <a:pt x="936852" y="1098666"/>
                  </a:lnTo>
                  <a:lnTo>
                    <a:pt x="939258" y="1093066"/>
                  </a:lnTo>
                  <a:lnTo>
                    <a:pt x="940313" y="1091173"/>
                  </a:lnTo>
                  <a:lnTo>
                    <a:pt x="940718" y="1091061"/>
                  </a:lnTo>
                  <a:lnTo>
                    <a:pt x="942026" y="1091337"/>
                  </a:lnTo>
                  <a:lnTo>
                    <a:pt x="942430" y="1091246"/>
                  </a:lnTo>
                  <a:lnTo>
                    <a:pt x="942686" y="1090689"/>
                  </a:lnTo>
                  <a:lnTo>
                    <a:pt x="943083" y="1089214"/>
                  </a:lnTo>
                  <a:lnTo>
                    <a:pt x="943793" y="1087739"/>
                  </a:lnTo>
                  <a:lnTo>
                    <a:pt x="944708" y="1085034"/>
                  </a:lnTo>
                  <a:lnTo>
                    <a:pt x="945965" y="1075682"/>
                  </a:lnTo>
                  <a:lnTo>
                    <a:pt x="946078" y="1072812"/>
                  </a:lnTo>
                  <a:lnTo>
                    <a:pt x="945862" y="1069910"/>
                  </a:lnTo>
                  <a:lnTo>
                    <a:pt x="945345" y="1066914"/>
                  </a:lnTo>
                  <a:lnTo>
                    <a:pt x="944490" y="1064094"/>
                  </a:lnTo>
                  <a:lnTo>
                    <a:pt x="942471" y="1060290"/>
                  </a:lnTo>
                  <a:lnTo>
                    <a:pt x="942356" y="1059216"/>
                  </a:lnTo>
                  <a:lnTo>
                    <a:pt x="942733" y="1058285"/>
                  </a:lnTo>
                  <a:lnTo>
                    <a:pt x="943397" y="1057333"/>
                  </a:lnTo>
                  <a:lnTo>
                    <a:pt x="944386" y="1056990"/>
                  </a:lnTo>
                  <a:lnTo>
                    <a:pt x="946905" y="1058494"/>
                  </a:lnTo>
                  <a:lnTo>
                    <a:pt x="948167" y="1058727"/>
                  </a:lnTo>
                  <a:lnTo>
                    <a:pt x="949623" y="1057173"/>
                  </a:lnTo>
                  <a:lnTo>
                    <a:pt x="952989" y="1050759"/>
                  </a:lnTo>
                  <a:lnTo>
                    <a:pt x="953668" y="1048832"/>
                  </a:lnTo>
                  <a:lnTo>
                    <a:pt x="953684" y="1047112"/>
                  </a:lnTo>
                  <a:lnTo>
                    <a:pt x="953504" y="1045931"/>
                  </a:lnTo>
                  <a:lnTo>
                    <a:pt x="952434" y="1043050"/>
                  </a:lnTo>
                  <a:lnTo>
                    <a:pt x="951829" y="1041801"/>
                  </a:lnTo>
                  <a:lnTo>
                    <a:pt x="951571" y="1041457"/>
                  </a:lnTo>
                  <a:lnTo>
                    <a:pt x="952570" y="1039604"/>
                  </a:lnTo>
                  <a:lnTo>
                    <a:pt x="953961" y="1037566"/>
                  </a:lnTo>
                  <a:lnTo>
                    <a:pt x="956041" y="1035301"/>
                  </a:lnTo>
                  <a:lnTo>
                    <a:pt x="958172" y="1033489"/>
                  </a:lnTo>
                  <a:lnTo>
                    <a:pt x="960859" y="1032264"/>
                  </a:lnTo>
                  <a:lnTo>
                    <a:pt x="961748" y="1031016"/>
                  </a:lnTo>
                  <a:lnTo>
                    <a:pt x="962348" y="1029558"/>
                  </a:lnTo>
                  <a:lnTo>
                    <a:pt x="962554" y="1028370"/>
                  </a:lnTo>
                  <a:lnTo>
                    <a:pt x="962170" y="1026845"/>
                  </a:lnTo>
                  <a:lnTo>
                    <a:pt x="961452" y="1025823"/>
                  </a:lnTo>
                  <a:lnTo>
                    <a:pt x="960595" y="1024953"/>
                  </a:lnTo>
                  <a:lnTo>
                    <a:pt x="959801" y="1023865"/>
                  </a:lnTo>
                  <a:lnTo>
                    <a:pt x="961496" y="1022971"/>
                  </a:lnTo>
                  <a:lnTo>
                    <a:pt x="963014" y="1021536"/>
                  </a:lnTo>
                  <a:lnTo>
                    <a:pt x="965556" y="1018345"/>
                  </a:lnTo>
                  <a:lnTo>
                    <a:pt x="971183" y="1013514"/>
                  </a:lnTo>
                  <a:lnTo>
                    <a:pt x="972419" y="1012804"/>
                  </a:lnTo>
                  <a:lnTo>
                    <a:pt x="976675" y="1005082"/>
                  </a:lnTo>
                  <a:lnTo>
                    <a:pt x="979498" y="1000979"/>
                  </a:lnTo>
                  <a:lnTo>
                    <a:pt x="981386" y="1001690"/>
                  </a:lnTo>
                  <a:lnTo>
                    <a:pt x="982041" y="1001715"/>
                  </a:lnTo>
                  <a:lnTo>
                    <a:pt x="989140" y="992654"/>
                  </a:lnTo>
                  <a:lnTo>
                    <a:pt x="991002" y="989078"/>
                  </a:lnTo>
                  <a:lnTo>
                    <a:pt x="993728" y="987869"/>
                  </a:lnTo>
                  <a:lnTo>
                    <a:pt x="994368" y="988996"/>
                  </a:lnTo>
                  <a:lnTo>
                    <a:pt x="992984" y="991189"/>
                  </a:lnTo>
                  <a:lnTo>
                    <a:pt x="993764" y="993013"/>
                  </a:lnTo>
                  <a:lnTo>
                    <a:pt x="996498" y="991687"/>
                  </a:lnTo>
                  <a:lnTo>
                    <a:pt x="996825" y="989989"/>
                  </a:lnTo>
                  <a:lnTo>
                    <a:pt x="996684" y="986729"/>
                  </a:lnTo>
                  <a:lnTo>
                    <a:pt x="997482" y="983471"/>
                  </a:lnTo>
                  <a:lnTo>
                    <a:pt x="997695" y="980304"/>
                  </a:lnTo>
                  <a:lnTo>
                    <a:pt x="996876" y="978131"/>
                  </a:lnTo>
                  <a:lnTo>
                    <a:pt x="995868" y="975081"/>
                  </a:lnTo>
                  <a:lnTo>
                    <a:pt x="994451" y="970915"/>
                  </a:lnTo>
                  <a:lnTo>
                    <a:pt x="993348" y="968612"/>
                  </a:lnTo>
                  <a:lnTo>
                    <a:pt x="992450" y="966838"/>
                  </a:lnTo>
                  <a:lnTo>
                    <a:pt x="991489" y="965270"/>
                  </a:lnTo>
                  <a:lnTo>
                    <a:pt x="990326" y="963022"/>
                  </a:lnTo>
                  <a:lnTo>
                    <a:pt x="990697" y="960208"/>
                  </a:lnTo>
                  <a:lnTo>
                    <a:pt x="991316" y="958214"/>
                  </a:lnTo>
                  <a:lnTo>
                    <a:pt x="990546" y="956215"/>
                  </a:lnTo>
                  <a:lnTo>
                    <a:pt x="988706" y="953591"/>
                  </a:lnTo>
                  <a:lnTo>
                    <a:pt x="986119" y="949661"/>
                  </a:lnTo>
                  <a:lnTo>
                    <a:pt x="985464" y="945296"/>
                  </a:lnTo>
                  <a:lnTo>
                    <a:pt x="986760" y="943629"/>
                  </a:lnTo>
                  <a:lnTo>
                    <a:pt x="987767" y="941001"/>
                  </a:lnTo>
                  <a:lnTo>
                    <a:pt x="989035" y="938467"/>
                  </a:lnTo>
                  <a:lnTo>
                    <a:pt x="990647" y="936544"/>
                  </a:lnTo>
                  <a:lnTo>
                    <a:pt x="994954" y="935249"/>
                  </a:lnTo>
                  <a:lnTo>
                    <a:pt x="1001400" y="930898"/>
                  </a:lnTo>
                  <a:lnTo>
                    <a:pt x="1001980" y="930921"/>
                  </a:lnTo>
                  <a:lnTo>
                    <a:pt x="1002953" y="931651"/>
                  </a:lnTo>
                  <a:lnTo>
                    <a:pt x="1003582" y="931780"/>
                  </a:lnTo>
                  <a:lnTo>
                    <a:pt x="1004098" y="931453"/>
                  </a:lnTo>
                  <a:lnTo>
                    <a:pt x="1005391" y="930276"/>
                  </a:lnTo>
                  <a:lnTo>
                    <a:pt x="1005798" y="930019"/>
                  </a:lnTo>
                  <a:lnTo>
                    <a:pt x="1007043" y="930560"/>
                  </a:lnTo>
                  <a:lnTo>
                    <a:pt x="1008141" y="931453"/>
                  </a:lnTo>
                  <a:lnTo>
                    <a:pt x="1009260" y="931833"/>
                  </a:lnTo>
                  <a:lnTo>
                    <a:pt x="1010603" y="930731"/>
                  </a:lnTo>
                  <a:lnTo>
                    <a:pt x="1011326" y="929500"/>
                  </a:lnTo>
                  <a:lnTo>
                    <a:pt x="1011423" y="928895"/>
                  </a:lnTo>
                  <a:lnTo>
                    <a:pt x="1011211" y="928299"/>
                  </a:lnTo>
                  <a:lnTo>
                    <a:pt x="1011090" y="927223"/>
                  </a:lnTo>
                  <a:lnTo>
                    <a:pt x="1011324" y="924272"/>
                  </a:lnTo>
                  <a:lnTo>
                    <a:pt x="1011261" y="923283"/>
                  </a:lnTo>
                  <a:lnTo>
                    <a:pt x="1010838" y="921261"/>
                  </a:lnTo>
                  <a:lnTo>
                    <a:pt x="1010220" y="919253"/>
                  </a:lnTo>
                  <a:lnTo>
                    <a:pt x="1009385" y="917394"/>
                  </a:lnTo>
                  <a:lnTo>
                    <a:pt x="1008327" y="915746"/>
                  </a:lnTo>
                  <a:lnTo>
                    <a:pt x="1007345" y="915204"/>
                  </a:lnTo>
                  <a:lnTo>
                    <a:pt x="1004909" y="915235"/>
                  </a:lnTo>
                  <a:lnTo>
                    <a:pt x="1003945" y="914694"/>
                  </a:lnTo>
                  <a:lnTo>
                    <a:pt x="1003116" y="913655"/>
                  </a:lnTo>
                  <a:lnTo>
                    <a:pt x="1002773" y="913022"/>
                  </a:lnTo>
                  <a:lnTo>
                    <a:pt x="997952" y="884830"/>
                  </a:lnTo>
                  <a:lnTo>
                    <a:pt x="998025" y="883090"/>
                  </a:lnTo>
                  <a:lnTo>
                    <a:pt x="999265" y="882003"/>
                  </a:lnTo>
                  <a:lnTo>
                    <a:pt x="1002062" y="880483"/>
                  </a:lnTo>
                  <a:lnTo>
                    <a:pt x="997707" y="876317"/>
                  </a:lnTo>
                  <a:lnTo>
                    <a:pt x="996999" y="875471"/>
                  </a:lnTo>
                  <a:lnTo>
                    <a:pt x="996755" y="874769"/>
                  </a:lnTo>
                  <a:lnTo>
                    <a:pt x="996054" y="874396"/>
                  </a:lnTo>
                  <a:lnTo>
                    <a:pt x="995234" y="874081"/>
                  </a:lnTo>
                  <a:lnTo>
                    <a:pt x="994096" y="873346"/>
                  </a:lnTo>
                  <a:lnTo>
                    <a:pt x="992952" y="873208"/>
                  </a:lnTo>
                  <a:lnTo>
                    <a:pt x="992657" y="873071"/>
                  </a:lnTo>
                  <a:lnTo>
                    <a:pt x="992520" y="872552"/>
                  </a:lnTo>
                  <a:lnTo>
                    <a:pt x="992595" y="872009"/>
                  </a:lnTo>
                  <a:lnTo>
                    <a:pt x="992618" y="871463"/>
                  </a:lnTo>
                  <a:lnTo>
                    <a:pt x="992375" y="870909"/>
                  </a:lnTo>
                  <a:lnTo>
                    <a:pt x="992322" y="870277"/>
                  </a:lnTo>
                  <a:lnTo>
                    <a:pt x="992936" y="868032"/>
                  </a:lnTo>
                  <a:lnTo>
                    <a:pt x="992912" y="866919"/>
                  </a:lnTo>
                  <a:lnTo>
                    <a:pt x="992352" y="865701"/>
                  </a:lnTo>
                  <a:lnTo>
                    <a:pt x="990087" y="863285"/>
                  </a:lnTo>
                  <a:lnTo>
                    <a:pt x="988965" y="861469"/>
                  </a:lnTo>
                  <a:lnTo>
                    <a:pt x="988298" y="859586"/>
                  </a:lnTo>
                  <a:lnTo>
                    <a:pt x="988584" y="857791"/>
                  </a:lnTo>
                  <a:lnTo>
                    <a:pt x="990375" y="856262"/>
                  </a:lnTo>
                  <a:lnTo>
                    <a:pt x="989436" y="855188"/>
                  </a:lnTo>
                  <a:lnTo>
                    <a:pt x="988412" y="854866"/>
                  </a:lnTo>
                  <a:lnTo>
                    <a:pt x="987441" y="854735"/>
                  </a:lnTo>
                  <a:lnTo>
                    <a:pt x="986663" y="854265"/>
                  </a:lnTo>
                  <a:lnTo>
                    <a:pt x="986298" y="853213"/>
                  </a:lnTo>
                  <a:lnTo>
                    <a:pt x="985954" y="850575"/>
                  </a:lnTo>
                  <a:lnTo>
                    <a:pt x="985425" y="849822"/>
                  </a:lnTo>
                  <a:lnTo>
                    <a:pt x="984367" y="850349"/>
                  </a:lnTo>
                  <a:lnTo>
                    <a:pt x="983811" y="852449"/>
                  </a:lnTo>
                  <a:lnTo>
                    <a:pt x="983435" y="854965"/>
                  </a:lnTo>
                  <a:lnTo>
                    <a:pt x="982839" y="856770"/>
                  </a:lnTo>
                  <a:lnTo>
                    <a:pt x="983570" y="859264"/>
                  </a:lnTo>
                  <a:lnTo>
                    <a:pt x="983640" y="862374"/>
                  </a:lnTo>
                  <a:lnTo>
                    <a:pt x="983205" y="867870"/>
                  </a:lnTo>
                  <a:lnTo>
                    <a:pt x="982291" y="870744"/>
                  </a:lnTo>
                  <a:lnTo>
                    <a:pt x="982342" y="872111"/>
                  </a:lnTo>
                  <a:lnTo>
                    <a:pt x="985132" y="873368"/>
                  </a:lnTo>
                  <a:lnTo>
                    <a:pt x="986136" y="874781"/>
                  </a:lnTo>
                  <a:lnTo>
                    <a:pt x="986797" y="876537"/>
                  </a:lnTo>
                  <a:lnTo>
                    <a:pt x="987166" y="878157"/>
                  </a:lnTo>
                  <a:lnTo>
                    <a:pt x="987611" y="883454"/>
                  </a:lnTo>
                  <a:lnTo>
                    <a:pt x="987537" y="892101"/>
                  </a:lnTo>
                  <a:lnTo>
                    <a:pt x="987372" y="893522"/>
                  </a:lnTo>
                  <a:lnTo>
                    <a:pt x="986906" y="894555"/>
                  </a:lnTo>
                  <a:lnTo>
                    <a:pt x="985945" y="896010"/>
                  </a:lnTo>
                  <a:lnTo>
                    <a:pt x="984852" y="898992"/>
                  </a:lnTo>
                  <a:lnTo>
                    <a:pt x="984042" y="900211"/>
                  </a:lnTo>
                  <a:lnTo>
                    <a:pt x="983124" y="900440"/>
                  </a:lnTo>
                  <a:lnTo>
                    <a:pt x="982506" y="899766"/>
                  </a:lnTo>
                  <a:lnTo>
                    <a:pt x="981891" y="899501"/>
                  </a:lnTo>
                  <a:lnTo>
                    <a:pt x="981044" y="900982"/>
                  </a:lnTo>
                  <a:lnTo>
                    <a:pt x="980906" y="902205"/>
                  </a:lnTo>
                  <a:lnTo>
                    <a:pt x="981087" y="903618"/>
                  </a:lnTo>
                  <a:lnTo>
                    <a:pt x="981510" y="904935"/>
                  </a:lnTo>
                  <a:lnTo>
                    <a:pt x="983190" y="907873"/>
                  </a:lnTo>
                  <a:lnTo>
                    <a:pt x="983468" y="909479"/>
                  </a:lnTo>
                  <a:lnTo>
                    <a:pt x="982501" y="910472"/>
                  </a:lnTo>
                  <a:lnTo>
                    <a:pt x="979928" y="910629"/>
                  </a:lnTo>
                  <a:lnTo>
                    <a:pt x="978522" y="910451"/>
                  </a:lnTo>
                  <a:lnTo>
                    <a:pt x="977564" y="910164"/>
                  </a:lnTo>
                  <a:lnTo>
                    <a:pt x="975537" y="908789"/>
                  </a:lnTo>
                  <a:lnTo>
                    <a:pt x="972315" y="905512"/>
                  </a:lnTo>
                  <a:lnTo>
                    <a:pt x="970415" y="904940"/>
                  </a:lnTo>
                  <a:lnTo>
                    <a:pt x="967745" y="906156"/>
                  </a:lnTo>
                  <a:lnTo>
                    <a:pt x="965186" y="908164"/>
                  </a:lnTo>
                  <a:lnTo>
                    <a:pt x="963577" y="910037"/>
                  </a:lnTo>
                  <a:lnTo>
                    <a:pt x="963484" y="910853"/>
                  </a:lnTo>
                  <a:lnTo>
                    <a:pt x="963564" y="913500"/>
                  </a:lnTo>
                  <a:lnTo>
                    <a:pt x="963401" y="914512"/>
                  </a:lnTo>
                  <a:lnTo>
                    <a:pt x="962853" y="915437"/>
                  </a:lnTo>
                  <a:lnTo>
                    <a:pt x="954084" y="924668"/>
                  </a:lnTo>
                  <a:lnTo>
                    <a:pt x="951787" y="925973"/>
                  </a:lnTo>
                  <a:lnTo>
                    <a:pt x="949343" y="926991"/>
                  </a:lnTo>
                  <a:lnTo>
                    <a:pt x="947383" y="928466"/>
                  </a:lnTo>
                  <a:lnTo>
                    <a:pt x="946507" y="931101"/>
                  </a:lnTo>
                  <a:lnTo>
                    <a:pt x="946281" y="934241"/>
                  </a:lnTo>
                  <a:lnTo>
                    <a:pt x="945816" y="936743"/>
                  </a:lnTo>
                  <a:lnTo>
                    <a:pt x="945056" y="938931"/>
                  </a:lnTo>
                  <a:lnTo>
                    <a:pt x="939705" y="948035"/>
                  </a:lnTo>
                  <a:lnTo>
                    <a:pt x="939074" y="950279"/>
                  </a:lnTo>
                  <a:lnTo>
                    <a:pt x="938019" y="960358"/>
                  </a:lnTo>
                  <a:lnTo>
                    <a:pt x="937142" y="963339"/>
                  </a:lnTo>
                  <a:lnTo>
                    <a:pt x="935932" y="965618"/>
                  </a:lnTo>
                  <a:lnTo>
                    <a:pt x="931107" y="971897"/>
                  </a:lnTo>
                  <a:lnTo>
                    <a:pt x="929838" y="974173"/>
                  </a:lnTo>
                  <a:lnTo>
                    <a:pt x="923483" y="988565"/>
                  </a:lnTo>
                  <a:lnTo>
                    <a:pt x="920413" y="993720"/>
                  </a:lnTo>
                  <a:lnTo>
                    <a:pt x="917810" y="995943"/>
                  </a:lnTo>
                  <a:lnTo>
                    <a:pt x="915943" y="996701"/>
                  </a:lnTo>
                  <a:lnTo>
                    <a:pt x="912664" y="1000234"/>
                  </a:lnTo>
                  <a:lnTo>
                    <a:pt x="910212" y="1000985"/>
                  </a:lnTo>
                  <a:lnTo>
                    <a:pt x="904930" y="1001373"/>
                  </a:lnTo>
                  <a:lnTo>
                    <a:pt x="898066" y="1002920"/>
                  </a:lnTo>
                  <a:lnTo>
                    <a:pt x="897319" y="1002803"/>
                  </a:lnTo>
                  <a:lnTo>
                    <a:pt x="896510" y="1002379"/>
                  </a:lnTo>
                  <a:lnTo>
                    <a:pt x="895291" y="1001450"/>
                  </a:lnTo>
                  <a:lnTo>
                    <a:pt x="895003" y="1000686"/>
                  </a:lnTo>
                  <a:lnTo>
                    <a:pt x="894934" y="999855"/>
                  </a:lnTo>
                  <a:lnTo>
                    <a:pt x="894440" y="998729"/>
                  </a:lnTo>
                  <a:lnTo>
                    <a:pt x="892376" y="996861"/>
                  </a:lnTo>
                  <a:lnTo>
                    <a:pt x="890261" y="996514"/>
                  </a:lnTo>
                  <a:lnTo>
                    <a:pt x="888589" y="997785"/>
                  </a:lnTo>
                  <a:lnTo>
                    <a:pt x="887833" y="1000719"/>
                  </a:lnTo>
                  <a:lnTo>
                    <a:pt x="887348" y="1001869"/>
                  </a:lnTo>
                  <a:lnTo>
                    <a:pt x="886319" y="1002813"/>
                  </a:lnTo>
                  <a:lnTo>
                    <a:pt x="885150" y="1003470"/>
                  </a:lnTo>
                  <a:lnTo>
                    <a:pt x="884320" y="1003697"/>
                  </a:lnTo>
                  <a:lnTo>
                    <a:pt x="883285" y="1004295"/>
                  </a:lnTo>
                  <a:lnTo>
                    <a:pt x="883240" y="1005647"/>
                  </a:lnTo>
                  <a:lnTo>
                    <a:pt x="883604" y="1007042"/>
                  </a:lnTo>
                  <a:lnTo>
                    <a:pt x="883845" y="1007678"/>
                  </a:lnTo>
                  <a:lnTo>
                    <a:pt x="890064" y="1005391"/>
                  </a:lnTo>
                  <a:lnTo>
                    <a:pt x="891996" y="1005691"/>
                  </a:lnTo>
                  <a:lnTo>
                    <a:pt x="886264" y="1009104"/>
                  </a:lnTo>
                  <a:lnTo>
                    <a:pt x="884831" y="1010351"/>
                  </a:lnTo>
                  <a:lnTo>
                    <a:pt x="882580" y="1011773"/>
                  </a:lnTo>
                  <a:lnTo>
                    <a:pt x="880055" y="1012001"/>
                  </a:lnTo>
                  <a:lnTo>
                    <a:pt x="877435" y="1011892"/>
                  </a:lnTo>
                  <a:lnTo>
                    <a:pt x="874886" y="1012300"/>
                  </a:lnTo>
                  <a:lnTo>
                    <a:pt x="872976" y="1013503"/>
                  </a:lnTo>
                  <a:lnTo>
                    <a:pt x="871540" y="1014908"/>
                  </a:lnTo>
                  <a:lnTo>
                    <a:pt x="869799" y="1016042"/>
                  </a:lnTo>
                  <a:lnTo>
                    <a:pt x="866988" y="1016465"/>
                  </a:lnTo>
                  <a:lnTo>
                    <a:pt x="865852" y="1016999"/>
                  </a:lnTo>
                  <a:lnTo>
                    <a:pt x="864306" y="1019440"/>
                  </a:lnTo>
                  <a:lnTo>
                    <a:pt x="863224" y="1019954"/>
                  </a:lnTo>
                  <a:lnTo>
                    <a:pt x="862623" y="1020147"/>
                  </a:lnTo>
                  <a:lnTo>
                    <a:pt x="859871" y="1021548"/>
                  </a:lnTo>
                  <a:lnTo>
                    <a:pt x="853038" y="1023863"/>
                  </a:lnTo>
                  <a:lnTo>
                    <a:pt x="851264" y="1025303"/>
                  </a:lnTo>
                  <a:lnTo>
                    <a:pt x="850581" y="1026228"/>
                  </a:lnTo>
                  <a:lnTo>
                    <a:pt x="850267" y="1027079"/>
                  </a:lnTo>
                  <a:lnTo>
                    <a:pt x="850081" y="1029705"/>
                  </a:lnTo>
                  <a:lnTo>
                    <a:pt x="845539" y="1032664"/>
                  </a:lnTo>
                  <a:lnTo>
                    <a:pt x="842354" y="1035849"/>
                  </a:lnTo>
                  <a:lnTo>
                    <a:pt x="840409" y="1037275"/>
                  </a:lnTo>
                  <a:lnTo>
                    <a:pt x="835846" y="1038203"/>
                  </a:lnTo>
                  <a:lnTo>
                    <a:pt x="833719" y="1039331"/>
                  </a:lnTo>
                  <a:lnTo>
                    <a:pt x="826880" y="1045129"/>
                  </a:lnTo>
                  <a:lnTo>
                    <a:pt x="826052" y="1046303"/>
                  </a:lnTo>
                  <a:lnTo>
                    <a:pt x="825594" y="1047665"/>
                  </a:lnTo>
                  <a:lnTo>
                    <a:pt x="825424" y="1050281"/>
                  </a:lnTo>
                  <a:lnTo>
                    <a:pt x="825079" y="1051635"/>
                  </a:lnTo>
                  <a:lnTo>
                    <a:pt x="824437" y="1052772"/>
                  </a:lnTo>
                  <a:lnTo>
                    <a:pt x="822841" y="1054660"/>
                  </a:lnTo>
                  <a:lnTo>
                    <a:pt x="822117" y="1055878"/>
                  </a:lnTo>
                  <a:lnTo>
                    <a:pt x="820982" y="1059413"/>
                  </a:lnTo>
                  <a:lnTo>
                    <a:pt x="818260" y="1062364"/>
                  </a:lnTo>
                  <a:lnTo>
                    <a:pt x="811355" y="1075042"/>
                  </a:lnTo>
                  <a:lnTo>
                    <a:pt x="807757" y="1077825"/>
                  </a:lnTo>
                  <a:lnTo>
                    <a:pt x="801143" y="1080727"/>
                  </a:lnTo>
                  <a:lnTo>
                    <a:pt x="798560" y="1084396"/>
                  </a:lnTo>
                  <a:lnTo>
                    <a:pt x="799776" y="1086311"/>
                  </a:lnTo>
                  <a:lnTo>
                    <a:pt x="799073" y="1087615"/>
                  </a:lnTo>
                  <a:lnTo>
                    <a:pt x="798027" y="1088743"/>
                  </a:lnTo>
                  <a:lnTo>
                    <a:pt x="798077" y="1090107"/>
                  </a:lnTo>
                  <a:lnTo>
                    <a:pt x="799166" y="1091935"/>
                  </a:lnTo>
                  <a:lnTo>
                    <a:pt x="799398" y="1093324"/>
                  </a:lnTo>
                  <a:lnTo>
                    <a:pt x="799024" y="1097234"/>
                  </a:lnTo>
                  <a:lnTo>
                    <a:pt x="798206" y="1101522"/>
                  </a:lnTo>
                  <a:lnTo>
                    <a:pt x="796619" y="1103810"/>
                  </a:lnTo>
                  <a:lnTo>
                    <a:pt x="795111" y="1103461"/>
                  </a:lnTo>
                  <a:lnTo>
                    <a:pt x="794521" y="1099811"/>
                  </a:lnTo>
                  <a:lnTo>
                    <a:pt x="793384" y="1096913"/>
                  </a:lnTo>
                  <a:lnTo>
                    <a:pt x="790541" y="1097444"/>
                  </a:lnTo>
                  <a:lnTo>
                    <a:pt x="784972" y="1100786"/>
                  </a:lnTo>
                  <a:lnTo>
                    <a:pt x="782270" y="1100997"/>
                  </a:lnTo>
                  <a:lnTo>
                    <a:pt x="780693" y="1101622"/>
                  </a:lnTo>
                  <a:lnTo>
                    <a:pt x="779088" y="1103378"/>
                  </a:lnTo>
                  <a:lnTo>
                    <a:pt x="778365" y="1105217"/>
                  </a:lnTo>
                  <a:lnTo>
                    <a:pt x="777619" y="1109046"/>
                  </a:lnTo>
                  <a:lnTo>
                    <a:pt x="776727" y="1110430"/>
                  </a:lnTo>
                  <a:lnTo>
                    <a:pt x="779123" y="1114381"/>
                  </a:lnTo>
                  <a:lnTo>
                    <a:pt x="779482" y="1116632"/>
                  </a:lnTo>
                  <a:lnTo>
                    <a:pt x="778040" y="1118537"/>
                  </a:lnTo>
                  <a:lnTo>
                    <a:pt x="776023" y="1116031"/>
                  </a:lnTo>
                  <a:lnTo>
                    <a:pt x="773883" y="1115691"/>
                  </a:lnTo>
                  <a:lnTo>
                    <a:pt x="772139" y="1117277"/>
                  </a:lnTo>
                  <a:lnTo>
                    <a:pt x="771385" y="1120466"/>
                  </a:lnTo>
                  <a:lnTo>
                    <a:pt x="771240" y="1121773"/>
                  </a:lnTo>
                  <a:lnTo>
                    <a:pt x="770617" y="1124253"/>
                  </a:lnTo>
                  <a:lnTo>
                    <a:pt x="770467" y="1125727"/>
                  </a:lnTo>
                  <a:lnTo>
                    <a:pt x="770854" y="1126898"/>
                  </a:lnTo>
                  <a:lnTo>
                    <a:pt x="772739" y="1129097"/>
                  </a:lnTo>
                  <a:lnTo>
                    <a:pt x="773317" y="1130577"/>
                  </a:lnTo>
                  <a:lnTo>
                    <a:pt x="772616" y="1133348"/>
                  </a:lnTo>
                  <a:lnTo>
                    <a:pt x="770297" y="1133423"/>
                  </a:lnTo>
                  <a:lnTo>
                    <a:pt x="767834" y="1133014"/>
                  </a:lnTo>
                  <a:lnTo>
                    <a:pt x="766633" y="1134382"/>
                  </a:lnTo>
                  <a:lnTo>
                    <a:pt x="766135" y="1135681"/>
                  </a:lnTo>
                  <a:lnTo>
                    <a:pt x="764119" y="1137126"/>
                  </a:lnTo>
                  <a:lnTo>
                    <a:pt x="763634" y="1137891"/>
                  </a:lnTo>
                  <a:lnTo>
                    <a:pt x="764204" y="1139412"/>
                  </a:lnTo>
                  <a:lnTo>
                    <a:pt x="765588" y="1140048"/>
                  </a:lnTo>
                  <a:lnTo>
                    <a:pt x="768671" y="1140146"/>
                  </a:lnTo>
                  <a:lnTo>
                    <a:pt x="770795" y="1139867"/>
                  </a:lnTo>
                  <a:lnTo>
                    <a:pt x="772898" y="1139116"/>
                  </a:lnTo>
                  <a:lnTo>
                    <a:pt x="774836" y="1137954"/>
                  </a:lnTo>
                  <a:lnTo>
                    <a:pt x="778869" y="1133737"/>
                  </a:lnTo>
                  <a:lnTo>
                    <a:pt x="779423" y="1133352"/>
                  </a:lnTo>
                  <a:lnTo>
                    <a:pt x="780704" y="1133967"/>
                  </a:lnTo>
                  <a:lnTo>
                    <a:pt x="781428" y="1135094"/>
                  </a:lnTo>
                  <a:lnTo>
                    <a:pt x="782162" y="1135822"/>
                  </a:lnTo>
                  <a:lnTo>
                    <a:pt x="783423" y="1135191"/>
                  </a:lnTo>
                  <a:lnTo>
                    <a:pt x="784026" y="1133958"/>
                  </a:lnTo>
                  <a:lnTo>
                    <a:pt x="783893" y="1131063"/>
                  </a:lnTo>
                  <a:lnTo>
                    <a:pt x="784223" y="1129939"/>
                  </a:lnTo>
                  <a:lnTo>
                    <a:pt x="785131" y="1129331"/>
                  </a:lnTo>
                  <a:lnTo>
                    <a:pt x="786111" y="1129563"/>
                  </a:lnTo>
                  <a:lnTo>
                    <a:pt x="786865" y="1130523"/>
                  </a:lnTo>
                  <a:lnTo>
                    <a:pt x="787132" y="1132247"/>
                  </a:lnTo>
                  <a:lnTo>
                    <a:pt x="786855" y="1137899"/>
                  </a:lnTo>
                  <a:lnTo>
                    <a:pt x="786176" y="1140083"/>
                  </a:lnTo>
                  <a:lnTo>
                    <a:pt x="784693" y="1142260"/>
                  </a:lnTo>
                  <a:lnTo>
                    <a:pt x="782943" y="1144095"/>
                  </a:lnTo>
                  <a:lnTo>
                    <a:pt x="781763" y="1145640"/>
                  </a:lnTo>
                  <a:lnTo>
                    <a:pt x="781449" y="1147466"/>
                  </a:lnTo>
                  <a:lnTo>
                    <a:pt x="784327" y="1156394"/>
                  </a:lnTo>
                  <a:lnTo>
                    <a:pt x="784228" y="1156549"/>
                  </a:lnTo>
                  <a:lnTo>
                    <a:pt x="784228" y="1158540"/>
                  </a:lnTo>
                  <a:lnTo>
                    <a:pt x="784423" y="1159005"/>
                  </a:lnTo>
                  <a:lnTo>
                    <a:pt x="785662" y="1160824"/>
                  </a:lnTo>
                  <a:lnTo>
                    <a:pt x="784632" y="1162236"/>
                  </a:lnTo>
                  <a:lnTo>
                    <a:pt x="781880" y="1162970"/>
                  </a:lnTo>
                  <a:lnTo>
                    <a:pt x="780500" y="1164290"/>
                  </a:lnTo>
                  <a:lnTo>
                    <a:pt x="778471" y="1162987"/>
                  </a:lnTo>
                  <a:lnTo>
                    <a:pt x="776740" y="1157470"/>
                  </a:lnTo>
                  <a:lnTo>
                    <a:pt x="775218" y="1156190"/>
                  </a:lnTo>
                  <a:lnTo>
                    <a:pt x="774139" y="1155884"/>
                  </a:lnTo>
                  <a:lnTo>
                    <a:pt x="771639" y="1154352"/>
                  </a:lnTo>
                  <a:lnTo>
                    <a:pt x="770093" y="1154015"/>
                  </a:lnTo>
                  <a:lnTo>
                    <a:pt x="769647" y="1153230"/>
                  </a:lnTo>
                  <a:lnTo>
                    <a:pt x="769570" y="1152138"/>
                  </a:lnTo>
                  <a:lnTo>
                    <a:pt x="769187" y="1150853"/>
                  </a:lnTo>
                  <a:lnTo>
                    <a:pt x="765839" y="1146821"/>
                  </a:lnTo>
                  <a:lnTo>
                    <a:pt x="761695" y="1144586"/>
                  </a:lnTo>
                  <a:lnTo>
                    <a:pt x="757307" y="1144935"/>
                  </a:lnTo>
                  <a:lnTo>
                    <a:pt x="753237" y="1148686"/>
                  </a:lnTo>
                  <a:lnTo>
                    <a:pt x="752521" y="1151311"/>
                  </a:lnTo>
                  <a:lnTo>
                    <a:pt x="752173" y="1151775"/>
                  </a:lnTo>
                  <a:lnTo>
                    <a:pt x="751692" y="1151996"/>
                  </a:lnTo>
                  <a:lnTo>
                    <a:pt x="751050" y="1152161"/>
                  </a:lnTo>
                  <a:lnTo>
                    <a:pt x="751197" y="1153243"/>
                  </a:lnTo>
                  <a:lnTo>
                    <a:pt x="751595" y="1154749"/>
                  </a:lnTo>
                  <a:lnTo>
                    <a:pt x="751608" y="1156079"/>
                  </a:lnTo>
                  <a:lnTo>
                    <a:pt x="750586" y="1156625"/>
                  </a:lnTo>
                  <a:lnTo>
                    <a:pt x="745488" y="1156523"/>
                  </a:lnTo>
                  <a:lnTo>
                    <a:pt x="744545" y="1155865"/>
                  </a:lnTo>
                  <a:lnTo>
                    <a:pt x="744372" y="1154322"/>
                  </a:lnTo>
                  <a:lnTo>
                    <a:pt x="744497" y="1152544"/>
                  </a:lnTo>
                  <a:lnTo>
                    <a:pt x="744495" y="1151151"/>
                  </a:lnTo>
                  <a:lnTo>
                    <a:pt x="742668" y="1147103"/>
                  </a:lnTo>
                  <a:lnTo>
                    <a:pt x="733161" y="1135987"/>
                  </a:lnTo>
                  <a:lnTo>
                    <a:pt x="729480" y="1130073"/>
                  </a:lnTo>
                  <a:lnTo>
                    <a:pt x="727523" y="1127691"/>
                  </a:lnTo>
                  <a:lnTo>
                    <a:pt x="724597" y="1125208"/>
                  </a:lnTo>
                  <a:lnTo>
                    <a:pt x="719778" y="1123037"/>
                  </a:lnTo>
                  <a:lnTo>
                    <a:pt x="718499" y="1122072"/>
                  </a:lnTo>
                  <a:lnTo>
                    <a:pt x="717262" y="1121548"/>
                  </a:lnTo>
                  <a:lnTo>
                    <a:pt x="714308" y="1122094"/>
                  </a:lnTo>
                  <a:lnTo>
                    <a:pt x="712985" y="1121569"/>
                  </a:lnTo>
                  <a:lnTo>
                    <a:pt x="715479" y="1117149"/>
                  </a:lnTo>
                  <a:lnTo>
                    <a:pt x="715278" y="1115448"/>
                  </a:lnTo>
                  <a:lnTo>
                    <a:pt x="713555" y="1113188"/>
                  </a:lnTo>
                  <a:lnTo>
                    <a:pt x="709831" y="1109479"/>
                  </a:lnTo>
                  <a:lnTo>
                    <a:pt x="706013" y="1106514"/>
                  </a:lnTo>
                  <a:lnTo>
                    <a:pt x="703789" y="1105849"/>
                  </a:lnTo>
                  <a:lnTo>
                    <a:pt x="701833" y="1106173"/>
                  </a:lnTo>
                  <a:lnTo>
                    <a:pt x="699887" y="1106833"/>
                  </a:lnTo>
                  <a:lnTo>
                    <a:pt x="697680" y="1107176"/>
                  </a:lnTo>
                  <a:lnTo>
                    <a:pt x="695949" y="1108060"/>
                  </a:lnTo>
                  <a:lnTo>
                    <a:pt x="693969" y="1109726"/>
                  </a:lnTo>
                  <a:lnTo>
                    <a:pt x="692080" y="1110734"/>
                  </a:lnTo>
                  <a:lnTo>
                    <a:pt x="690686" y="1109623"/>
                  </a:lnTo>
                  <a:lnTo>
                    <a:pt x="690917" y="1107353"/>
                  </a:lnTo>
                  <a:lnTo>
                    <a:pt x="694311" y="1102597"/>
                  </a:lnTo>
                  <a:lnTo>
                    <a:pt x="695214" y="1100517"/>
                  </a:lnTo>
                  <a:lnTo>
                    <a:pt x="695700" y="1097633"/>
                  </a:lnTo>
                  <a:lnTo>
                    <a:pt x="696865" y="1096006"/>
                  </a:lnTo>
                  <a:lnTo>
                    <a:pt x="698301" y="1094772"/>
                  </a:lnTo>
                  <a:lnTo>
                    <a:pt x="699703" y="1093065"/>
                  </a:lnTo>
                  <a:lnTo>
                    <a:pt x="700116" y="1091815"/>
                  </a:lnTo>
                  <a:lnTo>
                    <a:pt x="700403" y="1090353"/>
                  </a:lnTo>
                  <a:lnTo>
                    <a:pt x="700894" y="1089145"/>
                  </a:lnTo>
                  <a:lnTo>
                    <a:pt x="701901" y="1088638"/>
                  </a:lnTo>
                  <a:lnTo>
                    <a:pt x="702819" y="1089239"/>
                  </a:lnTo>
                  <a:lnTo>
                    <a:pt x="702690" y="1090620"/>
                  </a:lnTo>
                  <a:lnTo>
                    <a:pt x="701812" y="1093508"/>
                  </a:lnTo>
                  <a:lnTo>
                    <a:pt x="702175" y="1096468"/>
                  </a:lnTo>
                  <a:lnTo>
                    <a:pt x="703325" y="1098027"/>
                  </a:lnTo>
                  <a:lnTo>
                    <a:pt x="705169" y="1098769"/>
                  </a:lnTo>
                  <a:lnTo>
                    <a:pt x="712783" y="1100656"/>
                  </a:lnTo>
                  <a:lnTo>
                    <a:pt x="714177" y="1101224"/>
                  </a:lnTo>
                  <a:lnTo>
                    <a:pt x="712251" y="1102596"/>
                  </a:lnTo>
                  <a:lnTo>
                    <a:pt x="711520" y="1104134"/>
                  </a:lnTo>
                  <a:lnTo>
                    <a:pt x="711868" y="1105773"/>
                  </a:lnTo>
                  <a:lnTo>
                    <a:pt x="713259" y="1107431"/>
                  </a:lnTo>
                  <a:lnTo>
                    <a:pt x="716371" y="1108721"/>
                  </a:lnTo>
                  <a:lnTo>
                    <a:pt x="717030" y="1109591"/>
                  </a:lnTo>
                  <a:lnTo>
                    <a:pt x="715443" y="1110989"/>
                  </a:lnTo>
                  <a:lnTo>
                    <a:pt x="716558" y="1112454"/>
                  </a:lnTo>
                  <a:lnTo>
                    <a:pt x="718576" y="1114228"/>
                  </a:lnTo>
                  <a:lnTo>
                    <a:pt x="720719" y="1115732"/>
                  </a:lnTo>
                  <a:lnTo>
                    <a:pt x="722249" y="1116387"/>
                  </a:lnTo>
                  <a:lnTo>
                    <a:pt x="723293" y="1116123"/>
                  </a:lnTo>
                  <a:lnTo>
                    <a:pt x="725499" y="1114958"/>
                  </a:lnTo>
                  <a:lnTo>
                    <a:pt x="732104" y="1113926"/>
                  </a:lnTo>
                  <a:lnTo>
                    <a:pt x="732741" y="1112388"/>
                  </a:lnTo>
                  <a:lnTo>
                    <a:pt x="730368" y="1111537"/>
                  </a:lnTo>
                  <a:lnTo>
                    <a:pt x="725690" y="1110698"/>
                  </a:lnTo>
                  <a:lnTo>
                    <a:pt x="725824" y="1109255"/>
                  </a:lnTo>
                  <a:lnTo>
                    <a:pt x="726326" y="1106739"/>
                  </a:lnTo>
                  <a:lnTo>
                    <a:pt x="726456" y="1105432"/>
                  </a:lnTo>
                  <a:lnTo>
                    <a:pt x="725988" y="1103737"/>
                  </a:lnTo>
                  <a:lnTo>
                    <a:pt x="724870" y="1104136"/>
                  </a:lnTo>
                  <a:lnTo>
                    <a:pt x="723851" y="1105259"/>
                  </a:lnTo>
                  <a:lnTo>
                    <a:pt x="723554" y="1105768"/>
                  </a:lnTo>
                  <a:lnTo>
                    <a:pt x="722665" y="1106862"/>
                  </a:lnTo>
                  <a:lnTo>
                    <a:pt x="722508" y="1107781"/>
                  </a:lnTo>
                  <a:lnTo>
                    <a:pt x="722327" y="1108134"/>
                  </a:lnTo>
                  <a:lnTo>
                    <a:pt x="721334" y="1107571"/>
                  </a:lnTo>
                  <a:lnTo>
                    <a:pt x="720676" y="1106680"/>
                  </a:lnTo>
                  <a:lnTo>
                    <a:pt x="720261" y="1105321"/>
                  </a:lnTo>
                  <a:lnTo>
                    <a:pt x="720030" y="1103840"/>
                  </a:lnTo>
                  <a:lnTo>
                    <a:pt x="719976" y="1102645"/>
                  </a:lnTo>
                  <a:lnTo>
                    <a:pt x="719762" y="1102055"/>
                  </a:lnTo>
                  <a:lnTo>
                    <a:pt x="719458" y="1100718"/>
                  </a:lnTo>
                  <a:lnTo>
                    <a:pt x="719521" y="1099368"/>
                  </a:lnTo>
                  <a:lnTo>
                    <a:pt x="721103" y="1098307"/>
                  </a:lnTo>
                  <a:lnTo>
                    <a:pt x="721473" y="1097139"/>
                  </a:lnTo>
                  <a:lnTo>
                    <a:pt x="721607" y="1095633"/>
                  </a:lnTo>
                  <a:lnTo>
                    <a:pt x="721601" y="1094230"/>
                  </a:lnTo>
                  <a:lnTo>
                    <a:pt x="720900" y="1091514"/>
                  </a:lnTo>
                  <a:lnTo>
                    <a:pt x="718588" y="1087681"/>
                  </a:lnTo>
                  <a:lnTo>
                    <a:pt x="718121" y="1085860"/>
                  </a:lnTo>
                  <a:lnTo>
                    <a:pt x="716863" y="1068802"/>
                  </a:lnTo>
                  <a:lnTo>
                    <a:pt x="715094" y="1061783"/>
                  </a:lnTo>
                  <a:lnTo>
                    <a:pt x="712273" y="1056392"/>
                  </a:lnTo>
                  <a:lnTo>
                    <a:pt x="708412" y="1056138"/>
                  </a:lnTo>
                  <a:lnTo>
                    <a:pt x="706342" y="1053663"/>
                  </a:lnTo>
                  <a:lnTo>
                    <a:pt x="705521" y="1052298"/>
                  </a:lnTo>
                  <a:lnTo>
                    <a:pt x="704854" y="1050736"/>
                  </a:lnTo>
                  <a:lnTo>
                    <a:pt x="706793" y="1050475"/>
                  </a:lnTo>
                  <a:lnTo>
                    <a:pt x="708569" y="1049540"/>
                  </a:lnTo>
                  <a:lnTo>
                    <a:pt x="709414" y="1048118"/>
                  </a:lnTo>
                  <a:lnTo>
                    <a:pt x="708592" y="1046470"/>
                  </a:lnTo>
                  <a:lnTo>
                    <a:pt x="709263" y="1044983"/>
                  </a:lnTo>
                  <a:lnTo>
                    <a:pt x="709218" y="1043745"/>
                  </a:lnTo>
                  <a:lnTo>
                    <a:pt x="708908" y="1042567"/>
                  </a:lnTo>
                  <a:lnTo>
                    <a:pt x="708690" y="1041190"/>
                  </a:lnTo>
                  <a:lnTo>
                    <a:pt x="708797" y="1035439"/>
                  </a:lnTo>
                  <a:lnTo>
                    <a:pt x="708241" y="1032915"/>
                  </a:lnTo>
                  <a:lnTo>
                    <a:pt x="706844" y="1030650"/>
                  </a:lnTo>
                  <a:lnTo>
                    <a:pt x="703890" y="1026965"/>
                  </a:lnTo>
                  <a:lnTo>
                    <a:pt x="701008" y="1019279"/>
                  </a:lnTo>
                  <a:lnTo>
                    <a:pt x="699659" y="1018032"/>
                  </a:lnTo>
                  <a:lnTo>
                    <a:pt x="697232" y="1017459"/>
                  </a:lnTo>
                  <a:lnTo>
                    <a:pt x="695560" y="1016113"/>
                  </a:lnTo>
                  <a:lnTo>
                    <a:pt x="687755" y="1006375"/>
                  </a:lnTo>
                  <a:lnTo>
                    <a:pt x="681490" y="1000090"/>
                  </a:lnTo>
                  <a:lnTo>
                    <a:pt x="675167" y="995484"/>
                  </a:lnTo>
                  <a:lnTo>
                    <a:pt x="674178" y="994276"/>
                  </a:lnTo>
                  <a:lnTo>
                    <a:pt x="671697" y="992335"/>
                  </a:lnTo>
                  <a:lnTo>
                    <a:pt x="670920" y="991570"/>
                  </a:lnTo>
                  <a:lnTo>
                    <a:pt x="669103" y="988422"/>
                  </a:lnTo>
                  <a:lnTo>
                    <a:pt x="668458" y="987596"/>
                  </a:lnTo>
                  <a:lnTo>
                    <a:pt x="665014" y="985968"/>
                  </a:lnTo>
                  <a:lnTo>
                    <a:pt x="664055" y="985044"/>
                  </a:lnTo>
                  <a:lnTo>
                    <a:pt x="665516" y="983962"/>
                  </a:lnTo>
                  <a:lnTo>
                    <a:pt x="664808" y="981375"/>
                  </a:lnTo>
                  <a:lnTo>
                    <a:pt x="665457" y="978983"/>
                  </a:lnTo>
                  <a:lnTo>
                    <a:pt x="666527" y="976545"/>
                  </a:lnTo>
                  <a:lnTo>
                    <a:pt x="667136" y="973922"/>
                  </a:lnTo>
                  <a:lnTo>
                    <a:pt x="666931" y="968145"/>
                  </a:lnTo>
                  <a:lnTo>
                    <a:pt x="666512" y="965518"/>
                  </a:lnTo>
                  <a:lnTo>
                    <a:pt x="665823" y="962868"/>
                  </a:lnTo>
                  <a:lnTo>
                    <a:pt x="662707" y="954338"/>
                  </a:lnTo>
                  <a:lnTo>
                    <a:pt x="661674" y="949147"/>
                  </a:lnTo>
                  <a:lnTo>
                    <a:pt x="660087" y="946968"/>
                  </a:lnTo>
                  <a:lnTo>
                    <a:pt x="656455" y="943317"/>
                  </a:lnTo>
                  <a:lnTo>
                    <a:pt x="652824" y="938807"/>
                  </a:lnTo>
                  <a:lnTo>
                    <a:pt x="651648" y="937944"/>
                  </a:lnTo>
                  <a:lnTo>
                    <a:pt x="649114" y="936625"/>
                  </a:lnTo>
                  <a:lnTo>
                    <a:pt x="648035" y="935753"/>
                  </a:lnTo>
                  <a:lnTo>
                    <a:pt x="647042" y="933582"/>
                  </a:lnTo>
                  <a:lnTo>
                    <a:pt x="648757" y="932994"/>
                  </a:lnTo>
                  <a:lnTo>
                    <a:pt x="651317" y="933003"/>
                  </a:lnTo>
                  <a:lnTo>
                    <a:pt x="652906" y="932645"/>
                  </a:lnTo>
                  <a:lnTo>
                    <a:pt x="652706" y="931091"/>
                  </a:lnTo>
                  <a:lnTo>
                    <a:pt x="651722" y="928396"/>
                  </a:lnTo>
                  <a:lnTo>
                    <a:pt x="650346" y="925843"/>
                  </a:lnTo>
                  <a:lnTo>
                    <a:pt x="648952" y="924694"/>
                  </a:lnTo>
                  <a:lnTo>
                    <a:pt x="646466" y="924361"/>
                  </a:lnTo>
                  <a:lnTo>
                    <a:pt x="639741" y="921948"/>
                  </a:lnTo>
                  <a:lnTo>
                    <a:pt x="636903" y="922211"/>
                  </a:lnTo>
                  <a:lnTo>
                    <a:pt x="635701" y="924064"/>
                  </a:lnTo>
                  <a:lnTo>
                    <a:pt x="636080" y="926186"/>
                  </a:lnTo>
                  <a:lnTo>
                    <a:pt x="637847" y="927211"/>
                  </a:lnTo>
                  <a:lnTo>
                    <a:pt x="640860" y="927013"/>
                  </a:lnTo>
                  <a:lnTo>
                    <a:pt x="642123" y="927363"/>
                  </a:lnTo>
                  <a:lnTo>
                    <a:pt x="642618" y="928532"/>
                  </a:lnTo>
                  <a:lnTo>
                    <a:pt x="642962" y="929993"/>
                  </a:lnTo>
                  <a:lnTo>
                    <a:pt x="643771" y="930757"/>
                  </a:lnTo>
                  <a:lnTo>
                    <a:pt x="644739" y="931417"/>
                  </a:lnTo>
                  <a:lnTo>
                    <a:pt x="645516" y="932558"/>
                  </a:lnTo>
                  <a:lnTo>
                    <a:pt x="644432" y="932756"/>
                  </a:lnTo>
                  <a:lnTo>
                    <a:pt x="643528" y="933259"/>
                  </a:lnTo>
                  <a:lnTo>
                    <a:pt x="642707" y="934099"/>
                  </a:lnTo>
                  <a:lnTo>
                    <a:pt x="641796" y="935242"/>
                  </a:lnTo>
                  <a:lnTo>
                    <a:pt x="639316" y="930833"/>
                  </a:lnTo>
                  <a:lnTo>
                    <a:pt x="637662" y="929452"/>
                  </a:lnTo>
                  <a:lnTo>
                    <a:pt x="632527" y="928223"/>
                  </a:lnTo>
                  <a:lnTo>
                    <a:pt x="625634" y="923562"/>
                  </a:lnTo>
                  <a:lnTo>
                    <a:pt x="622232" y="923099"/>
                  </a:lnTo>
                  <a:lnTo>
                    <a:pt x="619712" y="924071"/>
                  </a:lnTo>
                  <a:lnTo>
                    <a:pt x="617453" y="925434"/>
                  </a:lnTo>
                  <a:lnTo>
                    <a:pt x="614832" y="926101"/>
                  </a:lnTo>
                  <a:lnTo>
                    <a:pt x="614892" y="925347"/>
                  </a:lnTo>
                  <a:lnTo>
                    <a:pt x="613956" y="923902"/>
                  </a:lnTo>
                  <a:lnTo>
                    <a:pt x="612829" y="923012"/>
                  </a:lnTo>
                  <a:lnTo>
                    <a:pt x="612266" y="923877"/>
                  </a:lnTo>
                  <a:lnTo>
                    <a:pt x="612228" y="925774"/>
                  </a:lnTo>
                  <a:lnTo>
                    <a:pt x="612036" y="927407"/>
                  </a:lnTo>
                  <a:lnTo>
                    <a:pt x="611373" y="928670"/>
                  </a:lnTo>
                  <a:lnTo>
                    <a:pt x="609992" y="929559"/>
                  </a:lnTo>
                  <a:lnTo>
                    <a:pt x="604128" y="924059"/>
                  </a:lnTo>
                  <a:lnTo>
                    <a:pt x="603355" y="921987"/>
                  </a:lnTo>
                  <a:lnTo>
                    <a:pt x="603185" y="919282"/>
                  </a:lnTo>
                  <a:lnTo>
                    <a:pt x="602714" y="916888"/>
                  </a:lnTo>
                  <a:lnTo>
                    <a:pt x="600259" y="910568"/>
                  </a:lnTo>
                  <a:lnTo>
                    <a:pt x="599381" y="909157"/>
                  </a:lnTo>
                  <a:lnTo>
                    <a:pt x="598057" y="908413"/>
                  </a:lnTo>
                  <a:lnTo>
                    <a:pt x="595705" y="908185"/>
                  </a:lnTo>
                  <a:lnTo>
                    <a:pt x="592554" y="908570"/>
                  </a:lnTo>
                  <a:lnTo>
                    <a:pt x="591437" y="908174"/>
                  </a:lnTo>
                  <a:lnTo>
                    <a:pt x="590180" y="906540"/>
                  </a:lnTo>
                  <a:lnTo>
                    <a:pt x="591945" y="905369"/>
                  </a:lnTo>
                  <a:lnTo>
                    <a:pt x="595603" y="904515"/>
                  </a:lnTo>
                  <a:lnTo>
                    <a:pt x="596859" y="903068"/>
                  </a:lnTo>
                  <a:lnTo>
                    <a:pt x="597091" y="900669"/>
                  </a:lnTo>
                  <a:lnTo>
                    <a:pt x="596292" y="898168"/>
                  </a:lnTo>
                  <a:lnTo>
                    <a:pt x="594827" y="896133"/>
                  </a:lnTo>
                  <a:lnTo>
                    <a:pt x="593149" y="895051"/>
                  </a:lnTo>
                  <a:lnTo>
                    <a:pt x="591949" y="895106"/>
                  </a:lnTo>
                  <a:lnTo>
                    <a:pt x="591150" y="895729"/>
                  </a:lnTo>
                  <a:lnTo>
                    <a:pt x="590615" y="896448"/>
                  </a:lnTo>
                  <a:lnTo>
                    <a:pt x="590258" y="896792"/>
                  </a:lnTo>
                  <a:lnTo>
                    <a:pt x="589185" y="896480"/>
                  </a:lnTo>
                  <a:lnTo>
                    <a:pt x="587237" y="895009"/>
                  </a:lnTo>
                  <a:lnTo>
                    <a:pt x="583109" y="894698"/>
                  </a:lnTo>
                  <a:lnTo>
                    <a:pt x="581614" y="893829"/>
                  </a:lnTo>
                  <a:lnTo>
                    <a:pt x="580669" y="891443"/>
                  </a:lnTo>
                  <a:lnTo>
                    <a:pt x="581521" y="890872"/>
                  </a:lnTo>
                  <a:lnTo>
                    <a:pt x="582762" y="888878"/>
                  </a:lnTo>
                  <a:lnTo>
                    <a:pt x="583652" y="887867"/>
                  </a:lnTo>
                  <a:lnTo>
                    <a:pt x="586698" y="885759"/>
                  </a:lnTo>
                  <a:lnTo>
                    <a:pt x="587686" y="884854"/>
                  </a:lnTo>
                  <a:lnTo>
                    <a:pt x="588663" y="881810"/>
                  </a:lnTo>
                  <a:lnTo>
                    <a:pt x="587791" y="878104"/>
                  </a:lnTo>
                  <a:lnTo>
                    <a:pt x="586050" y="874548"/>
                  </a:lnTo>
                  <a:lnTo>
                    <a:pt x="581894" y="868555"/>
                  </a:lnTo>
                  <a:lnTo>
                    <a:pt x="581572" y="867620"/>
                  </a:lnTo>
                  <a:lnTo>
                    <a:pt x="582398" y="866095"/>
                  </a:lnTo>
                  <a:lnTo>
                    <a:pt x="583814" y="865926"/>
                  </a:lnTo>
                  <a:lnTo>
                    <a:pt x="587083" y="866703"/>
                  </a:lnTo>
                  <a:lnTo>
                    <a:pt x="595341" y="867140"/>
                  </a:lnTo>
                  <a:lnTo>
                    <a:pt x="597902" y="867736"/>
                  </a:lnTo>
                  <a:lnTo>
                    <a:pt x="596559" y="869728"/>
                  </a:lnTo>
                  <a:lnTo>
                    <a:pt x="596089" y="870742"/>
                  </a:lnTo>
                  <a:lnTo>
                    <a:pt x="595636" y="872122"/>
                  </a:lnTo>
                  <a:lnTo>
                    <a:pt x="595520" y="873317"/>
                  </a:lnTo>
                  <a:lnTo>
                    <a:pt x="595522" y="875078"/>
                  </a:lnTo>
                  <a:lnTo>
                    <a:pt x="595668" y="876704"/>
                  </a:lnTo>
                  <a:lnTo>
                    <a:pt x="595964" y="877398"/>
                  </a:lnTo>
                  <a:lnTo>
                    <a:pt x="597512" y="878091"/>
                  </a:lnTo>
                  <a:lnTo>
                    <a:pt x="598240" y="877803"/>
                  </a:lnTo>
                  <a:lnTo>
                    <a:pt x="598877" y="874684"/>
                  </a:lnTo>
                  <a:lnTo>
                    <a:pt x="599535" y="873242"/>
                  </a:lnTo>
                  <a:lnTo>
                    <a:pt x="600914" y="871209"/>
                  </a:lnTo>
                  <a:lnTo>
                    <a:pt x="603088" y="869496"/>
                  </a:lnTo>
                  <a:lnTo>
                    <a:pt x="603839" y="868590"/>
                  </a:lnTo>
                  <a:lnTo>
                    <a:pt x="604354" y="867410"/>
                  </a:lnTo>
                  <a:lnTo>
                    <a:pt x="605183" y="864754"/>
                  </a:lnTo>
                  <a:lnTo>
                    <a:pt x="606742" y="861705"/>
                  </a:lnTo>
                  <a:lnTo>
                    <a:pt x="606658" y="859366"/>
                  </a:lnTo>
                  <a:lnTo>
                    <a:pt x="604201" y="850036"/>
                  </a:lnTo>
                  <a:lnTo>
                    <a:pt x="602148" y="845668"/>
                  </a:lnTo>
                  <a:lnTo>
                    <a:pt x="599542" y="841705"/>
                  </a:lnTo>
                  <a:lnTo>
                    <a:pt x="595848" y="838091"/>
                  </a:lnTo>
                  <a:lnTo>
                    <a:pt x="590727" y="833041"/>
                  </a:lnTo>
                  <a:lnTo>
                    <a:pt x="588861" y="832336"/>
                  </a:lnTo>
                  <a:lnTo>
                    <a:pt x="587432" y="832389"/>
                  </a:lnTo>
                  <a:lnTo>
                    <a:pt x="586410" y="832676"/>
                  </a:lnTo>
                  <a:lnTo>
                    <a:pt x="585490" y="833350"/>
                  </a:lnTo>
                  <a:lnTo>
                    <a:pt x="584417" y="834486"/>
                  </a:lnTo>
                  <a:lnTo>
                    <a:pt x="583582" y="834733"/>
                  </a:lnTo>
                  <a:lnTo>
                    <a:pt x="581453" y="833576"/>
                  </a:lnTo>
                  <a:lnTo>
                    <a:pt x="580338" y="833244"/>
                  </a:lnTo>
                  <a:lnTo>
                    <a:pt x="578042" y="834173"/>
                  </a:lnTo>
                  <a:lnTo>
                    <a:pt x="576475" y="836250"/>
                  </a:lnTo>
                  <a:lnTo>
                    <a:pt x="575221" y="838329"/>
                  </a:lnTo>
                  <a:lnTo>
                    <a:pt x="573919" y="839265"/>
                  </a:lnTo>
                  <a:lnTo>
                    <a:pt x="571174" y="838809"/>
                  </a:lnTo>
                  <a:lnTo>
                    <a:pt x="569332" y="838221"/>
                  </a:lnTo>
                  <a:lnTo>
                    <a:pt x="567628" y="838558"/>
                  </a:lnTo>
                  <a:lnTo>
                    <a:pt x="565336" y="840978"/>
                  </a:lnTo>
                  <a:lnTo>
                    <a:pt x="564680" y="842212"/>
                  </a:lnTo>
                  <a:lnTo>
                    <a:pt x="564339" y="843217"/>
                  </a:lnTo>
                  <a:lnTo>
                    <a:pt x="563732" y="843968"/>
                  </a:lnTo>
                  <a:lnTo>
                    <a:pt x="562258" y="844475"/>
                  </a:lnTo>
                  <a:lnTo>
                    <a:pt x="560909" y="844646"/>
                  </a:lnTo>
                  <a:lnTo>
                    <a:pt x="559722" y="844431"/>
                  </a:lnTo>
                  <a:lnTo>
                    <a:pt x="558885" y="843693"/>
                  </a:lnTo>
                  <a:lnTo>
                    <a:pt x="558564" y="842224"/>
                  </a:lnTo>
                  <a:lnTo>
                    <a:pt x="558691" y="841689"/>
                  </a:lnTo>
                  <a:lnTo>
                    <a:pt x="559391" y="840120"/>
                  </a:lnTo>
                  <a:lnTo>
                    <a:pt x="559695" y="839629"/>
                  </a:lnTo>
                  <a:lnTo>
                    <a:pt x="559822" y="839147"/>
                  </a:lnTo>
                  <a:lnTo>
                    <a:pt x="559449" y="837730"/>
                  </a:lnTo>
                  <a:lnTo>
                    <a:pt x="559336" y="836964"/>
                  </a:lnTo>
                  <a:lnTo>
                    <a:pt x="559207" y="833126"/>
                  </a:lnTo>
                  <a:lnTo>
                    <a:pt x="559362" y="832162"/>
                  </a:lnTo>
                  <a:lnTo>
                    <a:pt x="560316" y="829713"/>
                  </a:lnTo>
                  <a:lnTo>
                    <a:pt x="561850" y="826847"/>
                  </a:lnTo>
                  <a:lnTo>
                    <a:pt x="563295" y="825429"/>
                  </a:lnTo>
                  <a:lnTo>
                    <a:pt x="563924" y="827340"/>
                  </a:lnTo>
                  <a:lnTo>
                    <a:pt x="564876" y="828436"/>
                  </a:lnTo>
                  <a:lnTo>
                    <a:pt x="566944" y="828132"/>
                  </a:lnTo>
                  <a:lnTo>
                    <a:pt x="568782" y="826642"/>
                  </a:lnTo>
                  <a:lnTo>
                    <a:pt x="569162" y="824202"/>
                  </a:lnTo>
                  <a:lnTo>
                    <a:pt x="568080" y="822424"/>
                  </a:lnTo>
                  <a:lnTo>
                    <a:pt x="564695" y="818190"/>
                  </a:lnTo>
                  <a:lnTo>
                    <a:pt x="563988" y="815859"/>
                  </a:lnTo>
                  <a:lnTo>
                    <a:pt x="563224" y="814408"/>
                  </a:lnTo>
                  <a:lnTo>
                    <a:pt x="558053" y="809192"/>
                  </a:lnTo>
                  <a:lnTo>
                    <a:pt x="556414" y="806165"/>
                  </a:lnTo>
                  <a:lnTo>
                    <a:pt x="555777" y="805575"/>
                  </a:lnTo>
                  <a:lnTo>
                    <a:pt x="554229" y="805799"/>
                  </a:lnTo>
                  <a:lnTo>
                    <a:pt x="553147" y="806748"/>
                  </a:lnTo>
                  <a:lnTo>
                    <a:pt x="552342" y="807804"/>
                  </a:lnTo>
                  <a:lnTo>
                    <a:pt x="551657" y="808283"/>
                  </a:lnTo>
                  <a:lnTo>
                    <a:pt x="550333" y="807984"/>
                  </a:lnTo>
                  <a:lnTo>
                    <a:pt x="549529" y="807121"/>
                  </a:lnTo>
                  <a:lnTo>
                    <a:pt x="549107" y="805882"/>
                  </a:lnTo>
                  <a:lnTo>
                    <a:pt x="548936" y="802358"/>
                  </a:lnTo>
                  <a:lnTo>
                    <a:pt x="548618" y="801822"/>
                  </a:lnTo>
                  <a:lnTo>
                    <a:pt x="547942" y="801725"/>
                  </a:lnTo>
                  <a:lnTo>
                    <a:pt x="545811" y="800678"/>
                  </a:lnTo>
                  <a:lnTo>
                    <a:pt x="543359" y="799915"/>
                  </a:lnTo>
                  <a:lnTo>
                    <a:pt x="542366" y="799376"/>
                  </a:lnTo>
                  <a:lnTo>
                    <a:pt x="541293" y="798523"/>
                  </a:lnTo>
                  <a:lnTo>
                    <a:pt x="541123" y="798302"/>
                  </a:lnTo>
                  <a:lnTo>
                    <a:pt x="541375" y="797842"/>
                  </a:lnTo>
                  <a:lnTo>
                    <a:pt x="541568" y="796333"/>
                  </a:lnTo>
                  <a:lnTo>
                    <a:pt x="541199" y="794968"/>
                  </a:lnTo>
                  <a:lnTo>
                    <a:pt x="540293" y="794524"/>
                  </a:lnTo>
                  <a:lnTo>
                    <a:pt x="539181" y="794301"/>
                  </a:lnTo>
                  <a:lnTo>
                    <a:pt x="538169" y="793637"/>
                  </a:lnTo>
                  <a:lnTo>
                    <a:pt x="537871" y="792409"/>
                  </a:lnTo>
                  <a:lnTo>
                    <a:pt x="538675" y="791478"/>
                  </a:lnTo>
                  <a:lnTo>
                    <a:pt x="539693" y="790643"/>
                  </a:lnTo>
                  <a:lnTo>
                    <a:pt x="540097" y="789700"/>
                  </a:lnTo>
                  <a:lnTo>
                    <a:pt x="538883" y="788071"/>
                  </a:lnTo>
                  <a:lnTo>
                    <a:pt x="536474" y="786983"/>
                  </a:lnTo>
                  <a:lnTo>
                    <a:pt x="533697" y="786356"/>
                  </a:lnTo>
                  <a:lnTo>
                    <a:pt x="531454" y="786151"/>
                  </a:lnTo>
                  <a:lnTo>
                    <a:pt x="529581" y="787153"/>
                  </a:lnTo>
                  <a:lnTo>
                    <a:pt x="529049" y="789552"/>
                  </a:lnTo>
                  <a:lnTo>
                    <a:pt x="528872" y="792457"/>
                  </a:lnTo>
                  <a:lnTo>
                    <a:pt x="528064" y="794930"/>
                  </a:lnTo>
                  <a:lnTo>
                    <a:pt x="526842" y="796038"/>
                  </a:lnTo>
                  <a:lnTo>
                    <a:pt x="525819" y="796057"/>
                  </a:lnTo>
                  <a:lnTo>
                    <a:pt x="521153" y="793499"/>
                  </a:lnTo>
                  <a:lnTo>
                    <a:pt x="519740" y="792489"/>
                  </a:lnTo>
                  <a:lnTo>
                    <a:pt x="519108" y="791796"/>
                  </a:lnTo>
                  <a:lnTo>
                    <a:pt x="518687" y="788639"/>
                  </a:lnTo>
                  <a:lnTo>
                    <a:pt x="517611" y="788260"/>
                  </a:lnTo>
                  <a:lnTo>
                    <a:pt x="514713" y="790521"/>
                  </a:lnTo>
                  <a:lnTo>
                    <a:pt x="513521" y="790666"/>
                  </a:lnTo>
                  <a:lnTo>
                    <a:pt x="512265" y="790602"/>
                  </a:lnTo>
                  <a:lnTo>
                    <a:pt x="511250" y="791030"/>
                  </a:lnTo>
                  <a:lnTo>
                    <a:pt x="510821" y="792697"/>
                  </a:lnTo>
                  <a:lnTo>
                    <a:pt x="511193" y="794050"/>
                  </a:lnTo>
                  <a:lnTo>
                    <a:pt x="512127" y="794565"/>
                  </a:lnTo>
                  <a:lnTo>
                    <a:pt x="514706" y="794904"/>
                  </a:lnTo>
                  <a:lnTo>
                    <a:pt x="517143" y="796135"/>
                  </a:lnTo>
                  <a:lnTo>
                    <a:pt x="519115" y="797931"/>
                  </a:lnTo>
                  <a:lnTo>
                    <a:pt x="519502" y="799567"/>
                  </a:lnTo>
                  <a:lnTo>
                    <a:pt x="517224" y="800277"/>
                  </a:lnTo>
                  <a:lnTo>
                    <a:pt x="516211" y="799939"/>
                  </a:lnTo>
                  <a:lnTo>
                    <a:pt x="514496" y="798584"/>
                  </a:lnTo>
                  <a:lnTo>
                    <a:pt x="513117" y="798425"/>
                  </a:lnTo>
                  <a:lnTo>
                    <a:pt x="512618" y="798886"/>
                  </a:lnTo>
                  <a:lnTo>
                    <a:pt x="512155" y="799777"/>
                  </a:lnTo>
                  <a:lnTo>
                    <a:pt x="511531" y="800656"/>
                  </a:lnTo>
                  <a:lnTo>
                    <a:pt x="510480" y="801064"/>
                  </a:lnTo>
                  <a:lnTo>
                    <a:pt x="504468" y="800367"/>
                  </a:lnTo>
                  <a:lnTo>
                    <a:pt x="501106" y="799526"/>
                  </a:lnTo>
                  <a:lnTo>
                    <a:pt x="498865" y="798414"/>
                  </a:lnTo>
                  <a:lnTo>
                    <a:pt x="496018" y="801518"/>
                  </a:lnTo>
                  <a:lnTo>
                    <a:pt x="495075" y="802021"/>
                  </a:lnTo>
                  <a:lnTo>
                    <a:pt x="494133" y="801622"/>
                  </a:lnTo>
                  <a:lnTo>
                    <a:pt x="492238" y="799735"/>
                  </a:lnTo>
                  <a:lnTo>
                    <a:pt x="489986" y="799023"/>
                  </a:lnTo>
                  <a:lnTo>
                    <a:pt x="487583" y="797881"/>
                  </a:lnTo>
                  <a:lnTo>
                    <a:pt x="486526" y="797620"/>
                  </a:lnTo>
                  <a:lnTo>
                    <a:pt x="485218" y="797882"/>
                  </a:lnTo>
                  <a:lnTo>
                    <a:pt x="483164" y="799069"/>
                  </a:lnTo>
                  <a:lnTo>
                    <a:pt x="482390" y="799301"/>
                  </a:lnTo>
                  <a:lnTo>
                    <a:pt x="481624" y="799175"/>
                  </a:lnTo>
                  <a:lnTo>
                    <a:pt x="481392" y="798798"/>
                  </a:lnTo>
                  <a:lnTo>
                    <a:pt x="481081" y="798023"/>
                  </a:lnTo>
                  <a:lnTo>
                    <a:pt x="480145" y="796660"/>
                  </a:lnTo>
                  <a:lnTo>
                    <a:pt x="471532" y="787781"/>
                  </a:lnTo>
                  <a:lnTo>
                    <a:pt x="469152" y="786359"/>
                  </a:lnTo>
                  <a:lnTo>
                    <a:pt x="466613" y="786134"/>
                  </a:lnTo>
                  <a:lnTo>
                    <a:pt x="465813" y="786702"/>
                  </a:lnTo>
                  <a:lnTo>
                    <a:pt x="465031" y="787595"/>
                  </a:lnTo>
                  <a:lnTo>
                    <a:pt x="464107" y="788216"/>
                  </a:lnTo>
                  <a:lnTo>
                    <a:pt x="462878" y="787904"/>
                  </a:lnTo>
                  <a:lnTo>
                    <a:pt x="462501" y="786835"/>
                  </a:lnTo>
                  <a:lnTo>
                    <a:pt x="462282" y="785011"/>
                  </a:lnTo>
                  <a:lnTo>
                    <a:pt x="461716" y="783293"/>
                  </a:lnTo>
                  <a:lnTo>
                    <a:pt x="460279" y="782541"/>
                  </a:lnTo>
                  <a:lnTo>
                    <a:pt x="458228" y="781823"/>
                  </a:lnTo>
                  <a:lnTo>
                    <a:pt x="451044" y="775868"/>
                  </a:lnTo>
                  <a:lnTo>
                    <a:pt x="448322" y="772700"/>
                  </a:lnTo>
                  <a:lnTo>
                    <a:pt x="443257" y="768293"/>
                  </a:lnTo>
                  <a:lnTo>
                    <a:pt x="440865" y="767599"/>
                  </a:lnTo>
                  <a:lnTo>
                    <a:pt x="438287" y="767432"/>
                  </a:lnTo>
                  <a:lnTo>
                    <a:pt x="433044" y="767791"/>
                  </a:lnTo>
                  <a:lnTo>
                    <a:pt x="428012" y="767459"/>
                  </a:lnTo>
                  <a:lnTo>
                    <a:pt x="420142" y="765623"/>
                  </a:lnTo>
                  <a:lnTo>
                    <a:pt x="417555" y="765565"/>
                  </a:lnTo>
                  <a:lnTo>
                    <a:pt x="412353" y="766519"/>
                  </a:lnTo>
                  <a:lnTo>
                    <a:pt x="409984" y="767289"/>
                  </a:lnTo>
                  <a:lnTo>
                    <a:pt x="407950" y="768309"/>
                  </a:lnTo>
                  <a:lnTo>
                    <a:pt x="406523" y="769597"/>
                  </a:lnTo>
                  <a:lnTo>
                    <a:pt x="405462" y="772058"/>
                  </a:lnTo>
                  <a:lnTo>
                    <a:pt x="406000" y="773775"/>
                  </a:lnTo>
                  <a:lnTo>
                    <a:pt x="407385" y="775391"/>
                  </a:lnTo>
                  <a:lnTo>
                    <a:pt x="408817" y="777511"/>
                  </a:lnTo>
                  <a:lnTo>
                    <a:pt x="407581" y="778033"/>
                  </a:lnTo>
                  <a:lnTo>
                    <a:pt x="406564" y="777840"/>
                  </a:lnTo>
                  <a:lnTo>
                    <a:pt x="404266" y="776660"/>
                  </a:lnTo>
                  <a:lnTo>
                    <a:pt x="401897" y="775932"/>
                  </a:lnTo>
                  <a:lnTo>
                    <a:pt x="399455" y="775813"/>
                  </a:lnTo>
                  <a:lnTo>
                    <a:pt x="396944" y="776124"/>
                  </a:lnTo>
                  <a:lnTo>
                    <a:pt x="391634" y="778493"/>
                  </a:lnTo>
                  <a:lnTo>
                    <a:pt x="386374" y="779163"/>
                  </a:lnTo>
                  <a:lnTo>
                    <a:pt x="381511" y="778554"/>
                  </a:lnTo>
                  <a:lnTo>
                    <a:pt x="377207" y="776640"/>
                  </a:lnTo>
                  <a:lnTo>
                    <a:pt x="373564" y="773296"/>
                  </a:lnTo>
                  <a:lnTo>
                    <a:pt x="367548" y="765717"/>
                  </a:lnTo>
                  <a:lnTo>
                    <a:pt x="364276" y="762581"/>
                  </a:lnTo>
                  <a:lnTo>
                    <a:pt x="347177" y="751955"/>
                  </a:lnTo>
                  <a:lnTo>
                    <a:pt x="331636" y="739736"/>
                  </a:lnTo>
                  <a:lnTo>
                    <a:pt x="304257" y="724340"/>
                  </a:lnTo>
                  <a:lnTo>
                    <a:pt x="283161" y="715034"/>
                  </a:lnTo>
                  <a:lnTo>
                    <a:pt x="264541" y="708466"/>
                  </a:lnTo>
                  <a:lnTo>
                    <a:pt x="259900" y="708179"/>
                  </a:lnTo>
                  <a:lnTo>
                    <a:pt x="255195" y="710475"/>
                  </a:lnTo>
                  <a:lnTo>
                    <a:pt x="244480" y="718706"/>
                  </a:lnTo>
                  <a:lnTo>
                    <a:pt x="227039" y="725158"/>
                  </a:lnTo>
                  <a:lnTo>
                    <a:pt x="222251" y="726073"/>
                  </a:lnTo>
                  <a:lnTo>
                    <a:pt x="211991" y="725958"/>
                  </a:lnTo>
                  <a:lnTo>
                    <a:pt x="195537" y="723742"/>
                  </a:lnTo>
                  <a:lnTo>
                    <a:pt x="169605" y="724331"/>
                  </a:lnTo>
                  <a:lnTo>
                    <a:pt x="164682" y="723024"/>
                  </a:lnTo>
                  <a:lnTo>
                    <a:pt x="152527" y="723253"/>
                  </a:lnTo>
                  <a:lnTo>
                    <a:pt x="150319" y="723687"/>
                  </a:lnTo>
                  <a:lnTo>
                    <a:pt x="144011" y="726105"/>
                  </a:lnTo>
                  <a:lnTo>
                    <a:pt x="129134" y="725850"/>
                  </a:lnTo>
                  <a:lnTo>
                    <a:pt x="108306" y="729810"/>
                  </a:lnTo>
                  <a:lnTo>
                    <a:pt x="84565" y="731382"/>
                  </a:lnTo>
                  <a:lnTo>
                    <a:pt x="77412" y="733995"/>
                  </a:lnTo>
                  <a:lnTo>
                    <a:pt x="75242" y="734388"/>
                  </a:lnTo>
                  <a:lnTo>
                    <a:pt x="65829" y="734684"/>
                  </a:lnTo>
                  <a:lnTo>
                    <a:pt x="59606" y="736353"/>
                  </a:lnTo>
                  <a:lnTo>
                    <a:pt x="57227" y="736651"/>
                  </a:lnTo>
                  <a:lnTo>
                    <a:pt x="50049" y="736623"/>
                  </a:lnTo>
                  <a:lnTo>
                    <a:pt x="47763" y="736961"/>
                  </a:lnTo>
                  <a:lnTo>
                    <a:pt x="41043" y="739905"/>
                  </a:lnTo>
                  <a:lnTo>
                    <a:pt x="39441" y="740138"/>
                  </a:lnTo>
                  <a:lnTo>
                    <a:pt x="36075" y="740063"/>
                  </a:lnTo>
                  <a:lnTo>
                    <a:pt x="25925" y="741934"/>
                  </a:lnTo>
                  <a:lnTo>
                    <a:pt x="24213" y="696509"/>
                  </a:lnTo>
                  <a:lnTo>
                    <a:pt x="22500" y="650651"/>
                  </a:lnTo>
                  <a:lnTo>
                    <a:pt x="20801" y="604786"/>
                  </a:lnTo>
                  <a:lnTo>
                    <a:pt x="19116" y="558909"/>
                  </a:lnTo>
                  <a:lnTo>
                    <a:pt x="17444" y="513034"/>
                  </a:lnTo>
                  <a:lnTo>
                    <a:pt x="15788" y="467160"/>
                  </a:lnTo>
                  <a:lnTo>
                    <a:pt x="14145" y="421282"/>
                  </a:lnTo>
                  <a:lnTo>
                    <a:pt x="12517" y="375394"/>
                  </a:lnTo>
                  <a:lnTo>
                    <a:pt x="10903" y="329502"/>
                  </a:lnTo>
                  <a:lnTo>
                    <a:pt x="9302" y="283601"/>
                  </a:lnTo>
                  <a:lnTo>
                    <a:pt x="7716" y="237703"/>
                  </a:lnTo>
                  <a:lnTo>
                    <a:pt x="6144" y="191811"/>
                  </a:lnTo>
                  <a:lnTo>
                    <a:pt x="4587" y="145916"/>
                  </a:lnTo>
                  <a:lnTo>
                    <a:pt x="3044" y="100015"/>
                  </a:lnTo>
                  <a:lnTo>
                    <a:pt x="1515" y="54105"/>
                  </a:lnTo>
                  <a:lnTo>
                    <a:pt x="0" y="8202"/>
                  </a:lnTo>
                  <a:lnTo>
                    <a:pt x="32588" y="7158"/>
                  </a:lnTo>
                  <a:lnTo>
                    <a:pt x="65169" y="6185"/>
                  </a:lnTo>
                  <a:lnTo>
                    <a:pt x="97760" y="5283"/>
                  </a:lnTo>
                  <a:lnTo>
                    <a:pt x="130355" y="4452"/>
                  </a:lnTo>
                  <a:lnTo>
                    <a:pt x="162948" y="3692"/>
                  </a:lnTo>
                  <a:lnTo>
                    <a:pt x="195544" y="3003"/>
                  </a:lnTo>
                  <a:lnTo>
                    <a:pt x="228148" y="2386"/>
                  </a:lnTo>
                  <a:lnTo>
                    <a:pt x="260756" y="1839"/>
                  </a:lnTo>
                  <a:lnTo>
                    <a:pt x="293359" y="1363"/>
                  </a:lnTo>
                  <a:lnTo>
                    <a:pt x="325964" y="959"/>
                  </a:lnTo>
                  <a:lnTo>
                    <a:pt x="358578" y="625"/>
                  </a:lnTo>
                  <a:lnTo>
                    <a:pt x="391192" y="362"/>
                  </a:lnTo>
                  <a:lnTo>
                    <a:pt x="423801" y="170"/>
                  </a:lnTo>
                  <a:lnTo>
                    <a:pt x="451223" y="64"/>
                  </a:lnTo>
                  <a:lnTo>
                    <a:pt x="456411" y="50"/>
                  </a:lnTo>
                  <a:close/>
                </a:path>
              </a:pathLst>
            </a:custGeom>
            <a:solidFill>
              <a:schemeClr val="tx2"/>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2" name="Freeform 51">
              <a:extLst>
                <a:ext uri="{FF2B5EF4-FFF2-40B4-BE49-F238E27FC236}">
                  <a16:creationId xmlns:a16="http://schemas.microsoft.com/office/drawing/2014/main" id="{8693F361-B947-5ACA-EF42-55780ACF4153}"/>
                </a:ext>
              </a:extLst>
            </p:cNvPr>
            <p:cNvSpPr>
              <a:spLocks noChangeAspect="1"/>
            </p:cNvSpPr>
            <p:nvPr>
              <p:custDataLst>
                <p:tags r:id="rId7"/>
              </p:custDataLst>
            </p:nvPr>
          </p:nvSpPr>
          <p:spPr>
            <a:xfrm>
              <a:off x="5365986" y="4876256"/>
              <a:ext cx="921105" cy="711487"/>
            </a:xfrm>
            <a:custGeom>
              <a:avLst/>
              <a:gdLst/>
              <a:ahLst/>
              <a:cxnLst/>
              <a:rect l="l" t="t" r="r" b="b"/>
              <a:pathLst>
                <a:path w="921105" h="711487">
                  <a:moveTo>
                    <a:pt x="545536" y="661523"/>
                  </a:moveTo>
                  <a:lnTo>
                    <a:pt x="547402" y="661537"/>
                  </a:lnTo>
                  <a:lnTo>
                    <a:pt x="551711" y="663367"/>
                  </a:lnTo>
                  <a:lnTo>
                    <a:pt x="556440" y="662859"/>
                  </a:lnTo>
                  <a:lnTo>
                    <a:pt x="558628" y="662987"/>
                  </a:lnTo>
                  <a:lnTo>
                    <a:pt x="560914" y="664437"/>
                  </a:lnTo>
                  <a:lnTo>
                    <a:pt x="561736" y="664174"/>
                  </a:lnTo>
                  <a:lnTo>
                    <a:pt x="562552" y="664184"/>
                  </a:lnTo>
                  <a:lnTo>
                    <a:pt x="563413" y="664412"/>
                  </a:lnTo>
                  <a:lnTo>
                    <a:pt x="564321" y="664835"/>
                  </a:lnTo>
                  <a:lnTo>
                    <a:pt x="563837" y="665879"/>
                  </a:lnTo>
                  <a:lnTo>
                    <a:pt x="563206" y="666376"/>
                  </a:lnTo>
                  <a:lnTo>
                    <a:pt x="562385" y="666470"/>
                  </a:lnTo>
                  <a:lnTo>
                    <a:pt x="556278" y="665653"/>
                  </a:lnTo>
                  <a:lnTo>
                    <a:pt x="555537" y="666053"/>
                  </a:lnTo>
                  <a:lnTo>
                    <a:pt x="554245" y="668187"/>
                  </a:lnTo>
                  <a:lnTo>
                    <a:pt x="553367" y="668867"/>
                  </a:lnTo>
                  <a:lnTo>
                    <a:pt x="551412" y="668672"/>
                  </a:lnTo>
                  <a:lnTo>
                    <a:pt x="549270" y="667441"/>
                  </a:lnTo>
                  <a:lnTo>
                    <a:pt x="547325" y="665725"/>
                  </a:lnTo>
                  <a:lnTo>
                    <a:pt x="546043" y="664045"/>
                  </a:lnTo>
                  <a:close/>
                  <a:moveTo>
                    <a:pt x="430952" y="610581"/>
                  </a:moveTo>
                  <a:lnTo>
                    <a:pt x="431657" y="610634"/>
                  </a:lnTo>
                  <a:lnTo>
                    <a:pt x="432755" y="611276"/>
                  </a:lnTo>
                  <a:lnTo>
                    <a:pt x="433385" y="611817"/>
                  </a:lnTo>
                  <a:lnTo>
                    <a:pt x="434130" y="612749"/>
                  </a:lnTo>
                  <a:lnTo>
                    <a:pt x="434611" y="613159"/>
                  </a:lnTo>
                  <a:lnTo>
                    <a:pt x="433512" y="613729"/>
                  </a:lnTo>
                  <a:lnTo>
                    <a:pt x="433081" y="613874"/>
                  </a:lnTo>
                  <a:lnTo>
                    <a:pt x="433723" y="615914"/>
                  </a:lnTo>
                  <a:lnTo>
                    <a:pt x="434188" y="616575"/>
                  </a:lnTo>
                  <a:lnTo>
                    <a:pt x="433710" y="617622"/>
                  </a:lnTo>
                  <a:lnTo>
                    <a:pt x="433889" y="618189"/>
                  </a:lnTo>
                  <a:lnTo>
                    <a:pt x="434577" y="618451"/>
                  </a:lnTo>
                  <a:lnTo>
                    <a:pt x="435654" y="618574"/>
                  </a:lnTo>
                  <a:lnTo>
                    <a:pt x="436463" y="618797"/>
                  </a:lnTo>
                  <a:lnTo>
                    <a:pt x="436515" y="619171"/>
                  </a:lnTo>
                  <a:lnTo>
                    <a:pt x="436332" y="619722"/>
                  </a:lnTo>
                  <a:lnTo>
                    <a:pt x="436492" y="620435"/>
                  </a:lnTo>
                  <a:lnTo>
                    <a:pt x="437195" y="621976"/>
                  </a:lnTo>
                  <a:lnTo>
                    <a:pt x="437623" y="623846"/>
                  </a:lnTo>
                  <a:lnTo>
                    <a:pt x="437446" y="625547"/>
                  </a:lnTo>
                  <a:lnTo>
                    <a:pt x="436417" y="626631"/>
                  </a:lnTo>
                  <a:lnTo>
                    <a:pt x="436464" y="626056"/>
                  </a:lnTo>
                  <a:lnTo>
                    <a:pt x="436339" y="625663"/>
                  </a:lnTo>
                  <a:lnTo>
                    <a:pt x="436153" y="625285"/>
                  </a:lnTo>
                  <a:lnTo>
                    <a:pt x="435950" y="624799"/>
                  </a:lnTo>
                  <a:lnTo>
                    <a:pt x="433611" y="622233"/>
                  </a:lnTo>
                  <a:lnTo>
                    <a:pt x="431138" y="620202"/>
                  </a:lnTo>
                  <a:lnTo>
                    <a:pt x="428313" y="619073"/>
                  </a:lnTo>
                  <a:lnTo>
                    <a:pt x="424769" y="619211"/>
                  </a:lnTo>
                  <a:lnTo>
                    <a:pt x="423793" y="620006"/>
                  </a:lnTo>
                  <a:lnTo>
                    <a:pt x="422994" y="620514"/>
                  </a:lnTo>
                  <a:lnTo>
                    <a:pt x="422215" y="620718"/>
                  </a:lnTo>
                  <a:lnTo>
                    <a:pt x="421471" y="620377"/>
                  </a:lnTo>
                  <a:lnTo>
                    <a:pt x="419974" y="619019"/>
                  </a:lnTo>
                  <a:lnTo>
                    <a:pt x="419348" y="618649"/>
                  </a:lnTo>
                  <a:lnTo>
                    <a:pt x="417743" y="618578"/>
                  </a:lnTo>
                  <a:lnTo>
                    <a:pt x="414679" y="619116"/>
                  </a:lnTo>
                  <a:lnTo>
                    <a:pt x="412993" y="618953"/>
                  </a:lnTo>
                  <a:lnTo>
                    <a:pt x="413933" y="617636"/>
                  </a:lnTo>
                  <a:lnTo>
                    <a:pt x="417725" y="614863"/>
                  </a:lnTo>
                  <a:lnTo>
                    <a:pt x="420168" y="612562"/>
                  </a:lnTo>
                  <a:lnTo>
                    <a:pt x="421495" y="611592"/>
                  </a:lnTo>
                  <a:lnTo>
                    <a:pt x="423069" y="610996"/>
                  </a:lnTo>
                  <a:lnTo>
                    <a:pt x="429392" y="610925"/>
                  </a:lnTo>
                  <a:lnTo>
                    <a:pt x="430304" y="610788"/>
                  </a:lnTo>
                  <a:close/>
                  <a:moveTo>
                    <a:pt x="436194" y="590870"/>
                  </a:moveTo>
                  <a:lnTo>
                    <a:pt x="436761" y="591520"/>
                  </a:lnTo>
                  <a:lnTo>
                    <a:pt x="437201" y="592400"/>
                  </a:lnTo>
                  <a:lnTo>
                    <a:pt x="437728" y="593036"/>
                  </a:lnTo>
                  <a:lnTo>
                    <a:pt x="441511" y="595067"/>
                  </a:lnTo>
                  <a:lnTo>
                    <a:pt x="443085" y="595370"/>
                  </a:lnTo>
                  <a:lnTo>
                    <a:pt x="447784" y="594641"/>
                  </a:lnTo>
                  <a:lnTo>
                    <a:pt x="449456" y="595007"/>
                  </a:lnTo>
                  <a:lnTo>
                    <a:pt x="450627" y="595806"/>
                  </a:lnTo>
                  <a:lnTo>
                    <a:pt x="451403" y="596775"/>
                  </a:lnTo>
                  <a:lnTo>
                    <a:pt x="453961" y="601796"/>
                  </a:lnTo>
                  <a:lnTo>
                    <a:pt x="453334" y="602236"/>
                  </a:lnTo>
                  <a:lnTo>
                    <a:pt x="451243" y="602500"/>
                  </a:lnTo>
                  <a:lnTo>
                    <a:pt x="447025" y="602328"/>
                  </a:lnTo>
                  <a:lnTo>
                    <a:pt x="445657" y="602722"/>
                  </a:lnTo>
                  <a:lnTo>
                    <a:pt x="441311" y="606981"/>
                  </a:lnTo>
                  <a:lnTo>
                    <a:pt x="438757" y="608391"/>
                  </a:lnTo>
                  <a:lnTo>
                    <a:pt x="435990" y="607099"/>
                  </a:lnTo>
                  <a:lnTo>
                    <a:pt x="435206" y="606194"/>
                  </a:lnTo>
                  <a:lnTo>
                    <a:pt x="432167" y="604357"/>
                  </a:lnTo>
                  <a:lnTo>
                    <a:pt x="432234" y="602802"/>
                  </a:lnTo>
                  <a:lnTo>
                    <a:pt x="432140" y="601336"/>
                  </a:lnTo>
                  <a:lnTo>
                    <a:pt x="431483" y="598588"/>
                  </a:lnTo>
                  <a:lnTo>
                    <a:pt x="434824" y="594505"/>
                  </a:lnTo>
                  <a:lnTo>
                    <a:pt x="434438" y="593599"/>
                  </a:lnTo>
                  <a:lnTo>
                    <a:pt x="434279" y="592591"/>
                  </a:lnTo>
                  <a:lnTo>
                    <a:pt x="434504" y="591644"/>
                  </a:lnTo>
                  <a:lnTo>
                    <a:pt x="435264" y="590931"/>
                  </a:lnTo>
                  <a:close/>
                  <a:moveTo>
                    <a:pt x="39131" y="0"/>
                  </a:moveTo>
                  <a:lnTo>
                    <a:pt x="41149" y="2000"/>
                  </a:lnTo>
                  <a:lnTo>
                    <a:pt x="42359" y="4355"/>
                  </a:lnTo>
                  <a:lnTo>
                    <a:pt x="44613" y="8728"/>
                  </a:lnTo>
                  <a:lnTo>
                    <a:pt x="46805" y="10286"/>
                  </a:lnTo>
                  <a:lnTo>
                    <a:pt x="56232" y="11127"/>
                  </a:lnTo>
                  <a:lnTo>
                    <a:pt x="58824" y="11951"/>
                  </a:lnTo>
                  <a:lnTo>
                    <a:pt x="60258" y="13081"/>
                  </a:lnTo>
                  <a:lnTo>
                    <a:pt x="61059" y="14082"/>
                  </a:lnTo>
                  <a:lnTo>
                    <a:pt x="61966" y="14777"/>
                  </a:lnTo>
                  <a:lnTo>
                    <a:pt x="63728" y="14920"/>
                  </a:lnTo>
                  <a:lnTo>
                    <a:pt x="64552" y="14634"/>
                  </a:lnTo>
                  <a:lnTo>
                    <a:pt x="66139" y="13536"/>
                  </a:lnTo>
                  <a:lnTo>
                    <a:pt x="66845" y="13283"/>
                  </a:lnTo>
                  <a:lnTo>
                    <a:pt x="67609" y="13434"/>
                  </a:lnTo>
                  <a:lnTo>
                    <a:pt x="68719" y="14202"/>
                  </a:lnTo>
                  <a:lnTo>
                    <a:pt x="69319" y="14409"/>
                  </a:lnTo>
                  <a:lnTo>
                    <a:pt x="70060" y="15013"/>
                  </a:lnTo>
                  <a:lnTo>
                    <a:pt x="70924" y="16279"/>
                  </a:lnTo>
                  <a:lnTo>
                    <a:pt x="72008" y="17568"/>
                  </a:lnTo>
                  <a:lnTo>
                    <a:pt x="73453" y="18219"/>
                  </a:lnTo>
                  <a:lnTo>
                    <a:pt x="74457" y="18848"/>
                  </a:lnTo>
                  <a:lnTo>
                    <a:pt x="75546" y="21747"/>
                  </a:lnTo>
                  <a:lnTo>
                    <a:pt x="76426" y="22908"/>
                  </a:lnTo>
                  <a:lnTo>
                    <a:pt x="78051" y="22877"/>
                  </a:lnTo>
                  <a:lnTo>
                    <a:pt x="80535" y="22223"/>
                  </a:lnTo>
                  <a:lnTo>
                    <a:pt x="83048" y="21924"/>
                  </a:lnTo>
                  <a:lnTo>
                    <a:pt x="84796" y="22952"/>
                  </a:lnTo>
                  <a:lnTo>
                    <a:pt x="85413" y="23648"/>
                  </a:lnTo>
                  <a:lnTo>
                    <a:pt x="88542" y="26220"/>
                  </a:lnTo>
                  <a:lnTo>
                    <a:pt x="89879" y="26980"/>
                  </a:lnTo>
                  <a:lnTo>
                    <a:pt x="95318" y="27746"/>
                  </a:lnTo>
                  <a:lnTo>
                    <a:pt x="96145" y="28364"/>
                  </a:lnTo>
                  <a:lnTo>
                    <a:pt x="96479" y="31267"/>
                  </a:lnTo>
                  <a:lnTo>
                    <a:pt x="96971" y="32571"/>
                  </a:lnTo>
                  <a:lnTo>
                    <a:pt x="97724" y="33552"/>
                  </a:lnTo>
                  <a:lnTo>
                    <a:pt x="98637" y="33976"/>
                  </a:lnTo>
                  <a:lnTo>
                    <a:pt x="101000" y="33524"/>
                  </a:lnTo>
                  <a:lnTo>
                    <a:pt x="102560" y="32088"/>
                  </a:lnTo>
                  <a:lnTo>
                    <a:pt x="105325" y="28257"/>
                  </a:lnTo>
                  <a:lnTo>
                    <a:pt x="108362" y="25655"/>
                  </a:lnTo>
                  <a:lnTo>
                    <a:pt x="112306" y="23083"/>
                  </a:lnTo>
                  <a:lnTo>
                    <a:pt x="116762" y="21190"/>
                  </a:lnTo>
                  <a:lnTo>
                    <a:pt x="121352" y="20631"/>
                  </a:lnTo>
                  <a:lnTo>
                    <a:pt x="123670" y="21343"/>
                  </a:lnTo>
                  <a:lnTo>
                    <a:pt x="128410" y="24107"/>
                  </a:lnTo>
                  <a:lnTo>
                    <a:pt x="130920" y="24841"/>
                  </a:lnTo>
                  <a:lnTo>
                    <a:pt x="135862" y="25195"/>
                  </a:lnTo>
                  <a:lnTo>
                    <a:pt x="137807" y="24833"/>
                  </a:lnTo>
                  <a:lnTo>
                    <a:pt x="140187" y="23741"/>
                  </a:lnTo>
                  <a:lnTo>
                    <a:pt x="141359" y="24448"/>
                  </a:lnTo>
                  <a:lnTo>
                    <a:pt x="142533" y="24853"/>
                  </a:lnTo>
                  <a:lnTo>
                    <a:pt x="143694" y="25004"/>
                  </a:lnTo>
                  <a:lnTo>
                    <a:pt x="144859" y="24969"/>
                  </a:lnTo>
                  <a:lnTo>
                    <a:pt x="150726" y="23911"/>
                  </a:lnTo>
                  <a:lnTo>
                    <a:pt x="153466" y="24593"/>
                  </a:lnTo>
                  <a:lnTo>
                    <a:pt x="156036" y="27463"/>
                  </a:lnTo>
                  <a:lnTo>
                    <a:pt x="157462" y="31988"/>
                  </a:lnTo>
                  <a:lnTo>
                    <a:pt x="158654" y="31815"/>
                  </a:lnTo>
                  <a:lnTo>
                    <a:pt x="160632" y="30798"/>
                  </a:lnTo>
                  <a:lnTo>
                    <a:pt x="161270" y="30583"/>
                  </a:lnTo>
                  <a:lnTo>
                    <a:pt x="163538" y="30852"/>
                  </a:lnTo>
                  <a:lnTo>
                    <a:pt x="164992" y="31461"/>
                  </a:lnTo>
                  <a:lnTo>
                    <a:pt x="166148" y="32730"/>
                  </a:lnTo>
                  <a:lnTo>
                    <a:pt x="167509" y="34979"/>
                  </a:lnTo>
                  <a:lnTo>
                    <a:pt x="168454" y="35644"/>
                  </a:lnTo>
                  <a:lnTo>
                    <a:pt x="171081" y="35526"/>
                  </a:lnTo>
                  <a:lnTo>
                    <a:pt x="172225" y="35812"/>
                  </a:lnTo>
                  <a:lnTo>
                    <a:pt x="172524" y="36396"/>
                  </a:lnTo>
                  <a:lnTo>
                    <a:pt x="173392" y="39357"/>
                  </a:lnTo>
                  <a:lnTo>
                    <a:pt x="173705" y="42210"/>
                  </a:lnTo>
                  <a:lnTo>
                    <a:pt x="173627" y="45234"/>
                  </a:lnTo>
                  <a:lnTo>
                    <a:pt x="173866" y="46408"/>
                  </a:lnTo>
                  <a:lnTo>
                    <a:pt x="174568" y="47063"/>
                  </a:lnTo>
                  <a:lnTo>
                    <a:pt x="175283" y="47498"/>
                  </a:lnTo>
                  <a:lnTo>
                    <a:pt x="176367" y="49834"/>
                  </a:lnTo>
                  <a:lnTo>
                    <a:pt x="178309" y="52475"/>
                  </a:lnTo>
                  <a:lnTo>
                    <a:pt x="180564" y="54919"/>
                  </a:lnTo>
                  <a:lnTo>
                    <a:pt x="182255" y="56091"/>
                  </a:lnTo>
                  <a:lnTo>
                    <a:pt x="184416" y="55934"/>
                  </a:lnTo>
                  <a:lnTo>
                    <a:pt x="186311" y="55483"/>
                  </a:lnTo>
                  <a:lnTo>
                    <a:pt x="187777" y="55895"/>
                  </a:lnTo>
                  <a:lnTo>
                    <a:pt x="188634" y="58342"/>
                  </a:lnTo>
                  <a:lnTo>
                    <a:pt x="187554" y="60500"/>
                  </a:lnTo>
                  <a:lnTo>
                    <a:pt x="185133" y="64128"/>
                  </a:lnTo>
                  <a:lnTo>
                    <a:pt x="184262" y="66844"/>
                  </a:lnTo>
                  <a:lnTo>
                    <a:pt x="183942" y="69415"/>
                  </a:lnTo>
                  <a:lnTo>
                    <a:pt x="184485" y="80933"/>
                  </a:lnTo>
                  <a:lnTo>
                    <a:pt x="185293" y="82747"/>
                  </a:lnTo>
                  <a:lnTo>
                    <a:pt x="191550" y="89005"/>
                  </a:lnTo>
                  <a:lnTo>
                    <a:pt x="192407" y="90610"/>
                  </a:lnTo>
                  <a:lnTo>
                    <a:pt x="192573" y="91726"/>
                  </a:lnTo>
                  <a:lnTo>
                    <a:pt x="192476" y="92467"/>
                  </a:lnTo>
                  <a:lnTo>
                    <a:pt x="192251" y="93273"/>
                  </a:lnTo>
                  <a:lnTo>
                    <a:pt x="192064" y="94556"/>
                  </a:lnTo>
                  <a:lnTo>
                    <a:pt x="192355" y="95762"/>
                  </a:lnTo>
                  <a:lnTo>
                    <a:pt x="194532" y="98807"/>
                  </a:lnTo>
                  <a:lnTo>
                    <a:pt x="196876" y="105978"/>
                  </a:lnTo>
                  <a:lnTo>
                    <a:pt x="196908" y="107003"/>
                  </a:lnTo>
                  <a:lnTo>
                    <a:pt x="196530" y="109923"/>
                  </a:lnTo>
                  <a:lnTo>
                    <a:pt x="196894" y="110915"/>
                  </a:lnTo>
                  <a:lnTo>
                    <a:pt x="197859" y="111933"/>
                  </a:lnTo>
                  <a:lnTo>
                    <a:pt x="198988" y="112790"/>
                  </a:lnTo>
                  <a:lnTo>
                    <a:pt x="199862" y="113279"/>
                  </a:lnTo>
                  <a:lnTo>
                    <a:pt x="202140" y="113879"/>
                  </a:lnTo>
                  <a:lnTo>
                    <a:pt x="203829" y="114051"/>
                  </a:lnTo>
                  <a:lnTo>
                    <a:pt x="205293" y="114647"/>
                  </a:lnTo>
                  <a:lnTo>
                    <a:pt x="206903" y="116559"/>
                  </a:lnTo>
                  <a:lnTo>
                    <a:pt x="208812" y="115726"/>
                  </a:lnTo>
                  <a:lnTo>
                    <a:pt x="209016" y="114558"/>
                  </a:lnTo>
                  <a:lnTo>
                    <a:pt x="208014" y="112225"/>
                  </a:lnTo>
                  <a:lnTo>
                    <a:pt x="207881" y="109953"/>
                  </a:lnTo>
                  <a:lnTo>
                    <a:pt x="208133" y="109030"/>
                  </a:lnTo>
                  <a:lnTo>
                    <a:pt x="209133" y="108861"/>
                  </a:lnTo>
                  <a:lnTo>
                    <a:pt x="211215" y="108865"/>
                  </a:lnTo>
                  <a:lnTo>
                    <a:pt x="212982" y="109104"/>
                  </a:lnTo>
                  <a:lnTo>
                    <a:pt x="214115" y="109414"/>
                  </a:lnTo>
                  <a:lnTo>
                    <a:pt x="214945" y="108865"/>
                  </a:lnTo>
                  <a:lnTo>
                    <a:pt x="215786" y="106570"/>
                  </a:lnTo>
                  <a:lnTo>
                    <a:pt x="215595" y="106568"/>
                  </a:lnTo>
                  <a:lnTo>
                    <a:pt x="215446" y="105579"/>
                  </a:lnTo>
                  <a:lnTo>
                    <a:pt x="215336" y="103483"/>
                  </a:lnTo>
                  <a:lnTo>
                    <a:pt x="215628" y="102509"/>
                  </a:lnTo>
                  <a:lnTo>
                    <a:pt x="216159" y="101802"/>
                  </a:lnTo>
                  <a:lnTo>
                    <a:pt x="216730" y="101191"/>
                  </a:lnTo>
                  <a:lnTo>
                    <a:pt x="217115" y="100573"/>
                  </a:lnTo>
                  <a:lnTo>
                    <a:pt x="218546" y="94906"/>
                  </a:lnTo>
                  <a:lnTo>
                    <a:pt x="219734" y="92712"/>
                  </a:lnTo>
                  <a:lnTo>
                    <a:pt x="221852" y="91943"/>
                  </a:lnTo>
                  <a:lnTo>
                    <a:pt x="223129" y="91757"/>
                  </a:lnTo>
                  <a:lnTo>
                    <a:pt x="225575" y="90714"/>
                  </a:lnTo>
                  <a:lnTo>
                    <a:pt x="226740" y="90566"/>
                  </a:lnTo>
                  <a:lnTo>
                    <a:pt x="227732" y="91047"/>
                  </a:lnTo>
                  <a:lnTo>
                    <a:pt x="228450" y="91940"/>
                  </a:lnTo>
                  <a:lnTo>
                    <a:pt x="229453" y="93520"/>
                  </a:lnTo>
                  <a:lnTo>
                    <a:pt x="232399" y="95228"/>
                  </a:lnTo>
                  <a:lnTo>
                    <a:pt x="233188" y="96067"/>
                  </a:lnTo>
                  <a:lnTo>
                    <a:pt x="233598" y="97251"/>
                  </a:lnTo>
                  <a:lnTo>
                    <a:pt x="233797" y="100212"/>
                  </a:lnTo>
                  <a:lnTo>
                    <a:pt x="234190" y="101455"/>
                  </a:lnTo>
                  <a:lnTo>
                    <a:pt x="235037" y="103209"/>
                  </a:lnTo>
                  <a:lnTo>
                    <a:pt x="235166" y="103801"/>
                  </a:lnTo>
                  <a:lnTo>
                    <a:pt x="238351" y="102473"/>
                  </a:lnTo>
                  <a:lnTo>
                    <a:pt x="239026" y="101845"/>
                  </a:lnTo>
                  <a:lnTo>
                    <a:pt x="239791" y="101418"/>
                  </a:lnTo>
                  <a:lnTo>
                    <a:pt x="241092" y="101523"/>
                  </a:lnTo>
                  <a:lnTo>
                    <a:pt x="244046" y="104768"/>
                  </a:lnTo>
                  <a:lnTo>
                    <a:pt x="245711" y="106115"/>
                  </a:lnTo>
                  <a:lnTo>
                    <a:pt x="246573" y="105108"/>
                  </a:lnTo>
                  <a:lnTo>
                    <a:pt x="247488" y="103422"/>
                  </a:lnTo>
                  <a:lnTo>
                    <a:pt x="249230" y="104107"/>
                  </a:lnTo>
                  <a:lnTo>
                    <a:pt x="252954" y="106915"/>
                  </a:lnTo>
                  <a:lnTo>
                    <a:pt x="262645" y="108598"/>
                  </a:lnTo>
                  <a:lnTo>
                    <a:pt x="264089" y="109233"/>
                  </a:lnTo>
                  <a:lnTo>
                    <a:pt x="270557" y="113681"/>
                  </a:lnTo>
                  <a:lnTo>
                    <a:pt x="271567" y="115158"/>
                  </a:lnTo>
                  <a:lnTo>
                    <a:pt x="273502" y="115849"/>
                  </a:lnTo>
                  <a:lnTo>
                    <a:pt x="275301" y="116770"/>
                  </a:lnTo>
                  <a:lnTo>
                    <a:pt x="275931" y="118992"/>
                  </a:lnTo>
                  <a:lnTo>
                    <a:pt x="276303" y="121848"/>
                  </a:lnTo>
                  <a:lnTo>
                    <a:pt x="277825" y="121796"/>
                  </a:lnTo>
                  <a:lnTo>
                    <a:pt x="279730" y="120892"/>
                  </a:lnTo>
                  <a:lnTo>
                    <a:pt x="281194" y="121210"/>
                  </a:lnTo>
                  <a:lnTo>
                    <a:pt x="283870" y="123645"/>
                  </a:lnTo>
                  <a:lnTo>
                    <a:pt x="284338" y="124308"/>
                  </a:lnTo>
                  <a:lnTo>
                    <a:pt x="283988" y="125677"/>
                  </a:lnTo>
                  <a:lnTo>
                    <a:pt x="283057" y="128002"/>
                  </a:lnTo>
                  <a:lnTo>
                    <a:pt x="283104" y="129338"/>
                  </a:lnTo>
                  <a:lnTo>
                    <a:pt x="283447" y="131081"/>
                  </a:lnTo>
                  <a:lnTo>
                    <a:pt x="283459" y="132053"/>
                  </a:lnTo>
                  <a:lnTo>
                    <a:pt x="283020" y="133201"/>
                  </a:lnTo>
                  <a:lnTo>
                    <a:pt x="282204" y="133969"/>
                  </a:lnTo>
                  <a:lnTo>
                    <a:pt x="281383" y="134516"/>
                  </a:lnTo>
                  <a:lnTo>
                    <a:pt x="280934" y="134980"/>
                  </a:lnTo>
                  <a:lnTo>
                    <a:pt x="280741" y="136409"/>
                  </a:lnTo>
                  <a:lnTo>
                    <a:pt x="280918" y="137596"/>
                  </a:lnTo>
                  <a:lnTo>
                    <a:pt x="281179" y="138595"/>
                  </a:lnTo>
                  <a:lnTo>
                    <a:pt x="281237" y="139424"/>
                  </a:lnTo>
                  <a:lnTo>
                    <a:pt x="280822" y="140728"/>
                  </a:lnTo>
                  <a:lnTo>
                    <a:pt x="279629" y="143191"/>
                  </a:lnTo>
                  <a:lnTo>
                    <a:pt x="279333" y="144170"/>
                  </a:lnTo>
                  <a:lnTo>
                    <a:pt x="279359" y="146295"/>
                  </a:lnTo>
                  <a:lnTo>
                    <a:pt x="280000" y="149903"/>
                  </a:lnTo>
                  <a:lnTo>
                    <a:pt x="280048" y="157600"/>
                  </a:lnTo>
                  <a:lnTo>
                    <a:pt x="280990" y="163015"/>
                  </a:lnTo>
                  <a:lnTo>
                    <a:pt x="282596" y="168140"/>
                  </a:lnTo>
                  <a:lnTo>
                    <a:pt x="284615" y="172603"/>
                  </a:lnTo>
                  <a:lnTo>
                    <a:pt x="285694" y="173887"/>
                  </a:lnTo>
                  <a:lnTo>
                    <a:pt x="287580" y="175541"/>
                  </a:lnTo>
                  <a:lnTo>
                    <a:pt x="289789" y="177003"/>
                  </a:lnTo>
                  <a:lnTo>
                    <a:pt x="298736" y="179918"/>
                  </a:lnTo>
                  <a:lnTo>
                    <a:pt x="300474" y="181046"/>
                  </a:lnTo>
                  <a:lnTo>
                    <a:pt x="302032" y="183250"/>
                  </a:lnTo>
                  <a:lnTo>
                    <a:pt x="302624" y="185626"/>
                  </a:lnTo>
                  <a:lnTo>
                    <a:pt x="302609" y="188088"/>
                  </a:lnTo>
                  <a:lnTo>
                    <a:pt x="302366" y="190538"/>
                  </a:lnTo>
                  <a:lnTo>
                    <a:pt x="301894" y="191675"/>
                  </a:lnTo>
                  <a:lnTo>
                    <a:pt x="301106" y="192451"/>
                  </a:lnTo>
                  <a:lnTo>
                    <a:pt x="300501" y="193429"/>
                  </a:lnTo>
                  <a:lnTo>
                    <a:pt x="300581" y="195210"/>
                  </a:lnTo>
                  <a:lnTo>
                    <a:pt x="301199" y="196590"/>
                  </a:lnTo>
                  <a:lnTo>
                    <a:pt x="302098" y="197652"/>
                  </a:lnTo>
                  <a:lnTo>
                    <a:pt x="307565" y="201860"/>
                  </a:lnTo>
                  <a:lnTo>
                    <a:pt x="316051" y="204228"/>
                  </a:lnTo>
                  <a:lnTo>
                    <a:pt x="320353" y="206759"/>
                  </a:lnTo>
                  <a:lnTo>
                    <a:pt x="321069" y="207707"/>
                  </a:lnTo>
                  <a:lnTo>
                    <a:pt x="321415" y="208601"/>
                  </a:lnTo>
                  <a:lnTo>
                    <a:pt x="321978" y="209294"/>
                  </a:lnTo>
                  <a:lnTo>
                    <a:pt x="324164" y="210004"/>
                  </a:lnTo>
                  <a:lnTo>
                    <a:pt x="325167" y="210710"/>
                  </a:lnTo>
                  <a:lnTo>
                    <a:pt x="326066" y="211534"/>
                  </a:lnTo>
                  <a:lnTo>
                    <a:pt x="328197" y="214223"/>
                  </a:lnTo>
                  <a:lnTo>
                    <a:pt x="332178" y="217319"/>
                  </a:lnTo>
                  <a:lnTo>
                    <a:pt x="338335" y="220648"/>
                  </a:lnTo>
                  <a:lnTo>
                    <a:pt x="340284" y="222151"/>
                  </a:lnTo>
                  <a:lnTo>
                    <a:pt x="341711" y="226433"/>
                  </a:lnTo>
                  <a:lnTo>
                    <a:pt x="343861" y="227707"/>
                  </a:lnTo>
                  <a:lnTo>
                    <a:pt x="348471" y="228844"/>
                  </a:lnTo>
                  <a:lnTo>
                    <a:pt x="351906" y="231430"/>
                  </a:lnTo>
                  <a:lnTo>
                    <a:pt x="356365" y="240047"/>
                  </a:lnTo>
                  <a:lnTo>
                    <a:pt x="359038" y="244060"/>
                  </a:lnTo>
                  <a:lnTo>
                    <a:pt x="359997" y="244671"/>
                  </a:lnTo>
                  <a:lnTo>
                    <a:pt x="361154" y="245160"/>
                  </a:lnTo>
                  <a:lnTo>
                    <a:pt x="362094" y="245730"/>
                  </a:lnTo>
                  <a:lnTo>
                    <a:pt x="362428" y="246625"/>
                  </a:lnTo>
                  <a:lnTo>
                    <a:pt x="362762" y="247232"/>
                  </a:lnTo>
                  <a:lnTo>
                    <a:pt x="364546" y="249495"/>
                  </a:lnTo>
                  <a:lnTo>
                    <a:pt x="366024" y="250571"/>
                  </a:lnTo>
                  <a:lnTo>
                    <a:pt x="367319" y="252957"/>
                  </a:lnTo>
                  <a:lnTo>
                    <a:pt x="368128" y="253836"/>
                  </a:lnTo>
                  <a:lnTo>
                    <a:pt x="369312" y="254269"/>
                  </a:lnTo>
                  <a:lnTo>
                    <a:pt x="371841" y="254612"/>
                  </a:lnTo>
                  <a:lnTo>
                    <a:pt x="373018" y="255098"/>
                  </a:lnTo>
                  <a:lnTo>
                    <a:pt x="375709" y="258380"/>
                  </a:lnTo>
                  <a:lnTo>
                    <a:pt x="377567" y="263326"/>
                  </a:lnTo>
                  <a:lnTo>
                    <a:pt x="381028" y="276567"/>
                  </a:lnTo>
                  <a:lnTo>
                    <a:pt x="382137" y="279039"/>
                  </a:lnTo>
                  <a:lnTo>
                    <a:pt x="383679" y="281128"/>
                  </a:lnTo>
                  <a:lnTo>
                    <a:pt x="387669" y="283130"/>
                  </a:lnTo>
                  <a:lnTo>
                    <a:pt x="397597" y="297890"/>
                  </a:lnTo>
                  <a:lnTo>
                    <a:pt x="399259" y="299223"/>
                  </a:lnTo>
                  <a:lnTo>
                    <a:pt x="403622" y="300027"/>
                  </a:lnTo>
                  <a:lnTo>
                    <a:pt x="405550" y="300952"/>
                  </a:lnTo>
                  <a:lnTo>
                    <a:pt x="407020" y="302918"/>
                  </a:lnTo>
                  <a:lnTo>
                    <a:pt x="407705" y="304118"/>
                  </a:lnTo>
                  <a:lnTo>
                    <a:pt x="407617" y="304612"/>
                  </a:lnTo>
                  <a:lnTo>
                    <a:pt x="408841" y="304711"/>
                  </a:lnTo>
                  <a:lnTo>
                    <a:pt x="409566" y="304943"/>
                  </a:lnTo>
                  <a:lnTo>
                    <a:pt x="409875" y="305623"/>
                  </a:lnTo>
                  <a:lnTo>
                    <a:pt x="409809" y="307085"/>
                  </a:lnTo>
                  <a:lnTo>
                    <a:pt x="410911" y="308117"/>
                  </a:lnTo>
                  <a:lnTo>
                    <a:pt x="413606" y="308562"/>
                  </a:lnTo>
                  <a:lnTo>
                    <a:pt x="418237" y="308393"/>
                  </a:lnTo>
                  <a:lnTo>
                    <a:pt x="420498" y="306966"/>
                  </a:lnTo>
                  <a:lnTo>
                    <a:pt x="425274" y="302864"/>
                  </a:lnTo>
                  <a:lnTo>
                    <a:pt x="427250" y="302114"/>
                  </a:lnTo>
                  <a:lnTo>
                    <a:pt x="429332" y="302964"/>
                  </a:lnTo>
                  <a:lnTo>
                    <a:pt x="433767" y="305731"/>
                  </a:lnTo>
                  <a:lnTo>
                    <a:pt x="435785" y="305698"/>
                  </a:lnTo>
                  <a:lnTo>
                    <a:pt x="437102" y="303696"/>
                  </a:lnTo>
                  <a:lnTo>
                    <a:pt x="436535" y="300937"/>
                  </a:lnTo>
                  <a:lnTo>
                    <a:pt x="435073" y="298168"/>
                  </a:lnTo>
                  <a:lnTo>
                    <a:pt x="433693" y="296106"/>
                  </a:lnTo>
                  <a:lnTo>
                    <a:pt x="432822" y="293478"/>
                  </a:lnTo>
                  <a:lnTo>
                    <a:pt x="433630" y="291237"/>
                  </a:lnTo>
                  <a:lnTo>
                    <a:pt x="436543" y="287087"/>
                  </a:lnTo>
                  <a:lnTo>
                    <a:pt x="438313" y="279650"/>
                  </a:lnTo>
                  <a:lnTo>
                    <a:pt x="438959" y="278741"/>
                  </a:lnTo>
                  <a:lnTo>
                    <a:pt x="440894" y="277203"/>
                  </a:lnTo>
                  <a:lnTo>
                    <a:pt x="442576" y="276547"/>
                  </a:lnTo>
                  <a:lnTo>
                    <a:pt x="454492" y="275608"/>
                  </a:lnTo>
                  <a:lnTo>
                    <a:pt x="464587" y="276629"/>
                  </a:lnTo>
                  <a:lnTo>
                    <a:pt x="467873" y="277748"/>
                  </a:lnTo>
                  <a:lnTo>
                    <a:pt x="471942" y="279794"/>
                  </a:lnTo>
                  <a:lnTo>
                    <a:pt x="476281" y="281044"/>
                  </a:lnTo>
                  <a:lnTo>
                    <a:pt x="480674" y="281094"/>
                  </a:lnTo>
                  <a:lnTo>
                    <a:pt x="488950" y="277619"/>
                  </a:lnTo>
                  <a:lnTo>
                    <a:pt x="493578" y="276722"/>
                  </a:lnTo>
                  <a:lnTo>
                    <a:pt x="498020" y="277205"/>
                  </a:lnTo>
                  <a:lnTo>
                    <a:pt x="501538" y="279453"/>
                  </a:lnTo>
                  <a:lnTo>
                    <a:pt x="517509" y="296905"/>
                  </a:lnTo>
                  <a:lnTo>
                    <a:pt x="521659" y="299302"/>
                  </a:lnTo>
                  <a:lnTo>
                    <a:pt x="526055" y="300228"/>
                  </a:lnTo>
                  <a:lnTo>
                    <a:pt x="533179" y="298850"/>
                  </a:lnTo>
                  <a:lnTo>
                    <a:pt x="535529" y="298720"/>
                  </a:lnTo>
                  <a:lnTo>
                    <a:pt x="537702" y="299317"/>
                  </a:lnTo>
                  <a:lnTo>
                    <a:pt x="539596" y="300845"/>
                  </a:lnTo>
                  <a:lnTo>
                    <a:pt x="540149" y="302068"/>
                  </a:lnTo>
                  <a:lnTo>
                    <a:pt x="540303" y="303415"/>
                  </a:lnTo>
                  <a:lnTo>
                    <a:pt x="540579" y="304735"/>
                  </a:lnTo>
                  <a:lnTo>
                    <a:pt x="541477" y="305893"/>
                  </a:lnTo>
                  <a:lnTo>
                    <a:pt x="542359" y="306218"/>
                  </a:lnTo>
                  <a:lnTo>
                    <a:pt x="546407" y="306375"/>
                  </a:lnTo>
                  <a:lnTo>
                    <a:pt x="549592" y="307179"/>
                  </a:lnTo>
                  <a:lnTo>
                    <a:pt x="550912" y="308331"/>
                  </a:lnTo>
                  <a:lnTo>
                    <a:pt x="552908" y="309631"/>
                  </a:lnTo>
                  <a:lnTo>
                    <a:pt x="559285" y="310875"/>
                  </a:lnTo>
                  <a:lnTo>
                    <a:pt x="561656" y="311728"/>
                  </a:lnTo>
                  <a:lnTo>
                    <a:pt x="563201" y="312966"/>
                  </a:lnTo>
                  <a:lnTo>
                    <a:pt x="564899" y="313860"/>
                  </a:lnTo>
                  <a:lnTo>
                    <a:pt x="565849" y="311841"/>
                  </a:lnTo>
                  <a:lnTo>
                    <a:pt x="566542" y="311682"/>
                  </a:lnTo>
                  <a:lnTo>
                    <a:pt x="568060" y="311547"/>
                  </a:lnTo>
                  <a:lnTo>
                    <a:pt x="570450" y="311772"/>
                  </a:lnTo>
                  <a:lnTo>
                    <a:pt x="573843" y="313581"/>
                  </a:lnTo>
                  <a:lnTo>
                    <a:pt x="580805" y="315224"/>
                  </a:lnTo>
                  <a:lnTo>
                    <a:pt x="582501" y="314729"/>
                  </a:lnTo>
                  <a:lnTo>
                    <a:pt x="588397" y="307112"/>
                  </a:lnTo>
                  <a:lnTo>
                    <a:pt x="589542" y="306569"/>
                  </a:lnTo>
                  <a:lnTo>
                    <a:pt x="590665" y="306944"/>
                  </a:lnTo>
                  <a:lnTo>
                    <a:pt x="591704" y="307645"/>
                  </a:lnTo>
                  <a:lnTo>
                    <a:pt x="592609" y="308071"/>
                  </a:lnTo>
                  <a:lnTo>
                    <a:pt x="593827" y="307926"/>
                  </a:lnTo>
                  <a:lnTo>
                    <a:pt x="595218" y="306858"/>
                  </a:lnTo>
                  <a:lnTo>
                    <a:pt x="596050" y="306683"/>
                  </a:lnTo>
                  <a:lnTo>
                    <a:pt x="597066" y="307181"/>
                  </a:lnTo>
                  <a:lnTo>
                    <a:pt x="598999" y="309128"/>
                  </a:lnTo>
                  <a:lnTo>
                    <a:pt x="599956" y="309707"/>
                  </a:lnTo>
                  <a:lnTo>
                    <a:pt x="608115" y="310635"/>
                  </a:lnTo>
                  <a:lnTo>
                    <a:pt x="609449" y="311635"/>
                  </a:lnTo>
                  <a:lnTo>
                    <a:pt x="612314" y="316025"/>
                  </a:lnTo>
                  <a:lnTo>
                    <a:pt x="614043" y="317616"/>
                  </a:lnTo>
                  <a:lnTo>
                    <a:pt x="616255" y="318112"/>
                  </a:lnTo>
                  <a:lnTo>
                    <a:pt x="618842" y="318308"/>
                  </a:lnTo>
                  <a:lnTo>
                    <a:pt x="620917" y="318944"/>
                  </a:lnTo>
                  <a:lnTo>
                    <a:pt x="622091" y="321757"/>
                  </a:lnTo>
                  <a:lnTo>
                    <a:pt x="623531" y="322186"/>
                  </a:lnTo>
                  <a:lnTo>
                    <a:pt x="626346" y="322592"/>
                  </a:lnTo>
                  <a:lnTo>
                    <a:pt x="627104" y="323212"/>
                  </a:lnTo>
                  <a:lnTo>
                    <a:pt x="627880" y="324142"/>
                  </a:lnTo>
                  <a:lnTo>
                    <a:pt x="629399" y="326580"/>
                  </a:lnTo>
                  <a:lnTo>
                    <a:pt x="632861" y="325696"/>
                  </a:lnTo>
                  <a:lnTo>
                    <a:pt x="635473" y="327569"/>
                  </a:lnTo>
                  <a:lnTo>
                    <a:pt x="637786" y="329938"/>
                  </a:lnTo>
                  <a:lnTo>
                    <a:pt x="640331" y="330518"/>
                  </a:lnTo>
                  <a:lnTo>
                    <a:pt x="641075" y="329811"/>
                  </a:lnTo>
                  <a:lnTo>
                    <a:pt x="641641" y="328734"/>
                  </a:lnTo>
                  <a:lnTo>
                    <a:pt x="642553" y="327763"/>
                  </a:lnTo>
                  <a:lnTo>
                    <a:pt x="644331" y="327353"/>
                  </a:lnTo>
                  <a:lnTo>
                    <a:pt x="645887" y="327555"/>
                  </a:lnTo>
                  <a:lnTo>
                    <a:pt x="646957" y="328058"/>
                  </a:lnTo>
                  <a:lnTo>
                    <a:pt x="649672" y="330276"/>
                  </a:lnTo>
                  <a:lnTo>
                    <a:pt x="648490" y="334148"/>
                  </a:lnTo>
                  <a:lnTo>
                    <a:pt x="648125" y="338704"/>
                  </a:lnTo>
                  <a:lnTo>
                    <a:pt x="648836" y="341608"/>
                  </a:lnTo>
                  <a:lnTo>
                    <a:pt x="652535" y="347080"/>
                  </a:lnTo>
                  <a:lnTo>
                    <a:pt x="653751" y="348160"/>
                  </a:lnTo>
                  <a:lnTo>
                    <a:pt x="663329" y="346578"/>
                  </a:lnTo>
                  <a:lnTo>
                    <a:pt x="662720" y="345092"/>
                  </a:lnTo>
                  <a:lnTo>
                    <a:pt x="661555" y="344623"/>
                  </a:lnTo>
                  <a:lnTo>
                    <a:pt x="658566" y="344315"/>
                  </a:lnTo>
                  <a:lnTo>
                    <a:pt x="657084" y="343627"/>
                  </a:lnTo>
                  <a:lnTo>
                    <a:pt x="655845" y="342706"/>
                  </a:lnTo>
                  <a:lnTo>
                    <a:pt x="654859" y="341553"/>
                  </a:lnTo>
                  <a:lnTo>
                    <a:pt x="654123" y="340152"/>
                  </a:lnTo>
                  <a:lnTo>
                    <a:pt x="653671" y="338618"/>
                  </a:lnTo>
                  <a:lnTo>
                    <a:pt x="653486" y="337061"/>
                  </a:lnTo>
                  <a:lnTo>
                    <a:pt x="653545" y="333857"/>
                  </a:lnTo>
                  <a:lnTo>
                    <a:pt x="653466" y="333006"/>
                  </a:lnTo>
                  <a:lnTo>
                    <a:pt x="653269" y="332175"/>
                  </a:lnTo>
                  <a:lnTo>
                    <a:pt x="653146" y="331271"/>
                  </a:lnTo>
                  <a:lnTo>
                    <a:pt x="653326" y="330189"/>
                  </a:lnTo>
                  <a:lnTo>
                    <a:pt x="653730" y="329489"/>
                  </a:lnTo>
                  <a:lnTo>
                    <a:pt x="654892" y="328098"/>
                  </a:lnTo>
                  <a:lnTo>
                    <a:pt x="655208" y="327341"/>
                  </a:lnTo>
                  <a:lnTo>
                    <a:pt x="655720" y="326513"/>
                  </a:lnTo>
                  <a:lnTo>
                    <a:pt x="658975" y="323296"/>
                  </a:lnTo>
                  <a:lnTo>
                    <a:pt x="660130" y="322618"/>
                  </a:lnTo>
                  <a:lnTo>
                    <a:pt x="661087" y="322880"/>
                  </a:lnTo>
                  <a:lnTo>
                    <a:pt x="661983" y="323915"/>
                  </a:lnTo>
                  <a:lnTo>
                    <a:pt x="662939" y="325544"/>
                  </a:lnTo>
                  <a:lnTo>
                    <a:pt x="664820" y="326421"/>
                  </a:lnTo>
                  <a:lnTo>
                    <a:pt x="668122" y="326457"/>
                  </a:lnTo>
                  <a:lnTo>
                    <a:pt x="673571" y="325640"/>
                  </a:lnTo>
                  <a:lnTo>
                    <a:pt x="674141" y="325547"/>
                  </a:lnTo>
                  <a:lnTo>
                    <a:pt x="675658" y="325769"/>
                  </a:lnTo>
                  <a:lnTo>
                    <a:pt x="677633" y="326349"/>
                  </a:lnTo>
                  <a:lnTo>
                    <a:pt x="679286" y="327815"/>
                  </a:lnTo>
                  <a:lnTo>
                    <a:pt x="680708" y="329898"/>
                  </a:lnTo>
                  <a:lnTo>
                    <a:pt x="681775" y="328215"/>
                  </a:lnTo>
                  <a:lnTo>
                    <a:pt x="684031" y="321400"/>
                  </a:lnTo>
                  <a:lnTo>
                    <a:pt x="685132" y="319782"/>
                  </a:lnTo>
                  <a:lnTo>
                    <a:pt x="686744" y="318015"/>
                  </a:lnTo>
                  <a:lnTo>
                    <a:pt x="688462" y="316539"/>
                  </a:lnTo>
                  <a:lnTo>
                    <a:pt x="689825" y="315787"/>
                  </a:lnTo>
                  <a:lnTo>
                    <a:pt x="690998" y="315626"/>
                  </a:lnTo>
                  <a:lnTo>
                    <a:pt x="693767" y="316264"/>
                  </a:lnTo>
                  <a:lnTo>
                    <a:pt x="694912" y="316140"/>
                  </a:lnTo>
                  <a:lnTo>
                    <a:pt x="696951" y="315182"/>
                  </a:lnTo>
                  <a:lnTo>
                    <a:pt x="697827" y="314972"/>
                  </a:lnTo>
                  <a:lnTo>
                    <a:pt x="699699" y="315570"/>
                  </a:lnTo>
                  <a:lnTo>
                    <a:pt x="701378" y="316974"/>
                  </a:lnTo>
                  <a:lnTo>
                    <a:pt x="702519" y="318993"/>
                  </a:lnTo>
                  <a:lnTo>
                    <a:pt x="702737" y="321398"/>
                  </a:lnTo>
                  <a:lnTo>
                    <a:pt x="704478" y="322352"/>
                  </a:lnTo>
                  <a:lnTo>
                    <a:pt x="717075" y="319113"/>
                  </a:lnTo>
                  <a:lnTo>
                    <a:pt x="717702" y="318826"/>
                  </a:lnTo>
                  <a:lnTo>
                    <a:pt x="719670" y="317377"/>
                  </a:lnTo>
                  <a:lnTo>
                    <a:pt x="720642" y="316957"/>
                  </a:lnTo>
                  <a:lnTo>
                    <a:pt x="721722" y="317043"/>
                  </a:lnTo>
                  <a:lnTo>
                    <a:pt x="723469" y="317934"/>
                  </a:lnTo>
                  <a:lnTo>
                    <a:pt x="724443" y="318236"/>
                  </a:lnTo>
                  <a:lnTo>
                    <a:pt x="736961" y="326630"/>
                  </a:lnTo>
                  <a:lnTo>
                    <a:pt x="739677" y="327341"/>
                  </a:lnTo>
                  <a:lnTo>
                    <a:pt x="740754" y="327974"/>
                  </a:lnTo>
                  <a:lnTo>
                    <a:pt x="741232" y="329228"/>
                  </a:lnTo>
                  <a:lnTo>
                    <a:pt x="741574" y="330728"/>
                  </a:lnTo>
                  <a:lnTo>
                    <a:pt x="742217" y="332117"/>
                  </a:lnTo>
                  <a:lnTo>
                    <a:pt x="743256" y="333192"/>
                  </a:lnTo>
                  <a:lnTo>
                    <a:pt x="744102" y="333648"/>
                  </a:lnTo>
                  <a:lnTo>
                    <a:pt x="746261" y="334406"/>
                  </a:lnTo>
                  <a:lnTo>
                    <a:pt x="748747" y="336055"/>
                  </a:lnTo>
                  <a:lnTo>
                    <a:pt x="749001" y="337530"/>
                  </a:lnTo>
                  <a:lnTo>
                    <a:pt x="748118" y="339604"/>
                  </a:lnTo>
                  <a:lnTo>
                    <a:pt x="747168" y="343025"/>
                  </a:lnTo>
                  <a:lnTo>
                    <a:pt x="747695" y="345230"/>
                  </a:lnTo>
                  <a:lnTo>
                    <a:pt x="751060" y="348420"/>
                  </a:lnTo>
                  <a:lnTo>
                    <a:pt x="751654" y="351214"/>
                  </a:lnTo>
                  <a:lnTo>
                    <a:pt x="749748" y="356294"/>
                  </a:lnTo>
                  <a:lnTo>
                    <a:pt x="749061" y="359310"/>
                  </a:lnTo>
                  <a:lnTo>
                    <a:pt x="749934" y="360796"/>
                  </a:lnTo>
                  <a:lnTo>
                    <a:pt x="749844" y="362201"/>
                  </a:lnTo>
                  <a:lnTo>
                    <a:pt x="751042" y="369928"/>
                  </a:lnTo>
                  <a:lnTo>
                    <a:pt x="751650" y="372069"/>
                  </a:lnTo>
                  <a:lnTo>
                    <a:pt x="751828" y="373339"/>
                  </a:lnTo>
                  <a:lnTo>
                    <a:pt x="751741" y="374960"/>
                  </a:lnTo>
                  <a:lnTo>
                    <a:pt x="751323" y="375683"/>
                  </a:lnTo>
                  <a:lnTo>
                    <a:pt x="749643" y="377722"/>
                  </a:lnTo>
                  <a:lnTo>
                    <a:pt x="749127" y="379039"/>
                  </a:lnTo>
                  <a:lnTo>
                    <a:pt x="749510" y="381893"/>
                  </a:lnTo>
                  <a:lnTo>
                    <a:pt x="751036" y="384064"/>
                  </a:lnTo>
                  <a:lnTo>
                    <a:pt x="754275" y="387350"/>
                  </a:lnTo>
                  <a:lnTo>
                    <a:pt x="755096" y="389020"/>
                  </a:lnTo>
                  <a:lnTo>
                    <a:pt x="755264" y="390040"/>
                  </a:lnTo>
                  <a:lnTo>
                    <a:pt x="755192" y="392810"/>
                  </a:lnTo>
                  <a:lnTo>
                    <a:pt x="755540" y="393751"/>
                  </a:lnTo>
                  <a:lnTo>
                    <a:pt x="755928" y="394449"/>
                  </a:lnTo>
                  <a:lnTo>
                    <a:pt x="756064" y="395073"/>
                  </a:lnTo>
                  <a:lnTo>
                    <a:pt x="755092" y="400371"/>
                  </a:lnTo>
                  <a:lnTo>
                    <a:pt x="755023" y="401496"/>
                  </a:lnTo>
                  <a:lnTo>
                    <a:pt x="755126" y="402548"/>
                  </a:lnTo>
                  <a:lnTo>
                    <a:pt x="755448" y="403554"/>
                  </a:lnTo>
                  <a:lnTo>
                    <a:pt x="756035" y="404512"/>
                  </a:lnTo>
                  <a:lnTo>
                    <a:pt x="756964" y="405016"/>
                  </a:lnTo>
                  <a:lnTo>
                    <a:pt x="758360" y="405458"/>
                  </a:lnTo>
                  <a:lnTo>
                    <a:pt x="759572" y="406120"/>
                  </a:lnTo>
                  <a:lnTo>
                    <a:pt x="760706" y="410367"/>
                  </a:lnTo>
                  <a:lnTo>
                    <a:pt x="760715" y="411839"/>
                  </a:lnTo>
                  <a:lnTo>
                    <a:pt x="759970" y="414765"/>
                  </a:lnTo>
                  <a:lnTo>
                    <a:pt x="758764" y="417376"/>
                  </a:lnTo>
                  <a:lnTo>
                    <a:pt x="757278" y="419626"/>
                  </a:lnTo>
                  <a:lnTo>
                    <a:pt x="748147" y="430595"/>
                  </a:lnTo>
                  <a:lnTo>
                    <a:pt x="748101" y="431115"/>
                  </a:lnTo>
                  <a:lnTo>
                    <a:pt x="749177" y="431846"/>
                  </a:lnTo>
                  <a:lnTo>
                    <a:pt x="751700" y="432898"/>
                  </a:lnTo>
                  <a:lnTo>
                    <a:pt x="757399" y="434063"/>
                  </a:lnTo>
                  <a:lnTo>
                    <a:pt x="759871" y="435731"/>
                  </a:lnTo>
                  <a:lnTo>
                    <a:pt x="780308" y="449827"/>
                  </a:lnTo>
                  <a:lnTo>
                    <a:pt x="800682" y="463961"/>
                  </a:lnTo>
                  <a:lnTo>
                    <a:pt x="821006" y="478135"/>
                  </a:lnTo>
                  <a:lnTo>
                    <a:pt x="841255" y="492346"/>
                  </a:lnTo>
                  <a:lnTo>
                    <a:pt x="861447" y="506595"/>
                  </a:lnTo>
                  <a:lnTo>
                    <a:pt x="881577" y="520882"/>
                  </a:lnTo>
                  <a:lnTo>
                    <a:pt x="901644" y="535201"/>
                  </a:lnTo>
                  <a:lnTo>
                    <a:pt x="921105" y="549169"/>
                  </a:lnTo>
                  <a:lnTo>
                    <a:pt x="918753" y="551521"/>
                  </a:lnTo>
                  <a:lnTo>
                    <a:pt x="912647" y="552958"/>
                  </a:lnTo>
                  <a:lnTo>
                    <a:pt x="900629" y="552204"/>
                  </a:lnTo>
                  <a:lnTo>
                    <a:pt x="901552" y="551910"/>
                  </a:lnTo>
                  <a:lnTo>
                    <a:pt x="902082" y="551347"/>
                  </a:lnTo>
                  <a:lnTo>
                    <a:pt x="902199" y="550597"/>
                  </a:lnTo>
                  <a:lnTo>
                    <a:pt x="901821" y="549690"/>
                  </a:lnTo>
                  <a:lnTo>
                    <a:pt x="903341" y="547831"/>
                  </a:lnTo>
                  <a:lnTo>
                    <a:pt x="903136" y="546640"/>
                  </a:lnTo>
                  <a:lnTo>
                    <a:pt x="901962" y="546727"/>
                  </a:lnTo>
                  <a:lnTo>
                    <a:pt x="900575" y="548701"/>
                  </a:lnTo>
                  <a:lnTo>
                    <a:pt x="899434" y="547834"/>
                  </a:lnTo>
                  <a:lnTo>
                    <a:pt x="895414" y="546181"/>
                  </a:lnTo>
                  <a:lnTo>
                    <a:pt x="898680" y="553266"/>
                  </a:lnTo>
                  <a:lnTo>
                    <a:pt x="898785" y="555604"/>
                  </a:lnTo>
                  <a:lnTo>
                    <a:pt x="897631" y="557143"/>
                  </a:lnTo>
                  <a:lnTo>
                    <a:pt x="893898" y="559644"/>
                  </a:lnTo>
                  <a:lnTo>
                    <a:pt x="891913" y="563056"/>
                  </a:lnTo>
                  <a:lnTo>
                    <a:pt x="887668" y="568008"/>
                  </a:lnTo>
                  <a:lnTo>
                    <a:pt x="886285" y="569003"/>
                  </a:lnTo>
                  <a:lnTo>
                    <a:pt x="880894" y="569576"/>
                  </a:lnTo>
                  <a:lnTo>
                    <a:pt x="880203" y="570404"/>
                  </a:lnTo>
                  <a:lnTo>
                    <a:pt x="879507" y="571466"/>
                  </a:lnTo>
                  <a:lnTo>
                    <a:pt x="878338" y="572407"/>
                  </a:lnTo>
                  <a:lnTo>
                    <a:pt x="876201" y="572912"/>
                  </a:lnTo>
                  <a:lnTo>
                    <a:pt x="871767" y="572975"/>
                  </a:lnTo>
                  <a:lnTo>
                    <a:pt x="869604" y="573850"/>
                  </a:lnTo>
                  <a:lnTo>
                    <a:pt x="868960" y="574557"/>
                  </a:lnTo>
                  <a:lnTo>
                    <a:pt x="867661" y="576493"/>
                  </a:lnTo>
                  <a:lnTo>
                    <a:pt x="866879" y="577127"/>
                  </a:lnTo>
                  <a:lnTo>
                    <a:pt x="865596" y="577286"/>
                  </a:lnTo>
                  <a:lnTo>
                    <a:pt x="851707" y="575438"/>
                  </a:lnTo>
                  <a:lnTo>
                    <a:pt x="847228" y="576354"/>
                  </a:lnTo>
                  <a:lnTo>
                    <a:pt x="844016" y="579173"/>
                  </a:lnTo>
                  <a:lnTo>
                    <a:pt x="843463" y="578255"/>
                  </a:lnTo>
                  <a:lnTo>
                    <a:pt x="843169" y="577331"/>
                  </a:lnTo>
                  <a:lnTo>
                    <a:pt x="843135" y="576305"/>
                  </a:lnTo>
                  <a:lnTo>
                    <a:pt x="843277" y="575069"/>
                  </a:lnTo>
                  <a:lnTo>
                    <a:pt x="842808" y="574556"/>
                  </a:lnTo>
                  <a:lnTo>
                    <a:pt x="834736" y="573530"/>
                  </a:lnTo>
                  <a:lnTo>
                    <a:pt x="832726" y="572752"/>
                  </a:lnTo>
                  <a:lnTo>
                    <a:pt x="831257" y="571166"/>
                  </a:lnTo>
                  <a:lnTo>
                    <a:pt x="826664" y="572340"/>
                  </a:lnTo>
                  <a:lnTo>
                    <a:pt x="811677" y="570263"/>
                  </a:lnTo>
                  <a:lnTo>
                    <a:pt x="807343" y="570565"/>
                  </a:lnTo>
                  <a:lnTo>
                    <a:pt x="795638" y="569212"/>
                  </a:lnTo>
                  <a:lnTo>
                    <a:pt x="793394" y="569653"/>
                  </a:lnTo>
                  <a:lnTo>
                    <a:pt x="790124" y="571391"/>
                  </a:lnTo>
                  <a:lnTo>
                    <a:pt x="788868" y="571615"/>
                  </a:lnTo>
                  <a:lnTo>
                    <a:pt x="777019" y="568412"/>
                  </a:lnTo>
                  <a:lnTo>
                    <a:pt x="746794" y="566022"/>
                  </a:lnTo>
                  <a:lnTo>
                    <a:pt x="728426" y="568028"/>
                  </a:lnTo>
                  <a:lnTo>
                    <a:pt x="705675" y="573121"/>
                  </a:lnTo>
                  <a:lnTo>
                    <a:pt x="688406" y="579609"/>
                  </a:lnTo>
                  <a:lnTo>
                    <a:pt x="669684" y="589709"/>
                  </a:lnTo>
                  <a:lnTo>
                    <a:pt x="647605" y="605138"/>
                  </a:lnTo>
                  <a:lnTo>
                    <a:pt x="622779" y="625238"/>
                  </a:lnTo>
                  <a:lnTo>
                    <a:pt x="611602" y="633638"/>
                  </a:lnTo>
                  <a:lnTo>
                    <a:pt x="599877" y="645154"/>
                  </a:lnTo>
                  <a:lnTo>
                    <a:pt x="589877" y="652024"/>
                  </a:lnTo>
                  <a:lnTo>
                    <a:pt x="588756" y="652462"/>
                  </a:lnTo>
                  <a:lnTo>
                    <a:pt x="588068" y="653122"/>
                  </a:lnTo>
                  <a:lnTo>
                    <a:pt x="584247" y="657958"/>
                  </a:lnTo>
                  <a:lnTo>
                    <a:pt x="583171" y="657492"/>
                  </a:lnTo>
                  <a:lnTo>
                    <a:pt x="582904" y="656212"/>
                  </a:lnTo>
                  <a:lnTo>
                    <a:pt x="584588" y="654697"/>
                  </a:lnTo>
                  <a:lnTo>
                    <a:pt x="583047" y="653880"/>
                  </a:lnTo>
                  <a:lnTo>
                    <a:pt x="568453" y="655462"/>
                  </a:lnTo>
                  <a:lnTo>
                    <a:pt x="563775" y="654492"/>
                  </a:lnTo>
                  <a:lnTo>
                    <a:pt x="561359" y="654507"/>
                  </a:lnTo>
                  <a:lnTo>
                    <a:pt x="556639" y="657088"/>
                  </a:lnTo>
                  <a:lnTo>
                    <a:pt x="554492" y="657008"/>
                  </a:lnTo>
                  <a:lnTo>
                    <a:pt x="552261" y="656337"/>
                  </a:lnTo>
                  <a:lnTo>
                    <a:pt x="549605" y="655935"/>
                  </a:lnTo>
                  <a:lnTo>
                    <a:pt x="544914" y="656631"/>
                  </a:lnTo>
                  <a:lnTo>
                    <a:pt x="542160" y="657551"/>
                  </a:lnTo>
                  <a:lnTo>
                    <a:pt x="540814" y="658951"/>
                  </a:lnTo>
                  <a:lnTo>
                    <a:pt x="539710" y="659892"/>
                  </a:lnTo>
                  <a:lnTo>
                    <a:pt x="537885" y="657886"/>
                  </a:lnTo>
                  <a:lnTo>
                    <a:pt x="536318" y="655296"/>
                  </a:lnTo>
                  <a:lnTo>
                    <a:pt x="535957" y="654367"/>
                  </a:lnTo>
                  <a:lnTo>
                    <a:pt x="534352" y="653455"/>
                  </a:lnTo>
                  <a:lnTo>
                    <a:pt x="524759" y="653242"/>
                  </a:lnTo>
                  <a:lnTo>
                    <a:pt x="522948" y="653565"/>
                  </a:lnTo>
                  <a:lnTo>
                    <a:pt x="521384" y="654508"/>
                  </a:lnTo>
                  <a:lnTo>
                    <a:pt x="516500" y="659346"/>
                  </a:lnTo>
                  <a:lnTo>
                    <a:pt x="519382" y="663285"/>
                  </a:lnTo>
                  <a:lnTo>
                    <a:pt x="519744" y="664350"/>
                  </a:lnTo>
                  <a:lnTo>
                    <a:pt x="520304" y="666643"/>
                  </a:lnTo>
                  <a:lnTo>
                    <a:pt x="520903" y="667894"/>
                  </a:lnTo>
                  <a:lnTo>
                    <a:pt x="521300" y="668076"/>
                  </a:lnTo>
                  <a:lnTo>
                    <a:pt x="523252" y="668160"/>
                  </a:lnTo>
                  <a:lnTo>
                    <a:pt x="523544" y="668510"/>
                  </a:lnTo>
                  <a:lnTo>
                    <a:pt x="523443" y="669259"/>
                  </a:lnTo>
                  <a:lnTo>
                    <a:pt x="523252" y="670125"/>
                  </a:lnTo>
                  <a:lnTo>
                    <a:pt x="523224" y="670819"/>
                  </a:lnTo>
                  <a:lnTo>
                    <a:pt x="523296" y="672486"/>
                  </a:lnTo>
                  <a:lnTo>
                    <a:pt x="523072" y="674035"/>
                  </a:lnTo>
                  <a:lnTo>
                    <a:pt x="523268" y="675336"/>
                  </a:lnTo>
                  <a:lnTo>
                    <a:pt x="524625" y="676283"/>
                  </a:lnTo>
                  <a:lnTo>
                    <a:pt x="523556" y="678760"/>
                  </a:lnTo>
                  <a:lnTo>
                    <a:pt x="524245" y="680201"/>
                  </a:lnTo>
                  <a:lnTo>
                    <a:pt x="525856" y="680649"/>
                  </a:lnTo>
                  <a:lnTo>
                    <a:pt x="527554" y="680166"/>
                  </a:lnTo>
                  <a:lnTo>
                    <a:pt x="529301" y="678654"/>
                  </a:lnTo>
                  <a:lnTo>
                    <a:pt x="531804" y="675706"/>
                  </a:lnTo>
                  <a:lnTo>
                    <a:pt x="533848" y="674608"/>
                  </a:lnTo>
                  <a:lnTo>
                    <a:pt x="534794" y="674569"/>
                  </a:lnTo>
                  <a:lnTo>
                    <a:pt x="536704" y="674967"/>
                  </a:lnTo>
                  <a:lnTo>
                    <a:pt x="537617" y="674628"/>
                  </a:lnTo>
                  <a:lnTo>
                    <a:pt x="538346" y="673634"/>
                  </a:lnTo>
                  <a:lnTo>
                    <a:pt x="538666" y="672434"/>
                  </a:lnTo>
                  <a:lnTo>
                    <a:pt x="538901" y="671193"/>
                  </a:lnTo>
                  <a:lnTo>
                    <a:pt x="539312" y="669993"/>
                  </a:lnTo>
                  <a:lnTo>
                    <a:pt x="540722" y="668009"/>
                  </a:lnTo>
                  <a:lnTo>
                    <a:pt x="542428" y="666757"/>
                  </a:lnTo>
                  <a:lnTo>
                    <a:pt x="543987" y="667064"/>
                  </a:lnTo>
                  <a:lnTo>
                    <a:pt x="544968" y="669671"/>
                  </a:lnTo>
                  <a:lnTo>
                    <a:pt x="544110" y="671306"/>
                  </a:lnTo>
                  <a:lnTo>
                    <a:pt x="543627" y="673385"/>
                  </a:lnTo>
                  <a:lnTo>
                    <a:pt x="543194" y="677098"/>
                  </a:lnTo>
                  <a:lnTo>
                    <a:pt x="543191" y="678388"/>
                  </a:lnTo>
                  <a:lnTo>
                    <a:pt x="543462" y="679296"/>
                  </a:lnTo>
                  <a:lnTo>
                    <a:pt x="543821" y="680109"/>
                  </a:lnTo>
                  <a:lnTo>
                    <a:pt x="544019" y="681189"/>
                  </a:lnTo>
                  <a:lnTo>
                    <a:pt x="544011" y="682150"/>
                  </a:lnTo>
                  <a:lnTo>
                    <a:pt x="543941" y="682597"/>
                  </a:lnTo>
                  <a:lnTo>
                    <a:pt x="543786" y="683128"/>
                  </a:lnTo>
                  <a:lnTo>
                    <a:pt x="543597" y="684269"/>
                  </a:lnTo>
                  <a:lnTo>
                    <a:pt x="542968" y="684894"/>
                  </a:lnTo>
                  <a:lnTo>
                    <a:pt x="541655" y="685810"/>
                  </a:lnTo>
                  <a:lnTo>
                    <a:pt x="540284" y="687163"/>
                  </a:lnTo>
                  <a:lnTo>
                    <a:pt x="539457" y="689107"/>
                  </a:lnTo>
                  <a:lnTo>
                    <a:pt x="539066" y="690457"/>
                  </a:lnTo>
                  <a:lnTo>
                    <a:pt x="537628" y="694107"/>
                  </a:lnTo>
                  <a:lnTo>
                    <a:pt x="537150" y="695976"/>
                  </a:lnTo>
                  <a:lnTo>
                    <a:pt x="537320" y="696904"/>
                  </a:lnTo>
                  <a:lnTo>
                    <a:pt x="537924" y="697417"/>
                  </a:lnTo>
                  <a:lnTo>
                    <a:pt x="538718" y="697509"/>
                  </a:lnTo>
                  <a:lnTo>
                    <a:pt x="540165" y="696798"/>
                  </a:lnTo>
                  <a:lnTo>
                    <a:pt x="540538" y="697444"/>
                  </a:lnTo>
                  <a:lnTo>
                    <a:pt x="541179" y="702242"/>
                  </a:lnTo>
                  <a:lnTo>
                    <a:pt x="540503" y="703084"/>
                  </a:lnTo>
                  <a:lnTo>
                    <a:pt x="539180" y="703142"/>
                  </a:lnTo>
                  <a:lnTo>
                    <a:pt x="537477" y="703558"/>
                  </a:lnTo>
                  <a:lnTo>
                    <a:pt x="535867" y="704810"/>
                  </a:lnTo>
                  <a:lnTo>
                    <a:pt x="535777" y="705878"/>
                  </a:lnTo>
                  <a:lnTo>
                    <a:pt x="535996" y="707287"/>
                  </a:lnTo>
                  <a:lnTo>
                    <a:pt x="535286" y="709583"/>
                  </a:lnTo>
                  <a:lnTo>
                    <a:pt x="534164" y="710753"/>
                  </a:lnTo>
                  <a:lnTo>
                    <a:pt x="532565" y="711446"/>
                  </a:lnTo>
                  <a:lnTo>
                    <a:pt x="530898" y="711487"/>
                  </a:lnTo>
                  <a:lnTo>
                    <a:pt x="529609" y="710705"/>
                  </a:lnTo>
                  <a:lnTo>
                    <a:pt x="526857" y="708826"/>
                  </a:lnTo>
                  <a:lnTo>
                    <a:pt x="525547" y="707451"/>
                  </a:lnTo>
                  <a:lnTo>
                    <a:pt x="524780" y="705715"/>
                  </a:lnTo>
                  <a:lnTo>
                    <a:pt x="524751" y="703514"/>
                  </a:lnTo>
                  <a:lnTo>
                    <a:pt x="525652" y="702814"/>
                  </a:lnTo>
                  <a:lnTo>
                    <a:pt x="526823" y="702303"/>
                  </a:lnTo>
                  <a:lnTo>
                    <a:pt x="527600" y="700649"/>
                  </a:lnTo>
                  <a:lnTo>
                    <a:pt x="527102" y="699409"/>
                  </a:lnTo>
                  <a:lnTo>
                    <a:pt x="523241" y="696686"/>
                  </a:lnTo>
                  <a:lnTo>
                    <a:pt x="522469" y="695351"/>
                  </a:lnTo>
                  <a:lnTo>
                    <a:pt x="520509" y="690965"/>
                  </a:lnTo>
                  <a:lnTo>
                    <a:pt x="520200" y="683609"/>
                  </a:lnTo>
                  <a:lnTo>
                    <a:pt x="514505" y="673711"/>
                  </a:lnTo>
                  <a:lnTo>
                    <a:pt x="506360" y="666489"/>
                  </a:lnTo>
                  <a:lnTo>
                    <a:pt x="498719" y="667179"/>
                  </a:lnTo>
                  <a:lnTo>
                    <a:pt x="497542" y="669034"/>
                  </a:lnTo>
                  <a:lnTo>
                    <a:pt x="496839" y="671364"/>
                  </a:lnTo>
                  <a:lnTo>
                    <a:pt x="496260" y="675312"/>
                  </a:lnTo>
                  <a:lnTo>
                    <a:pt x="495076" y="675667"/>
                  </a:lnTo>
                  <a:lnTo>
                    <a:pt x="489593" y="676178"/>
                  </a:lnTo>
                  <a:lnTo>
                    <a:pt x="487850" y="675711"/>
                  </a:lnTo>
                  <a:lnTo>
                    <a:pt x="487497" y="674257"/>
                  </a:lnTo>
                  <a:lnTo>
                    <a:pt x="486684" y="665530"/>
                  </a:lnTo>
                  <a:lnTo>
                    <a:pt x="483721" y="656166"/>
                  </a:lnTo>
                  <a:lnTo>
                    <a:pt x="481040" y="650477"/>
                  </a:lnTo>
                  <a:lnTo>
                    <a:pt x="476377" y="644362"/>
                  </a:lnTo>
                  <a:lnTo>
                    <a:pt x="475558" y="642309"/>
                  </a:lnTo>
                  <a:lnTo>
                    <a:pt x="478197" y="643768"/>
                  </a:lnTo>
                  <a:lnTo>
                    <a:pt x="481799" y="647741"/>
                  </a:lnTo>
                  <a:lnTo>
                    <a:pt x="484530" y="648610"/>
                  </a:lnTo>
                  <a:lnTo>
                    <a:pt x="482999" y="644356"/>
                  </a:lnTo>
                  <a:lnTo>
                    <a:pt x="480940" y="641671"/>
                  </a:lnTo>
                  <a:lnTo>
                    <a:pt x="477889" y="640135"/>
                  </a:lnTo>
                  <a:lnTo>
                    <a:pt x="473489" y="639360"/>
                  </a:lnTo>
                  <a:lnTo>
                    <a:pt x="469972" y="639972"/>
                  </a:lnTo>
                  <a:lnTo>
                    <a:pt x="463476" y="643313"/>
                  </a:lnTo>
                  <a:lnTo>
                    <a:pt x="459437" y="643227"/>
                  </a:lnTo>
                  <a:lnTo>
                    <a:pt x="456850" y="640565"/>
                  </a:lnTo>
                  <a:lnTo>
                    <a:pt x="453809" y="631385"/>
                  </a:lnTo>
                  <a:lnTo>
                    <a:pt x="452469" y="629290"/>
                  </a:lnTo>
                  <a:lnTo>
                    <a:pt x="451337" y="628684"/>
                  </a:lnTo>
                  <a:lnTo>
                    <a:pt x="446335" y="625018"/>
                  </a:lnTo>
                  <a:lnTo>
                    <a:pt x="440789" y="623430"/>
                  </a:lnTo>
                  <a:lnTo>
                    <a:pt x="439021" y="622473"/>
                  </a:lnTo>
                  <a:lnTo>
                    <a:pt x="439120" y="621672"/>
                  </a:lnTo>
                  <a:lnTo>
                    <a:pt x="441402" y="621300"/>
                  </a:lnTo>
                  <a:lnTo>
                    <a:pt x="444103" y="620224"/>
                  </a:lnTo>
                  <a:lnTo>
                    <a:pt x="445680" y="618681"/>
                  </a:lnTo>
                  <a:lnTo>
                    <a:pt x="444574" y="616854"/>
                  </a:lnTo>
                  <a:lnTo>
                    <a:pt x="445832" y="615278"/>
                  </a:lnTo>
                  <a:lnTo>
                    <a:pt x="446432" y="613262"/>
                  </a:lnTo>
                  <a:lnTo>
                    <a:pt x="446359" y="611059"/>
                  </a:lnTo>
                  <a:lnTo>
                    <a:pt x="445564" y="608918"/>
                  </a:lnTo>
                  <a:lnTo>
                    <a:pt x="448908" y="607498"/>
                  </a:lnTo>
                  <a:lnTo>
                    <a:pt x="449918" y="607858"/>
                  </a:lnTo>
                  <a:lnTo>
                    <a:pt x="450718" y="608544"/>
                  </a:lnTo>
                  <a:lnTo>
                    <a:pt x="451331" y="609211"/>
                  </a:lnTo>
                  <a:lnTo>
                    <a:pt x="451750" y="609572"/>
                  </a:lnTo>
                  <a:lnTo>
                    <a:pt x="454194" y="609463"/>
                  </a:lnTo>
                  <a:lnTo>
                    <a:pt x="455918" y="608084"/>
                  </a:lnTo>
                  <a:lnTo>
                    <a:pt x="457158" y="606527"/>
                  </a:lnTo>
                  <a:lnTo>
                    <a:pt x="458192" y="605824"/>
                  </a:lnTo>
                  <a:lnTo>
                    <a:pt x="459927" y="605028"/>
                  </a:lnTo>
                  <a:lnTo>
                    <a:pt x="459940" y="602875"/>
                  </a:lnTo>
                  <a:lnTo>
                    <a:pt x="458767" y="600597"/>
                  </a:lnTo>
                  <a:lnTo>
                    <a:pt x="456924" y="599419"/>
                  </a:lnTo>
                  <a:lnTo>
                    <a:pt x="456502" y="598678"/>
                  </a:lnTo>
                  <a:lnTo>
                    <a:pt x="456866" y="597228"/>
                  </a:lnTo>
                  <a:lnTo>
                    <a:pt x="457807" y="595154"/>
                  </a:lnTo>
                  <a:lnTo>
                    <a:pt x="457410" y="593950"/>
                  </a:lnTo>
                  <a:lnTo>
                    <a:pt x="456103" y="591658"/>
                  </a:lnTo>
                  <a:lnTo>
                    <a:pt x="454092" y="586209"/>
                  </a:lnTo>
                  <a:lnTo>
                    <a:pt x="453027" y="584756"/>
                  </a:lnTo>
                  <a:lnTo>
                    <a:pt x="451486" y="583780"/>
                  </a:lnTo>
                  <a:lnTo>
                    <a:pt x="449671" y="583399"/>
                  </a:lnTo>
                  <a:lnTo>
                    <a:pt x="444856" y="583894"/>
                  </a:lnTo>
                  <a:lnTo>
                    <a:pt x="441066" y="583497"/>
                  </a:lnTo>
                  <a:lnTo>
                    <a:pt x="440275" y="583974"/>
                  </a:lnTo>
                  <a:lnTo>
                    <a:pt x="439714" y="584759"/>
                  </a:lnTo>
                  <a:lnTo>
                    <a:pt x="439044" y="584932"/>
                  </a:lnTo>
                  <a:lnTo>
                    <a:pt x="437911" y="583610"/>
                  </a:lnTo>
                  <a:lnTo>
                    <a:pt x="436154" y="582614"/>
                  </a:lnTo>
                  <a:lnTo>
                    <a:pt x="433629" y="582541"/>
                  </a:lnTo>
                  <a:lnTo>
                    <a:pt x="431898" y="583437"/>
                  </a:lnTo>
                  <a:lnTo>
                    <a:pt x="432539" y="585329"/>
                  </a:lnTo>
                  <a:lnTo>
                    <a:pt x="431557" y="586430"/>
                  </a:lnTo>
                  <a:lnTo>
                    <a:pt x="430495" y="587364"/>
                  </a:lnTo>
                  <a:lnTo>
                    <a:pt x="429573" y="588440"/>
                  </a:lnTo>
                  <a:lnTo>
                    <a:pt x="428446" y="591478"/>
                  </a:lnTo>
                  <a:lnTo>
                    <a:pt x="427367" y="591957"/>
                  </a:lnTo>
                  <a:lnTo>
                    <a:pt x="426195" y="592299"/>
                  </a:lnTo>
                  <a:lnTo>
                    <a:pt x="425210" y="593505"/>
                  </a:lnTo>
                  <a:lnTo>
                    <a:pt x="425074" y="594948"/>
                  </a:lnTo>
                  <a:lnTo>
                    <a:pt x="426435" y="596987"/>
                  </a:lnTo>
                  <a:lnTo>
                    <a:pt x="426678" y="598521"/>
                  </a:lnTo>
                  <a:lnTo>
                    <a:pt x="426400" y="601605"/>
                  </a:lnTo>
                  <a:lnTo>
                    <a:pt x="426496" y="605149"/>
                  </a:lnTo>
                  <a:lnTo>
                    <a:pt x="417389" y="602593"/>
                  </a:lnTo>
                  <a:lnTo>
                    <a:pt x="414925" y="603067"/>
                  </a:lnTo>
                  <a:lnTo>
                    <a:pt x="414061" y="604117"/>
                  </a:lnTo>
                  <a:lnTo>
                    <a:pt x="413384" y="605514"/>
                  </a:lnTo>
                  <a:lnTo>
                    <a:pt x="412383" y="606677"/>
                  </a:lnTo>
                  <a:lnTo>
                    <a:pt x="409070" y="607465"/>
                  </a:lnTo>
                  <a:lnTo>
                    <a:pt x="407869" y="608766"/>
                  </a:lnTo>
                  <a:lnTo>
                    <a:pt x="406138" y="611975"/>
                  </a:lnTo>
                  <a:lnTo>
                    <a:pt x="406778" y="612926"/>
                  </a:lnTo>
                  <a:lnTo>
                    <a:pt x="404689" y="613356"/>
                  </a:lnTo>
                  <a:lnTo>
                    <a:pt x="397642" y="613271"/>
                  </a:lnTo>
                  <a:lnTo>
                    <a:pt x="396385" y="614641"/>
                  </a:lnTo>
                  <a:lnTo>
                    <a:pt x="394131" y="613464"/>
                  </a:lnTo>
                  <a:lnTo>
                    <a:pt x="390965" y="610434"/>
                  </a:lnTo>
                  <a:lnTo>
                    <a:pt x="377103" y="592106"/>
                  </a:lnTo>
                  <a:lnTo>
                    <a:pt x="375446" y="590739"/>
                  </a:lnTo>
                  <a:lnTo>
                    <a:pt x="373495" y="590040"/>
                  </a:lnTo>
                  <a:lnTo>
                    <a:pt x="372109" y="589260"/>
                  </a:lnTo>
                  <a:lnTo>
                    <a:pt x="371878" y="587962"/>
                  </a:lnTo>
                  <a:lnTo>
                    <a:pt x="372341" y="587132"/>
                  </a:lnTo>
                  <a:lnTo>
                    <a:pt x="373102" y="587714"/>
                  </a:lnTo>
                  <a:lnTo>
                    <a:pt x="373885" y="588550"/>
                  </a:lnTo>
                  <a:lnTo>
                    <a:pt x="377379" y="589540"/>
                  </a:lnTo>
                  <a:lnTo>
                    <a:pt x="379159" y="591129"/>
                  </a:lnTo>
                  <a:lnTo>
                    <a:pt x="382266" y="595392"/>
                  </a:lnTo>
                  <a:lnTo>
                    <a:pt x="384236" y="596411"/>
                  </a:lnTo>
                  <a:lnTo>
                    <a:pt x="388843" y="596799"/>
                  </a:lnTo>
                  <a:lnTo>
                    <a:pt x="393322" y="596512"/>
                  </a:lnTo>
                  <a:lnTo>
                    <a:pt x="399712" y="593931"/>
                  </a:lnTo>
                  <a:lnTo>
                    <a:pt x="402837" y="593405"/>
                  </a:lnTo>
                  <a:lnTo>
                    <a:pt x="403988" y="592531"/>
                  </a:lnTo>
                  <a:lnTo>
                    <a:pt x="404632" y="591320"/>
                  </a:lnTo>
                  <a:lnTo>
                    <a:pt x="404263" y="589953"/>
                  </a:lnTo>
                  <a:lnTo>
                    <a:pt x="404258" y="588825"/>
                  </a:lnTo>
                  <a:lnTo>
                    <a:pt x="405436" y="587795"/>
                  </a:lnTo>
                  <a:lnTo>
                    <a:pt x="407846" y="586332"/>
                  </a:lnTo>
                  <a:lnTo>
                    <a:pt x="408308" y="585461"/>
                  </a:lnTo>
                  <a:lnTo>
                    <a:pt x="409134" y="583288"/>
                  </a:lnTo>
                  <a:lnTo>
                    <a:pt x="409741" y="582106"/>
                  </a:lnTo>
                  <a:lnTo>
                    <a:pt x="410602" y="581033"/>
                  </a:lnTo>
                  <a:lnTo>
                    <a:pt x="412602" y="579128"/>
                  </a:lnTo>
                  <a:lnTo>
                    <a:pt x="413944" y="577018"/>
                  </a:lnTo>
                  <a:lnTo>
                    <a:pt x="419400" y="571501"/>
                  </a:lnTo>
                  <a:lnTo>
                    <a:pt x="420909" y="567351"/>
                  </a:lnTo>
                  <a:lnTo>
                    <a:pt x="421128" y="562447"/>
                  </a:lnTo>
                  <a:lnTo>
                    <a:pt x="420145" y="557619"/>
                  </a:lnTo>
                  <a:lnTo>
                    <a:pt x="418028" y="553752"/>
                  </a:lnTo>
                  <a:lnTo>
                    <a:pt x="417139" y="552965"/>
                  </a:lnTo>
                  <a:lnTo>
                    <a:pt x="414174" y="551502"/>
                  </a:lnTo>
                  <a:lnTo>
                    <a:pt x="413093" y="550506"/>
                  </a:lnTo>
                  <a:lnTo>
                    <a:pt x="412593" y="549664"/>
                  </a:lnTo>
                  <a:lnTo>
                    <a:pt x="410651" y="544772"/>
                  </a:lnTo>
                  <a:lnTo>
                    <a:pt x="410247" y="539551"/>
                  </a:lnTo>
                  <a:lnTo>
                    <a:pt x="409575" y="536793"/>
                  </a:lnTo>
                  <a:lnTo>
                    <a:pt x="407860" y="534362"/>
                  </a:lnTo>
                  <a:lnTo>
                    <a:pt x="405202" y="532280"/>
                  </a:lnTo>
                  <a:lnTo>
                    <a:pt x="402806" y="532281"/>
                  </a:lnTo>
                  <a:lnTo>
                    <a:pt x="401906" y="536019"/>
                  </a:lnTo>
                  <a:lnTo>
                    <a:pt x="395417" y="534567"/>
                  </a:lnTo>
                  <a:lnTo>
                    <a:pt x="393654" y="535087"/>
                  </a:lnTo>
                  <a:lnTo>
                    <a:pt x="392628" y="536651"/>
                  </a:lnTo>
                  <a:lnTo>
                    <a:pt x="391861" y="538642"/>
                  </a:lnTo>
                  <a:lnTo>
                    <a:pt x="390891" y="540296"/>
                  </a:lnTo>
                  <a:lnTo>
                    <a:pt x="389775" y="541070"/>
                  </a:lnTo>
                  <a:lnTo>
                    <a:pt x="388044" y="541752"/>
                  </a:lnTo>
                  <a:lnTo>
                    <a:pt x="386202" y="542233"/>
                  </a:lnTo>
                  <a:lnTo>
                    <a:pt x="384674" y="542335"/>
                  </a:lnTo>
                  <a:lnTo>
                    <a:pt x="383315" y="543054"/>
                  </a:lnTo>
                  <a:lnTo>
                    <a:pt x="379042" y="546459"/>
                  </a:lnTo>
                  <a:lnTo>
                    <a:pt x="378111" y="547442"/>
                  </a:lnTo>
                  <a:lnTo>
                    <a:pt x="376343" y="548744"/>
                  </a:lnTo>
                  <a:lnTo>
                    <a:pt x="364395" y="551515"/>
                  </a:lnTo>
                  <a:lnTo>
                    <a:pt x="362707" y="552731"/>
                  </a:lnTo>
                  <a:lnTo>
                    <a:pt x="361293" y="554311"/>
                  </a:lnTo>
                  <a:lnTo>
                    <a:pt x="360300" y="555859"/>
                  </a:lnTo>
                  <a:lnTo>
                    <a:pt x="360243" y="556791"/>
                  </a:lnTo>
                  <a:lnTo>
                    <a:pt x="360556" y="557696"/>
                  </a:lnTo>
                  <a:lnTo>
                    <a:pt x="360482" y="558553"/>
                  </a:lnTo>
                  <a:lnTo>
                    <a:pt x="359273" y="559301"/>
                  </a:lnTo>
                  <a:lnTo>
                    <a:pt x="358328" y="559272"/>
                  </a:lnTo>
                  <a:lnTo>
                    <a:pt x="357391" y="558738"/>
                  </a:lnTo>
                  <a:lnTo>
                    <a:pt x="356557" y="557951"/>
                  </a:lnTo>
                  <a:lnTo>
                    <a:pt x="355976" y="557135"/>
                  </a:lnTo>
                  <a:lnTo>
                    <a:pt x="352979" y="558015"/>
                  </a:lnTo>
                  <a:lnTo>
                    <a:pt x="347000" y="557470"/>
                  </a:lnTo>
                  <a:lnTo>
                    <a:pt x="344607" y="558768"/>
                  </a:lnTo>
                  <a:lnTo>
                    <a:pt x="343137" y="562273"/>
                  </a:lnTo>
                  <a:lnTo>
                    <a:pt x="344924" y="563898"/>
                  </a:lnTo>
                  <a:lnTo>
                    <a:pt x="350157" y="564603"/>
                  </a:lnTo>
                  <a:lnTo>
                    <a:pt x="358954" y="567869"/>
                  </a:lnTo>
                  <a:lnTo>
                    <a:pt x="362514" y="567574"/>
                  </a:lnTo>
                  <a:lnTo>
                    <a:pt x="365076" y="566559"/>
                  </a:lnTo>
                  <a:lnTo>
                    <a:pt x="372878" y="562329"/>
                  </a:lnTo>
                  <a:lnTo>
                    <a:pt x="377731" y="565581"/>
                  </a:lnTo>
                  <a:lnTo>
                    <a:pt x="379507" y="568182"/>
                  </a:lnTo>
                  <a:lnTo>
                    <a:pt x="378438" y="571355"/>
                  </a:lnTo>
                  <a:lnTo>
                    <a:pt x="378104" y="572080"/>
                  </a:lnTo>
                  <a:lnTo>
                    <a:pt x="377982" y="573829"/>
                  </a:lnTo>
                  <a:lnTo>
                    <a:pt x="377751" y="574460"/>
                  </a:lnTo>
                  <a:lnTo>
                    <a:pt x="377079" y="574878"/>
                  </a:lnTo>
                  <a:lnTo>
                    <a:pt x="375697" y="574752"/>
                  </a:lnTo>
                  <a:lnTo>
                    <a:pt x="374896" y="575063"/>
                  </a:lnTo>
                  <a:lnTo>
                    <a:pt x="372890" y="577015"/>
                  </a:lnTo>
                  <a:lnTo>
                    <a:pt x="371781" y="578413"/>
                  </a:lnTo>
                  <a:lnTo>
                    <a:pt x="370836" y="579890"/>
                  </a:lnTo>
                  <a:lnTo>
                    <a:pt x="370404" y="582957"/>
                  </a:lnTo>
                  <a:lnTo>
                    <a:pt x="366142" y="583412"/>
                  </a:lnTo>
                  <a:lnTo>
                    <a:pt x="357957" y="582316"/>
                  </a:lnTo>
                  <a:lnTo>
                    <a:pt x="356747" y="582809"/>
                  </a:lnTo>
                  <a:lnTo>
                    <a:pt x="355870" y="583293"/>
                  </a:lnTo>
                  <a:lnTo>
                    <a:pt x="354950" y="583624"/>
                  </a:lnTo>
                  <a:lnTo>
                    <a:pt x="353644" y="583592"/>
                  </a:lnTo>
                  <a:lnTo>
                    <a:pt x="352644" y="583190"/>
                  </a:lnTo>
                  <a:lnTo>
                    <a:pt x="350457" y="581840"/>
                  </a:lnTo>
                  <a:lnTo>
                    <a:pt x="349353" y="581480"/>
                  </a:lnTo>
                  <a:lnTo>
                    <a:pt x="347042" y="581656"/>
                  </a:lnTo>
                  <a:lnTo>
                    <a:pt x="344858" y="582457"/>
                  </a:lnTo>
                  <a:lnTo>
                    <a:pt x="334759" y="588672"/>
                  </a:lnTo>
                  <a:lnTo>
                    <a:pt x="329133" y="593192"/>
                  </a:lnTo>
                  <a:lnTo>
                    <a:pt x="327990" y="593841"/>
                  </a:lnTo>
                  <a:lnTo>
                    <a:pt x="325832" y="593867"/>
                  </a:lnTo>
                  <a:lnTo>
                    <a:pt x="324476" y="594128"/>
                  </a:lnTo>
                  <a:lnTo>
                    <a:pt x="323661" y="594746"/>
                  </a:lnTo>
                  <a:lnTo>
                    <a:pt x="322070" y="596744"/>
                  </a:lnTo>
                  <a:lnTo>
                    <a:pt x="321320" y="597442"/>
                  </a:lnTo>
                  <a:lnTo>
                    <a:pt x="315984" y="598623"/>
                  </a:lnTo>
                  <a:lnTo>
                    <a:pt x="315430" y="598992"/>
                  </a:lnTo>
                  <a:lnTo>
                    <a:pt x="314204" y="600772"/>
                  </a:lnTo>
                  <a:lnTo>
                    <a:pt x="313650" y="601141"/>
                  </a:lnTo>
                  <a:lnTo>
                    <a:pt x="309045" y="601583"/>
                  </a:lnTo>
                  <a:lnTo>
                    <a:pt x="306987" y="602749"/>
                  </a:lnTo>
                  <a:lnTo>
                    <a:pt x="300943" y="608376"/>
                  </a:lnTo>
                  <a:lnTo>
                    <a:pt x="300614" y="609187"/>
                  </a:lnTo>
                  <a:lnTo>
                    <a:pt x="300756" y="610148"/>
                  </a:lnTo>
                  <a:lnTo>
                    <a:pt x="300719" y="611302"/>
                  </a:lnTo>
                  <a:lnTo>
                    <a:pt x="299772" y="612688"/>
                  </a:lnTo>
                  <a:lnTo>
                    <a:pt x="298369" y="613568"/>
                  </a:lnTo>
                  <a:lnTo>
                    <a:pt x="295724" y="613934"/>
                  </a:lnTo>
                  <a:lnTo>
                    <a:pt x="294379" y="614430"/>
                  </a:lnTo>
                  <a:lnTo>
                    <a:pt x="292886" y="616281"/>
                  </a:lnTo>
                  <a:lnTo>
                    <a:pt x="289971" y="621612"/>
                  </a:lnTo>
                  <a:lnTo>
                    <a:pt x="288248" y="622631"/>
                  </a:lnTo>
                  <a:lnTo>
                    <a:pt x="287210" y="623051"/>
                  </a:lnTo>
                  <a:lnTo>
                    <a:pt x="286075" y="624147"/>
                  </a:lnTo>
                  <a:lnTo>
                    <a:pt x="284351" y="626229"/>
                  </a:lnTo>
                  <a:lnTo>
                    <a:pt x="283214" y="627115"/>
                  </a:lnTo>
                  <a:lnTo>
                    <a:pt x="272833" y="629807"/>
                  </a:lnTo>
                  <a:lnTo>
                    <a:pt x="270756" y="629934"/>
                  </a:lnTo>
                  <a:lnTo>
                    <a:pt x="268609" y="630560"/>
                  </a:lnTo>
                  <a:lnTo>
                    <a:pt x="267176" y="632366"/>
                  </a:lnTo>
                  <a:lnTo>
                    <a:pt x="266045" y="634599"/>
                  </a:lnTo>
                  <a:lnTo>
                    <a:pt x="264522" y="636944"/>
                  </a:lnTo>
                  <a:lnTo>
                    <a:pt x="264465" y="637328"/>
                  </a:lnTo>
                  <a:lnTo>
                    <a:pt x="264391" y="637700"/>
                  </a:lnTo>
                  <a:lnTo>
                    <a:pt x="263955" y="638155"/>
                  </a:lnTo>
                  <a:lnTo>
                    <a:pt x="263494" y="638219"/>
                  </a:lnTo>
                  <a:lnTo>
                    <a:pt x="262375" y="637897"/>
                  </a:lnTo>
                  <a:lnTo>
                    <a:pt x="261897" y="637970"/>
                  </a:lnTo>
                  <a:lnTo>
                    <a:pt x="258119" y="639755"/>
                  </a:lnTo>
                  <a:lnTo>
                    <a:pt x="257059" y="640649"/>
                  </a:lnTo>
                  <a:lnTo>
                    <a:pt x="253850" y="644074"/>
                  </a:lnTo>
                  <a:lnTo>
                    <a:pt x="252011" y="645329"/>
                  </a:lnTo>
                  <a:lnTo>
                    <a:pt x="250000" y="645717"/>
                  </a:lnTo>
                  <a:lnTo>
                    <a:pt x="248143" y="644500"/>
                  </a:lnTo>
                  <a:lnTo>
                    <a:pt x="245098" y="640801"/>
                  </a:lnTo>
                  <a:lnTo>
                    <a:pt x="244024" y="639970"/>
                  </a:lnTo>
                  <a:lnTo>
                    <a:pt x="243569" y="639498"/>
                  </a:lnTo>
                  <a:lnTo>
                    <a:pt x="242697" y="637539"/>
                  </a:lnTo>
                  <a:lnTo>
                    <a:pt x="242226" y="637076"/>
                  </a:lnTo>
                  <a:lnTo>
                    <a:pt x="238609" y="635075"/>
                  </a:lnTo>
                  <a:lnTo>
                    <a:pt x="235126" y="632255"/>
                  </a:lnTo>
                  <a:lnTo>
                    <a:pt x="233329" y="631309"/>
                  </a:lnTo>
                  <a:lnTo>
                    <a:pt x="231054" y="630816"/>
                  </a:lnTo>
                  <a:lnTo>
                    <a:pt x="221626" y="630880"/>
                  </a:lnTo>
                  <a:lnTo>
                    <a:pt x="219889" y="629888"/>
                  </a:lnTo>
                  <a:lnTo>
                    <a:pt x="217996" y="627990"/>
                  </a:lnTo>
                  <a:lnTo>
                    <a:pt x="216510" y="625749"/>
                  </a:lnTo>
                  <a:lnTo>
                    <a:pt x="216007" y="623719"/>
                  </a:lnTo>
                  <a:lnTo>
                    <a:pt x="210534" y="617478"/>
                  </a:lnTo>
                  <a:lnTo>
                    <a:pt x="207015" y="614383"/>
                  </a:lnTo>
                  <a:lnTo>
                    <a:pt x="205033" y="613068"/>
                  </a:lnTo>
                  <a:lnTo>
                    <a:pt x="193913" y="609913"/>
                  </a:lnTo>
                  <a:lnTo>
                    <a:pt x="189384" y="607264"/>
                  </a:lnTo>
                  <a:lnTo>
                    <a:pt x="186532" y="606438"/>
                  </a:lnTo>
                  <a:lnTo>
                    <a:pt x="184903" y="605104"/>
                  </a:lnTo>
                  <a:lnTo>
                    <a:pt x="184324" y="604772"/>
                  </a:lnTo>
                  <a:lnTo>
                    <a:pt x="180603" y="603592"/>
                  </a:lnTo>
                  <a:lnTo>
                    <a:pt x="176258" y="597896"/>
                  </a:lnTo>
                  <a:lnTo>
                    <a:pt x="173715" y="596237"/>
                  </a:lnTo>
                  <a:lnTo>
                    <a:pt x="166146" y="588769"/>
                  </a:lnTo>
                  <a:lnTo>
                    <a:pt x="160053" y="584452"/>
                  </a:lnTo>
                  <a:lnTo>
                    <a:pt x="156625" y="581129"/>
                  </a:lnTo>
                  <a:lnTo>
                    <a:pt x="155272" y="580390"/>
                  </a:lnTo>
                  <a:lnTo>
                    <a:pt x="154664" y="579721"/>
                  </a:lnTo>
                  <a:lnTo>
                    <a:pt x="154269" y="579438"/>
                  </a:lnTo>
                  <a:lnTo>
                    <a:pt x="153302" y="579308"/>
                  </a:lnTo>
                  <a:lnTo>
                    <a:pt x="152979" y="579146"/>
                  </a:lnTo>
                  <a:lnTo>
                    <a:pt x="152064" y="576288"/>
                  </a:lnTo>
                  <a:lnTo>
                    <a:pt x="152257" y="575484"/>
                  </a:lnTo>
                  <a:lnTo>
                    <a:pt x="152059" y="574943"/>
                  </a:lnTo>
                  <a:lnTo>
                    <a:pt x="150598" y="574617"/>
                  </a:lnTo>
                  <a:lnTo>
                    <a:pt x="149615" y="575022"/>
                  </a:lnTo>
                  <a:lnTo>
                    <a:pt x="148941" y="576103"/>
                  </a:lnTo>
                  <a:lnTo>
                    <a:pt x="148462" y="577493"/>
                  </a:lnTo>
                  <a:lnTo>
                    <a:pt x="148144" y="578760"/>
                  </a:lnTo>
                  <a:lnTo>
                    <a:pt x="145914" y="577375"/>
                  </a:lnTo>
                  <a:lnTo>
                    <a:pt x="144794" y="576414"/>
                  </a:lnTo>
                  <a:lnTo>
                    <a:pt x="142812" y="573862"/>
                  </a:lnTo>
                  <a:lnTo>
                    <a:pt x="141560" y="573165"/>
                  </a:lnTo>
                  <a:lnTo>
                    <a:pt x="132979" y="572471"/>
                  </a:lnTo>
                  <a:lnTo>
                    <a:pt x="129771" y="573103"/>
                  </a:lnTo>
                  <a:lnTo>
                    <a:pt x="128297" y="575435"/>
                  </a:lnTo>
                  <a:lnTo>
                    <a:pt x="123604" y="576741"/>
                  </a:lnTo>
                  <a:lnTo>
                    <a:pt x="118717" y="575461"/>
                  </a:lnTo>
                  <a:lnTo>
                    <a:pt x="110547" y="570541"/>
                  </a:lnTo>
                  <a:lnTo>
                    <a:pt x="100621" y="561221"/>
                  </a:lnTo>
                  <a:lnTo>
                    <a:pt x="96915" y="558864"/>
                  </a:lnTo>
                  <a:lnTo>
                    <a:pt x="95770" y="558590"/>
                  </a:lnTo>
                  <a:lnTo>
                    <a:pt x="92085" y="558504"/>
                  </a:lnTo>
                  <a:lnTo>
                    <a:pt x="90948" y="558041"/>
                  </a:lnTo>
                  <a:lnTo>
                    <a:pt x="88716" y="556731"/>
                  </a:lnTo>
                  <a:lnTo>
                    <a:pt x="78431" y="554777"/>
                  </a:lnTo>
                  <a:lnTo>
                    <a:pt x="74262" y="555207"/>
                  </a:lnTo>
                  <a:lnTo>
                    <a:pt x="69121" y="556996"/>
                  </a:lnTo>
                  <a:lnTo>
                    <a:pt x="64756" y="559839"/>
                  </a:lnTo>
                  <a:lnTo>
                    <a:pt x="62991" y="563501"/>
                  </a:lnTo>
                  <a:lnTo>
                    <a:pt x="63424" y="565526"/>
                  </a:lnTo>
                  <a:lnTo>
                    <a:pt x="65263" y="568156"/>
                  </a:lnTo>
                  <a:lnTo>
                    <a:pt x="65929" y="569947"/>
                  </a:lnTo>
                  <a:lnTo>
                    <a:pt x="65971" y="571671"/>
                  </a:lnTo>
                  <a:lnTo>
                    <a:pt x="65331" y="572002"/>
                  </a:lnTo>
                  <a:lnTo>
                    <a:pt x="62670" y="571328"/>
                  </a:lnTo>
                  <a:lnTo>
                    <a:pt x="62009" y="571038"/>
                  </a:lnTo>
                  <a:lnTo>
                    <a:pt x="61395" y="570553"/>
                  </a:lnTo>
                  <a:lnTo>
                    <a:pt x="60736" y="570317"/>
                  </a:lnTo>
                  <a:lnTo>
                    <a:pt x="59949" y="570712"/>
                  </a:lnTo>
                  <a:lnTo>
                    <a:pt x="57659" y="572804"/>
                  </a:lnTo>
                  <a:lnTo>
                    <a:pt x="57063" y="573569"/>
                  </a:lnTo>
                  <a:lnTo>
                    <a:pt x="56588" y="575067"/>
                  </a:lnTo>
                  <a:lnTo>
                    <a:pt x="55815" y="576083"/>
                  </a:lnTo>
                  <a:lnTo>
                    <a:pt x="54351" y="575285"/>
                  </a:lnTo>
                  <a:lnTo>
                    <a:pt x="53495" y="573860"/>
                  </a:lnTo>
                  <a:lnTo>
                    <a:pt x="52373" y="570474"/>
                  </a:lnTo>
                  <a:lnTo>
                    <a:pt x="51346" y="568901"/>
                  </a:lnTo>
                  <a:lnTo>
                    <a:pt x="50274" y="568059"/>
                  </a:lnTo>
                  <a:lnTo>
                    <a:pt x="48937" y="567408"/>
                  </a:lnTo>
                  <a:lnTo>
                    <a:pt x="47366" y="566982"/>
                  </a:lnTo>
                  <a:lnTo>
                    <a:pt x="45597" y="566731"/>
                  </a:lnTo>
                  <a:lnTo>
                    <a:pt x="44024" y="566914"/>
                  </a:lnTo>
                  <a:lnTo>
                    <a:pt x="43496" y="567674"/>
                  </a:lnTo>
                  <a:lnTo>
                    <a:pt x="43256" y="568874"/>
                  </a:lnTo>
                  <a:lnTo>
                    <a:pt x="42509" y="570374"/>
                  </a:lnTo>
                  <a:lnTo>
                    <a:pt x="41250" y="570769"/>
                  </a:lnTo>
                  <a:lnTo>
                    <a:pt x="39705" y="570031"/>
                  </a:lnTo>
                  <a:lnTo>
                    <a:pt x="38290" y="568819"/>
                  </a:lnTo>
                  <a:lnTo>
                    <a:pt x="37470" y="567923"/>
                  </a:lnTo>
                  <a:lnTo>
                    <a:pt x="38107" y="566729"/>
                  </a:lnTo>
                  <a:lnTo>
                    <a:pt x="39842" y="564501"/>
                  </a:lnTo>
                  <a:lnTo>
                    <a:pt x="40695" y="562714"/>
                  </a:lnTo>
                  <a:lnTo>
                    <a:pt x="40945" y="561703"/>
                  </a:lnTo>
                  <a:lnTo>
                    <a:pt x="40932" y="559656"/>
                  </a:lnTo>
                  <a:lnTo>
                    <a:pt x="40377" y="557760"/>
                  </a:lnTo>
                  <a:lnTo>
                    <a:pt x="38878" y="555735"/>
                  </a:lnTo>
                  <a:lnTo>
                    <a:pt x="23802" y="539459"/>
                  </a:lnTo>
                  <a:lnTo>
                    <a:pt x="16190" y="533087"/>
                  </a:lnTo>
                  <a:lnTo>
                    <a:pt x="1867" y="524690"/>
                  </a:lnTo>
                  <a:lnTo>
                    <a:pt x="235" y="523323"/>
                  </a:lnTo>
                  <a:lnTo>
                    <a:pt x="0" y="523213"/>
                  </a:lnTo>
                  <a:lnTo>
                    <a:pt x="4930" y="459716"/>
                  </a:lnTo>
                  <a:lnTo>
                    <a:pt x="9857" y="395585"/>
                  </a:lnTo>
                  <a:lnTo>
                    <a:pt x="14734" y="331439"/>
                  </a:lnTo>
                  <a:lnTo>
                    <a:pt x="19567" y="267259"/>
                  </a:lnTo>
                  <a:lnTo>
                    <a:pt x="24355" y="203053"/>
                  </a:lnTo>
                  <a:lnTo>
                    <a:pt x="29083" y="138827"/>
                  </a:lnTo>
                  <a:lnTo>
                    <a:pt x="33763" y="74564"/>
                  </a:lnTo>
                  <a:lnTo>
                    <a:pt x="38392" y="10285"/>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3" name="Freeform 52">
              <a:extLst>
                <a:ext uri="{FF2B5EF4-FFF2-40B4-BE49-F238E27FC236}">
                  <a16:creationId xmlns:a16="http://schemas.microsoft.com/office/drawing/2014/main" id="{2BC8B3AE-7AC9-961F-B3D6-9AD3B9C50444}"/>
                </a:ext>
              </a:extLst>
            </p:cNvPr>
            <p:cNvSpPr>
              <a:spLocks noChangeAspect="1"/>
            </p:cNvSpPr>
            <p:nvPr>
              <p:custDataLst>
                <p:tags r:id="rId8"/>
              </p:custDataLst>
            </p:nvPr>
          </p:nvSpPr>
          <p:spPr>
            <a:xfrm>
              <a:off x="5129236" y="1700212"/>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4" name="Freeform 53">
              <a:extLst>
                <a:ext uri="{FF2B5EF4-FFF2-40B4-BE49-F238E27FC236}">
                  <a16:creationId xmlns:a16="http://schemas.microsoft.com/office/drawing/2014/main" id="{2459AA57-84E1-C6E4-4D72-84244278AE30}"/>
                </a:ext>
              </a:extLst>
            </p:cNvPr>
            <p:cNvSpPr>
              <a:spLocks noChangeAspect="1"/>
            </p:cNvSpPr>
            <p:nvPr>
              <p:custDataLst>
                <p:tags r:id="rId9"/>
              </p:custDataLst>
            </p:nvPr>
          </p:nvSpPr>
          <p:spPr>
            <a:xfrm>
              <a:off x="5630964" y="5617320"/>
              <a:ext cx="446988" cy="548529"/>
            </a:xfrm>
            <a:custGeom>
              <a:avLst/>
              <a:gdLst/>
              <a:ahLst/>
              <a:cxnLst/>
              <a:rect l="l" t="t" r="r" b="b"/>
              <a:pathLst>
                <a:path w="446988" h="548529">
                  <a:moveTo>
                    <a:pt x="276357" y="505692"/>
                  </a:moveTo>
                  <a:lnTo>
                    <a:pt x="277004" y="506607"/>
                  </a:lnTo>
                  <a:lnTo>
                    <a:pt x="277777" y="516038"/>
                  </a:lnTo>
                  <a:lnTo>
                    <a:pt x="277783" y="516587"/>
                  </a:lnTo>
                  <a:lnTo>
                    <a:pt x="279445" y="519879"/>
                  </a:lnTo>
                  <a:lnTo>
                    <a:pt x="279548" y="521326"/>
                  </a:lnTo>
                  <a:lnTo>
                    <a:pt x="279512" y="522428"/>
                  </a:lnTo>
                  <a:lnTo>
                    <a:pt x="279241" y="523544"/>
                  </a:lnTo>
                  <a:lnTo>
                    <a:pt x="278627" y="525004"/>
                  </a:lnTo>
                  <a:lnTo>
                    <a:pt x="277968" y="526122"/>
                  </a:lnTo>
                  <a:lnTo>
                    <a:pt x="276708" y="527511"/>
                  </a:lnTo>
                  <a:lnTo>
                    <a:pt x="276148" y="528293"/>
                  </a:lnTo>
                  <a:lnTo>
                    <a:pt x="275451" y="529659"/>
                  </a:lnTo>
                  <a:lnTo>
                    <a:pt x="274029" y="533421"/>
                  </a:lnTo>
                  <a:lnTo>
                    <a:pt x="272602" y="536159"/>
                  </a:lnTo>
                  <a:lnTo>
                    <a:pt x="271312" y="537060"/>
                  </a:lnTo>
                  <a:lnTo>
                    <a:pt x="269853" y="536368"/>
                  </a:lnTo>
                  <a:lnTo>
                    <a:pt x="267971" y="534421"/>
                  </a:lnTo>
                  <a:lnTo>
                    <a:pt x="267385" y="534072"/>
                  </a:lnTo>
                  <a:lnTo>
                    <a:pt x="266750" y="534023"/>
                  </a:lnTo>
                  <a:lnTo>
                    <a:pt x="266163" y="533875"/>
                  </a:lnTo>
                  <a:lnTo>
                    <a:pt x="265627" y="533153"/>
                  </a:lnTo>
                  <a:lnTo>
                    <a:pt x="265650" y="532566"/>
                  </a:lnTo>
                  <a:lnTo>
                    <a:pt x="265869" y="531772"/>
                  </a:lnTo>
                  <a:lnTo>
                    <a:pt x="266201" y="531234"/>
                  </a:lnTo>
                  <a:lnTo>
                    <a:pt x="266499" y="531409"/>
                  </a:lnTo>
                  <a:lnTo>
                    <a:pt x="266172" y="528880"/>
                  </a:lnTo>
                  <a:lnTo>
                    <a:pt x="265727" y="527980"/>
                  </a:lnTo>
                  <a:lnTo>
                    <a:pt x="264498" y="527613"/>
                  </a:lnTo>
                  <a:lnTo>
                    <a:pt x="265208" y="527239"/>
                  </a:lnTo>
                  <a:lnTo>
                    <a:pt x="266148" y="526494"/>
                  </a:lnTo>
                  <a:lnTo>
                    <a:pt x="266728" y="526209"/>
                  </a:lnTo>
                  <a:lnTo>
                    <a:pt x="264967" y="524120"/>
                  </a:lnTo>
                  <a:lnTo>
                    <a:pt x="263730" y="525323"/>
                  </a:lnTo>
                  <a:lnTo>
                    <a:pt x="262044" y="530845"/>
                  </a:lnTo>
                  <a:lnTo>
                    <a:pt x="260606" y="533234"/>
                  </a:lnTo>
                  <a:lnTo>
                    <a:pt x="258769" y="534530"/>
                  </a:lnTo>
                  <a:lnTo>
                    <a:pt x="257048" y="534250"/>
                  </a:lnTo>
                  <a:lnTo>
                    <a:pt x="255966" y="531933"/>
                  </a:lnTo>
                  <a:lnTo>
                    <a:pt x="255552" y="529351"/>
                  </a:lnTo>
                  <a:lnTo>
                    <a:pt x="254366" y="527389"/>
                  </a:lnTo>
                  <a:lnTo>
                    <a:pt x="253132" y="525822"/>
                  </a:lnTo>
                  <a:lnTo>
                    <a:pt x="252600" y="524428"/>
                  </a:lnTo>
                  <a:lnTo>
                    <a:pt x="253390" y="522103"/>
                  </a:lnTo>
                  <a:lnTo>
                    <a:pt x="255042" y="522837"/>
                  </a:lnTo>
                  <a:lnTo>
                    <a:pt x="259153" y="528413"/>
                  </a:lnTo>
                  <a:lnTo>
                    <a:pt x="260042" y="529158"/>
                  </a:lnTo>
                  <a:lnTo>
                    <a:pt x="260793" y="528620"/>
                  </a:lnTo>
                  <a:lnTo>
                    <a:pt x="261442" y="526426"/>
                  </a:lnTo>
                  <a:lnTo>
                    <a:pt x="262045" y="521422"/>
                  </a:lnTo>
                  <a:lnTo>
                    <a:pt x="261985" y="519095"/>
                  </a:lnTo>
                  <a:lnTo>
                    <a:pt x="261476" y="517597"/>
                  </a:lnTo>
                  <a:lnTo>
                    <a:pt x="262142" y="516616"/>
                  </a:lnTo>
                  <a:lnTo>
                    <a:pt x="262958" y="515971"/>
                  </a:lnTo>
                  <a:lnTo>
                    <a:pt x="263840" y="515882"/>
                  </a:lnTo>
                  <a:lnTo>
                    <a:pt x="264682" y="516547"/>
                  </a:lnTo>
                  <a:lnTo>
                    <a:pt x="265730" y="519336"/>
                  </a:lnTo>
                  <a:lnTo>
                    <a:pt x="266498" y="520467"/>
                  </a:lnTo>
                  <a:lnTo>
                    <a:pt x="267523" y="518783"/>
                  </a:lnTo>
                  <a:lnTo>
                    <a:pt x="268190" y="518003"/>
                  </a:lnTo>
                  <a:lnTo>
                    <a:pt x="268576" y="516935"/>
                  </a:lnTo>
                  <a:lnTo>
                    <a:pt x="268107" y="515294"/>
                  </a:lnTo>
                  <a:lnTo>
                    <a:pt x="267842" y="513731"/>
                  </a:lnTo>
                  <a:lnTo>
                    <a:pt x="268620" y="512639"/>
                  </a:lnTo>
                  <a:lnTo>
                    <a:pt x="270717" y="511154"/>
                  </a:lnTo>
                  <a:lnTo>
                    <a:pt x="274352" y="507219"/>
                  </a:lnTo>
                  <a:close/>
                  <a:moveTo>
                    <a:pt x="285332" y="482610"/>
                  </a:moveTo>
                  <a:lnTo>
                    <a:pt x="285999" y="486112"/>
                  </a:lnTo>
                  <a:lnTo>
                    <a:pt x="287913" y="488414"/>
                  </a:lnTo>
                  <a:lnTo>
                    <a:pt x="288142" y="490258"/>
                  </a:lnTo>
                  <a:lnTo>
                    <a:pt x="287912" y="491990"/>
                  </a:lnTo>
                  <a:lnTo>
                    <a:pt x="287886" y="493369"/>
                  </a:lnTo>
                  <a:lnTo>
                    <a:pt x="288088" y="494639"/>
                  </a:lnTo>
                  <a:lnTo>
                    <a:pt x="288515" y="496108"/>
                  </a:lnTo>
                  <a:lnTo>
                    <a:pt x="288650" y="497749"/>
                  </a:lnTo>
                  <a:lnTo>
                    <a:pt x="289182" y="501130"/>
                  </a:lnTo>
                  <a:lnTo>
                    <a:pt x="289268" y="504379"/>
                  </a:lnTo>
                  <a:lnTo>
                    <a:pt x="287964" y="505678"/>
                  </a:lnTo>
                  <a:lnTo>
                    <a:pt x="285748" y="504718"/>
                  </a:lnTo>
                  <a:lnTo>
                    <a:pt x="284893" y="504482"/>
                  </a:lnTo>
                  <a:lnTo>
                    <a:pt x="283636" y="504807"/>
                  </a:lnTo>
                  <a:lnTo>
                    <a:pt x="282554" y="505554"/>
                  </a:lnTo>
                  <a:lnTo>
                    <a:pt x="281712" y="505869"/>
                  </a:lnTo>
                  <a:lnTo>
                    <a:pt x="281196" y="504811"/>
                  </a:lnTo>
                  <a:lnTo>
                    <a:pt x="281052" y="501903"/>
                  </a:lnTo>
                  <a:lnTo>
                    <a:pt x="282185" y="500750"/>
                  </a:lnTo>
                  <a:lnTo>
                    <a:pt x="283901" y="500031"/>
                  </a:lnTo>
                  <a:lnTo>
                    <a:pt x="285488" y="498356"/>
                  </a:lnTo>
                  <a:lnTo>
                    <a:pt x="283984" y="496435"/>
                  </a:lnTo>
                  <a:lnTo>
                    <a:pt x="279343" y="495105"/>
                  </a:lnTo>
                  <a:lnTo>
                    <a:pt x="277471" y="493369"/>
                  </a:lnTo>
                  <a:lnTo>
                    <a:pt x="277359" y="491720"/>
                  </a:lnTo>
                  <a:lnTo>
                    <a:pt x="278719" y="490944"/>
                  </a:lnTo>
                  <a:lnTo>
                    <a:pt x="283481" y="490738"/>
                  </a:lnTo>
                  <a:lnTo>
                    <a:pt x="283105" y="489973"/>
                  </a:lnTo>
                  <a:lnTo>
                    <a:pt x="281935" y="488917"/>
                  </a:lnTo>
                  <a:lnTo>
                    <a:pt x="281253" y="488007"/>
                  </a:lnTo>
                  <a:lnTo>
                    <a:pt x="282021" y="485574"/>
                  </a:lnTo>
                  <a:lnTo>
                    <a:pt x="283735" y="483355"/>
                  </a:lnTo>
                  <a:close/>
                  <a:moveTo>
                    <a:pt x="363261" y="428486"/>
                  </a:moveTo>
                  <a:lnTo>
                    <a:pt x="364711" y="429346"/>
                  </a:lnTo>
                  <a:lnTo>
                    <a:pt x="366627" y="429772"/>
                  </a:lnTo>
                  <a:lnTo>
                    <a:pt x="368184" y="430552"/>
                  </a:lnTo>
                  <a:lnTo>
                    <a:pt x="368595" y="432383"/>
                  </a:lnTo>
                  <a:lnTo>
                    <a:pt x="368422" y="434506"/>
                  </a:lnTo>
                  <a:lnTo>
                    <a:pt x="368680" y="436158"/>
                  </a:lnTo>
                  <a:lnTo>
                    <a:pt x="369485" y="437451"/>
                  </a:lnTo>
                  <a:lnTo>
                    <a:pt x="370877" y="438463"/>
                  </a:lnTo>
                  <a:lnTo>
                    <a:pt x="367998" y="440443"/>
                  </a:lnTo>
                  <a:lnTo>
                    <a:pt x="363802" y="439657"/>
                  </a:lnTo>
                  <a:lnTo>
                    <a:pt x="360777" y="439517"/>
                  </a:lnTo>
                  <a:lnTo>
                    <a:pt x="361437" y="443474"/>
                  </a:lnTo>
                  <a:lnTo>
                    <a:pt x="363224" y="446303"/>
                  </a:lnTo>
                  <a:lnTo>
                    <a:pt x="362662" y="446619"/>
                  </a:lnTo>
                  <a:lnTo>
                    <a:pt x="356682" y="447075"/>
                  </a:lnTo>
                  <a:lnTo>
                    <a:pt x="355172" y="447825"/>
                  </a:lnTo>
                  <a:lnTo>
                    <a:pt x="353851" y="449562"/>
                  </a:lnTo>
                  <a:lnTo>
                    <a:pt x="353215" y="449477"/>
                  </a:lnTo>
                  <a:lnTo>
                    <a:pt x="353645" y="446871"/>
                  </a:lnTo>
                  <a:lnTo>
                    <a:pt x="355079" y="445583"/>
                  </a:lnTo>
                  <a:lnTo>
                    <a:pt x="356225" y="443728"/>
                  </a:lnTo>
                  <a:lnTo>
                    <a:pt x="358113" y="439415"/>
                  </a:lnTo>
                  <a:lnTo>
                    <a:pt x="356047" y="438822"/>
                  </a:lnTo>
                  <a:lnTo>
                    <a:pt x="355425" y="436836"/>
                  </a:lnTo>
                  <a:lnTo>
                    <a:pt x="355919" y="434323"/>
                  </a:lnTo>
                  <a:lnTo>
                    <a:pt x="357330" y="432133"/>
                  </a:lnTo>
                  <a:lnTo>
                    <a:pt x="358958" y="431019"/>
                  </a:lnTo>
                  <a:lnTo>
                    <a:pt x="361811" y="430079"/>
                  </a:lnTo>
                  <a:close/>
                  <a:moveTo>
                    <a:pt x="384993" y="394482"/>
                  </a:moveTo>
                  <a:lnTo>
                    <a:pt x="386791" y="394904"/>
                  </a:lnTo>
                  <a:lnTo>
                    <a:pt x="389756" y="396491"/>
                  </a:lnTo>
                  <a:lnTo>
                    <a:pt x="391266" y="397838"/>
                  </a:lnTo>
                  <a:lnTo>
                    <a:pt x="391808" y="399117"/>
                  </a:lnTo>
                  <a:lnTo>
                    <a:pt x="392054" y="400759"/>
                  </a:lnTo>
                  <a:lnTo>
                    <a:pt x="392662" y="403190"/>
                  </a:lnTo>
                  <a:lnTo>
                    <a:pt x="392031" y="403433"/>
                  </a:lnTo>
                  <a:lnTo>
                    <a:pt x="391573" y="403434"/>
                  </a:lnTo>
                  <a:lnTo>
                    <a:pt x="390722" y="402927"/>
                  </a:lnTo>
                  <a:lnTo>
                    <a:pt x="389433" y="401736"/>
                  </a:lnTo>
                  <a:lnTo>
                    <a:pt x="388505" y="400405"/>
                  </a:lnTo>
                  <a:lnTo>
                    <a:pt x="387458" y="399269"/>
                  </a:lnTo>
                  <a:lnTo>
                    <a:pt x="384652" y="398180"/>
                  </a:lnTo>
                  <a:lnTo>
                    <a:pt x="384159" y="397363"/>
                  </a:lnTo>
                  <a:lnTo>
                    <a:pt x="383422" y="394830"/>
                  </a:lnTo>
                  <a:close/>
                  <a:moveTo>
                    <a:pt x="423024" y="164683"/>
                  </a:moveTo>
                  <a:lnTo>
                    <a:pt x="422320" y="165744"/>
                  </a:lnTo>
                  <a:lnTo>
                    <a:pt x="421060" y="167155"/>
                  </a:lnTo>
                  <a:lnTo>
                    <a:pt x="420468" y="167977"/>
                  </a:lnTo>
                  <a:lnTo>
                    <a:pt x="420038" y="169446"/>
                  </a:lnTo>
                  <a:lnTo>
                    <a:pt x="419883" y="170866"/>
                  </a:lnTo>
                  <a:lnTo>
                    <a:pt x="419456" y="171868"/>
                  </a:lnTo>
                  <a:lnTo>
                    <a:pt x="418108" y="172113"/>
                  </a:lnTo>
                  <a:lnTo>
                    <a:pt x="417487" y="173418"/>
                  </a:lnTo>
                  <a:lnTo>
                    <a:pt x="416663" y="175989"/>
                  </a:lnTo>
                  <a:lnTo>
                    <a:pt x="415304" y="177567"/>
                  </a:lnTo>
                  <a:lnTo>
                    <a:pt x="413049" y="175880"/>
                  </a:lnTo>
                  <a:lnTo>
                    <a:pt x="412691" y="173873"/>
                  </a:lnTo>
                  <a:lnTo>
                    <a:pt x="411177" y="173090"/>
                  </a:lnTo>
                  <a:lnTo>
                    <a:pt x="409563" y="172782"/>
                  </a:lnTo>
                  <a:lnTo>
                    <a:pt x="408887" y="172216"/>
                  </a:lnTo>
                  <a:lnTo>
                    <a:pt x="408772" y="171724"/>
                  </a:lnTo>
                  <a:lnTo>
                    <a:pt x="408142" y="169840"/>
                  </a:lnTo>
                  <a:lnTo>
                    <a:pt x="408043" y="169001"/>
                  </a:lnTo>
                  <a:lnTo>
                    <a:pt x="408051" y="168038"/>
                  </a:lnTo>
                  <a:lnTo>
                    <a:pt x="407988" y="167977"/>
                  </a:lnTo>
                  <a:lnTo>
                    <a:pt x="408192" y="168004"/>
                  </a:lnTo>
                  <a:lnTo>
                    <a:pt x="408985" y="167346"/>
                  </a:lnTo>
                  <a:lnTo>
                    <a:pt x="410858" y="166237"/>
                  </a:lnTo>
                  <a:lnTo>
                    <a:pt x="414886" y="165902"/>
                  </a:lnTo>
                  <a:lnTo>
                    <a:pt x="416477" y="165201"/>
                  </a:lnTo>
                  <a:close/>
                  <a:moveTo>
                    <a:pt x="76204" y="143649"/>
                  </a:moveTo>
                  <a:lnTo>
                    <a:pt x="76290" y="145836"/>
                  </a:lnTo>
                  <a:lnTo>
                    <a:pt x="77059" y="147765"/>
                  </a:lnTo>
                  <a:lnTo>
                    <a:pt x="78779" y="151043"/>
                  </a:lnTo>
                  <a:lnTo>
                    <a:pt x="78908" y="152014"/>
                  </a:lnTo>
                  <a:lnTo>
                    <a:pt x="79005" y="154296"/>
                  </a:lnTo>
                  <a:lnTo>
                    <a:pt x="79234" y="155097"/>
                  </a:lnTo>
                  <a:lnTo>
                    <a:pt x="79821" y="155305"/>
                  </a:lnTo>
                  <a:lnTo>
                    <a:pt x="80572" y="154886"/>
                  </a:lnTo>
                  <a:lnTo>
                    <a:pt x="81394" y="154287"/>
                  </a:lnTo>
                  <a:lnTo>
                    <a:pt x="82101" y="154032"/>
                  </a:lnTo>
                  <a:lnTo>
                    <a:pt x="85383" y="155061"/>
                  </a:lnTo>
                  <a:lnTo>
                    <a:pt x="91480" y="158717"/>
                  </a:lnTo>
                  <a:lnTo>
                    <a:pt x="94942" y="159767"/>
                  </a:lnTo>
                  <a:lnTo>
                    <a:pt x="98618" y="159421"/>
                  </a:lnTo>
                  <a:lnTo>
                    <a:pt x="100250" y="159621"/>
                  </a:lnTo>
                  <a:lnTo>
                    <a:pt x="101564" y="160926"/>
                  </a:lnTo>
                  <a:lnTo>
                    <a:pt x="102754" y="162712"/>
                  </a:lnTo>
                  <a:lnTo>
                    <a:pt x="103905" y="163653"/>
                  </a:lnTo>
                  <a:lnTo>
                    <a:pt x="106793" y="165406"/>
                  </a:lnTo>
                  <a:lnTo>
                    <a:pt x="108080" y="168487"/>
                  </a:lnTo>
                  <a:lnTo>
                    <a:pt x="108936" y="168955"/>
                  </a:lnTo>
                  <a:lnTo>
                    <a:pt x="109931" y="169344"/>
                  </a:lnTo>
                  <a:lnTo>
                    <a:pt x="112079" y="170758"/>
                  </a:lnTo>
                  <a:lnTo>
                    <a:pt x="113925" y="170531"/>
                  </a:lnTo>
                  <a:lnTo>
                    <a:pt x="114975" y="169294"/>
                  </a:lnTo>
                  <a:lnTo>
                    <a:pt x="113999" y="167118"/>
                  </a:lnTo>
                  <a:lnTo>
                    <a:pt x="122975" y="168853"/>
                  </a:lnTo>
                  <a:lnTo>
                    <a:pt x="125368" y="168317"/>
                  </a:lnTo>
                  <a:lnTo>
                    <a:pt x="126728" y="166367"/>
                  </a:lnTo>
                  <a:lnTo>
                    <a:pt x="127339" y="163504"/>
                  </a:lnTo>
                  <a:lnTo>
                    <a:pt x="127267" y="160622"/>
                  </a:lnTo>
                  <a:lnTo>
                    <a:pt x="126613" y="158657"/>
                  </a:lnTo>
                  <a:lnTo>
                    <a:pt x="128395" y="159363"/>
                  </a:lnTo>
                  <a:lnTo>
                    <a:pt x="130648" y="161792"/>
                  </a:lnTo>
                  <a:lnTo>
                    <a:pt x="131584" y="164250"/>
                  </a:lnTo>
                  <a:lnTo>
                    <a:pt x="128467" y="165414"/>
                  </a:lnTo>
                  <a:lnTo>
                    <a:pt x="127613" y="166292"/>
                  </a:lnTo>
                  <a:lnTo>
                    <a:pt x="127097" y="167616"/>
                  </a:lnTo>
                  <a:lnTo>
                    <a:pt x="127201" y="169238"/>
                  </a:lnTo>
                  <a:lnTo>
                    <a:pt x="127906" y="170366"/>
                  </a:lnTo>
                  <a:lnTo>
                    <a:pt x="131436" y="173385"/>
                  </a:lnTo>
                  <a:lnTo>
                    <a:pt x="132596" y="175088"/>
                  </a:lnTo>
                  <a:lnTo>
                    <a:pt x="133456" y="175885"/>
                  </a:lnTo>
                  <a:lnTo>
                    <a:pt x="134764" y="176320"/>
                  </a:lnTo>
                  <a:lnTo>
                    <a:pt x="137903" y="176825"/>
                  </a:lnTo>
                  <a:lnTo>
                    <a:pt x="139489" y="177406"/>
                  </a:lnTo>
                  <a:lnTo>
                    <a:pt x="142866" y="180055"/>
                  </a:lnTo>
                  <a:lnTo>
                    <a:pt x="145640" y="179965"/>
                  </a:lnTo>
                  <a:lnTo>
                    <a:pt x="151108" y="178082"/>
                  </a:lnTo>
                  <a:lnTo>
                    <a:pt x="151396" y="183190"/>
                  </a:lnTo>
                  <a:lnTo>
                    <a:pt x="154716" y="186712"/>
                  </a:lnTo>
                  <a:lnTo>
                    <a:pt x="159239" y="188902"/>
                  </a:lnTo>
                  <a:lnTo>
                    <a:pt x="167911" y="190877"/>
                  </a:lnTo>
                  <a:lnTo>
                    <a:pt x="169479" y="192167"/>
                  </a:lnTo>
                  <a:lnTo>
                    <a:pt x="169799" y="194795"/>
                  </a:lnTo>
                  <a:lnTo>
                    <a:pt x="170277" y="196955"/>
                  </a:lnTo>
                  <a:lnTo>
                    <a:pt x="171677" y="199470"/>
                  </a:lnTo>
                  <a:lnTo>
                    <a:pt x="174155" y="202779"/>
                  </a:lnTo>
                  <a:lnTo>
                    <a:pt x="175783" y="204246"/>
                  </a:lnTo>
                  <a:lnTo>
                    <a:pt x="177662" y="205277"/>
                  </a:lnTo>
                  <a:lnTo>
                    <a:pt x="179783" y="205935"/>
                  </a:lnTo>
                  <a:lnTo>
                    <a:pt x="184590" y="206695"/>
                  </a:lnTo>
                  <a:lnTo>
                    <a:pt x="185784" y="207219"/>
                  </a:lnTo>
                  <a:lnTo>
                    <a:pt x="186211" y="208141"/>
                  </a:lnTo>
                  <a:lnTo>
                    <a:pt x="186409" y="209555"/>
                  </a:lnTo>
                  <a:lnTo>
                    <a:pt x="187297" y="209970"/>
                  </a:lnTo>
                  <a:lnTo>
                    <a:pt x="189337" y="209874"/>
                  </a:lnTo>
                  <a:lnTo>
                    <a:pt x="191470" y="210958"/>
                  </a:lnTo>
                  <a:lnTo>
                    <a:pt x="194762" y="214260"/>
                  </a:lnTo>
                  <a:lnTo>
                    <a:pt x="197049" y="215436"/>
                  </a:lnTo>
                  <a:lnTo>
                    <a:pt x="198874" y="217003"/>
                  </a:lnTo>
                  <a:lnTo>
                    <a:pt x="199434" y="217636"/>
                  </a:lnTo>
                  <a:lnTo>
                    <a:pt x="200329" y="218339"/>
                  </a:lnTo>
                  <a:lnTo>
                    <a:pt x="204157" y="219587"/>
                  </a:lnTo>
                  <a:lnTo>
                    <a:pt x="212705" y="225059"/>
                  </a:lnTo>
                  <a:lnTo>
                    <a:pt x="225960" y="228217"/>
                  </a:lnTo>
                  <a:lnTo>
                    <a:pt x="232750" y="228788"/>
                  </a:lnTo>
                  <a:lnTo>
                    <a:pt x="239586" y="227639"/>
                  </a:lnTo>
                  <a:lnTo>
                    <a:pt x="245227" y="225919"/>
                  </a:lnTo>
                  <a:lnTo>
                    <a:pt x="245982" y="226674"/>
                  </a:lnTo>
                  <a:lnTo>
                    <a:pt x="245929" y="229263"/>
                  </a:lnTo>
                  <a:lnTo>
                    <a:pt x="246132" y="230627"/>
                  </a:lnTo>
                  <a:lnTo>
                    <a:pt x="246904" y="231816"/>
                  </a:lnTo>
                  <a:lnTo>
                    <a:pt x="248146" y="232406"/>
                  </a:lnTo>
                  <a:lnTo>
                    <a:pt x="249634" y="231971"/>
                  </a:lnTo>
                  <a:lnTo>
                    <a:pt x="248199" y="229943"/>
                  </a:lnTo>
                  <a:lnTo>
                    <a:pt x="249281" y="228267"/>
                  </a:lnTo>
                  <a:lnTo>
                    <a:pt x="253108" y="226094"/>
                  </a:lnTo>
                  <a:lnTo>
                    <a:pt x="254154" y="225121"/>
                  </a:lnTo>
                  <a:lnTo>
                    <a:pt x="255728" y="222818"/>
                  </a:lnTo>
                  <a:lnTo>
                    <a:pt x="256445" y="222080"/>
                  </a:lnTo>
                  <a:lnTo>
                    <a:pt x="257691" y="221605"/>
                  </a:lnTo>
                  <a:lnTo>
                    <a:pt x="259929" y="221799"/>
                  </a:lnTo>
                  <a:lnTo>
                    <a:pt x="261215" y="221657"/>
                  </a:lnTo>
                  <a:lnTo>
                    <a:pt x="262481" y="221101"/>
                  </a:lnTo>
                  <a:lnTo>
                    <a:pt x="264233" y="219854"/>
                  </a:lnTo>
                  <a:lnTo>
                    <a:pt x="265596" y="219627"/>
                  </a:lnTo>
                  <a:lnTo>
                    <a:pt x="266503" y="219841"/>
                  </a:lnTo>
                  <a:lnTo>
                    <a:pt x="267573" y="220413"/>
                  </a:lnTo>
                  <a:lnTo>
                    <a:pt x="268580" y="221136"/>
                  </a:lnTo>
                  <a:lnTo>
                    <a:pt x="269296" y="221823"/>
                  </a:lnTo>
                  <a:lnTo>
                    <a:pt x="270114" y="223569"/>
                  </a:lnTo>
                  <a:lnTo>
                    <a:pt x="270920" y="226369"/>
                  </a:lnTo>
                  <a:lnTo>
                    <a:pt x="270964" y="228908"/>
                  </a:lnTo>
                  <a:lnTo>
                    <a:pt x="269469" y="229825"/>
                  </a:lnTo>
                  <a:lnTo>
                    <a:pt x="270079" y="231988"/>
                  </a:lnTo>
                  <a:lnTo>
                    <a:pt x="271604" y="232722"/>
                  </a:lnTo>
                  <a:lnTo>
                    <a:pt x="273399" y="233086"/>
                  </a:lnTo>
                  <a:lnTo>
                    <a:pt x="274887" y="234111"/>
                  </a:lnTo>
                  <a:lnTo>
                    <a:pt x="276282" y="233118"/>
                  </a:lnTo>
                  <a:lnTo>
                    <a:pt x="277207" y="232703"/>
                  </a:lnTo>
                  <a:lnTo>
                    <a:pt x="278135" y="232709"/>
                  </a:lnTo>
                  <a:lnTo>
                    <a:pt x="279484" y="232895"/>
                  </a:lnTo>
                  <a:lnTo>
                    <a:pt x="280533" y="233381"/>
                  </a:lnTo>
                  <a:lnTo>
                    <a:pt x="281394" y="234151"/>
                  </a:lnTo>
                  <a:lnTo>
                    <a:pt x="282350" y="234615"/>
                  </a:lnTo>
                  <a:lnTo>
                    <a:pt x="283659" y="234205"/>
                  </a:lnTo>
                  <a:lnTo>
                    <a:pt x="282347" y="232799"/>
                  </a:lnTo>
                  <a:lnTo>
                    <a:pt x="281427" y="231230"/>
                  </a:lnTo>
                  <a:lnTo>
                    <a:pt x="280202" y="229877"/>
                  </a:lnTo>
                  <a:lnTo>
                    <a:pt x="275578" y="228451"/>
                  </a:lnTo>
                  <a:lnTo>
                    <a:pt x="273738" y="227131"/>
                  </a:lnTo>
                  <a:lnTo>
                    <a:pt x="272702" y="224926"/>
                  </a:lnTo>
                  <a:lnTo>
                    <a:pt x="272687" y="221757"/>
                  </a:lnTo>
                  <a:lnTo>
                    <a:pt x="275133" y="217427"/>
                  </a:lnTo>
                  <a:lnTo>
                    <a:pt x="279625" y="216208"/>
                  </a:lnTo>
                  <a:lnTo>
                    <a:pt x="284720" y="215801"/>
                  </a:lnTo>
                  <a:lnTo>
                    <a:pt x="288965" y="213942"/>
                  </a:lnTo>
                  <a:lnTo>
                    <a:pt x="289675" y="213311"/>
                  </a:lnTo>
                  <a:lnTo>
                    <a:pt x="290482" y="212796"/>
                  </a:lnTo>
                  <a:lnTo>
                    <a:pt x="291360" y="212396"/>
                  </a:lnTo>
                  <a:lnTo>
                    <a:pt x="292818" y="211973"/>
                  </a:lnTo>
                  <a:lnTo>
                    <a:pt x="293250" y="211708"/>
                  </a:lnTo>
                  <a:lnTo>
                    <a:pt x="293730" y="211503"/>
                  </a:lnTo>
                  <a:lnTo>
                    <a:pt x="294372" y="211497"/>
                  </a:lnTo>
                  <a:lnTo>
                    <a:pt x="294907" y="211848"/>
                  </a:lnTo>
                  <a:lnTo>
                    <a:pt x="295031" y="213004"/>
                  </a:lnTo>
                  <a:lnTo>
                    <a:pt x="295489" y="213430"/>
                  </a:lnTo>
                  <a:lnTo>
                    <a:pt x="308015" y="217137"/>
                  </a:lnTo>
                  <a:lnTo>
                    <a:pt x="312122" y="215491"/>
                  </a:lnTo>
                  <a:lnTo>
                    <a:pt x="320390" y="210211"/>
                  </a:lnTo>
                  <a:lnTo>
                    <a:pt x="321023" y="212340"/>
                  </a:lnTo>
                  <a:lnTo>
                    <a:pt x="325874" y="211002"/>
                  </a:lnTo>
                  <a:lnTo>
                    <a:pt x="326733" y="212420"/>
                  </a:lnTo>
                  <a:lnTo>
                    <a:pt x="326574" y="213996"/>
                  </a:lnTo>
                  <a:lnTo>
                    <a:pt x="326788" y="214964"/>
                  </a:lnTo>
                  <a:lnTo>
                    <a:pt x="327430" y="215489"/>
                  </a:lnTo>
                  <a:lnTo>
                    <a:pt x="330016" y="216257"/>
                  </a:lnTo>
                  <a:lnTo>
                    <a:pt x="330364" y="217136"/>
                  </a:lnTo>
                  <a:lnTo>
                    <a:pt x="330443" y="218299"/>
                  </a:lnTo>
                  <a:lnTo>
                    <a:pt x="331030" y="219598"/>
                  </a:lnTo>
                  <a:lnTo>
                    <a:pt x="334457" y="220686"/>
                  </a:lnTo>
                  <a:lnTo>
                    <a:pt x="338744" y="218321"/>
                  </a:lnTo>
                  <a:lnTo>
                    <a:pt x="342865" y="214434"/>
                  </a:lnTo>
                  <a:lnTo>
                    <a:pt x="350351" y="204959"/>
                  </a:lnTo>
                  <a:lnTo>
                    <a:pt x="351148" y="203029"/>
                  </a:lnTo>
                  <a:lnTo>
                    <a:pt x="352397" y="201972"/>
                  </a:lnTo>
                  <a:lnTo>
                    <a:pt x="357905" y="200296"/>
                  </a:lnTo>
                  <a:lnTo>
                    <a:pt x="359742" y="200182"/>
                  </a:lnTo>
                  <a:lnTo>
                    <a:pt x="360981" y="201621"/>
                  </a:lnTo>
                  <a:lnTo>
                    <a:pt x="362213" y="204149"/>
                  </a:lnTo>
                  <a:lnTo>
                    <a:pt x="363585" y="206071"/>
                  </a:lnTo>
                  <a:lnTo>
                    <a:pt x="367337" y="205157"/>
                  </a:lnTo>
                  <a:lnTo>
                    <a:pt x="369277" y="206879"/>
                  </a:lnTo>
                  <a:lnTo>
                    <a:pt x="371138" y="209267"/>
                  </a:lnTo>
                  <a:lnTo>
                    <a:pt x="373005" y="210683"/>
                  </a:lnTo>
                  <a:lnTo>
                    <a:pt x="375966" y="210454"/>
                  </a:lnTo>
                  <a:lnTo>
                    <a:pt x="379780" y="209003"/>
                  </a:lnTo>
                  <a:lnTo>
                    <a:pt x="383149" y="206700"/>
                  </a:lnTo>
                  <a:lnTo>
                    <a:pt x="384872" y="203845"/>
                  </a:lnTo>
                  <a:lnTo>
                    <a:pt x="385345" y="202785"/>
                  </a:lnTo>
                  <a:lnTo>
                    <a:pt x="387219" y="199790"/>
                  </a:lnTo>
                  <a:lnTo>
                    <a:pt x="388406" y="195648"/>
                  </a:lnTo>
                  <a:lnTo>
                    <a:pt x="389273" y="194290"/>
                  </a:lnTo>
                  <a:lnTo>
                    <a:pt x="390487" y="193485"/>
                  </a:lnTo>
                  <a:lnTo>
                    <a:pt x="392084" y="192752"/>
                  </a:lnTo>
                  <a:lnTo>
                    <a:pt x="392643" y="193450"/>
                  </a:lnTo>
                  <a:lnTo>
                    <a:pt x="393192" y="193691"/>
                  </a:lnTo>
                  <a:lnTo>
                    <a:pt x="395433" y="194133"/>
                  </a:lnTo>
                  <a:lnTo>
                    <a:pt x="396248" y="194632"/>
                  </a:lnTo>
                  <a:lnTo>
                    <a:pt x="396784" y="195412"/>
                  </a:lnTo>
                  <a:lnTo>
                    <a:pt x="397084" y="197727"/>
                  </a:lnTo>
                  <a:lnTo>
                    <a:pt x="397972" y="197855"/>
                  </a:lnTo>
                  <a:lnTo>
                    <a:pt x="399781" y="197320"/>
                  </a:lnTo>
                  <a:lnTo>
                    <a:pt x="400821" y="197966"/>
                  </a:lnTo>
                  <a:lnTo>
                    <a:pt x="401902" y="199315"/>
                  </a:lnTo>
                  <a:lnTo>
                    <a:pt x="403428" y="202153"/>
                  </a:lnTo>
                  <a:lnTo>
                    <a:pt x="404521" y="205878"/>
                  </a:lnTo>
                  <a:lnTo>
                    <a:pt x="405544" y="207326"/>
                  </a:lnTo>
                  <a:lnTo>
                    <a:pt x="407563" y="208124"/>
                  </a:lnTo>
                  <a:lnTo>
                    <a:pt x="410840" y="208305"/>
                  </a:lnTo>
                  <a:lnTo>
                    <a:pt x="411762" y="208914"/>
                  </a:lnTo>
                  <a:lnTo>
                    <a:pt x="417613" y="220404"/>
                  </a:lnTo>
                  <a:lnTo>
                    <a:pt x="419447" y="225671"/>
                  </a:lnTo>
                  <a:lnTo>
                    <a:pt x="420079" y="228499"/>
                  </a:lnTo>
                  <a:lnTo>
                    <a:pt x="420223" y="231061"/>
                  </a:lnTo>
                  <a:lnTo>
                    <a:pt x="419282" y="232057"/>
                  </a:lnTo>
                  <a:lnTo>
                    <a:pt x="417786" y="232375"/>
                  </a:lnTo>
                  <a:lnTo>
                    <a:pt x="416022" y="233399"/>
                  </a:lnTo>
                  <a:lnTo>
                    <a:pt x="414477" y="234663"/>
                  </a:lnTo>
                  <a:lnTo>
                    <a:pt x="413635" y="235748"/>
                  </a:lnTo>
                  <a:lnTo>
                    <a:pt x="414708" y="236251"/>
                  </a:lnTo>
                  <a:lnTo>
                    <a:pt x="415632" y="236884"/>
                  </a:lnTo>
                  <a:lnTo>
                    <a:pt x="416264" y="237731"/>
                  </a:lnTo>
                  <a:lnTo>
                    <a:pt x="416498" y="238801"/>
                  </a:lnTo>
                  <a:lnTo>
                    <a:pt x="414124" y="243778"/>
                  </a:lnTo>
                  <a:lnTo>
                    <a:pt x="413837" y="244650"/>
                  </a:lnTo>
                  <a:lnTo>
                    <a:pt x="412214" y="245957"/>
                  </a:lnTo>
                  <a:lnTo>
                    <a:pt x="411096" y="249281"/>
                  </a:lnTo>
                  <a:lnTo>
                    <a:pt x="410474" y="253094"/>
                  </a:lnTo>
                  <a:lnTo>
                    <a:pt x="410367" y="255812"/>
                  </a:lnTo>
                  <a:lnTo>
                    <a:pt x="410597" y="257537"/>
                  </a:lnTo>
                  <a:lnTo>
                    <a:pt x="410897" y="258404"/>
                  </a:lnTo>
                  <a:lnTo>
                    <a:pt x="413498" y="263094"/>
                  </a:lnTo>
                  <a:lnTo>
                    <a:pt x="413732" y="264842"/>
                  </a:lnTo>
                  <a:lnTo>
                    <a:pt x="412969" y="266422"/>
                  </a:lnTo>
                  <a:lnTo>
                    <a:pt x="408139" y="269268"/>
                  </a:lnTo>
                  <a:lnTo>
                    <a:pt x="406059" y="271286"/>
                  </a:lnTo>
                  <a:lnTo>
                    <a:pt x="405996" y="273967"/>
                  </a:lnTo>
                  <a:lnTo>
                    <a:pt x="414364" y="268008"/>
                  </a:lnTo>
                  <a:lnTo>
                    <a:pt x="416388" y="268186"/>
                  </a:lnTo>
                  <a:lnTo>
                    <a:pt x="413519" y="271845"/>
                  </a:lnTo>
                  <a:lnTo>
                    <a:pt x="405896" y="287453"/>
                  </a:lnTo>
                  <a:lnTo>
                    <a:pt x="405620" y="289480"/>
                  </a:lnTo>
                  <a:lnTo>
                    <a:pt x="405639" y="291642"/>
                  </a:lnTo>
                  <a:lnTo>
                    <a:pt x="405328" y="294755"/>
                  </a:lnTo>
                  <a:lnTo>
                    <a:pt x="404879" y="296367"/>
                  </a:lnTo>
                  <a:lnTo>
                    <a:pt x="404425" y="297386"/>
                  </a:lnTo>
                  <a:lnTo>
                    <a:pt x="404273" y="298413"/>
                  </a:lnTo>
                  <a:lnTo>
                    <a:pt x="406016" y="303698"/>
                  </a:lnTo>
                  <a:lnTo>
                    <a:pt x="406235" y="305168"/>
                  </a:lnTo>
                  <a:lnTo>
                    <a:pt x="406027" y="307786"/>
                  </a:lnTo>
                  <a:lnTo>
                    <a:pt x="405165" y="310697"/>
                  </a:lnTo>
                  <a:lnTo>
                    <a:pt x="403825" y="313470"/>
                  </a:lnTo>
                  <a:lnTo>
                    <a:pt x="402188" y="315726"/>
                  </a:lnTo>
                  <a:lnTo>
                    <a:pt x="401535" y="317956"/>
                  </a:lnTo>
                  <a:lnTo>
                    <a:pt x="402184" y="326014"/>
                  </a:lnTo>
                  <a:lnTo>
                    <a:pt x="400806" y="327427"/>
                  </a:lnTo>
                  <a:lnTo>
                    <a:pt x="398515" y="329330"/>
                  </a:lnTo>
                  <a:lnTo>
                    <a:pt x="396805" y="331756"/>
                  </a:lnTo>
                  <a:lnTo>
                    <a:pt x="397059" y="334690"/>
                  </a:lnTo>
                  <a:lnTo>
                    <a:pt x="397375" y="335748"/>
                  </a:lnTo>
                  <a:lnTo>
                    <a:pt x="397842" y="339029"/>
                  </a:lnTo>
                  <a:lnTo>
                    <a:pt x="397850" y="340130"/>
                  </a:lnTo>
                  <a:lnTo>
                    <a:pt x="397971" y="341269"/>
                  </a:lnTo>
                  <a:lnTo>
                    <a:pt x="399748" y="344419"/>
                  </a:lnTo>
                  <a:lnTo>
                    <a:pt x="399898" y="345328"/>
                  </a:lnTo>
                  <a:lnTo>
                    <a:pt x="399849" y="346010"/>
                  </a:lnTo>
                  <a:lnTo>
                    <a:pt x="399973" y="346598"/>
                  </a:lnTo>
                  <a:lnTo>
                    <a:pt x="400660" y="347284"/>
                  </a:lnTo>
                  <a:lnTo>
                    <a:pt x="398687" y="351292"/>
                  </a:lnTo>
                  <a:lnTo>
                    <a:pt x="396316" y="357850"/>
                  </a:lnTo>
                  <a:lnTo>
                    <a:pt x="395189" y="364068"/>
                  </a:lnTo>
                  <a:lnTo>
                    <a:pt x="400047" y="372494"/>
                  </a:lnTo>
                  <a:lnTo>
                    <a:pt x="399948" y="373179"/>
                  </a:lnTo>
                  <a:lnTo>
                    <a:pt x="399162" y="373538"/>
                  </a:lnTo>
                  <a:lnTo>
                    <a:pt x="398058" y="374467"/>
                  </a:lnTo>
                  <a:lnTo>
                    <a:pt x="394841" y="377840"/>
                  </a:lnTo>
                  <a:lnTo>
                    <a:pt x="394234" y="379493"/>
                  </a:lnTo>
                  <a:lnTo>
                    <a:pt x="398176" y="381890"/>
                  </a:lnTo>
                  <a:lnTo>
                    <a:pt x="398093" y="384461"/>
                  </a:lnTo>
                  <a:lnTo>
                    <a:pt x="396360" y="388966"/>
                  </a:lnTo>
                  <a:lnTo>
                    <a:pt x="395835" y="389656"/>
                  </a:lnTo>
                  <a:lnTo>
                    <a:pt x="393707" y="391440"/>
                  </a:lnTo>
                  <a:lnTo>
                    <a:pt x="393205" y="392039"/>
                  </a:lnTo>
                  <a:lnTo>
                    <a:pt x="392501" y="393277"/>
                  </a:lnTo>
                  <a:lnTo>
                    <a:pt x="391589" y="392507"/>
                  </a:lnTo>
                  <a:lnTo>
                    <a:pt x="390878" y="391100"/>
                  </a:lnTo>
                  <a:lnTo>
                    <a:pt x="390758" y="390491"/>
                  </a:lnTo>
                  <a:lnTo>
                    <a:pt x="387676" y="389016"/>
                  </a:lnTo>
                  <a:lnTo>
                    <a:pt x="387170" y="388165"/>
                  </a:lnTo>
                  <a:lnTo>
                    <a:pt x="387592" y="387100"/>
                  </a:lnTo>
                  <a:lnTo>
                    <a:pt x="389747" y="386101"/>
                  </a:lnTo>
                  <a:lnTo>
                    <a:pt x="390332" y="385429"/>
                  </a:lnTo>
                  <a:lnTo>
                    <a:pt x="390752" y="384756"/>
                  </a:lnTo>
                  <a:lnTo>
                    <a:pt x="391579" y="383915"/>
                  </a:lnTo>
                  <a:lnTo>
                    <a:pt x="392450" y="382806"/>
                  </a:lnTo>
                  <a:lnTo>
                    <a:pt x="392999" y="381357"/>
                  </a:lnTo>
                  <a:lnTo>
                    <a:pt x="392775" y="380427"/>
                  </a:lnTo>
                  <a:lnTo>
                    <a:pt x="392090" y="379139"/>
                  </a:lnTo>
                  <a:lnTo>
                    <a:pt x="391210" y="377878"/>
                  </a:lnTo>
                  <a:lnTo>
                    <a:pt x="390406" y="377059"/>
                  </a:lnTo>
                  <a:lnTo>
                    <a:pt x="393342" y="375933"/>
                  </a:lnTo>
                  <a:lnTo>
                    <a:pt x="394801" y="374956"/>
                  </a:lnTo>
                  <a:lnTo>
                    <a:pt x="395704" y="373090"/>
                  </a:lnTo>
                  <a:lnTo>
                    <a:pt x="393104" y="372759"/>
                  </a:lnTo>
                  <a:lnTo>
                    <a:pt x="391530" y="371720"/>
                  </a:lnTo>
                  <a:lnTo>
                    <a:pt x="389214" y="367853"/>
                  </a:lnTo>
                  <a:lnTo>
                    <a:pt x="387753" y="366281"/>
                  </a:lnTo>
                  <a:lnTo>
                    <a:pt x="381994" y="363413"/>
                  </a:lnTo>
                  <a:lnTo>
                    <a:pt x="384962" y="361484"/>
                  </a:lnTo>
                  <a:lnTo>
                    <a:pt x="386641" y="360800"/>
                  </a:lnTo>
                  <a:lnTo>
                    <a:pt x="388099" y="360593"/>
                  </a:lnTo>
                  <a:lnTo>
                    <a:pt x="389348" y="359788"/>
                  </a:lnTo>
                  <a:lnTo>
                    <a:pt x="390619" y="357843"/>
                  </a:lnTo>
                  <a:lnTo>
                    <a:pt x="391036" y="355751"/>
                  </a:lnTo>
                  <a:lnTo>
                    <a:pt x="388354" y="353581"/>
                  </a:lnTo>
                  <a:lnTo>
                    <a:pt x="388074" y="351682"/>
                  </a:lnTo>
                  <a:lnTo>
                    <a:pt x="388116" y="349836"/>
                  </a:lnTo>
                  <a:lnTo>
                    <a:pt x="387673" y="348919"/>
                  </a:lnTo>
                  <a:lnTo>
                    <a:pt x="386100" y="349428"/>
                  </a:lnTo>
                  <a:lnTo>
                    <a:pt x="386024" y="351004"/>
                  </a:lnTo>
                  <a:lnTo>
                    <a:pt x="386904" y="353736"/>
                  </a:lnTo>
                  <a:lnTo>
                    <a:pt x="386187" y="356401"/>
                  </a:lnTo>
                  <a:lnTo>
                    <a:pt x="385476" y="356348"/>
                  </a:lnTo>
                  <a:lnTo>
                    <a:pt x="384614" y="355238"/>
                  </a:lnTo>
                  <a:lnTo>
                    <a:pt x="383435" y="354657"/>
                  </a:lnTo>
                  <a:lnTo>
                    <a:pt x="381777" y="355598"/>
                  </a:lnTo>
                  <a:lnTo>
                    <a:pt x="381475" y="357292"/>
                  </a:lnTo>
                  <a:lnTo>
                    <a:pt x="381687" y="359415"/>
                  </a:lnTo>
                  <a:lnTo>
                    <a:pt x="381575" y="361590"/>
                  </a:lnTo>
                  <a:lnTo>
                    <a:pt x="380990" y="361829"/>
                  </a:lnTo>
                  <a:lnTo>
                    <a:pt x="379906" y="362075"/>
                  </a:lnTo>
                  <a:lnTo>
                    <a:pt x="379001" y="362526"/>
                  </a:lnTo>
                  <a:lnTo>
                    <a:pt x="378981" y="363369"/>
                  </a:lnTo>
                  <a:lnTo>
                    <a:pt x="379734" y="364707"/>
                  </a:lnTo>
                  <a:lnTo>
                    <a:pt x="380181" y="365307"/>
                  </a:lnTo>
                  <a:lnTo>
                    <a:pt x="380861" y="365927"/>
                  </a:lnTo>
                  <a:lnTo>
                    <a:pt x="382006" y="366609"/>
                  </a:lnTo>
                  <a:lnTo>
                    <a:pt x="386468" y="368456"/>
                  </a:lnTo>
                  <a:lnTo>
                    <a:pt x="377229" y="366964"/>
                  </a:lnTo>
                  <a:lnTo>
                    <a:pt x="374531" y="367746"/>
                  </a:lnTo>
                  <a:lnTo>
                    <a:pt x="373219" y="369580"/>
                  </a:lnTo>
                  <a:lnTo>
                    <a:pt x="372397" y="372474"/>
                  </a:lnTo>
                  <a:lnTo>
                    <a:pt x="371501" y="378468"/>
                  </a:lnTo>
                  <a:lnTo>
                    <a:pt x="370750" y="379869"/>
                  </a:lnTo>
                  <a:lnTo>
                    <a:pt x="366826" y="382772"/>
                  </a:lnTo>
                  <a:lnTo>
                    <a:pt x="366191" y="384147"/>
                  </a:lnTo>
                  <a:lnTo>
                    <a:pt x="365932" y="385582"/>
                  </a:lnTo>
                  <a:lnTo>
                    <a:pt x="365388" y="386641"/>
                  </a:lnTo>
                  <a:lnTo>
                    <a:pt x="363828" y="386878"/>
                  </a:lnTo>
                  <a:lnTo>
                    <a:pt x="364005" y="387673"/>
                  </a:lnTo>
                  <a:lnTo>
                    <a:pt x="363167" y="389327"/>
                  </a:lnTo>
                  <a:lnTo>
                    <a:pt x="359582" y="394190"/>
                  </a:lnTo>
                  <a:lnTo>
                    <a:pt x="357300" y="396583"/>
                  </a:lnTo>
                  <a:lnTo>
                    <a:pt x="358521" y="396195"/>
                  </a:lnTo>
                  <a:lnTo>
                    <a:pt x="360603" y="394103"/>
                  </a:lnTo>
                  <a:lnTo>
                    <a:pt x="361739" y="393620"/>
                  </a:lnTo>
                  <a:lnTo>
                    <a:pt x="363308" y="394526"/>
                  </a:lnTo>
                  <a:lnTo>
                    <a:pt x="363807" y="396475"/>
                  </a:lnTo>
                  <a:lnTo>
                    <a:pt x="363449" y="398372"/>
                  </a:lnTo>
                  <a:lnTo>
                    <a:pt x="360651" y="400548"/>
                  </a:lnTo>
                  <a:lnTo>
                    <a:pt x="359859" y="404185"/>
                  </a:lnTo>
                  <a:lnTo>
                    <a:pt x="359655" y="410363"/>
                  </a:lnTo>
                  <a:lnTo>
                    <a:pt x="358649" y="416201"/>
                  </a:lnTo>
                  <a:lnTo>
                    <a:pt x="357657" y="419272"/>
                  </a:lnTo>
                  <a:lnTo>
                    <a:pt x="356384" y="420477"/>
                  </a:lnTo>
                  <a:lnTo>
                    <a:pt x="354980" y="420850"/>
                  </a:lnTo>
                  <a:lnTo>
                    <a:pt x="353132" y="423109"/>
                  </a:lnTo>
                  <a:lnTo>
                    <a:pt x="351872" y="423513"/>
                  </a:lnTo>
                  <a:lnTo>
                    <a:pt x="350991" y="422762"/>
                  </a:lnTo>
                  <a:lnTo>
                    <a:pt x="350049" y="419679"/>
                  </a:lnTo>
                  <a:lnTo>
                    <a:pt x="349020" y="418539"/>
                  </a:lnTo>
                  <a:lnTo>
                    <a:pt x="348807" y="420127"/>
                  </a:lnTo>
                  <a:lnTo>
                    <a:pt x="348154" y="421098"/>
                  </a:lnTo>
                  <a:lnTo>
                    <a:pt x="347178" y="421592"/>
                  </a:lnTo>
                  <a:lnTo>
                    <a:pt x="345928" y="421744"/>
                  </a:lnTo>
                  <a:lnTo>
                    <a:pt x="349524" y="428169"/>
                  </a:lnTo>
                  <a:lnTo>
                    <a:pt x="349732" y="430733"/>
                  </a:lnTo>
                  <a:lnTo>
                    <a:pt x="349274" y="432954"/>
                  </a:lnTo>
                  <a:lnTo>
                    <a:pt x="349230" y="433794"/>
                  </a:lnTo>
                  <a:lnTo>
                    <a:pt x="349381" y="434595"/>
                  </a:lnTo>
                  <a:lnTo>
                    <a:pt x="349708" y="435273"/>
                  </a:lnTo>
                  <a:lnTo>
                    <a:pt x="350033" y="435781"/>
                  </a:lnTo>
                  <a:lnTo>
                    <a:pt x="350163" y="436137"/>
                  </a:lnTo>
                  <a:lnTo>
                    <a:pt x="349623" y="439615"/>
                  </a:lnTo>
                  <a:lnTo>
                    <a:pt x="349166" y="441203"/>
                  </a:lnTo>
                  <a:lnTo>
                    <a:pt x="348389" y="442547"/>
                  </a:lnTo>
                  <a:lnTo>
                    <a:pt x="348368" y="444774"/>
                  </a:lnTo>
                  <a:lnTo>
                    <a:pt x="346802" y="446584"/>
                  </a:lnTo>
                  <a:lnTo>
                    <a:pt x="344726" y="447778"/>
                  </a:lnTo>
                  <a:lnTo>
                    <a:pt x="343224" y="448150"/>
                  </a:lnTo>
                  <a:lnTo>
                    <a:pt x="341511" y="449148"/>
                  </a:lnTo>
                  <a:lnTo>
                    <a:pt x="340296" y="451745"/>
                  </a:lnTo>
                  <a:lnTo>
                    <a:pt x="339793" y="454668"/>
                  </a:lnTo>
                  <a:lnTo>
                    <a:pt x="340225" y="456616"/>
                  </a:lnTo>
                  <a:lnTo>
                    <a:pt x="339569" y="457660"/>
                  </a:lnTo>
                  <a:lnTo>
                    <a:pt x="339160" y="457965"/>
                  </a:lnTo>
                  <a:lnTo>
                    <a:pt x="338747" y="457763"/>
                  </a:lnTo>
                  <a:lnTo>
                    <a:pt x="338092" y="457222"/>
                  </a:lnTo>
                  <a:lnTo>
                    <a:pt x="335971" y="460248"/>
                  </a:lnTo>
                  <a:lnTo>
                    <a:pt x="335107" y="461993"/>
                  </a:lnTo>
                  <a:lnTo>
                    <a:pt x="335044" y="463906"/>
                  </a:lnTo>
                  <a:lnTo>
                    <a:pt x="335944" y="464998"/>
                  </a:lnTo>
                  <a:lnTo>
                    <a:pt x="337671" y="465796"/>
                  </a:lnTo>
                  <a:lnTo>
                    <a:pt x="339666" y="466112"/>
                  </a:lnTo>
                  <a:lnTo>
                    <a:pt x="341289" y="465704"/>
                  </a:lnTo>
                  <a:lnTo>
                    <a:pt x="341445" y="464753"/>
                  </a:lnTo>
                  <a:lnTo>
                    <a:pt x="338473" y="463155"/>
                  </a:lnTo>
                  <a:lnTo>
                    <a:pt x="339999" y="460569"/>
                  </a:lnTo>
                  <a:lnTo>
                    <a:pt x="342848" y="459404"/>
                  </a:lnTo>
                  <a:lnTo>
                    <a:pt x="343928" y="462061"/>
                  </a:lnTo>
                  <a:lnTo>
                    <a:pt x="343881" y="463956"/>
                  </a:lnTo>
                  <a:lnTo>
                    <a:pt x="344512" y="464294"/>
                  </a:lnTo>
                  <a:lnTo>
                    <a:pt x="345522" y="463910"/>
                  </a:lnTo>
                  <a:lnTo>
                    <a:pt x="346616" y="463675"/>
                  </a:lnTo>
                  <a:lnTo>
                    <a:pt x="347354" y="463890"/>
                  </a:lnTo>
                  <a:lnTo>
                    <a:pt x="347798" y="464329"/>
                  </a:lnTo>
                  <a:lnTo>
                    <a:pt x="347941" y="465025"/>
                  </a:lnTo>
                  <a:lnTo>
                    <a:pt x="347842" y="466089"/>
                  </a:lnTo>
                  <a:lnTo>
                    <a:pt x="347922" y="467209"/>
                  </a:lnTo>
                  <a:lnTo>
                    <a:pt x="348968" y="468310"/>
                  </a:lnTo>
                  <a:lnTo>
                    <a:pt x="349261" y="469416"/>
                  </a:lnTo>
                  <a:lnTo>
                    <a:pt x="348975" y="470012"/>
                  </a:lnTo>
                  <a:lnTo>
                    <a:pt x="348335" y="470719"/>
                  </a:lnTo>
                  <a:lnTo>
                    <a:pt x="347694" y="471616"/>
                  </a:lnTo>
                  <a:lnTo>
                    <a:pt x="347402" y="472718"/>
                  </a:lnTo>
                  <a:lnTo>
                    <a:pt x="347669" y="473039"/>
                  </a:lnTo>
                  <a:lnTo>
                    <a:pt x="348246" y="473518"/>
                  </a:lnTo>
                  <a:lnTo>
                    <a:pt x="348805" y="474099"/>
                  </a:lnTo>
                  <a:lnTo>
                    <a:pt x="349027" y="474784"/>
                  </a:lnTo>
                  <a:lnTo>
                    <a:pt x="348450" y="477232"/>
                  </a:lnTo>
                  <a:lnTo>
                    <a:pt x="347435" y="478078"/>
                  </a:lnTo>
                  <a:lnTo>
                    <a:pt x="346135" y="478349"/>
                  </a:lnTo>
                  <a:lnTo>
                    <a:pt x="344716" y="479047"/>
                  </a:lnTo>
                  <a:lnTo>
                    <a:pt x="343291" y="481815"/>
                  </a:lnTo>
                  <a:lnTo>
                    <a:pt x="342365" y="488157"/>
                  </a:lnTo>
                  <a:lnTo>
                    <a:pt x="340638" y="489553"/>
                  </a:lnTo>
                  <a:lnTo>
                    <a:pt x="342318" y="493051"/>
                  </a:lnTo>
                  <a:lnTo>
                    <a:pt x="342529" y="494220"/>
                  </a:lnTo>
                  <a:lnTo>
                    <a:pt x="342379" y="495689"/>
                  </a:lnTo>
                  <a:lnTo>
                    <a:pt x="342043" y="496543"/>
                  </a:lnTo>
                  <a:lnTo>
                    <a:pt x="340531" y="498475"/>
                  </a:lnTo>
                  <a:lnTo>
                    <a:pt x="342606" y="498920"/>
                  </a:lnTo>
                  <a:lnTo>
                    <a:pt x="343736" y="499705"/>
                  </a:lnTo>
                  <a:lnTo>
                    <a:pt x="343885" y="501056"/>
                  </a:lnTo>
                  <a:lnTo>
                    <a:pt x="343054" y="503247"/>
                  </a:lnTo>
                  <a:lnTo>
                    <a:pt x="342457" y="503886"/>
                  </a:lnTo>
                  <a:lnTo>
                    <a:pt x="341710" y="504314"/>
                  </a:lnTo>
                  <a:lnTo>
                    <a:pt x="340987" y="505009"/>
                  </a:lnTo>
                  <a:lnTo>
                    <a:pt x="340501" y="506434"/>
                  </a:lnTo>
                  <a:lnTo>
                    <a:pt x="341355" y="507657"/>
                  </a:lnTo>
                  <a:lnTo>
                    <a:pt x="341862" y="508813"/>
                  </a:lnTo>
                  <a:lnTo>
                    <a:pt x="341901" y="510170"/>
                  </a:lnTo>
                  <a:lnTo>
                    <a:pt x="340031" y="509635"/>
                  </a:lnTo>
                  <a:lnTo>
                    <a:pt x="338844" y="508727"/>
                  </a:lnTo>
                  <a:lnTo>
                    <a:pt x="334170" y="502634"/>
                  </a:lnTo>
                  <a:lnTo>
                    <a:pt x="333499" y="501088"/>
                  </a:lnTo>
                  <a:lnTo>
                    <a:pt x="333347" y="498998"/>
                  </a:lnTo>
                  <a:lnTo>
                    <a:pt x="333504" y="497055"/>
                  </a:lnTo>
                  <a:lnTo>
                    <a:pt x="333159" y="496174"/>
                  </a:lnTo>
                  <a:lnTo>
                    <a:pt x="331513" y="497277"/>
                  </a:lnTo>
                  <a:lnTo>
                    <a:pt x="330204" y="498983"/>
                  </a:lnTo>
                  <a:lnTo>
                    <a:pt x="329586" y="500992"/>
                  </a:lnTo>
                  <a:lnTo>
                    <a:pt x="329595" y="503063"/>
                  </a:lnTo>
                  <a:lnTo>
                    <a:pt x="330228" y="505068"/>
                  </a:lnTo>
                  <a:lnTo>
                    <a:pt x="327451" y="504553"/>
                  </a:lnTo>
                  <a:lnTo>
                    <a:pt x="325686" y="505924"/>
                  </a:lnTo>
                  <a:lnTo>
                    <a:pt x="324237" y="507929"/>
                  </a:lnTo>
                  <a:lnTo>
                    <a:pt x="322357" y="509349"/>
                  </a:lnTo>
                  <a:lnTo>
                    <a:pt x="321006" y="505645"/>
                  </a:lnTo>
                  <a:lnTo>
                    <a:pt x="315414" y="497892"/>
                  </a:lnTo>
                  <a:lnTo>
                    <a:pt x="315570" y="494207"/>
                  </a:lnTo>
                  <a:lnTo>
                    <a:pt x="316867" y="493839"/>
                  </a:lnTo>
                  <a:lnTo>
                    <a:pt x="319490" y="492652"/>
                  </a:lnTo>
                  <a:lnTo>
                    <a:pt x="321060" y="491232"/>
                  </a:lnTo>
                  <a:lnTo>
                    <a:pt x="313747" y="487172"/>
                  </a:lnTo>
                  <a:lnTo>
                    <a:pt x="312359" y="485830"/>
                  </a:lnTo>
                  <a:lnTo>
                    <a:pt x="311697" y="484245"/>
                  </a:lnTo>
                  <a:lnTo>
                    <a:pt x="311048" y="481754"/>
                  </a:lnTo>
                  <a:lnTo>
                    <a:pt x="310832" y="479182"/>
                  </a:lnTo>
                  <a:lnTo>
                    <a:pt x="311482" y="477335"/>
                  </a:lnTo>
                  <a:lnTo>
                    <a:pt x="312498" y="476549"/>
                  </a:lnTo>
                  <a:lnTo>
                    <a:pt x="315786" y="475457"/>
                  </a:lnTo>
                  <a:lnTo>
                    <a:pt x="317070" y="475234"/>
                  </a:lnTo>
                  <a:lnTo>
                    <a:pt x="317445" y="475040"/>
                  </a:lnTo>
                  <a:lnTo>
                    <a:pt x="317927" y="474089"/>
                  </a:lnTo>
                  <a:lnTo>
                    <a:pt x="317918" y="473465"/>
                  </a:lnTo>
                  <a:lnTo>
                    <a:pt x="317778" y="472982"/>
                  </a:lnTo>
                  <a:lnTo>
                    <a:pt x="317877" y="472372"/>
                  </a:lnTo>
                  <a:lnTo>
                    <a:pt x="317885" y="471360"/>
                  </a:lnTo>
                  <a:lnTo>
                    <a:pt x="317694" y="470184"/>
                  </a:lnTo>
                  <a:lnTo>
                    <a:pt x="317966" y="469227"/>
                  </a:lnTo>
                  <a:lnTo>
                    <a:pt x="319372" y="469020"/>
                  </a:lnTo>
                  <a:lnTo>
                    <a:pt x="321472" y="469453"/>
                  </a:lnTo>
                  <a:lnTo>
                    <a:pt x="322410" y="469977"/>
                  </a:lnTo>
                  <a:lnTo>
                    <a:pt x="322715" y="470841"/>
                  </a:lnTo>
                  <a:lnTo>
                    <a:pt x="322126" y="474649"/>
                  </a:lnTo>
                  <a:lnTo>
                    <a:pt x="321559" y="476021"/>
                  </a:lnTo>
                  <a:lnTo>
                    <a:pt x="320228" y="478074"/>
                  </a:lnTo>
                  <a:lnTo>
                    <a:pt x="323893" y="482756"/>
                  </a:lnTo>
                  <a:lnTo>
                    <a:pt x="325799" y="484443"/>
                  </a:lnTo>
                  <a:lnTo>
                    <a:pt x="328579" y="485368"/>
                  </a:lnTo>
                  <a:lnTo>
                    <a:pt x="329240" y="485329"/>
                  </a:lnTo>
                  <a:lnTo>
                    <a:pt x="330323" y="484902"/>
                  </a:lnTo>
                  <a:lnTo>
                    <a:pt x="330964" y="484796"/>
                  </a:lnTo>
                  <a:lnTo>
                    <a:pt x="331023" y="484815"/>
                  </a:lnTo>
                  <a:lnTo>
                    <a:pt x="332691" y="484961"/>
                  </a:lnTo>
                  <a:lnTo>
                    <a:pt x="332871" y="485048"/>
                  </a:lnTo>
                  <a:lnTo>
                    <a:pt x="334367" y="484581"/>
                  </a:lnTo>
                  <a:lnTo>
                    <a:pt x="335586" y="483898"/>
                  </a:lnTo>
                  <a:lnTo>
                    <a:pt x="337990" y="482178"/>
                  </a:lnTo>
                  <a:lnTo>
                    <a:pt x="335197" y="481712"/>
                  </a:lnTo>
                  <a:lnTo>
                    <a:pt x="333523" y="480129"/>
                  </a:lnTo>
                  <a:lnTo>
                    <a:pt x="332602" y="477567"/>
                  </a:lnTo>
                  <a:lnTo>
                    <a:pt x="332042" y="474230"/>
                  </a:lnTo>
                  <a:lnTo>
                    <a:pt x="332971" y="474416"/>
                  </a:lnTo>
                  <a:lnTo>
                    <a:pt x="333594" y="474277"/>
                  </a:lnTo>
                  <a:lnTo>
                    <a:pt x="334735" y="473699"/>
                  </a:lnTo>
                  <a:lnTo>
                    <a:pt x="334865" y="472903"/>
                  </a:lnTo>
                  <a:lnTo>
                    <a:pt x="332468" y="471815"/>
                  </a:lnTo>
                  <a:lnTo>
                    <a:pt x="332517" y="470185"/>
                  </a:lnTo>
                  <a:lnTo>
                    <a:pt x="333523" y="468332"/>
                  </a:lnTo>
                  <a:lnTo>
                    <a:pt x="333964" y="466500"/>
                  </a:lnTo>
                  <a:lnTo>
                    <a:pt x="332869" y="465310"/>
                  </a:lnTo>
                  <a:lnTo>
                    <a:pt x="326898" y="465570"/>
                  </a:lnTo>
                  <a:lnTo>
                    <a:pt x="326181" y="465170"/>
                  </a:lnTo>
                  <a:lnTo>
                    <a:pt x="324749" y="463895"/>
                  </a:lnTo>
                  <a:lnTo>
                    <a:pt x="323921" y="463417"/>
                  </a:lnTo>
                  <a:lnTo>
                    <a:pt x="322958" y="463375"/>
                  </a:lnTo>
                  <a:lnTo>
                    <a:pt x="319925" y="463782"/>
                  </a:lnTo>
                  <a:lnTo>
                    <a:pt x="318821" y="462930"/>
                  </a:lnTo>
                  <a:lnTo>
                    <a:pt x="318283" y="461910"/>
                  </a:lnTo>
                  <a:lnTo>
                    <a:pt x="317915" y="460849"/>
                  </a:lnTo>
                  <a:lnTo>
                    <a:pt x="317285" y="459816"/>
                  </a:lnTo>
                  <a:lnTo>
                    <a:pt x="316615" y="459465"/>
                  </a:lnTo>
                  <a:lnTo>
                    <a:pt x="314809" y="459041"/>
                  </a:lnTo>
                  <a:lnTo>
                    <a:pt x="314214" y="458605"/>
                  </a:lnTo>
                  <a:lnTo>
                    <a:pt x="314040" y="457696"/>
                  </a:lnTo>
                  <a:lnTo>
                    <a:pt x="314135" y="456525"/>
                  </a:lnTo>
                  <a:lnTo>
                    <a:pt x="314109" y="455234"/>
                  </a:lnTo>
                  <a:lnTo>
                    <a:pt x="313578" y="454014"/>
                  </a:lnTo>
                  <a:lnTo>
                    <a:pt x="312621" y="453257"/>
                  </a:lnTo>
                  <a:lnTo>
                    <a:pt x="311675" y="453103"/>
                  </a:lnTo>
                  <a:lnTo>
                    <a:pt x="306460" y="454424"/>
                  </a:lnTo>
                  <a:lnTo>
                    <a:pt x="304571" y="455289"/>
                  </a:lnTo>
                  <a:lnTo>
                    <a:pt x="303315" y="456310"/>
                  </a:lnTo>
                  <a:lnTo>
                    <a:pt x="302658" y="459834"/>
                  </a:lnTo>
                  <a:lnTo>
                    <a:pt x="303455" y="464665"/>
                  </a:lnTo>
                  <a:lnTo>
                    <a:pt x="305997" y="472602"/>
                  </a:lnTo>
                  <a:lnTo>
                    <a:pt x="303633" y="475811"/>
                  </a:lnTo>
                  <a:lnTo>
                    <a:pt x="302432" y="477029"/>
                  </a:lnTo>
                  <a:lnTo>
                    <a:pt x="300545" y="478093"/>
                  </a:lnTo>
                  <a:lnTo>
                    <a:pt x="294923" y="479090"/>
                  </a:lnTo>
                  <a:lnTo>
                    <a:pt x="293061" y="479864"/>
                  </a:lnTo>
                  <a:lnTo>
                    <a:pt x="292265" y="478802"/>
                  </a:lnTo>
                  <a:lnTo>
                    <a:pt x="291336" y="476952"/>
                  </a:lnTo>
                  <a:lnTo>
                    <a:pt x="290712" y="474942"/>
                  </a:lnTo>
                  <a:lnTo>
                    <a:pt x="290830" y="473374"/>
                  </a:lnTo>
                  <a:lnTo>
                    <a:pt x="292473" y="471812"/>
                  </a:lnTo>
                  <a:lnTo>
                    <a:pt x="293590" y="473126"/>
                  </a:lnTo>
                  <a:lnTo>
                    <a:pt x="294421" y="475354"/>
                  </a:lnTo>
                  <a:lnTo>
                    <a:pt x="295219" y="476596"/>
                  </a:lnTo>
                  <a:lnTo>
                    <a:pt x="296845" y="475844"/>
                  </a:lnTo>
                  <a:lnTo>
                    <a:pt x="298180" y="473874"/>
                  </a:lnTo>
                  <a:lnTo>
                    <a:pt x="298895" y="471845"/>
                  </a:lnTo>
                  <a:lnTo>
                    <a:pt x="298726" y="470853"/>
                  </a:lnTo>
                  <a:lnTo>
                    <a:pt x="297577" y="469744"/>
                  </a:lnTo>
                  <a:lnTo>
                    <a:pt x="297898" y="467496"/>
                  </a:lnTo>
                  <a:lnTo>
                    <a:pt x="299704" y="462926"/>
                  </a:lnTo>
                  <a:lnTo>
                    <a:pt x="297816" y="463307"/>
                  </a:lnTo>
                  <a:lnTo>
                    <a:pt x="295735" y="464317"/>
                  </a:lnTo>
                  <a:lnTo>
                    <a:pt x="294158" y="464558"/>
                  </a:lnTo>
                  <a:lnTo>
                    <a:pt x="293850" y="462619"/>
                  </a:lnTo>
                  <a:lnTo>
                    <a:pt x="293764" y="459474"/>
                  </a:lnTo>
                  <a:lnTo>
                    <a:pt x="292534" y="457967"/>
                  </a:lnTo>
                  <a:lnTo>
                    <a:pt x="290758" y="457001"/>
                  </a:lnTo>
                  <a:lnTo>
                    <a:pt x="289039" y="455369"/>
                  </a:lnTo>
                  <a:lnTo>
                    <a:pt x="285348" y="445520"/>
                  </a:lnTo>
                  <a:lnTo>
                    <a:pt x="285091" y="444170"/>
                  </a:lnTo>
                  <a:lnTo>
                    <a:pt x="284103" y="444034"/>
                  </a:lnTo>
                  <a:lnTo>
                    <a:pt x="283008" y="444433"/>
                  </a:lnTo>
                  <a:lnTo>
                    <a:pt x="281639" y="445231"/>
                  </a:lnTo>
                  <a:lnTo>
                    <a:pt x="282202" y="446578"/>
                  </a:lnTo>
                  <a:lnTo>
                    <a:pt x="283188" y="447916"/>
                  </a:lnTo>
                  <a:lnTo>
                    <a:pt x="283635" y="448405"/>
                  </a:lnTo>
                  <a:lnTo>
                    <a:pt x="285036" y="450725"/>
                  </a:lnTo>
                  <a:lnTo>
                    <a:pt x="286116" y="453151"/>
                  </a:lnTo>
                  <a:lnTo>
                    <a:pt x="287003" y="457874"/>
                  </a:lnTo>
                  <a:lnTo>
                    <a:pt x="288554" y="461753"/>
                  </a:lnTo>
                  <a:lnTo>
                    <a:pt x="288363" y="463596"/>
                  </a:lnTo>
                  <a:lnTo>
                    <a:pt x="285832" y="467357"/>
                  </a:lnTo>
                  <a:lnTo>
                    <a:pt x="284529" y="470029"/>
                  </a:lnTo>
                  <a:lnTo>
                    <a:pt x="284009" y="472473"/>
                  </a:lnTo>
                  <a:lnTo>
                    <a:pt x="283462" y="478194"/>
                  </a:lnTo>
                  <a:lnTo>
                    <a:pt x="282503" y="478547"/>
                  </a:lnTo>
                  <a:lnTo>
                    <a:pt x="280794" y="476790"/>
                  </a:lnTo>
                  <a:lnTo>
                    <a:pt x="278323" y="473481"/>
                  </a:lnTo>
                  <a:lnTo>
                    <a:pt x="276376" y="475302"/>
                  </a:lnTo>
                  <a:lnTo>
                    <a:pt x="276840" y="477554"/>
                  </a:lnTo>
                  <a:lnTo>
                    <a:pt x="279152" y="480674"/>
                  </a:lnTo>
                  <a:lnTo>
                    <a:pt x="279656" y="482953"/>
                  </a:lnTo>
                  <a:lnTo>
                    <a:pt x="278758" y="484051"/>
                  </a:lnTo>
                  <a:lnTo>
                    <a:pt x="276998" y="484893"/>
                  </a:lnTo>
                  <a:lnTo>
                    <a:pt x="274931" y="486403"/>
                  </a:lnTo>
                  <a:lnTo>
                    <a:pt x="273710" y="488168"/>
                  </a:lnTo>
                  <a:lnTo>
                    <a:pt x="273134" y="490098"/>
                  </a:lnTo>
                  <a:lnTo>
                    <a:pt x="273004" y="492107"/>
                  </a:lnTo>
                  <a:lnTo>
                    <a:pt x="273178" y="496916"/>
                  </a:lnTo>
                  <a:lnTo>
                    <a:pt x="272965" y="499198"/>
                  </a:lnTo>
                  <a:lnTo>
                    <a:pt x="272123" y="504184"/>
                  </a:lnTo>
                  <a:lnTo>
                    <a:pt x="271068" y="505843"/>
                  </a:lnTo>
                  <a:lnTo>
                    <a:pt x="269040" y="507178"/>
                  </a:lnTo>
                  <a:lnTo>
                    <a:pt x="266897" y="507719"/>
                  </a:lnTo>
                  <a:lnTo>
                    <a:pt x="265499" y="506888"/>
                  </a:lnTo>
                  <a:lnTo>
                    <a:pt x="264878" y="506146"/>
                  </a:lnTo>
                  <a:lnTo>
                    <a:pt x="263035" y="505081"/>
                  </a:lnTo>
                  <a:lnTo>
                    <a:pt x="262269" y="504268"/>
                  </a:lnTo>
                  <a:lnTo>
                    <a:pt x="262381" y="503354"/>
                  </a:lnTo>
                  <a:lnTo>
                    <a:pt x="263001" y="502272"/>
                  </a:lnTo>
                  <a:lnTo>
                    <a:pt x="263136" y="501320"/>
                  </a:lnTo>
                  <a:lnTo>
                    <a:pt x="261872" y="500760"/>
                  </a:lnTo>
                  <a:lnTo>
                    <a:pt x="257971" y="500376"/>
                  </a:lnTo>
                  <a:lnTo>
                    <a:pt x="257085" y="499380"/>
                  </a:lnTo>
                  <a:lnTo>
                    <a:pt x="258489" y="497152"/>
                  </a:lnTo>
                  <a:lnTo>
                    <a:pt x="260202" y="495248"/>
                  </a:lnTo>
                  <a:lnTo>
                    <a:pt x="260449" y="494267"/>
                  </a:lnTo>
                  <a:lnTo>
                    <a:pt x="260075" y="492881"/>
                  </a:lnTo>
                  <a:lnTo>
                    <a:pt x="259972" y="489748"/>
                  </a:lnTo>
                  <a:lnTo>
                    <a:pt x="258748" y="492209"/>
                  </a:lnTo>
                  <a:lnTo>
                    <a:pt x="256660" y="494140"/>
                  </a:lnTo>
                  <a:lnTo>
                    <a:pt x="254728" y="495164"/>
                  </a:lnTo>
                  <a:lnTo>
                    <a:pt x="253966" y="494816"/>
                  </a:lnTo>
                  <a:lnTo>
                    <a:pt x="252048" y="492701"/>
                  </a:lnTo>
                  <a:lnTo>
                    <a:pt x="251751" y="491905"/>
                  </a:lnTo>
                  <a:lnTo>
                    <a:pt x="252567" y="486652"/>
                  </a:lnTo>
                  <a:lnTo>
                    <a:pt x="252483" y="483332"/>
                  </a:lnTo>
                  <a:lnTo>
                    <a:pt x="251157" y="482851"/>
                  </a:lnTo>
                  <a:lnTo>
                    <a:pt x="249362" y="483893"/>
                  </a:lnTo>
                  <a:lnTo>
                    <a:pt x="247901" y="485187"/>
                  </a:lnTo>
                  <a:lnTo>
                    <a:pt x="246888" y="487212"/>
                  </a:lnTo>
                  <a:lnTo>
                    <a:pt x="246089" y="490569"/>
                  </a:lnTo>
                  <a:lnTo>
                    <a:pt x="245964" y="493736"/>
                  </a:lnTo>
                  <a:lnTo>
                    <a:pt x="247017" y="495279"/>
                  </a:lnTo>
                  <a:lnTo>
                    <a:pt x="247985" y="495947"/>
                  </a:lnTo>
                  <a:lnTo>
                    <a:pt x="253857" y="501801"/>
                  </a:lnTo>
                  <a:lnTo>
                    <a:pt x="255371" y="503740"/>
                  </a:lnTo>
                  <a:lnTo>
                    <a:pt x="256432" y="505896"/>
                  </a:lnTo>
                  <a:lnTo>
                    <a:pt x="256459" y="508050"/>
                  </a:lnTo>
                  <a:lnTo>
                    <a:pt x="255814" y="508896"/>
                  </a:lnTo>
                  <a:lnTo>
                    <a:pt x="254646" y="509920"/>
                  </a:lnTo>
                  <a:lnTo>
                    <a:pt x="253438" y="510749"/>
                  </a:lnTo>
                  <a:lnTo>
                    <a:pt x="252677" y="511096"/>
                  </a:lnTo>
                  <a:lnTo>
                    <a:pt x="251554" y="510892"/>
                  </a:lnTo>
                  <a:lnTo>
                    <a:pt x="251157" y="510305"/>
                  </a:lnTo>
                  <a:lnTo>
                    <a:pt x="250972" y="509597"/>
                  </a:lnTo>
                  <a:lnTo>
                    <a:pt x="250445" y="509047"/>
                  </a:lnTo>
                  <a:lnTo>
                    <a:pt x="248686" y="508732"/>
                  </a:lnTo>
                  <a:lnTo>
                    <a:pt x="246482" y="509027"/>
                  </a:lnTo>
                  <a:lnTo>
                    <a:pt x="244352" y="509963"/>
                  </a:lnTo>
                  <a:lnTo>
                    <a:pt x="242828" y="511639"/>
                  </a:lnTo>
                  <a:lnTo>
                    <a:pt x="248375" y="511929"/>
                  </a:lnTo>
                  <a:lnTo>
                    <a:pt x="249904" y="512520"/>
                  </a:lnTo>
                  <a:lnTo>
                    <a:pt x="251308" y="513813"/>
                  </a:lnTo>
                  <a:lnTo>
                    <a:pt x="251177" y="514745"/>
                  </a:lnTo>
                  <a:lnTo>
                    <a:pt x="248588" y="516782"/>
                  </a:lnTo>
                  <a:lnTo>
                    <a:pt x="247400" y="518182"/>
                  </a:lnTo>
                  <a:lnTo>
                    <a:pt x="245338" y="521466"/>
                  </a:lnTo>
                  <a:lnTo>
                    <a:pt x="244439" y="522523"/>
                  </a:lnTo>
                  <a:lnTo>
                    <a:pt x="242799" y="523204"/>
                  </a:lnTo>
                  <a:lnTo>
                    <a:pt x="240903" y="523190"/>
                  </a:lnTo>
                  <a:lnTo>
                    <a:pt x="237237" y="522514"/>
                  </a:lnTo>
                  <a:lnTo>
                    <a:pt x="238850" y="524547"/>
                  </a:lnTo>
                  <a:lnTo>
                    <a:pt x="244145" y="526743"/>
                  </a:lnTo>
                  <a:lnTo>
                    <a:pt x="245257" y="529790"/>
                  </a:lnTo>
                  <a:lnTo>
                    <a:pt x="240199" y="528423"/>
                  </a:lnTo>
                  <a:lnTo>
                    <a:pt x="238339" y="528740"/>
                  </a:lnTo>
                  <a:lnTo>
                    <a:pt x="237290" y="531011"/>
                  </a:lnTo>
                  <a:lnTo>
                    <a:pt x="237575" y="532016"/>
                  </a:lnTo>
                  <a:lnTo>
                    <a:pt x="238286" y="532968"/>
                  </a:lnTo>
                  <a:lnTo>
                    <a:pt x="238642" y="534108"/>
                  </a:lnTo>
                  <a:lnTo>
                    <a:pt x="237824" y="535839"/>
                  </a:lnTo>
                  <a:lnTo>
                    <a:pt x="236825" y="536399"/>
                  </a:lnTo>
                  <a:lnTo>
                    <a:pt x="235506" y="536373"/>
                  </a:lnTo>
                  <a:lnTo>
                    <a:pt x="234216" y="535960"/>
                  </a:lnTo>
                  <a:lnTo>
                    <a:pt x="233362" y="535286"/>
                  </a:lnTo>
                  <a:lnTo>
                    <a:pt x="232141" y="538484"/>
                  </a:lnTo>
                  <a:lnTo>
                    <a:pt x="233086" y="539759"/>
                  </a:lnTo>
                  <a:lnTo>
                    <a:pt x="234871" y="540465"/>
                  </a:lnTo>
                  <a:lnTo>
                    <a:pt x="236163" y="541995"/>
                  </a:lnTo>
                  <a:lnTo>
                    <a:pt x="235832" y="544176"/>
                  </a:lnTo>
                  <a:lnTo>
                    <a:pt x="234149" y="545705"/>
                  </a:lnTo>
                  <a:lnTo>
                    <a:pt x="226964" y="548418"/>
                  </a:lnTo>
                  <a:lnTo>
                    <a:pt x="226074" y="548529"/>
                  </a:lnTo>
                  <a:lnTo>
                    <a:pt x="224707" y="548182"/>
                  </a:lnTo>
                  <a:lnTo>
                    <a:pt x="224662" y="547671"/>
                  </a:lnTo>
                  <a:lnTo>
                    <a:pt x="224951" y="546906"/>
                  </a:lnTo>
                  <a:lnTo>
                    <a:pt x="224568" y="545785"/>
                  </a:lnTo>
                  <a:lnTo>
                    <a:pt x="222647" y="544117"/>
                  </a:lnTo>
                  <a:lnTo>
                    <a:pt x="220662" y="543620"/>
                  </a:lnTo>
                  <a:lnTo>
                    <a:pt x="218535" y="543938"/>
                  </a:lnTo>
                  <a:lnTo>
                    <a:pt x="213667" y="545417"/>
                  </a:lnTo>
                  <a:lnTo>
                    <a:pt x="212817" y="544619"/>
                  </a:lnTo>
                  <a:lnTo>
                    <a:pt x="212404" y="542621"/>
                  </a:lnTo>
                  <a:lnTo>
                    <a:pt x="211162" y="539722"/>
                  </a:lnTo>
                  <a:lnTo>
                    <a:pt x="205491" y="535350"/>
                  </a:lnTo>
                  <a:lnTo>
                    <a:pt x="204839" y="534450"/>
                  </a:lnTo>
                  <a:lnTo>
                    <a:pt x="204326" y="532219"/>
                  </a:lnTo>
                  <a:lnTo>
                    <a:pt x="204264" y="526907"/>
                  </a:lnTo>
                  <a:lnTo>
                    <a:pt x="203655" y="524686"/>
                  </a:lnTo>
                  <a:lnTo>
                    <a:pt x="202196" y="523384"/>
                  </a:lnTo>
                  <a:lnTo>
                    <a:pt x="201349" y="524892"/>
                  </a:lnTo>
                  <a:lnTo>
                    <a:pt x="201104" y="527747"/>
                  </a:lnTo>
                  <a:lnTo>
                    <a:pt x="201476" y="530507"/>
                  </a:lnTo>
                  <a:lnTo>
                    <a:pt x="200178" y="529888"/>
                  </a:lnTo>
                  <a:lnTo>
                    <a:pt x="199706" y="529431"/>
                  </a:lnTo>
                  <a:lnTo>
                    <a:pt x="197116" y="531119"/>
                  </a:lnTo>
                  <a:lnTo>
                    <a:pt x="194776" y="531260"/>
                  </a:lnTo>
                  <a:lnTo>
                    <a:pt x="184567" y="528915"/>
                  </a:lnTo>
                  <a:lnTo>
                    <a:pt x="182922" y="527657"/>
                  </a:lnTo>
                  <a:lnTo>
                    <a:pt x="181413" y="525479"/>
                  </a:lnTo>
                  <a:lnTo>
                    <a:pt x="179135" y="527545"/>
                  </a:lnTo>
                  <a:lnTo>
                    <a:pt x="177769" y="528362"/>
                  </a:lnTo>
                  <a:lnTo>
                    <a:pt x="176448" y="528406"/>
                  </a:lnTo>
                  <a:lnTo>
                    <a:pt x="175381" y="527460"/>
                  </a:lnTo>
                  <a:lnTo>
                    <a:pt x="175152" y="526086"/>
                  </a:lnTo>
                  <a:lnTo>
                    <a:pt x="175108" y="524503"/>
                  </a:lnTo>
                  <a:lnTo>
                    <a:pt x="174603" y="522992"/>
                  </a:lnTo>
                  <a:lnTo>
                    <a:pt x="173739" y="522301"/>
                  </a:lnTo>
                  <a:lnTo>
                    <a:pt x="172336" y="521789"/>
                  </a:lnTo>
                  <a:lnTo>
                    <a:pt x="170798" y="521724"/>
                  </a:lnTo>
                  <a:lnTo>
                    <a:pt x="169493" y="522392"/>
                  </a:lnTo>
                  <a:lnTo>
                    <a:pt x="168764" y="523947"/>
                  </a:lnTo>
                  <a:lnTo>
                    <a:pt x="168445" y="525803"/>
                  </a:lnTo>
                  <a:lnTo>
                    <a:pt x="167954" y="527407"/>
                  </a:lnTo>
                  <a:lnTo>
                    <a:pt x="166743" y="528232"/>
                  </a:lnTo>
                  <a:lnTo>
                    <a:pt x="166190" y="526148"/>
                  </a:lnTo>
                  <a:lnTo>
                    <a:pt x="165611" y="524566"/>
                  </a:lnTo>
                  <a:lnTo>
                    <a:pt x="164789" y="523524"/>
                  </a:lnTo>
                  <a:lnTo>
                    <a:pt x="163702" y="523502"/>
                  </a:lnTo>
                  <a:lnTo>
                    <a:pt x="160302" y="524326"/>
                  </a:lnTo>
                  <a:lnTo>
                    <a:pt x="159427" y="524666"/>
                  </a:lnTo>
                  <a:lnTo>
                    <a:pt x="159227" y="525336"/>
                  </a:lnTo>
                  <a:lnTo>
                    <a:pt x="159133" y="527576"/>
                  </a:lnTo>
                  <a:lnTo>
                    <a:pt x="158911" y="528202"/>
                  </a:lnTo>
                  <a:lnTo>
                    <a:pt x="158200" y="528308"/>
                  </a:lnTo>
                  <a:lnTo>
                    <a:pt x="157619" y="527842"/>
                  </a:lnTo>
                  <a:lnTo>
                    <a:pt x="157076" y="527274"/>
                  </a:lnTo>
                  <a:lnTo>
                    <a:pt x="156484" y="527036"/>
                  </a:lnTo>
                  <a:lnTo>
                    <a:pt x="151091" y="528094"/>
                  </a:lnTo>
                  <a:lnTo>
                    <a:pt x="152992" y="519293"/>
                  </a:lnTo>
                  <a:lnTo>
                    <a:pt x="152921" y="515300"/>
                  </a:lnTo>
                  <a:lnTo>
                    <a:pt x="151301" y="510918"/>
                  </a:lnTo>
                  <a:lnTo>
                    <a:pt x="146625" y="506122"/>
                  </a:lnTo>
                  <a:lnTo>
                    <a:pt x="145931" y="504970"/>
                  </a:lnTo>
                  <a:lnTo>
                    <a:pt x="146957" y="503374"/>
                  </a:lnTo>
                  <a:lnTo>
                    <a:pt x="148774" y="504108"/>
                  </a:lnTo>
                  <a:lnTo>
                    <a:pt x="150721" y="505594"/>
                  </a:lnTo>
                  <a:lnTo>
                    <a:pt x="152308" y="506197"/>
                  </a:lnTo>
                  <a:lnTo>
                    <a:pt x="151977" y="504781"/>
                  </a:lnTo>
                  <a:lnTo>
                    <a:pt x="150318" y="501551"/>
                  </a:lnTo>
                  <a:lnTo>
                    <a:pt x="152070" y="501396"/>
                  </a:lnTo>
                  <a:lnTo>
                    <a:pt x="160495" y="503525"/>
                  </a:lnTo>
                  <a:lnTo>
                    <a:pt x="162872" y="505148"/>
                  </a:lnTo>
                  <a:lnTo>
                    <a:pt x="164061" y="507516"/>
                  </a:lnTo>
                  <a:lnTo>
                    <a:pt x="164934" y="510079"/>
                  </a:lnTo>
                  <a:lnTo>
                    <a:pt x="166440" y="512231"/>
                  </a:lnTo>
                  <a:lnTo>
                    <a:pt x="167076" y="510791"/>
                  </a:lnTo>
                  <a:lnTo>
                    <a:pt x="166836" y="508302"/>
                  </a:lnTo>
                  <a:lnTo>
                    <a:pt x="167211" y="506957"/>
                  </a:lnTo>
                  <a:lnTo>
                    <a:pt x="167690" y="507497"/>
                  </a:lnTo>
                  <a:lnTo>
                    <a:pt x="168051" y="507729"/>
                  </a:lnTo>
                  <a:lnTo>
                    <a:pt x="169037" y="508138"/>
                  </a:lnTo>
                  <a:lnTo>
                    <a:pt x="168639" y="506346"/>
                  </a:lnTo>
                  <a:lnTo>
                    <a:pt x="169149" y="505942"/>
                  </a:lnTo>
                  <a:lnTo>
                    <a:pt x="169988" y="506240"/>
                  </a:lnTo>
                  <a:lnTo>
                    <a:pt x="170517" y="506544"/>
                  </a:lnTo>
                  <a:lnTo>
                    <a:pt x="171453" y="507453"/>
                  </a:lnTo>
                  <a:lnTo>
                    <a:pt x="172576" y="509836"/>
                  </a:lnTo>
                  <a:lnTo>
                    <a:pt x="173260" y="510400"/>
                  </a:lnTo>
                  <a:lnTo>
                    <a:pt x="174178" y="509056"/>
                  </a:lnTo>
                  <a:lnTo>
                    <a:pt x="174657" y="505893"/>
                  </a:lnTo>
                  <a:lnTo>
                    <a:pt x="174758" y="502570"/>
                  </a:lnTo>
                  <a:lnTo>
                    <a:pt x="174606" y="500753"/>
                  </a:lnTo>
                  <a:lnTo>
                    <a:pt x="174083" y="500082"/>
                  </a:lnTo>
                  <a:lnTo>
                    <a:pt x="171796" y="497794"/>
                  </a:lnTo>
                  <a:lnTo>
                    <a:pt x="170591" y="495591"/>
                  </a:lnTo>
                  <a:lnTo>
                    <a:pt x="169646" y="494724"/>
                  </a:lnTo>
                  <a:lnTo>
                    <a:pt x="168610" y="495129"/>
                  </a:lnTo>
                  <a:lnTo>
                    <a:pt x="165166" y="500408"/>
                  </a:lnTo>
                  <a:lnTo>
                    <a:pt x="163203" y="501526"/>
                  </a:lnTo>
                  <a:lnTo>
                    <a:pt x="161125" y="499181"/>
                  </a:lnTo>
                  <a:lnTo>
                    <a:pt x="161090" y="498357"/>
                  </a:lnTo>
                  <a:lnTo>
                    <a:pt x="161208" y="495510"/>
                  </a:lnTo>
                  <a:lnTo>
                    <a:pt x="161165" y="494789"/>
                  </a:lnTo>
                  <a:lnTo>
                    <a:pt x="160137" y="494176"/>
                  </a:lnTo>
                  <a:lnTo>
                    <a:pt x="159277" y="494487"/>
                  </a:lnTo>
                  <a:lnTo>
                    <a:pt x="158610" y="495399"/>
                  </a:lnTo>
                  <a:lnTo>
                    <a:pt x="158242" y="496660"/>
                  </a:lnTo>
                  <a:lnTo>
                    <a:pt x="157077" y="499512"/>
                  </a:lnTo>
                  <a:lnTo>
                    <a:pt x="155389" y="499180"/>
                  </a:lnTo>
                  <a:lnTo>
                    <a:pt x="153707" y="497294"/>
                  </a:lnTo>
                  <a:lnTo>
                    <a:pt x="152537" y="495561"/>
                  </a:lnTo>
                  <a:lnTo>
                    <a:pt x="151446" y="493437"/>
                  </a:lnTo>
                  <a:lnTo>
                    <a:pt x="150977" y="491354"/>
                  </a:lnTo>
                  <a:lnTo>
                    <a:pt x="151000" y="489022"/>
                  </a:lnTo>
                  <a:lnTo>
                    <a:pt x="151363" y="486066"/>
                  </a:lnTo>
                  <a:lnTo>
                    <a:pt x="151015" y="485459"/>
                  </a:lnTo>
                  <a:lnTo>
                    <a:pt x="149284" y="483767"/>
                  </a:lnTo>
                  <a:lnTo>
                    <a:pt x="147588" y="481617"/>
                  </a:lnTo>
                  <a:lnTo>
                    <a:pt x="147129" y="482217"/>
                  </a:lnTo>
                  <a:lnTo>
                    <a:pt x="146819" y="485104"/>
                  </a:lnTo>
                  <a:lnTo>
                    <a:pt x="146868" y="487045"/>
                  </a:lnTo>
                  <a:lnTo>
                    <a:pt x="146527" y="488068"/>
                  </a:lnTo>
                  <a:lnTo>
                    <a:pt x="145372" y="488389"/>
                  </a:lnTo>
                  <a:lnTo>
                    <a:pt x="144610" y="488344"/>
                  </a:lnTo>
                  <a:lnTo>
                    <a:pt x="143739" y="488412"/>
                  </a:lnTo>
                  <a:lnTo>
                    <a:pt x="142916" y="488634"/>
                  </a:lnTo>
                  <a:lnTo>
                    <a:pt x="142338" y="489094"/>
                  </a:lnTo>
                  <a:lnTo>
                    <a:pt x="141698" y="490913"/>
                  </a:lnTo>
                  <a:lnTo>
                    <a:pt x="142770" y="491456"/>
                  </a:lnTo>
                  <a:lnTo>
                    <a:pt x="146259" y="491308"/>
                  </a:lnTo>
                  <a:lnTo>
                    <a:pt x="147176" y="492107"/>
                  </a:lnTo>
                  <a:lnTo>
                    <a:pt x="146704" y="493567"/>
                  </a:lnTo>
                  <a:lnTo>
                    <a:pt x="145395" y="494910"/>
                  </a:lnTo>
                  <a:lnTo>
                    <a:pt x="143718" y="495412"/>
                  </a:lnTo>
                  <a:lnTo>
                    <a:pt x="140257" y="494828"/>
                  </a:lnTo>
                  <a:lnTo>
                    <a:pt x="138851" y="494143"/>
                  </a:lnTo>
                  <a:lnTo>
                    <a:pt x="137827" y="492997"/>
                  </a:lnTo>
                  <a:lnTo>
                    <a:pt x="136250" y="486552"/>
                  </a:lnTo>
                  <a:lnTo>
                    <a:pt x="136232" y="485698"/>
                  </a:lnTo>
                  <a:lnTo>
                    <a:pt x="136804" y="482641"/>
                  </a:lnTo>
                  <a:lnTo>
                    <a:pt x="136622" y="481948"/>
                  </a:lnTo>
                  <a:lnTo>
                    <a:pt x="134355" y="479084"/>
                  </a:lnTo>
                  <a:lnTo>
                    <a:pt x="133438" y="478266"/>
                  </a:lnTo>
                  <a:lnTo>
                    <a:pt x="132919" y="477366"/>
                  </a:lnTo>
                  <a:lnTo>
                    <a:pt x="132855" y="476497"/>
                  </a:lnTo>
                  <a:lnTo>
                    <a:pt x="132942" y="475329"/>
                  </a:lnTo>
                  <a:lnTo>
                    <a:pt x="132887" y="474282"/>
                  </a:lnTo>
                  <a:lnTo>
                    <a:pt x="132445" y="473781"/>
                  </a:lnTo>
                  <a:lnTo>
                    <a:pt x="131383" y="472988"/>
                  </a:lnTo>
                  <a:lnTo>
                    <a:pt x="130992" y="471294"/>
                  </a:lnTo>
                  <a:lnTo>
                    <a:pt x="131160" y="469263"/>
                  </a:lnTo>
                  <a:lnTo>
                    <a:pt x="131720" y="467433"/>
                  </a:lnTo>
                  <a:lnTo>
                    <a:pt x="130826" y="467817"/>
                  </a:lnTo>
                  <a:lnTo>
                    <a:pt x="129758" y="468117"/>
                  </a:lnTo>
                  <a:lnTo>
                    <a:pt x="128644" y="468181"/>
                  </a:lnTo>
                  <a:lnTo>
                    <a:pt x="127678" y="467862"/>
                  </a:lnTo>
                  <a:lnTo>
                    <a:pt x="126473" y="466750"/>
                  </a:lnTo>
                  <a:lnTo>
                    <a:pt x="126290" y="465721"/>
                  </a:lnTo>
                  <a:lnTo>
                    <a:pt x="127056" y="462958"/>
                  </a:lnTo>
                  <a:lnTo>
                    <a:pt x="127504" y="462545"/>
                  </a:lnTo>
                  <a:lnTo>
                    <a:pt x="128303" y="461605"/>
                  </a:lnTo>
                  <a:lnTo>
                    <a:pt x="128687" y="460596"/>
                  </a:lnTo>
                  <a:lnTo>
                    <a:pt x="127823" y="460026"/>
                  </a:lnTo>
                  <a:lnTo>
                    <a:pt x="126756" y="459644"/>
                  </a:lnTo>
                  <a:lnTo>
                    <a:pt x="125727" y="458877"/>
                  </a:lnTo>
                  <a:lnTo>
                    <a:pt x="123997" y="456877"/>
                  </a:lnTo>
                  <a:lnTo>
                    <a:pt x="121514" y="449736"/>
                  </a:lnTo>
                  <a:lnTo>
                    <a:pt x="120226" y="448521"/>
                  </a:lnTo>
                  <a:lnTo>
                    <a:pt x="114353" y="447713"/>
                  </a:lnTo>
                  <a:lnTo>
                    <a:pt x="113523" y="447117"/>
                  </a:lnTo>
                  <a:lnTo>
                    <a:pt x="110708" y="441216"/>
                  </a:lnTo>
                  <a:lnTo>
                    <a:pt x="109132" y="436829"/>
                  </a:lnTo>
                  <a:lnTo>
                    <a:pt x="107892" y="432016"/>
                  </a:lnTo>
                  <a:lnTo>
                    <a:pt x="106855" y="425355"/>
                  </a:lnTo>
                  <a:lnTo>
                    <a:pt x="106143" y="423007"/>
                  </a:lnTo>
                  <a:lnTo>
                    <a:pt x="105754" y="422071"/>
                  </a:lnTo>
                  <a:lnTo>
                    <a:pt x="105210" y="421466"/>
                  </a:lnTo>
                  <a:lnTo>
                    <a:pt x="103826" y="420727"/>
                  </a:lnTo>
                  <a:lnTo>
                    <a:pt x="103401" y="420060"/>
                  </a:lnTo>
                  <a:lnTo>
                    <a:pt x="103373" y="419227"/>
                  </a:lnTo>
                  <a:lnTo>
                    <a:pt x="103701" y="418705"/>
                  </a:lnTo>
                  <a:lnTo>
                    <a:pt x="104117" y="418341"/>
                  </a:lnTo>
                  <a:lnTo>
                    <a:pt x="105670" y="416114"/>
                  </a:lnTo>
                  <a:lnTo>
                    <a:pt x="106061" y="414790"/>
                  </a:lnTo>
                  <a:lnTo>
                    <a:pt x="105196" y="414075"/>
                  </a:lnTo>
                  <a:lnTo>
                    <a:pt x="104733" y="413332"/>
                  </a:lnTo>
                  <a:lnTo>
                    <a:pt x="103955" y="406342"/>
                  </a:lnTo>
                  <a:lnTo>
                    <a:pt x="103661" y="405974"/>
                  </a:lnTo>
                  <a:lnTo>
                    <a:pt x="101723" y="405890"/>
                  </a:lnTo>
                  <a:lnTo>
                    <a:pt x="101331" y="405721"/>
                  </a:lnTo>
                  <a:lnTo>
                    <a:pt x="100831" y="404080"/>
                  </a:lnTo>
                  <a:lnTo>
                    <a:pt x="100583" y="402319"/>
                  </a:lnTo>
                  <a:lnTo>
                    <a:pt x="100191" y="400868"/>
                  </a:lnTo>
                  <a:lnTo>
                    <a:pt x="99154" y="400189"/>
                  </a:lnTo>
                  <a:lnTo>
                    <a:pt x="96478" y="399522"/>
                  </a:lnTo>
                  <a:lnTo>
                    <a:pt x="96508" y="398369"/>
                  </a:lnTo>
                  <a:lnTo>
                    <a:pt x="100327" y="394072"/>
                  </a:lnTo>
                  <a:lnTo>
                    <a:pt x="98185" y="391276"/>
                  </a:lnTo>
                  <a:lnTo>
                    <a:pt x="96446" y="386612"/>
                  </a:lnTo>
                  <a:lnTo>
                    <a:pt x="95900" y="381414"/>
                  </a:lnTo>
                  <a:lnTo>
                    <a:pt x="97359" y="376998"/>
                  </a:lnTo>
                  <a:lnTo>
                    <a:pt x="95975" y="369261"/>
                  </a:lnTo>
                  <a:lnTo>
                    <a:pt x="95567" y="364929"/>
                  </a:lnTo>
                  <a:lnTo>
                    <a:pt x="95541" y="360848"/>
                  </a:lnTo>
                  <a:lnTo>
                    <a:pt x="96520" y="353447"/>
                  </a:lnTo>
                  <a:lnTo>
                    <a:pt x="96466" y="351885"/>
                  </a:lnTo>
                  <a:lnTo>
                    <a:pt x="95883" y="348901"/>
                  </a:lnTo>
                  <a:lnTo>
                    <a:pt x="96085" y="346714"/>
                  </a:lnTo>
                  <a:lnTo>
                    <a:pt x="97223" y="347824"/>
                  </a:lnTo>
                  <a:lnTo>
                    <a:pt x="98459" y="349912"/>
                  </a:lnTo>
                  <a:lnTo>
                    <a:pt x="99401" y="352199"/>
                  </a:lnTo>
                  <a:lnTo>
                    <a:pt x="99710" y="353788"/>
                  </a:lnTo>
                  <a:lnTo>
                    <a:pt x="99918" y="356018"/>
                  </a:lnTo>
                  <a:lnTo>
                    <a:pt x="101044" y="357085"/>
                  </a:lnTo>
                  <a:lnTo>
                    <a:pt x="104404" y="358266"/>
                  </a:lnTo>
                  <a:lnTo>
                    <a:pt x="105598" y="359047"/>
                  </a:lnTo>
                  <a:lnTo>
                    <a:pt x="106081" y="359614"/>
                  </a:lnTo>
                  <a:lnTo>
                    <a:pt x="106698" y="361247"/>
                  </a:lnTo>
                  <a:lnTo>
                    <a:pt x="106973" y="362244"/>
                  </a:lnTo>
                  <a:lnTo>
                    <a:pt x="107102" y="363394"/>
                  </a:lnTo>
                  <a:lnTo>
                    <a:pt x="107482" y="364381"/>
                  </a:lnTo>
                  <a:lnTo>
                    <a:pt x="110002" y="365579"/>
                  </a:lnTo>
                  <a:lnTo>
                    <a:pt x="115584" y="371422"/>
                  </a:lnTo>
                  <a:lnTo>
                    <a:pt x="116420" y="372627"/>
                  </a:lnTo>
                  <a:lnTo>
                    <a:pt x="116733" y="374207"/>
                  </a:lnTo>
                  <a:lnTo>
                    <a:pt x="116327" y="379241"/>
                  </a:lnTo>
                  <a:lnTo>
                    <a:pt x="116412" y="383888"/>
                  </a:lnTo>
                  <a:lnTo>
                    <a:pt x="116988" y="388609"/>
                  </a:lnTo>
                  <a:lnTo>
                    <a:pt x="117653" y="390006"/>
                  </a:lnTo>
                  <a:lnTo>
                    <a:pt x="118395" y="389688"/>
                  </a:lnTo>
                  <a:lnTo>
                    <a:pt x="119065" y="386891"/>
                  </a:lnTo>
                  <a:lnTo>
                    <a:pt x="120310" y="377721"/>
                  </a:lnTo>
                  <a:lnTo>
                    <a:pt x="122669" y="379663"/>
                  </a:lnTo>
                  <a:lnTo>
                    <a:pt x="123679" y="379574"/>
                  </a:lnTo>
                  <a:lnTo>
                    <a:pt x="124945" y="375475"/>
                  </a:lnTo>
                  <a:lnTo>
                    <a:pt x="125988" y="373402"/>
                  </a:lnTo>
                  <a:lnTo>
                    <a:pt x="128347" y="370233"/>
                  </a:lnTo>
                  <a:lnTo>
                    <a:pt x="128807" y="369106"/>
                  </a:lnTo>
                  <a:lnTo>
                    <a:pt x="127694" y="369193"/>
                  </a:lnTo>
                  <a:lnTo>
                    <a:pt x="126333" y="369832"/>
                  </a:lnTo>
                  <a:lnTo>
                    <a:pt x="125971" y="370413"/>
                  </a:lnTo>
                  <a:lnTo>
                    <a:pt x="126110" y="370660"/>
                  </a:lnTo>
                  <a:lnTo>
                    <a:pt x="125759" y="370873"/>
                  </a:lnTo>
                  <a:lnTo>
                    <a:pt x="125242" y="371038"/>
                  </a:lnTo>
                  <a:lnTo>
                    <a:pt x="124907" y="371075"/>
                  </a:lnTo>
                  <a:lnTo>
                    <a:pt x="124560" y="370847"/>
                  </a:lnTo>
                  <a:lnTo>
                    <a:pt x="124653" y="370395"/>
                  </a:lnTo>
                  <a:lnTo>
                    <a:pt x="124852" y="369849"/>
                  </a:lnTo>
                  <a:lnTo>
                    <a:pt x="124804" y="369401"/>
                  </a:lnTo>
                  <a:lnTo>
                    <a:pt x="124579" y="368504"/>
                  </a:lnTo>
                  <a:lnTo>
                    <a:pt x="124770" y="367568"/>
                  </a:lnTo>
                  <a:lnTo>
                    <a:pt x="124757" y="366620"/>
                  </a:lnTo>
                  <a:lnTo>
                    <a:pt x="123986" y="365694"/>
                  </a:lnTo>
                  <a:lnTo>
                    <a:pt x="122969" y="365540"/>
                  </a:lnTo>
                  <a:lnTo>
                    <a:pt x="122584" y="366466"/>
                  </a:lnTo>
                  <a:lnTo>
                    <a:pt x="122310" y="367614"/>
                  </a:lnTo>
                  <a:lnTo>
                    <a:pt x="121617" y="368084"/>
                  </a:lnTo>
                  <a:lnTo>
                    <a:pt x="120013" y="366290"/>
                  </a:lnTo>
                  <a:lnTo>
                    <a:pt x="115501" y="358500"/>
                  </a:lnTo>
                  <a:lnTo>
                    <a:pt x="114337" y="355681"/>
                  </a:lnTo>
                  <a:lnTo>
                    <a:pt x="112798" y="354358"/>
                  </a:lnTo>
                  <a:lnTo>
                    <a:pt x="112316" y="353843"/>
                  </a:lnTo>
                  <a:lnTo>
                    <a:pt x="112141" y="350206"/>
                  </a:lnTo>
                  <a:lnTo>
                    <a:pt x="111330" y="346606"/>
                  </a:lnTo>
                  <a:lnTo>
                    <a:pt x="111193" y="344215"/>
                  </a:lnTo>
                  <a:lnTo>
                    <a:pt x="111895" y="342146"/>
                  </a:lnTo>
                  <a:lnTo>
                    <a:pt x="110798" y="341322"/>
                  </a:lnTo>
                  <a:lnTo>
                    <a:pt x="109872" y="341349"/>
                  </a:lnTo>
                  <a:lnTo>
                    <a:pt x="107791" y="342765"/>
                  </a:lnTo>
                  <a:lnTo>
                    <a:pt x="107742" y="342960"/>
                  </a:lnTo>
                  <a:lnTo>
                    <a:pt x="106966" y="344348"/>
                  </a:lnTo>
                  <a:lnTo>
                    <a:pt x="106563" y="344641"/>
                  </a:lnTo>
                  <a:lnTo>
                    <a:pt x="105258" y="345279"/>
                  </a:lnTo>
                  <a:lnTo>
                    <a:pt x="104730" y="345874"/>
                  </a:lnTo>
                  <a:lnTo>
                    <a:pt x="104503" y="347406"/>
                  </a:lnTo>
                  <a:lnTo>
                    <a:pt x="104841" y="348946"/>
                  </a:lnTo>
                  <a:lnTo>
                    <a:pt x="104777" y="350253"/>
                  </a:lnTo>
                  <a:lnTo>
                    <a:pt x="103373" y="351111"/>
                  </a:lnTo>
                  <a:lnTo>
                    <a:pt x="102676" y="350658"/>
                  </a:lnTo>
                  <a:lnTo>
                    <a:pt x="99931" y="347126"/>
                  </a:lnTo>
                  <a:lnTo>
                    <a:pt x="104717" y="338302"/>
                  </a:lnTo>
                  <a:lnTo>
                    <a:pt x="104677" y="327699"/>
                  </a:lnTo>
                  <a:lnTo>
                    <a:pt x="101635" y="317700"/>
                  </a:lnTo>
                  <a:lnTo>
                    <a:pt x="97500" y="310698"/>
                  </a:lnTo>
                  <a:lnTo>
                    <a:pt x="90683" y="302533"/>
                  </a:lnTo>
                  <a:lnTo>
                    <a:pt x="90021" y="302075"/>
                  </a:lnTo>
                  <a:lnTo>
                    <a:pt x="89568" y="301301"/>
                  </a:lnTo>
                  <a:lnTo>
                    <a:pt x="89574" y="297895"/>
                  </a:lnTo>
                  <a:lnTo>
                    <a:pt x="89087" y="297067"/>
                  </a:lnTo>
                  <a:lnTo>
                    <a:pt x="88284" y="296478"/>
                  </a:lnTo>
                  <a:lnTo>
                    <a:pt x="87420" y="295441"/>
                  </a:lnTo>
                  <a:lnTo>
                    <a:pt x="84693" y="287511"/>
                  </a:lnTo>
                  <a:lnTo>
                    <a:pt x="83046" y="285521"/>
                  </a:lnTo>
                  <a:lnTo>
                    <a:pt x="82673" y="284284"/>
                  </a:lnTo>
                  <a:lnTo>
                    <a:pt x="82122" y="283017"/>
                  </a:lnTo>
                  <a:lnTo>
                    <a:pt x="81089" y="282352"/>
                  </a:lnTo>
                  <a:lnTo>
                    <a:pt x="79743" y="282264"/>
                  </a:lnTo>
                  <a:lnTo>
                    <a:pt x="78962" y="282047"/>
                  </a:lnTo>
                  <a:lnTo>
                    <a:pt x="78499" y="281200"/>
                  </a:lnTo>
                  <a:lnTo>
                    <a:pt x="78167" y="279326"/>
                  </a:lnTo>
                  <a:lnTo>
                    <a:pt x="78139" y="278114"/>
                  </a:lnTo>
                  <a:lnTo>
                    <a:pt x="78774" y="274563"/>
                  </a:lnTo>
                  <a:lnTo>
                    <a:pt x="75893" y="260482"/>
                  </a:lnTo>
                  <a:lnTo>
                    <a:pt x="71622" y="251222"/>
                  </a:lnTo>
                  <a:lnTo>
                    <a:pt x="70521" y="247250"/>
                  </a:lnTo>
                  <a:lnTo>
                    <a:pt x="69883" y="246628"/>
                  </a:lnTo>
                  <a:lnTo>
                    <a:pt x="68932" y="246079"/>
                  </a:lnTo>
                  <a:lnTo>
                    <a:pt x="67995" y="244921"/>
                  </a:lnTo>
                  <a:lnTo>
                    <a:pt x="66728" y="242699"/>
                  </a:lnTo>
                  <a:lnTo>
                    <a:pt x="67172" y="242335"/>
                  </a:lnTo>
                  <a:lnTo>
                    <a:pt x="67342" y="241932"/>
                  </a:lnTo>
                  <a:lnTo>
                    <a:pt x="67420" y="241498"/>
                  </a:lnTo>
                  <a:lnTo>
                    <a:pt x="67599" y="241022"/>
                  </a:lnTo>
                  <a:lnTo>
                    <a:pt x="70189" y="240120"/>
                  </a:lnTo>
                  <a:lnTo>
                    <a:pt x="70532" y="236748"/>
                  </a:lnTo>
                  <a:lnTo>
                    <a:pt x="69675" y="232834"/>
                  </a:lnTo>
                  <a:lnTo>
                    <a:pt x="64671" y="220297"/>
                  </a:lnTo>
                  <a:lnTo>
                    <a:pt x="63164" y="217642"/>
                  </a:lnTo>
                  <a:lnTo>
                    <a:pt x="64300" y="214666"/>
                  </a:lnTo>
                  <a:lnTo>
                    <a:pt x="64964" y="210717"/>
                  </a:lnTo>
                  <a:lnTo>
                    <a:pt x="64794" y="206924"/>
                  </a:lnTo>
                  <a:lnTo>
                    <a:pt x="63383" y="204437"/>
                  </a:lnTo>
                  <a:lnTo>
                    <a:pt x="64794" y="199417"/>
                  </a:lnTo>
                  <a:lnTo>
                    <a:pt x="63472" y="195151"/>
                  </a:lnTo>
                  <a:lnTo>
                    <a:pt x="59362" y="187987"/>
                  </a:lnTo>
                  <a:lnTo>
                    <a:pt x="60830" y="187714"/>
                  </a:lnTo>
                  <a:lnTo>
                    <a:pt x="62019" y="186845"/>
                  </a:lnTo>
                  <a:lnTo>
                    <a:pt x="62861" y="185458"/>
                  </a:lnTo>
                  <a:lnTo>
                    <a:pt x="63336" y="183550"/>
                  </a:lnTo>
                  <a:lnTo>
                    <a:pt x="61931" y="180759"/>
                  </a:lnTo>
                  <a:lnTo>
                    <a:pt x="61532" y="179562"/>
                  </a:lnTo>
                  <a:lnTo>
                    <a:pt x="62253" y="179046"/>
                  </a:lnTo>
                  <a:lnTo>
                    <a:pt x="63925" y="178751"/>
                  </a:lnTo>
                  <a:lnTo>
                    <a:pt x="65800" y="176142"/>
                  </a:lnTo>
                  <a:lnTo>
                    <a:pt x="66858" y="175639"/>
                  </a:lnTo>
                  <a:lnTo>
                    <a:pt x="68657" y="175610"/>
                  </a:lnTo>
                  <a:lnTo>
                    <a:pt x="69949" y="174889"/>
                  </a:lnTo>
                  <a:lnTo>
                    <a:pt x="70859" y="172972"/>
                  </a:lnTo>
                  <a:lnTo>
                    <a:pt x="71806" y="168882"/>
                  </a:lnTo>
                  <a:lnTo>
                    <a:pt x="72302" y="165251"/>
                  </a:lnTo>
                  <a:lnTo>
                    <a:pt x="72059" y="151531"/>
                  </a:lnTo>
                  <a:lnTo>
                    <a:pt x="72421" y="148580"/>
                  </a:lnTo>
                  <a:lnTo>
                    <a:pt x="73666" y="145970"/>
                  </a:lnTo>
                  <a:close/>
                  <a:moveTo>
                    <a:pt x="97034" y="142545"/>
                  </a:moveTo>
                  <a:lnTo>
                    <a:pt x="97530" y="143859"/>
                  </a:lnTo>
                  <a:lnTo>
                    <a:pt x="98056" y="145829"/>
                  </a:lnTo>
                  <a:lnTo>
                    <a:pt x="99608" y="147000"/>
                  </a:lnTo>
                  <a:lnTo>
                    <a:pt x="101025" y="147567"/>
                  </a:lnTo>
                  <a:lnTo>
                    <a:pt x="102693" y="149550"/>
                  </a:lnTo>
                  <a:lnTo>
                    <a:pt x="104309" y="150139"/>
                  </a:lnTo>
                  <a:lnTo>
                    <a:pt x="105931" y="150865"/>
                  </a:lnTo>
                  <a:lnTo>
                    <a:pt x="107239" y="152359"/>
                  </a:lnTo>
                  <a:lnTo>
                    <a:pt x="108190" y="154194"/>
                  </a:lnTo>
                  <a:lnTo>
                    <a:pt x="108675" y="155887"/>
                  </a:lnTo>
                  <a:lnTo>
                    <a:pt x="105951" y="155603"/>
                  </a:lnTo>
                  <a:lnTo>
                    <a:pt x="104104" y="153485"/>
                  </a:lnTo>
                  <a:lnTo>
                    <a:pt x="100790" y="153794"/>
                  </a:lnTo>
                  <a:lnTo>
                    <a:pt x="95004" y="156312"/>
                  </a:lnTo>
                  <a:lnTo>
                    <a:pt x="94491" y="156248"/>
                  </a:lnTo>
                  <a:lnTo>
                    <a:pt x="93807" y="155988"/>
                  </a:lnTo>
                  <a:lnTo>
                    <a:pt x="92966" y="155902"/>
                  </a:lnTo>
                  <a:lnTo>
                    <a:pt x="91987" y="156401"/>
                  </a:lnTo>
                  <a:lnTo>
                    <a:pt x="91309" y="156542"/>
                  </a:lnTo>
                  <a:lnTo>
                    <a:pt x="90646" y="156053"/>
                  </a:lnTo>
                  <a:lnTo>
                    <a:pt x="90090" y="155364"/>
                  </a:lnTo>
                  <a:lnTo>
                    <a:pt x="89796" y="154818"/>
                  </a:lnTo>
                  <a:lnTo>
                    <a:pt x="90403" y="149104"/>
                  </a:lnTo>
                  <a:lnTo>
                    <a:pt x="90301" y="148252"/>
                  </a:lnTo>
                  <a:lnTo>
                    <a:pt x="95637" y="143422"/>
                  </a:lnTo>
                  <a:close/>
                  <a:moveTo>
                    <a:pt x="433856" y="142041"/>
                  </a:moveTo>
                  <a:lnTo>
                    <a:pt x="435234" y="142395"/>
                  </a:lnTo>
                  <a:lnTo>
                    <a:pt x="435942" y="142977"/>
                  </a:lnTo>
                  <a:lnTo>
                    <a:pt x="439416" y="149506"/>
                  </a:lnTo>
                  <a:lnTo>
                    <a:pt x="440147" y="150345"/>
                  </a:lnTo>
                  <a:lnTo>
                    <a:pt x="442007" y="151455"/>
                  </a:lnTo>
                  <a:lnTo>
                    <a:pt x="442808" y="152209"/>
                  </a:lnTo>
                  <a:lnTo>
                    <a:pt x="445645" y="158062"/>
                  </a:lnTo>
                  <a:lnTo>
                    <a:pt x="446988" y="159897"/>
                  </a:lnTo>
                  <a:lnTo>
                    <a:pt x="446027" y="161082"/>
                  </a:lnTo>
                  <a:lnTo>
                    <a:pt x="445204" y="161310"/>
                  </a:lnTo>
                  <a:lnTo>
                    <a:pt x="444581" y="160770"/>
                  </a:lnTo>
                  <a:lnTo>
                    <a:pt x="444266" y="159529"/>
                  </a:lnTo>
                  <a:lnTo>
                    <a:pt x="443788" y="160079"/>
                  </a:lnTo>
                  <a:lnTo>
                    <a:pt x="442637" y="161981"/>
                  </a:lnTo>
                  <a:lnTo>
                    <a:pt x="440667" y="162563"/>
                  </a:lnTo>
                  <a:lnTo>
                    <a:pt x="440392" y="162558"/>
                  </a:lnTo>
                  <a:lnTo>
                    <a:pt x="438996" y="164087"/>
                  </a:lnTo>
                  <a:lnTo>
                    <a:pt x="438525" y="165094"/>
                  </a:lnTo>
                  <a:lnTo>
                    <a:pt x="438356" y="166735"/>
                  </a:lnTo>
                  <a:lnTo>
                    <a:pt x="436613" y="165515"/>
                  </a:lnTo>
                  <a:lnTo>
                    <a:pt x="434776" y="165586"/>
                  </a:lnTo>
                  <a:lnTo>
                    <a:pt x="433001" y="166472"/>
                  </a:lnTo>
                  <a:lnTo>
                    <a:pt x="431427" y="167660"/>
                  </a:lnTo>
                  <a:lnTo>
                    <a:pt x="432130" y="163303"/>
                  </a:lnTo>
                  <a:lnTo>
                    <a:pt x="431529" y="158856"/>
                  </a:lnTo>
                  <a:lnTo>
                    <a:pt x="428476" y="158279"/>
                  </a:lnTo>
                  <a:lnTo>
                    <a:pt x="421597" y="160933"/>
                  </a:lnTo>
                  <a:lnTo>
                    <a:pt x="421171" y="159510"/>
                  </a:lnTo>
                  <a:lnTo>
                    <a:pt x="420597" y="158639"/>
                  </a:lnTo>
                  <a:lnTo>
                    <a:pt x="419787" y="158150"/>
                  </a:lnTo>
                  <a:lnTo>
                    <a:pt x="418689" y="157888"/>
                  </a:lnTo>
                  <a:lnTo>
                    <a:pt x="417993" y="158039"/>
                  </a:lnTo>
                  <a:lnTo>
                    <a:pt x="416939" y="159118"/>
                  </a:lnTo>
                  <a:lnTo>
                    <a:pt x="416417" y="159356"/>
                  </a:lnTo>
                  <a:lnTo>
                    <a:pt x="415726" y="159169"/>
                  </a:lnTo>
                  <a:lnTo>
                    <a:pt x="414716" y="158400"/>
                  </a:lnTo>
                  <a:lnTo>
                    <a:pt x="414178" y="158181"/>
                  </a:lnTo>
                  <a:lnTo>
                    <a:pt x="407290" y="158024"/>
                  </a:lnTo>
                  <a:lnTo>
                    <a:pt x="405150" y="156991"/>
                  </a:lnTo>
                  <a:lnTo>
                    <a:pt x="404428" y="156187"/>
                  </a:lnTo>
                  <a:lnTo>
                    <a:pt x="403633" y="154621"/>
                  </a:lnTo>
                  <a:lnTo>
                    <a:pt x="403021" y="154043"/>
                  </a:lnTo>
                  <a:lnTo>
                    <a:pt x="400981" y="153839"/>
                  </a:lnTo>
                  <a:lnTo>
                    <a:pt x="400102" y="153470"/>
                  </a:lnTo>
                  <a:lnTo>
                    <a:pt x="399899" y="152300"/>
                  </a:lnTo>
                  <a:lnTo>
                    <a:pt x="400772" y="149068"/>
                  </a:lnTo>
                  <a:lnTo>
                    <a:pt x="402106" y="147431"/>
                  </a:lnTo>
                  <a:lnTo>
                    <a:pt x="408596" y="144776"/>
                  </a:lnTo>
                  <a:lnTo>
                    <a:pt x="410482" y="144473"/>
                  </a:lnTo>
                  <a:lnTo>
                    <a:pt x="414963" y="144862"/>
                  </a:lnTo>
                  <a:lnTo>
                    <a:pt x="417078" y="145459"/>
                  </a:lnTo>
                  <a:lnTo>
                    <a:pt x="418096" y="146028"/>
                  </a:lnTo>
                  <a:lnTo>
                    <a:pt x="419999" y="148166"/>
                  </a:lnTo>
                  <a:lnTo>
                    <a:pt x="421025" y="147370"/>
                  </a:lnTo>
                  <a:lnTo>
                    <a:pt x="422118" y="144929"/>
                  </a:lnTo>
                  <a:lnTo>
                    <a:pt x="426335" y="145150"/>
                  </a:lnTo>
                  <a:lnTo>
                    <a:pt x="429073" y="144889"/>
                  </a:lnTo>
                  <a:lnTo>
                    <a:pt x="430459" y="143771"/>
                  </a:lnTo>
                  <a:lnTo>
                    <a:pt x="431002" y="143620"/>
                  </a:lnTo>
                  <a:lnTo>
                    <a:pt x="433416" y="142364"/>
                  </a:lnTo>
                  <a:close/>
                  <a:moveTo>
                    <a:pt x="85546" y="114219"/>
                  </a:moveTo>
                  <a:lnTo>
                    <a:pt x="85938" y="114711"/>
                  </a:lnTo>
                  <a:lnTo>
                    <a:pt x="86446" y="116352"/>
                  </a:lnTo>
                  <a:lnTo>
                    <a:pt x="86467" y="117228"/>
                  </a:lnTo>
                  <a:lnTo>
                    <a:pt x="85141" y="126690"/>
                  </a:lnTo>
                  <a:lnTo>
                    <a:pt x="84683" y="127654"/>
                  </a:lnTo>
                  <a:lnTo>
                    <a:pt x="82352" y="129301"/>
                  </a:lnTo>
                  <a:lnTo>
                    <a:pt x="81312" y="136960"/>
                  </a:lnTo>
                  <a:lnTo>
                    <a:pt x="79016" y="137748"/>
                  </a:lnTo>
                  <a:lnTo>
                    <a:pt x="78321" y="135732"/>
                  </a:lnTo>
                  <a:lnTo>
                    <a:pt x="78104" y="134741"/>
                  </a:lnTo>
                  <a:lnTo>
                    <a:pt x="78915" y="127543"/>
                  </a:lnTo>
                  <a:lnTo>
                    <a:pt x="78703" y="126511"/>
                  </a:lnTo>
                  <a:lnTo>
                    <a:pt x="77433" y="125088"/>
                  </a:lnTo>
                  <a:lnTo>
                    <a:pt x="77286" y="124253"/>
                  </a:lnTo>
                  <a:lnTo>
                    <a:pt x="78242" y="122697"/>
                  </a:lnTo>
                  <a:lnTo>
                    <a:pt x="79650" y="122661"/>
                  </a:lnTo>
                  <a:lnTo>
                    <a:pt x="81278" y="122942"/>
                  </a:lnTo>
                  <a:lnTo>
                    <a:pt x="82953" y="122248"/>
                  </a:lnTo>
                  <a:lnTo>
                    <a:pt x="83523" y="121086"/>
                  </a:lnTo>
                  <a:lnTo>
                    <a:pt x="85260" y="114906"/>
                  </a:lnTo>
                  <a:close/>
                  <a:moveTo>
                    <a:pt x="97504" y="112102"/>
                  </a:moveTo>
                  <a:lnTo>
                    <a:pt x="99769" y="112471"/>
                  </a:lnTo>
                  <a:lnTo>
                    <a:pt x="100756" y="112847"/>
                  </a:lnTo>
                  <a:lnTo>
                    <a:pt x="101718" y="113419"/>
                  </a:lnTo>
                  <a:lnTo>
                    <a:pt x="103435" y="115080"/>
                  </a:lnTo>
                  <a:lnTo>
                    <a:pt x="103329" y="116312"/>
                  </a:lnTo>
                  <a:lnTo>
                    <a:pt x="102403" y="117774"/>
                  </a:lnTo>
                  <a:lnTo>
                    <a:pt x="101624" y="120073"/>
                  </a:lnTo>
                  <a:lnTo>
                    <a:pt x="101856" y="121518"/>
                  </a:lnTo>
                  <a:lnTo>
                    <a:pt x="101545" y="122065"/>
                  </a:lnTo>
                  <a:lnTo>
                    <a:pt x="99233" y="122163"/>
                  </a:lnTo>
                  <a:lnTo>
                    <a:pt x="98240" y="122356"/>
                  </a:lnTo>
                  <a:lnTo>
                    <a:pt x="97317" y="122830"/>
                  </a:lnTo>
                  <a:lnTo>
                    <a:pt x="96444" y="123625"/>
                  </a:lnTo>
                  <a:lnTo>
                    <a:pt x="93909" y="123112"/>
                  </a:lnTo>
                  <a:lnTo>
                    <a:pt x="92572" y="121523"/>
                  </a:lnTo>
                  <a:lnTo>
                    <a:pt x="91619" y="119510"/>
                  </a:lnTo>
                  <a:lnTo>
                    <a:pt x="90293" y="117628"/>
                  </a:lnTo>
                  <a:lnTo>
                    <a:pt x="91142" y="117419"/>
                  </a:lnTo>
                  <a:lnTo>
                    <a:pt x="93087" y="117365"/>
                  </a:lnTo>
                  <a:lnTo>
                    <a:pt x="93855" y="117107"/>
                  </a:lnTo>
                  <a:lnTo>
                    <a:pt x="94657" y="116421"/>
                  </a:lnTo>
                  <a:lnTo>
                    <a:pt x="95579" y="115315"/>
                  </a:lnTo>
                  <a:lnTo>
                    <a:pt x="95989" y="114284"/>
                  </a:lnTo>
                  <a:lnTo>
                    <a:pt x="95235" y="113712"/>
                  </a:lnTo>
                  <a:lnTo>
                    <a:pt x="94998" y="113414"/>
                  </a:lnTo>
                  <a:lnTo>
                    <a:pt x="95650" y="112849"/>
                  </a:lnTo>
                  <a:lnTo>
                    <a:pt x="96639" y="112298"/>
                  </a:lnTo>
                  <a:close/>
                  <a:moveTo>
                    <a:pt x="409544" y="61654"/>
                  </a:moveTo>
                  <a:lnTo>
                    <a:pt x="424322" y="88019"/>
                  </a:lnTo>
                  <a:lnTo>
                    <a:pt x="424706" y="89553"/>
                  </a:lnTo>
                  <a:lnTo>
                    <a:pt x="426056" y="92974"/>
                  </a:lnTo>
                  <a:lnTo>
                    <a:pt x="430045" y="95546"/>
                  </a:lnTo>
                  <a:lnTo>
                    <a:pt x="438457" y="98029"/>
                  </a:lnTo>
                  <a:lnTo>
                    <a:pt x="437343" y="100786"/>
                  </a:lnTo>
                  <a:lnTo>
                    <a:pt x="435761" y="110645"/>
                  </a:lnTo>
                  <a:lnTo>
                    <a:pt x="434479" y="113082"/>
                  </a:lnTo>
                  <a:lnTo>
                    <a:pt x="429734" y="115780"/>
                  </a:lnTo>
                  <a:lnTo>
                    <a:pt x="427766" y="118042"/>
                  </a:lnTo>
                  <a:lnTo>
                    <a:pt x="429734" y="119150"/>
                  </a:lnTo>
                  <a:lnTo>
                    <a:pt x="432001" y="118731"/>
                  </a:lnTo>
                  <a:lnTo>
                    <a:pt x="434140" y="117341"/>
                  </a:lnTo>
                  <a:lnTo>
                    <a:pt x="435663" y="115529"/>
                  </a:lnTo>
                  <a:lnTo>
                    <a:pt x="436331" y="117505"/>
                  </a:lnTo>
                  <a:lnTo>
                    <a:pt x="436950" y="120492"/>
                  </a:lnTo>
                  <a:lnTo>
                    <a:pt x="437513" y="125634"/>
                  </a:lnTo>
                  <a:lnTo>
                    <a:pt x="436990" y="127833"/>
                  </a:lnTo>
                  <a:lnTo>
                    <a:pt x="435965" y="127441"/>
                  </a:lnTo>
                  <a:lnTo>
                    <a:pt x="433591" y="124221"/>
                  </a:lnTo>
                  <a:lnTo>
                    <a:pt x="432574" y="126926"/>
                  </a:lnTo>
                  <a:lnTo>
                    <a:pt x="434019" y="128602"/>
                  </a:lnTo>
                  <a:lnTo>
                    <a:pt x="435807" y="129943"/>
                  </a:lnTo>
                  <a:lnTo>
                    <a:pt x="435867" y="131647"/>
                  </a:lnTo>
                  <a:lnTo>
                    <a:pt x="433652" y="133322"/>
                  </a:lnTo>
                  <a:lnTo>
                    <a:pt x="431935" y="132235"/>
                  </a:lnTo>
                  <a:lnTo>
                    <a:pt x="430337" y="130168"/>
                  </a:lnTo>
                  <a:lnTo>
                    <a:pt x="428417" y="128874"/>
                  </a:lnTo>
                  <a:lnTo>
                    <a:pt x="426378" y="128031"/>
                  </a:lnTo>
                  <a:lnTo>
                    <a:pt x="425233" y="127837"/>
                  </a:lnTo>
                  <a:lnTo>
                    <a:pt x="424032" y="128292"/>
                  </a:lnTo>
                  <a:lnTo>
                    <a:pt x="423342" y="129473"/>
                  </a:lnTo>
                  <a:lnTo>
                    <a:pt x="422298" y="132768"/>
                  </a:lnTo>
                  <a:lnTo>
                    <a:pt x="421551" y="133389"/>
                  </a:lnTo>
                  <a:lnTo>
                    <a:pt x="419642" y="133773"/>
                  </a:lnTo>
                  <a:lnTo>
                    <a:pt x="417417" y="134708"/>
                  </a:lnTo>
                  <a:lnTo>
                    <a:pt x="415119" y="135147"/>
                  </a:lnTo>
                  <a:lnTo>
                    <a:pt x="410596" y="132539"/>
                  </a:lnTo>
                  <a:lnTo>
                    <a:pt x="408465" y="130417"/>
                  </a:lnTo>
                  <a:lnTo>
                    <a:pt x="407845" y="127973"/>
                  </a:lnTo>
                  <a:lnTo>
                    <a:pt x="410114" y="125569"/>
                  </a:lnTo>
                  <a:lnTo>
                    <a:pt x="407648" y="122216"/>
                  </a:lnTo>
                  <a:lnTo>
                    <a:pt x="406540" y="120176"/>
                  </a:lnTo>
                  <a:lnTo>
                    <a:pt x="406854" y="118437"/>
                  </a:lnTo>
                  <a:lnTo>
                    <a:pt x="407404" y="116793"/>
                  </a:lnTo>
                  <a:lnTo>
                    <a:pt x="407239" y="114431"/>
                  </a:lnTo>
                  <a:lnTo>
                    <a:pt x="406598" y="112143"/>
                  </a:lnTo>
                  <a:lnTo>
                    <a:pt x="405688" y="110690"/>
                  </a:lnTo>
                  <a:lnTo>
                    <a:pt x="403879" y="110052"/>
                  </a:lnTo>
                  <a:lnTo>
                    <a:pt x="402566" y="110188"/>
                  </a:lnTo>
                  <a:lnTo>
                    <a:pt x="401952" y="109441"/>
                  </a:lnTo>
                  <a:lnTo>
                    <a:pt x="402240" y="106238"/>
                  </a:lnTo>
                  <a:lnTo>
                    <a:pt x="401769" y="104047"/>
                  </a:lnTo>
                  <a:lnTo>
                    <a:pt x="400091" y="102611"/>
                  </a:lnTo>
                  <a:lnTo>
                    <a:pt x="398051" y="101818"/>
                  </a:lnTo>
                  <a:lnTo>
                    <a:pt x="396529" y="101515"/>
                  </a:lnTo>
                  <a:lnTo>
                    <a:pt x="396750" y="100664"/>
                  </a:lnTo>
                  <a:lnTo>
                    <a:pt x="399236" y="96591"/>
                  </a:lnTo>
                  <a:lnTo>
                    <a:pt x="399980" y="94844"/>
                  </a:lnTo>
                  <a:lnTo>
                    <a:pt x="399950" y="92997"/>
                  </a:lnTo>
                  <a:lnTo>
                    <a:pt x="399154" y="88996"/>
                  </a:lnTo>
                  <a:lnTo>
                    <a:pt x="399129" y="87108"/>
                  </a:lnTo>
                  <a:lnTo>
                    <a:pt x="398810" y="84122"/>
                  </a:lnTo>
                  <a:lnTo>
                    <a:pt x="396985" y="84014"/>
                  </a:lnTo>
                  <a:lnTo>
                    <a:pt x="393113" y="85888"/>
                  </a:lnTo>
                  <a:lnTo>
                    <a:pt x="391296" y="85209"/>
                  </a:lnTo>
                  <a:lnTo>
                    <a:pt x="387024" y="80574"/>
                  </a:lnTo>
                  <a:lnTo>
                    <a:pt x="388799" y="79467"/>
                  </a:lnTo>
                  <a:lnTo>
                    <a:pt x="391408" y="76963"/>
                  </a:lnTo>
                  <a:lnTo>
                    <a:pt x="393262" y="76036"/>
                  </a:lnTo>
                  <a:lnTo>
                    <a:pt x="397465" y="75200"/>
                  </a:lnTo>
                  <a:lnTo>
                    <a:pt x="398652" y="73955"/>
                  </a:lnTo>
                  <a:lnTo>
                    <a:pt x="398094" y="71341"/>
                  </a:lnTo>
                  <a:lnTo>
                    <a:pt x="399022" y="71037"/>
                  </a:lnTo>
                  <a:lnTo>
                    <a:pt x="401046" y="69857"/>
                  </a:lnTo>
                  <a:lnTo>
                    <a:pt x="400074" y="67910"/>
                  </a:lnTo>
                  <a:lnTo>
                    <a:pt x="399696" y="66823"/>
                  </a:lnTo>
                  <a:lnTo>
                    <a:pt x="399629" y="65713"/>
                  </a:lnTo>
                  <a:lnTo>
                    <a:pt x="400255" y="64511"/>
                  </a:lnTo>
                  <a:lnTo>
                    <a:pt x="401208" y="65005"/>
                  </a:lnTo>
                  <a:lnTo>
                    <a:pt x="402187" y="66063"/>
                  </a:lnTo>
                  <a:lnTo>
                    <a:pt x="402916" y="66624"/>
                  </a:lnTo>
                  <a:lnTo>
                    <a:pt x="404634" y="65914"/>
                  </a:lnTo>
                  <a:close/>
                  <a:moveTo>
                    <a:pt x="19801" y="0"/>
                  </a:moveTo>
                  <a:lnTo>
                    <a:pt x="20509" y="539"/>
                  </a:lnTo>
                  <a:lnTo>
                    <a:pt x="23188" y="3925"/>
                  </a:lnTo>
                  <a:lnTo>
                    <a:pt x="27103" y="6314"/>
                  </a:lnTo>
                  <a:lnTo>
                    <a:pt x="28797" y="7915"/>
                  </a:lnTo>
                  <a:lnTo>
                    <a:pt x="29551" y="10900"/>
                  </a:lnTo>
                  <a:lnTo>
                    <a:pt x="30151" y="11925"/>
                  </a:lnTo>
                  <a:lnTo>
                    <a:pt x="30706" y="13219"/>
                  </a:lnTo>
                  <a:lnTo>
                    <a:pt x="30851" y="14800"/>
                  </a:lnTo>
                  <a:lnTo>
                    <a:pt x="29512" y="20406"/>
                  </a:lnTo>
                  <a:lnTo>
                    <a:pt x="29431" y="23469"/>
                  </a:lnTo>
                  <a:lnTo>
                    <a:pt x="30275" y="28830"/>
                  </a:lnTo>
                  <a:lnTo>
                    <a:pt x="30308" y="31526"/>
                  </a:lnTo>
                  <a:lnTo>
                    <a:pt x="29548" y="34188"/>
                  </a:lnTo>
                  <a:lnTo>
                    <a:pt x="27268" y="39608"/>
                  </a:lnTo>
                  <a:lnTo>
                    <a:pt x="27016" y="42235"/>
                  </a:lnTo>
                  <a:lnTo>
                    <a:pt x="27614" y="43533"/>
                  </a:lnTo>
                  <a:lnTo>
                    <a:pt x="28546" y="44063"/>
                  </a:lnTo>
                  <a:lnTo>
                    <a:pt x="29509" y="44449"/>
                  </a:lnTo>
                  <a:lnTo>
                    <a:pt x="30155" y="45268"/>
                  </a:lnTo>
                  <a:lnTo>
                    <a:pt x="30409" y="46880"/>
                  </a:lnTo>
                  <a:lnTo>
                    <a:pt x="30217" y="48124"/>
                  </a:lnTo>
                  <a:lnTo>
                    <a:pt x="29832" y="49349"/>
                  </a:lnTo>
                  <a:lnTo>
                    <a:pt x="28998" y="53845"/>
                  </a:lnTo>
                  <a:lnTo>
                    <a:pt x="28504" y="55185"/>
                  </a:lnTo>
                  <a:lnTo>
                    <a:pt x="27834" y="55711"/>
                  </a:lnTo>
                  <a:lnTo>
                    <a:pt x="26905" y="56169"/>
                  </a:lnTo>
                  <a:lnTo>
                    <a:pt x="26443" y="57429"/>
                  </a:lnTo>
                  <a:lnTo>
                    <a:pt x="26146" y="58873"/>
                  </a:lnTo>
                  <a:lnTo>
                    <a:pt x="25685" y="59923"/>
                  </a:lnTo>
                  <a:lnTo>
                    <a:pt x="24664" y="60625"/>
                  </a:lnTo>
                  <a:lnTo>
                    <a:pt x="22439" y="61486"/>
                  </a:lnTo>
                  <a:lnTo>
                    <a:pt x="21342" y="62139"/>
                  </a:lnTo>
                  <a:lnTo>
                    <a:pt x="20519" y="63091"/>
                  </a:lnTo>
                  <a:lnTo>
                    <a:pt x="19780" y="64167"/>
                  </a:lnTo>
                  <a:lnTo>
                    <a:pt x="18951" y="65035"/>
                  </a:lnTo>
                  <a:lnTo>
                    <a:pt x="17877" y="65344"/>
                  </a:lnTo>
                  <a:lnTo>
                    <a:pt x="15731" y="65540"/>
                  </a:lnTo>
                  <a:lnTo>
                    <a:pt x="5554" y="70492"/>
                  </a:lnTo>
                  <a:lnTo>
                    <a:pt x="3632" y="70155"/>
                  </a:lnTo>
                  <a:lnTo>
                    <a:pt x="2302" y="67498"/>
                  </a:lnTo>
                  <a:lnTo>
                    <a:pt x="1953" y="65636"/>
                  </a:lnTo>
                  <a:lnTo>
                    <a:pt x="1693" y="60293"/>
                  </a:lnTo>
                  <a:lnTo>
                    <a:pt x="3085" y="60549"/>
                  </a:lnTo>
                  <a:lnTo>
                    <a:pt x="3921" y="58377"/>
                  </a:lnTo>
                  <a:lnTo>
                    <a:pt x="4555" y="53023"/>
                  </a:lnTo>
                  <a:lnTo>
                    <a:pt x="4249" y="49767"/>
                  </a:lnTo>
                  <a:lnTo>
                    <a:pt x="2842" y="48195"/>
                  </a:lnTo>
                  <a:lnTo>
                    <a:pt x="1149" y="47061"/>
                  </a:lnTo>
                  <a:lnTo>
                    <a:pt x="0" y="45062"/>
                  </a:lnTo>
                  <a:lnTo>
                    <a:pt x="130" y="43024"/>
                  </a:lnTo>
                  <a:lnTo>
                    <a:pt x="1474" y="36147"/>
                  </a:lnTo>
                  <a:lnTo>
                    <a:pt x="2174" y="34688"/>
                  </a:lnTo>
                  <a:lnTo>
                    <a:pt x="3607" y="33517"/>
                  </a:lnTo>
                  <a:lnTo>
                    <a:pt x="4452" y="30610"/>
                  </a:lnTo>
                  <a:lnTo>
                    <a:pt x="5004" y="25172"/>
                  </a:lnTo>
                  <a:lnTo>
                    <a:pt x="4855" y="24538"/>
                  </a:lnTo>
                  <a:lnTo>
                    <a:pt x="4066" y="23067"/>
                  </a:lnTo>
                  <a:lnTo>
                    <a:pt x="3885" y="22419"/>
                  </a:lnTo>
                  <a:lnTo>
                    <a:pt x="4118" y="21947"/>
                  </a:lnTo>
                  <a:lnTo>
                    <a:pt x="5266" y="20550"/>
                  </a:lnTo>
                  <a:lnTo>
                    <a:pt x="5599" y="19844"/>
                  </a:lnTo>
                  <a:lnTo>
                    <a:pt x="5348" y="16835"/>
                  </a:lnTo>
                  <a:lnTo>
                    <a:pt x="5697" y="15374"/>
                  </a:lnTo>
                  <a:lnTo>
                    <a:pt x="7124" y="14855"/>
                  </a:lnTo>
                  <a:lnTo>
                    <a:pt x="9079" y="14511"/>
                  </a:lnTo>
                  <a:lnTo>
                    <a:pt x="11458" y="13355"/>
                  </a:lnTo>
                  <a:lnTo>
                    <a:pt x="13613" y="11800"/>
                  </a:lnTo>
                  <a:lnTo>
                    <a:pt x="14893" y="10205"/>
                  </a:lnTo>
                  <a:lnTo>
                    <a:pt x="15021" y="7682"/>
                  </a:lnTo>
                  <a:lnTo>
                    <a:pt x="14557" y="4400"/>
                  </a:lnTo>
                  <a:lnTo>
                    <a:pt x="14459" y="1635"/>
                  </a:lnTo>
                  <a:lnTo>
                    <a:pt x="15632" y="567"/>
                  </a:lnTo>
                  <a:lnTo>
                    <a:pt x="16739" y="523"/>
                  </a:lnTo>
                  <a:lnTo>
                    <a:pt x="18680" y="3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grpSp>
      <p:pic>
        <p:nvPicPr>
          <p:cNvPr id="55" name="Graphic 54">
            <a:extLst>
              <a:ext uri="{FF2B5EF4-FFF2-40B4-BE49-F238E27FC236}">
                <a16:creationId xmlns:a16="http://schemas.microsoft.com/office/drawing/2014/main" id="{EE0FD487-5810-2EB8-D2AD-EC0EE5CF6872}"/>
              </a:ext>
              <a:ext uri="{C183D7F6-B498-43B3-948B-1728B52AA6E4}">
                <adec:decorative xmlns:adec="http://schemas.microsoft.com/office/drawing/2017/decorative" val="1"/>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832780" y="3186788"/>
            <a:ext cx="365125" cy="365125"/>
          </a:xfrm>
          <a:prstGeom prst="rect">
            <a:avLst/>
          </a:prstGeom>
        </p:spPr>
      </p:pic>
      <p:sp>
        <p:nvSpPr>
          <p:cNvPr id="60" name="TextBox 59">
            <a:extLst>
              <a:ext uri="{FF2B5EF4-FFF2-40B4-BE49-F238E27FC236}">
                <a16:creationId xmlns:a16="http://schemas.microsoft.com/office/drawing/2014/main" id="{C23CFCE6-BB53-9738-997D-1A95494BBEB3}"/>
              </a:ext>
              <a:ext uri="{C183D7F6-B498-43B3-948B-1728B52AA6E4}">
                <adec:decorative xmlns:adec="http://schemas.microsoft.com/office/drawing/2017/decorative" val="1"/>
              </a:ext>
            </a:extLst>
          </p:cNvPr>
          <p:cNvSpPr txBox="1"/>
          <p:nvPr/>
        </p:nvSpPr>
        <p:spPr>
          <a:xfrm>
            <a:off x="5715467" y="3500529"/>
            <a:ext cx="3206389" cy="430887"/>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931B2F"/>
                </a:solidFill>
                <a:effectLst/>
                <a:uLnTx/>
                <a:uFillTx/>
                <a:latin typeface="Arial Narrow"/>
                <a:ea typeface="+mn-ea"/>
                <a:cs typeface="+mn-cs"/>
              </a:rPr>
              <a:t>85% </a:t>
            </a:r>
            <a:r>
              <a:rPr kumimoji="0" lang="en-AU" sz="1100" b="0" i="0" u="none" strike="noStrike" kern="1200" cap="none" spc="0" normalizeH="0" baseline="0" noProof="0">
                <a:ln>
                  <a:noFill/>
                </a:ln>
                <a:solidFill>
                  <a:srgbClr val="000000"/>
                </a:solidFill>
                <a:effectLst/>
                <a:uLnTx/>
                <a:uFillTx/>
                <a:latin typeface="Arial Narrow"/>
                <a:ea typeface="+mn-ea"/>
                <a:cs typeface="+mn-cs"/>
              </a:rPr>
              <a:t>of cadets had a tertiary qualification prior to the cadetship. </a:t>
            </a:r>
          </a:p>
        </p:txBody>
      </p:sp>
      <p:sp>
        <p:nvSpPr>
          <p:cNvPr id="62" name="TextBox 61">
            <a:extLst>
              <a:ext uri="{FF2B5EF4-FFF2-40B4-BE49-F238E27FC236}">
                <a16:creationId xmlns:a16="http://schemas.microsoft.com/office/drawing/2014/main" id="{829E7C21-52C3-1EF5-5BA9-410F07A774FD}"/>
              </a:ext>
              <a:ext uri="{C183D7F6-B498-43B3-948B-1728B52AA6E4}">
                <adec:decorative xmlns:adec="http://schemas.microsoft.com/office/drawing/2017/decorative" val="1"/>
              </a:ext>
            </a:extLst>
          </p:cNvPr>
          <p:cNvSpPr txBox="1"/>
          <p:nvPr/>
        </p:nvSpPr>
        <p:spPr>
          <a:xfrm>
            <a:off x="5070434" y="1841739"/>
            <a:ext cx="958957" cy="369332"/>
          </a:xfrm>
          <a:prstGeom prst="rect">
            <a:avLst/>
          </a:prstGeom>
          <a:noFill/>
        </p:spPr>
        <p:txBody>
          <a:bodyPr wrap="square">
            <a:spAutoFit/>
          </a:bodyPr>
          <a:lstStyle/>
          <a:p>
            <a:r>
              <a:rPr kumimoji="0" lang="en-AU" sz="1800" b="1" i="0" u="none" strike="noStrike" kern="1200" cap="none" spc="0" normalizeH="0" baseline="0" noProof="0">
                <a:ln>
                  <a:noFill/>
                </a:ln>
                <a:solidFill>
                  <a:srgbClr val="931B2F"/>
                </a:solidFill>
                <a:effectLst/>
                <a:uLnTx/>
                <a:uFillTx/>
                <a:latin typeface="Arial Narrow"/>
                <a:ea typeface="+mn-ea"/>
                <a:cs typeface="+mn-cs"/>
              </a:rPr>
              <a:t>100% </a:t>
            </a:r>
            <a:endParaRPr lang="en-US"/>
          </a:p>
        </p:txBody>
      </p:sp>
      <p:sp>
        <p:nvSpPr>
          <p:cNvPr id="63" name="TextBox 62">
            <a:extLst>
              <a:ext uri="{FF2B5EF4-FFF2-40B4-BE49-F238E27FC236}">
                <a16:creationId xmlns:a16="http://schemas.microsoft.com/office/drawing/2014/main" id="{C2841B30-9B7B-31F6-6198-AAD39146C48D}"/>
              </a:ext>
              <a:ext uri="{C183D7F6-B498-43B3-948B-1728B52AA6E4}">
                <adec:decorative xmlns:adec="http://schemas.microsoft.com/office/drawing/2017/decorative" val="1"/>
              </a:ext>
            </a:extLst>
          </p:cNvPr>
          <p:cNvSpPr txBox="1"/>
          <p:nvPr/>
        </p:nvSpPr>
        <p:spPr>
          <a:xfrm>
            <a:off x="5070433" y="2334930"/>
            <a:ext cx="958957" cy="369332"/>
          </a:xfrm>
          <a:prstGeom prst="rect">
            <a:avLst/>
          </a:prstGeom>
          <a:noFill/>
        </p:spPr>
        <p:txBody>
          <a:bodyPr wrap="square">
            <a:spAutoFit/>
          </a:bodyPr>
          <a:lstStyle/>
          <a:p>
            <a:r>
              <a:rPr kumimoji="0" lang="en-AU" sz="1800" b="1" i="0" u="none" strike="noStrike" kern="1200" cap="none" spc="0" normalizeH="0" baseline="0" noProof="0">
                <a:ln>
                  <a:noFill/>
                </a:ln>
                <a:solidFill>
                  <a:srgbClr val="931B2F"/>
                </a:solidFill>
                <a:effectLst/>
                <a:uLnTx/>
                <a:uFillTx/>
                <a:latin typeface="Arial Narrow"/>
                <a:ea typeface="+mn-ea"/>
                <a:cs typeface="+mn-cs"/>
              </a:rPr>
              <a:t>100% </a:t>
            </a:r>
            <a:endParaRPr lang="en-US"/>
          </a:p>
        </p:txBody>
      </p:sp>
      <p:pic>
        <p:nvPicPr>
          <p:cNvPr id="64" name="Graphic 63">
            <a:extLst>
              <a:ext uri="{FF2B5EF4-FFF2-40B4-BE49-F238E27FC236}">
                <a16:creationId xmlns:a16="http://schemas.microsoft.com/office/drawing/2014/main" id="{4800CA87-E493-4CA2-ED58-764E6D53D16A}"/>
              </a:ext>
              <a:ext uri="{C183D7F6-B498-43B3-948B-1728B52AA6E4}">
                <adec:decorative xmlns:adec="http://schemas.microsoft.com/office/drawing/2017/decorative" val="1"/>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5132139" y="3414704"/>
            <a:ext cx="557616" cy="557616"/>
          </a:xfrm>
          <a:prstGeom prst="rect">
            <a:avLst/>
          </a:prstGeom>
        </p:spPr>
      </p:pic>
      <p:sp>
        <p:nvSpPr>
          <p:cNvPr id="65" name="Freeform 965">
            <a:extLst>
              <a:ext uri="{FF2B5EF4-FFF2-40B4-BE49-F238E27FC236}">
                <a16:creationId xmlns:a16="http://schemas.microsoft.com/office/drawing/2014/main" id="{429140AB-90F5-2E98-247A-0C4C728A6444}"/>
              </a:ext>
              <a:ext uri="{C183D7F6-B498-43B3-948B-1728B52AA6E4}">
                <adec:decorative xmlns:adec="http://schemas.microsoft.com/office/drawing/2017/decorative" val="1"/>
              </a:ext>
            </a:extLst>
          </p:cNvPr>
          <p:cNvSpPr>
            <a:spLocks noChangeAspect="1" noEditPoints="1"/>
          </p:cNvSpPr>
          <p:nvPr/>
        </p:nvSpPr>
        <p:spPr bwMode="auto">
          <a:xfrm>
            <a:off x="5211774" y="4257827"/>
            <a:ext cx="398346" cy="342662"/>
          </a:xfrm>
          <a:custGeom>
            <a:avLst/>
            <a:gdLst>
              <a:gd name="T0" fmla="*/ 585 w 585"/>
              <a:gd name="T1" fmla="*/ 261 h 502"/>
              <a:gd name="T2" fmla="*/ 0 w 585"/>
              <a:gd name="T3" fmla="*/ 261 h 502"/>
              <a:gd name="T4" fmla="*/ 0 w 585"/>
              <a:gd name="T5" fmla="*/ 136 h 502"/>
              <a:gd name="T6" fmla="*/ 52 w 585"/>
              <a:gd name="T7" fmla="*/ 84 h 502"/>
              <a:gd name="T8" fmla="*/ 167 w 585"/>
              <a:gd name="T9" fmla="*/ 84 h 502"/>
              <a:gd name="T10" fmla="*/ 167 w 585"/>
              <a:gd name="T11" fmla="*/ 31 h 502"/>
              <a:gd name="T12" fmla="*/ 198 w 585"/>
              <a:gd name="T13" fmla="*/ 0 h 502"/>
              <a:gd name="T14" fmla="*/ 386 w 585"/>
              <a:gd name="T15" fmla="*/ 0 h 502"/>
              <a:gd name="T16" fmla="*/ 418 w 585"/>
              <a:gd name="T17" fmla="*/ 31 h 502"/>
              <a:gd name="T18" fmla="*/ 418 w 585"/>
              <a:gd name="T19" fmla="*/ 84 h 502"/>
              <a:gd name="T20" fmla="*/ 533 w 585"/>
              <a:gd name="T21" fmla="*/ 84 h 502"/>
              <a:gd name="T22" fmla="*/ 585 w 585"/>
              <a:gd name="T23" fmla="*/ 136 h 502"/>
              <a:gd name="T24" fmla="*/ 585 w 585"/>
              <a:gd name="T25" fmla="*/ 261 h 502"/>
              <a:gd name="T26" fmla="*/ 585 w 585"/>
              <a:gd name="T27" fmla="*/ 450 h 502"/>
              <a:gd name="T28" fmla="*/ 533 w 585"/>
              <a:gd name="T29" fmla="*/ 502 h 502"/>
              <a:gd name="T30" fmla="*/ 52 w 585"/>
              <a:gd name="T31" fmla="*/ 502 h 502"/>
              <a:gd name="T32" fmla="*/ 0 w 585"/>
              <a:gd name="T33" fmla="*/ 450 h 502"/>
              <a:gd name="T34" fmla="*/ 0 w 585"/>
              <a:gd name="T35" fmla="*/ 293 h 502"/>
              <a:gd name="T36" fmla="*/ 219 w 585"/>
              <a:gd name="T37" fmla="*/ 293 h 502"/>
              <a:gd name="T38" fmla="*/ 219 w 585"/>
              <a:gd name="T39" fmla="*/ 345 h 502"/>
              <a:gd name="T40" fmla="*/ 240 w 585"/>
              <a:gd name="T41" fmla="*/ 366 h 502"/>
              <a:gd name="T42" fmla="*/ 345 w 585"/>
              <a:gd name="T43" fmla="*/ 366 h 502"/>
              <a:gd name="T44" fmla="*/ 366 w 585"/>
              <a:gd name="T45" fmla="*/ 345 h 502"/>
              <a:gd name="T46" fmla="*/ 366 w 585"/>
              <a:gd name="T47" fmla="*/ 293 h 502"/>
              <a:gd name="T48" fmla="*/ 585 w 585"/>
              <a:gd name="T49" fmla="*/ 293 h 502"/>
              <a:gd name="T50" fmla="*/ 585 w 585"/>
              <a:gd name="T51" fmla="*/ 450 h 502"/>
              <a:gd name="T52" fmla="*/ 376 w 585"/>
              <a:gd name="T53" fmla="*/ 84 h 502"/>
              <a:gd name="T54" fmla="*/ 376 w 585"/>
              <a:gd name="T55" fmla="*/ 42 h 502"/>
              <a:gd name="T56" fmla="*/ 209 w 585"/>
              <a:gd name="T57" fmla="*/ 42 h 502"/>
              <a:gd name="T58" fmla="*/ 209 w 585"/>
              <a:gd name="T59" fmla="*/ 84 h 502"/>
              <a:gd name="T60" fmla="*/ 376 w 585"/>
              <a:gd name="T61" fmla="*/ 84 h 502"/>
              <a:gd name="T62" fmla="*/ 334 w 585"/>
              <a:gd name="T63" fmla="*/ 335 h 502"/>
              <a:gd name="T64" fmla="*/ 251 w 585"/>
              <a:gd name="T65" fmla="*/ 335 h 502"/>
              <a:gd name="T66" fmla="*/ 251 w 585"/>
              <a:gd name="T67" fmla="*/ 293 h 502"/>
              <a:gd name="T68" fmla="*/ 334 w 585"/>
              <a:gd name="T69" fmla="*/ 293 h 502"/>
              <a:gd name="T70" fmla="*/ 334 w 585"/>
              <a:gd name="T71" fmla="*/ 33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5" h="502">
                <a:moveTo>
                  <a:pt x="585" y="261"/>
                </a:moveTo>
                <a:cubicBezTo>
                  <a:pt x="0" y="261"/>
                  <a:pt x="0" y="261"/>
                  <a:pt x="0" y="261"/>
                </a:cubicBezTo>
                <a:cubicBezTo>
                  <a:pt x="0" y="136"/>
                  <a:pt x="0" y="136"/>
                  <a:pt x="0" y="136"/>
                </a:cubicBezTo>
                <a:cubicBezTo>
                  <a:pt x="0" y="107"/>
                  <a:pt x="23" y="84"/>
                  <a:pt x="52" y="84"/>
                </a:cubicBezTo>
                <a:cubicBezTo>
                  <a:pt x="167" y="84"/>
                  <a:pt x="167" y="84"/>
                  <a:pt x="167" y="84"/>
                </a:cubicBezTo>
                <a:cubicBezTo>
                  <a:pt x="167" y="31"/>
                  <a:pt x="167" y="31"/>
                  <a:pt x="167" y="31"/>
                </a:cubicBezTo>
                <a:cubicBezTo>
                  <a:pt x="167" y="14"/>
                  <a:pt x="181" y="0"/>
                  <a:pt x="198" y="0"/>
                </a:cubicBezTo>
                <a:cubicBezTo>
                  <a:pt x="386" y="0"/>
                  <a:pt x="386" y="0"/>
                  <a:pt x="386" y="0"/>
                </a:cubicBezTo>
                <a:cubicBezTo>
                  <a:pt x="404" y="0"/>
                  <a:pt x="418" y="14"/>
                  <a:pt x="418" y="31"/>
                </a:cubicBezTo>
                <a:cubicBezTo>
                  <a:pt x="418" y="84"/>
                  <a:pt x="418" y="84"/>
                  <a:pt x="418" y="84"/>
                </a:cubicBezTo>
                <a:cubicBezTo>
                  <a:pt x="533" y="84"/>
                  <a:pt x="533" y="84"/>
                  <a:pt x="533" y="84"/>
                </a:cubicBezTo>
                <a:cubicBezTo>
                  <a:pt x="562" y="84"/>
                  <a:pt x="585" y="107"/>
                  <a:pt x="585" y="136"/>
                </a:cubicBezTo>
                <a:lnTo>
                  <a:pt x="585" y="261"/>
                </a:lnTo>
                <a:close/>
                <a:moveTo>
                  <a:pt x="585" y="450"/>
                </a:moveTo>
                <a:cubicBezTo>
                  <a:pt x="585" y="478"/>
                  <a:pt x="562" y="502"/>
                  <a:pt x="533" y="502"/>
                </a:cubicBezTo>
                <a:cubicBezTo>
                  <a:pt x="52" y="502"/>
                  <a:pt x="52" y="502"/>
                  <a:pt x="52" y="502"/>
                </a:cubicBezTo>
                <a:cubicBezTo>
                  <a:pt x="23" y="502"/>
                  <a:pt x="0" y="478"/>
                  <a:pt x="0" y="450"/>
                </a:cubicBezTo>
                <a:cubicBezTo>
                  <a:pt x="0" y="293"/>
                  <a:pt x="0" y="293"/>
                  <a:pt x="0" y="293"/>
                </a:cubicBezTo>
                <a:cubicBezTo>
                  <a:pt x="219" y="293"/>
                  <a:pt x="219" y="293"/>
                  <a:pt x="219" y="293"/>
                </a:cubicBezTo>
                <a:cubicBezTo>
                  <a:pt x="219" y="345"/>
                  <a:pt x="219" y="345"/>
                  <a:pt x="219" y="345"/>
                </a:cubicBezTo>
                <a:cubicBezTo>
                  <a:pt x="219" y="357"/>
                  <a:pt x="229" y="366"/>
                  <a:pt x="240" y="366"/>
                </a:cubicBezTo>
                <a:cubicBezTo>
                  <a:pt x="345" y="366"/>
                  <a:pt x="345" y="366"/>
                  <a:pt x="345" y="366"/>
                </a:cubicBezTo>
                <a:cubicBezTo>
                  <a:pt x="356" y="366"/>
                  <a:pt x="366" y="357"/>
                  <a:pt x="366" y="345"/>
                </a:cubicBezTo>
                <a:cubicBezTo>
                  <a:pt x="366" y="293"/>
                  <a:pt x="366" y="293"/>
                  <a:pt x="366" y="293"/>
                </a:cubicBezTo>
                <a:cubicBezTo>
                  <a:pt x="585" y="293"/>
                  <a:pt x="585" y="293"/>
                  <a:pt x="585" y="293"/>
                </a:cubicBezTo>
                <a:lnTo>
                  <a:pt x="585" y="450"/>
                </a:lnTo>
                <a:close/>
                <a:moveTo>
                  <a:pt x="376" y="84"/>
                </a:moveTo>
                <a:cubicBezTo>
                  <a:pt x="376" y="42"/>
                  <a:pt x="376" y="42"/>
                  <a:pt x="376" y="42"/>
                </a:cubicBezTo>
                <a:cubicBezTo>
                  <a:pt x="209" y="42"/>
                  <a:pt x="209" y="42"/>
                  <a:pt x="209" y="42"/>
                </a:cubicBezTo>
                <a:cubicBezTo>
                  <a:pt x="209" y="84"/>
                  <a:pt x="209" y="84"/>
                  <a:pt x="209" y="84"/>
                </a:cubicBezTo>
                <a:lnTo>
                  <a:pt x="376" y="84"/>
                </a:lnTo>
                <a:close/>
                <a:moveTo>
                  <a:pt x="334" y="335"/>
                </a:moveTo>
                <a:cubicBezTo>
                  <a:pt x="251" y="335"/>
                  <a:pt x="251" y="335"/>
                  <a:pt x="251" y="335"/>
                </a:cubicBezTo>
                <a:cubicBezTo>
                  <a:pt x="251" y="293"/>
                  <a:pt x="251" y="293"/>
                  <a:pt x="251" y="293"/>
                </a:cubicBezTo>
                <a:cubicBezTo>
                  <a:pt x="334" y="293"/>
                  <a:pt x="334" y="293"/>
                  <a:pt x="334" y="293"/>
                </a:cubicBezTo>
                <a:lnTo>
                  <a:pt x="334"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AU" sz="1463"/>
          </a:p>
        </p:txBody>
      </p:sp>
      <p:sp>
        <p:nvSpPr>
          <p:cNvPr id="66" name="TextBox 65">
            <a:extLst>
              <a:ext uri="{FF2B5EF4-FFF2-40B4-BE49-F238E27FC236}">
                <a16:creationId xmlns:a16="http://schemas.microsoft.com/office/drawing/2014/main" id="{56B624A4-989B-A372-5237-F300B6D82260}"/>
              </a:ext>
              <a:ext uri="{C183D7F6-B498-43B3-948B-1728B52AA6E4}">
                <adec:decorative xmlns:adec="http://schemas.microsoft.com/office/drawing/2017/decorative" val="1"/>
              </a:ext>
            </a:extLst>
          </p:cNvPr>
          <p:cNvSpPr txBox="1"/>
          <p:nvPr/>
        </p:nvSpPr>
        <p:spPr>
          <a:xfrm>
            <a:off x="5715467" y="4155853"/>
            <a:ext cx="3206389" cy="600164"/>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931B2F"/>
                </a:solidFill>
                <a:effectLst/>
                <a:uLnTx/>
                <a:uFillTx/>
                <a:latin typeface="Arial Narrow"/>
                <a:ea typeface="+mn-ea"/>
                <a:cs typeface="+mn-cs"/>
              </a:rPr>
              <a:t>45% </a:t>
            </a:r>
            <a:r>
              <a:rPr kumimoji="0" lang="en-AU" sz="1100" b="0" i="0" u="none" strike="noStrike" kern="1200" cap="none" spc="0" normalizeH="0" baseline="0" noProof="0" dirty="0">
                <a:ln>
                  <a:noFill/>
                </a:ln>
                <a:solidFill>
                  <a:srgbClr val="000000"/>
                </a:solidFill>
                <a:effectLst/>
                <a:uLnTx/>
                <a:uFillTx/>
                <a:latin typeface="Arial Narrow"/>
                <a:ea typeface="+mn-ea"/>
                <a:cs typeface="+mn-cs"/>
              </a:rPr>
              <a:t>of cadets were unemployed prior to the cadetship. A further 32% were working part-time or casually. </a:t>
            </a:r>
            <a:r>
              <a:rPr lang="en-AU" sz="1100" dirty="0">
                <a:solidFill>
                  <a:srgbClr val="000000"/>
                </a:solidFill>
                <a:latin typeface="Arial Narrow"/>
              </a:rPr>
              <a:t>And </a:t>
            </a:r>
            <a:r>
              <a:rPr kumimoji="0" lang="en-AU" sz="1100" b="0" i="0" u="none" strike="noStrike" kern="1200" cap="none" spc="0" normalizeH="0" baseline="0" noProof="0" dirty="0">
                <a:ln>
                  <a:noFill/>
                </a:ln>
                <a:solidFill>
                  <a:srgbClr val="000000"/>
                </a:solidFill>
                <a:effectLst/>
                <a:uLnTx/>
                <a:uFillTx/>
                <a:latin typeface="Arial Narrow"/>
                <a:ea typeface="+mn-ea"/>
                <a:cs typeface="+mn-cs"/>
              </a:rPr>
              <a:t>18% were already undertaking some form of study. </a:t>
            </a:r>
          </a:p>
        </p:txBody>
      </p:sp>
    </p:spTree>
    <p:extLst>
      <p:ext uri="{BB962C8B-B14F-4D97-AF65-F5344CB8AC3E}">
        <p14:creationId xmlns:p14="http://schemas.microsoft.com/office/powerpoint/2010/main" val="120401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8">
            <a:extLst>
              <a:ext uri="{FF2B5EF4-FFF2-40B4-BE49-F238E27FC236}">
                <a16:creationId xmlns:a16="http://schemas.microsoft.com/office/drawing/2014/main" id="{737C6A4F-CBBA-E1C7-7507-40CA9653ADD9}"/>
              </a:ext>
              <a:ext uri="{C183D7F6-B498-43B3-948B-1728B52AA6E4}">
                <adec:decorative xmlns:adec="http://schemas.microsoft.com/office/drawing/2017/decorative" val="1"/>
              </a:ext>
            </a:extLst>
          </p:cNvPr>
          <p:cNvSpPr>
            <a:spLocks/>
          </p:cNvSpPr>
          <p:nvPr>
            <p:custDataLst>
              <p:tags r:id="rId1"/>
            </p:custDataLst>
          </p:nvPr>
        </p:nvSpPr>
        <p:spPr bwMode="gray">
          <a:xfrm>
            <a:off x="6770992" y="1463467"/>
            <a:ext cx="2917735" cy="686470"/>
          </a:xfrm>
          <a:prstGeom prst="rect">
            <a:avLst/>
          </a:prstGeom>
          <a:solidFill>
            <a:schemeClr val="tx2"/>
          </a:solidFill>
          <a:ln w="19050">
            <a:noFill/>
            <a:miter lim="800000"/>
          </a:ln>
          <a:effectLst/>
        </p:spPr>
        <p:txBody>
          <a:bodyPr wrap="square" lIns="72000" tIns="72000" rIns="72000" bIns="72000" numCol="1" spcCol="72000" rtlCol="0" anchor="ctr" anchorCtr="0">
            <a:noAutofit/>
          </a:bodyPr>
          <a:lstStyle/>
          <a:p>
            <a:pPr marL="0" marR="0" lvl="0" indent="0" algn="ctr" defTabSz="457200" rtl="0" eaLnBrk="1" fontAlgn="auto" latinLnBrk="0" hangingPunct="1">
              <a:lnSpc>
                <a:spcPct val="100000"/>
              </a:lnSpc>
              <a:spcBef>
                <a:spcPts val="600"/>
              </a:spcBef>
              <a:spcAft>
                <a:spcPts val="0"/>
              </a:spcAft>
              <a:buClrTx/>
              <a:buSzTx/>
              <a:buFontTx/>
              <a:buNone/>
              <a:tabLst>
                <a:tab pos="1019757" algn="r"/>
              </a:tabLst>
              <a:defRPr/>
            </a:pPr>
            <a:r>
              <a:rPr kumimoji="0" lang="en-AU" altLang="de-DE" sz="1100" b="1" i="0" u="none" strike="noStrike" kern="1200" cap="none" spc="0" normalizeH="0" baseline="0" noProof="0">
                <a:ln>
                  <a:noFill/>
                </a:ln>
                <a:solidFill>
                  <a:schemeClr val="bg1"/>
                </a:solidFill>
                <a:effectLst/>
                <a:uLnTx/>
                <a:uFillTx/>
                <a:latin typeface="Arial Narrow"/>
                <a:ea typeface="Arial Unicode MS"/>
                <a:cs typeface="+mn-cs"/>
              </a:rPr>
              <a:t>Community Corporate provided regular channels for feedback from employers, which they used </a:t>
            </a:r>
            <a:r>
              <a:rPr lang="en-AU" altLang="de-DE" sz="1100" b="1">
                <a:solidFill>
                  <a:schemeClr val="bg1"/>
                </a:solidFill>
                <a:latin typeface="Arial Narrow"/>
                <a:ea typeface="Arial Unicode MS"/>
              </a:rPr>
              <a:t>to </a:t>
            </a:r>
            <a:r>
              <a:rPr kumimoji="0" lang="en-AU" altLang="de-DE" sz="1100" b="1" i="0" u="none" strike="noStrike" kern="1200" cap="none" spc="0" normalizeH="0" baseline="0" noProof="0">
                <a:ln>
                  <a:noFill/>
                </a:ln>
                <a:solidFill>
                  <a:schemeClr val="bg1"/>
                </a:solidFill>
                <a:effectLst/>
                <a:uLnTx/>
                <a:uFillTx/>
                <a:latin typeface="Arial Narrow"/>
                <a:ea typeface="Arial Unicode MS"/>
                <a:cs typeface="+mn-cs"/>
              </a:rPr>
              <a:t>tailor the model. </a:t>
            </a:r>
          </a:p>
        </p:txBody>
      </p:sp>
      <p:sp>
        <p:nvSpPr>
          <p:cNvPr id="2" name="Text Placeholder 1">
            <a:extLst>
              <a:ext uri="{FF2B5EF4-FFF2-40B4-BE49-F238E27FC236}">
                <a16:creationId xmlns:a16="http://schemas.microsoft.com/office/drawing/2014/main" id="{31596C47-4342-4A64-F7C2-7893BDA311CA}"/>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1061829"/>
          </a:xfrm>
        </p:spPr>
        <p:txBody>
          <a:bodyPr/>
          <a:lstStyle/>
          <a:p>
            <a:r>
              <a:rPr lang="en-US"/>
              <a:t>Community Corporate invested significant time in understanding employer workforce needs and marketing the program to employers, but this mostly occurred after initial design of the project. Throughout implementation of the project, they provided regular opportunities for feedback, which they used to tailor the model to better meet the needs of employers. </a:t>
            </a:r>
          </a:p>
          <a:p>
            <a:endParaRPr lang="en-US"/>
          </a:p>
        </p:txBody>
      </p:sp>
      <p:sp>
        <p:nvSpPr>
          <p:cNvPr id="3" name="Title 2">
            <a:extLst>
              <a:ext uri="{FF2B5EF4-FFF2-40B4-BE49-F238E27FC236}">
                <a16:creationId xmlns:a16="http://schemas.microsoft.com/office/drawing/2014/main" id="{EAC2887E-FE82-131C-F68D-7DC5ED88599B}"/>
              </a:ext>
              <a:ext uri="{C183D7F6-B498-43B3-948B-1728B52AA6E4}">
                <adec:decorative xmlns:adec="http://schemas.microsoft.com/office/drawing/2017/decorative" val="1"/>
              </a:ext>
            </a:extLst>
          </p:cNvPr>
          <p:cNvSpPr>
            <a:spLocks noGrp="1"/>
          </p:cNvSpPr>
          <p:nvPr>
            <p:ph type="title"/>
          </p:nvPr>
        </p:nvSpPr>
        <p:spPr/>
        <p:txBody>
          <a:bodyPr/>
          <a:lstStyle/>
          <a:p>
            <a:r>
              <a:rPr lang="en-US"/>
              <a:t>Community Corporate | Design</a:t>
            </a:r>
          </a:p>
        </p:txBody>
      </p:sp>
      <p:sp>
        <p:nvSpPr>
          <p:cNvPr id="4" name="Slide Number Placeholder 3">
            <a:extLst>
              <a:ext uri="{FF2B5EF4-FFF2-40B4-BE49-F238E27FC236}">
                <a16:creationId xmlns:a16="http://schemas.microsoft.com/office/drawing/2014/main" id="{12DBE656-F9FF-FAA6-E8FB-7D6E15A05990}"/>
              </a:ext>
              <a:ext uri="{C183D7F6-B498-43B3-948B-1728B52AA6E4}">
                <adec:decorative xmlns:adec="http://schemas.microsoft.com/office/drawing/2017/decorative" val="1"/>
              </a:ext>
            </a:extLst>
          </p:cNvPr>
          <p:cNvSpPr>
            <a:spLocks noGrp="1"/>
          </p:cNvSpPr>
          <p:nvPr>
            <p:ph type="sldNum" sz="quarter" idx="11"/>
          </p:nvPr>
        </p:nvSpPr>
        <p:spPr>
          <a:xfrm>
            <a:off x="9573013" y="6508024"/>
            <a:ext cx="3356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68FE7CA6-799E-C4A4-6ABF-742F7F995AF1}"/>
              </a:ext>
              <a:ext uri="{C183D7F6-B498-43B3-948B-1728B52AA6E4}">
                <adec:decorative xmlns:adec="http://schemas.microsoft.com/office/drawing/2017/decorative" val="1"/>
              </a:ext>
            </a:extLst>
          </p:cNvPr>
          <p:cNvSpPr>
            <a:spLocks noGrp="1"/>
          </p:cNvSpPr>
          <p:nvPr>
            <p:ph type="ftr" sz="quarter" idx="14"/>
          </p:nvPr>
        </p:nvSpPr>
        <p:spPr>
          <a:xfrm>
            <a:off x="150718" y="6574080"/>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a:t>
            </a:r>
            <a:r>
              <a:rPr kumimoji="0" lang="en-AU" sz="900" b="0" i="0" u="none" strike="noStrike" kern="1200" cap="none" spc="0" normalizeH="0" baseline="0" noProof="0" dirty="0" err="1">
                <a:ln>
                  <a:noFill/>
                </a:ln>
                <a:solidFill>
                  <a:srgbClr val="191919"/>
                </a:solidFill>
                <a:effectLst/>
                <a:uLnTx/>
                <a:uFillTx/>
                <a:latin typeface="Arial Narrow"/>
                <a:ea typeface="+mn-ea"/>
                <a:cs typeface="+mn-cs"/>
              </a:rPr>
              <a:t>dandolo</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interviews with Alumni, employers, Community Corporate and the Community Corporate </a:t>
            </a:r>
            <a:r>
              <a:rPr lang="en-AU" dirty="0">
                <a:solidFill>
                  <a:srgbClr val="191919"/>
                </a:solidFill>
                <a:latin typeface="Arial Narrow"/>
              </a:rPr>
              <a:t>D</a:t>
            </a:r>
            <a:r>
              <a:rPr kumimoji="0" lang="en-AU" sz="900" b="0" i="0" u="none" strike="noStrike" kern="1200" cap="none" spc="0" normalizeH="0" baseline="0" noProof="0" dirty="0">
                <a:ln>
                  <a:noFill/>
                </a:ln>
                <a:solidFill>
                  <a:srgbClr val="191919"/>
                </a:solidFill>
                <a:effectLst/>
                <a:uLnTx/>
                <a:uFillTx/>
                <a:latin typeface="Arial Narrow"/>
                <a:ea typeface="+mn-ea"/>
                <a:cs typeface="+mn-cs"/>
              </a:rPr>
              <a:t>SCT Final Implementation Report 2024.</a:t>
            </a:r>
          </a:p>
        </p:txBody>
      </p:sp>
      <p:sp>
        <p:nvSpPr>
          <p:cNvPr id="6" name="Rechteck 28">
            <a:extLst>
              <a:ext uri="{FF2B5EF4-FFF2-40B4-BE49-F238E27FC236}">
                <a16:creationId xmlns:a16="http://schemas.microsoft.com/office/drawing/2014/main" id="{147DF382-B76B-6836-4284-952FCD73B2B0}"/>
              </a:ext>
              <a:ext uri="{C183D7F6-B498-43B3-948B-1728B52AA6E4}">
                <adec:decorative xmlns:adec="http://schemas.microsoft.com/office/drawing/2017/decorative" val="1"/>
              </a:ext>
            </a:extLst>
          </p:cNvPr>
          <p:cNvSpPr>
            <a:spLocks/>
          </p:cNvSpPr>
          <p:nvPr>
            <p:custDataLst>
              <p:tags r:id="rId2"/>
            </p:custDataLst>
          </p:nvPr>
        </p:nvSpPr>
        <p:spPr bwMode="gray">
          <a:xfrm>
            <a:off x="3608672" y="1461756"/>
            <a:ext cx="2865567" cy="686470"/>
          </a:xfrm>
          <a:prstGeom prst="rect">
            <a:avLst/>
          </a:prstGeom>
          <a:solidFill>
            <a:schemeClr val="tx2"/>
          </a:solidFill>
          <a:ln w="19050">
            <a:noFill/>
            <a:miter lim="800000"/>
          </a:ln>
          <a:effectLst/>
        </p:spPr>
        <p:txBody>
          <a:bodyPr wrap="square" lIns="72000" tIns="72000" rIns="72000" bIns="72000" numCol="1" spcCol="72000" rtlCol="0" anchor="ctr" anchorCtr="0">
            <a:noAutofit/>
          </a:bodyPr>
          <a:lstStyle/>
          <a:p>
            <a:pPr marL="0" marR="0" lvl="0" indent="0" algn="ctr" defTabSz="457200" rtl="0" eaLnBrk="1" fontAlgn="auto" latinLnBrk="0" hangingPunct="1">
              <a:lnSpc>
                <a:spcPct val="100000"/>
              </a:lnSpc>
              <a:spcBef>
                <a:spcPts val="600"/>
              </a:spcBef>
              <a:spcAft>
                <a:spcPts val="0"/>
              </a:spcAft>
              <a:buClrTx/>
              <a:buSzTx/>
              <a:buFontTx/>
              <a:buNone/>
              <a:tabLst>
                <a:tab pos="1019757" algn="r"/>
              </a:tabLst>
              <a:defRPr/>
            </a:pPr>
            <a:r>
              <a:rPr kumimoji="0" lang="en-AU" altLang="de-DE" sz="1100" b="1" i="0" u="none" strike="noStrike" kern="1200" cap="none" spc="0" normalizeH="0" baseline="0" noProof="0">
                <a:ln>
                  <a:noFill/>
                </a:ln>
                <a:solidFill>
                  <a:schemeClr val="bg1"/>
                </a:solidFill>
                <a:effectLst/>
                <a:uLnTx/>
                <a:uFillTx/>
                <a:latin typeface="Arial Narrow"/>
                <a:ea typeface="Arial Unicode MS"/>
                <a:cs typeface="+mn-cs"/>
              </a:rPr>
              <a:t>  Once the project commenced, Community Corporate made significant effort to understand employer workforce needs and explain the benefits of the program.</a:t>
            </a:r>
          </a:p>
        </p:txBody>
      </p:sp>
      <p:sp>
        <p:nvSpPr>
          <p:cNvPr id="15" name="Ellipse 3">
            <a:extLst>
              <a:ext uri="{FF2B5EF4-FFF2-40B4-BE49-F238E27FC236}">
                <a16:creationId xmlns:a16="http://schemas.microsoft.com/office/drawing/2014/main" id="{E78AB0A5-6278-A09E-5102-1235E678BDDD}"/>
              </a:ext>
              <a:ext uri="{C183D7F6-B498-43B3-948B-1728B52AA6E4}">
                <adec:decorative xmlns:adec="http://schemas.microsoft.com/office/drawing/2017/decorative" val="1"/>
              </a:ext>
            </a:extLst>
          </p:cNvPr>
          <p:cNvSpPr/>
          <p:nvPr/>
        </p:nvSpPr>
        <p:spPr bwMode="auto">
          <a:xfrm>
            <a:off x="3359914" y="1340045"/>
            <a:ext cx="361310" cy="361310"/>
          </a:xfrm>
          <a:prstGeom prst="ellipse">
            <a:avLst/>
          </a:prstGeom>
          <a:solidFill>
            <a:schemeClr val="accent2"/>
          </a:solidFill>
          <a:ln w="38100" cap="flat" cmpd="sng" algn="ctr">
            <a:noFill/>
            <a:prstDash val="solid"/>
            <a:round/>
            <a:headEnd type="none" w="med" len="med"/>
            <a:tailEnd type="none" w="med" len="med"/>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2</a:t>
            </a:r>
          </a:p>
        </p:txBody>
      </p:sp>
      <p:sp>
        <p:nvSpPr>
          <p:cNvPr id="16" name="Ellipse 4">
            <a:extLst>
              <a:ext uri="{FF2B5EF4-FFF2-40B4-BE49-F238E27FC236}">
                <a16:creationId xmlns:a16="http://schemas.microsoft.com/office/drawing/2014/main" id="{2181C970-9F5A-FD95-8A4C-35F6D9B9C5EA}"/>
              </a:ext>
              <a:ext uri="{C183D7F6-B498-43B3-948B-1728B52AA6E4}">
                <adec:decorative xmlns:adec="http://schemas.microsoft.com/office/drawing/2017/decorative" val="1"/>
              </a:ext>
            </a:extLst>
          </p:cNvPr>
          <p:cNvSpPr/>
          <p:nvPr/>
        </p:nvSpPr>
        <p:spPr bwMode="auto">
          <a:xfrm>
            <a:off x="6534710" y="1341355"/>
            <a:ext cx="361310" cy="361310"/>
          </a:xfrm>
          <a:prstGeom prst="ellipse">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effectLst/>
                <a:uLnTx/>
                <a:uFillTx/>
                <a:latin typeface="Arial Narrow"/>
                <a:ea typeface="+mn-ea"/>
                <a:cs typeface="+mn-cs"/>
              </a:rPr>
              <a:t>3</a:t>
            </a:r>
          </a:p>
        </p:txBody>
      </p:sp>
      <p:sp>
        <p:nvSpPr>
          <p:cNvPr id="8" name="Rounded Rectangular Callout 7">
            <a:extLst>
              <a:ext uri="{FF2B5EF4-FFF2-40B4-BE49-F238E27FC236}">
                <a16:creationId xmlns:a16="http://schemas.microsoft.com/office/drawing/2014/main" id="{C57E86C8-D718-BB16-26E0-7C0A42242E68}"/>
              </a:ext>
              <a:ext uri="{C183D7F6-B498-43B3-948B-1728B52AA6E4}">
                <adec:decorative xmlns:adec="http://schemas.microsoft.com/office/drawing/2017/decorative" val="1"/>
              </a:ext>
            </a:extLst>
          </p:cNvPr>
          <p:cNvSpPr/>
          <p:nvPr/>
        </p:nvSpPr>
        <p:spPr>
          <a:xfrm>
            <a:off x="6770991" y="5113187"/>
            <a:ext cx="2969861" cy="1157221"/>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10" name="Rectangle 9">
            <a:extLst>
              <a:ext uri="{FF2B5EF4-FFF2-40B4-BE49-F238E27FC236}">
                <a16:creationId xmlns:a16="http://schemas.microsoft.com/office/drawing/2014/main" id="{9589ACFF-9549-BE3B-549C-3EFCC6F3A661}"/>
              </a:ext>
              <a:ext uri="{C183D7F6-B498-43B3-948B-1728B52AA6E4}">
                <adec:decorative xmlns:adec="http://schemas.microsoft.com/office/drawing/2017/decorative" val="1"/>
              </a:ext>
            </a:extLst>
          </p:cNvPr>
          <p:cNvSpPr/>
          <p:nvPr/>
        </p:nvSpPr>
        <p:spPr>
          <a:xfrm>
            <a:off x="395489" y="1461755"/>
            <a:ext cx="2865568" cy="68647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600"/>
              </a:spcBef>
              <a:spcAft>
                <a:spcPts val="0"/>
              </a:spcAft>
              <a:buClrTx/>
              <a:buSzTx/>
              <a:buFontTx/>
              <a:buNone/>
              <a:tabLst>
                <a:tab pos="1019757" algn="r"/>
              </a:tabLst>
              <a:defRPr/>
            </a:pPr>
            <a:r>
              <a:rPr kumimoji="0" lang="en-AU" altLang="de-DE" sz="1100" b="1" i="0" u="none" strike="noStrike" kern="1200" cap="none" spc="0" normalizeH="0" baseline="0" noProof="0">
                <a:ln>
                  <a:noFill/>
                </a:ln>
                <a:solidFill>
                  <a:schemeClr val="bg1"/>
                </a:solidFill>
                <a:effectLst/>
                <a:uLnTx/>
                <a:uFillTx/>
                <a:latin typeface="Arial Narrow"/>
                <a:ea typeface="Arial Unicode MS"/>
                <a:cs typeface="+mn-cs"/>
              </a:rPr>
              <a:t>Employers were not closely involved in the initial design of the project. </a:t>
            </a:r>
          </a:p>
        </p:txBody>
      </p:sp>
      <p:sp>
        <p:nvSpPr>
          <p:cNvPr id="24" name="Oval 23">
            <a:extLst>
              <a:ext uri="{FF2B5EF4-FFF2-40B4-BE49-F238E27FC236}">
                <a16:creationId xmlns:a16="http://schemas.microsoft.com/office/drawing/2014/main" id="{07E0CFCB-069A-F25A-757E-4F52DE9FAB6B}"/>
              </a:ext>
              <a:ext uri="{C183D7F6-B498-43B3-948B-1728B52AA6E4}">
                <adec:decorative xmlns:adec="http://schemas.microsoft.com/office/drawing/2017/decorative" val="1"/>
              </a:ext>
            </a:extLst>
          </p:cNvPr>
          <p:cNvSpPr/>
          <p:nvPr/>
        </p:nvSpPr>
        <p:spPr>
          <a:xfrm>
            <a:off x="185119" y="1340045"/>
            <a:ext cx="361310" cy="36131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chemeClr val="tx1"/>
                </a:solidFill>
                <a:effectLst/>
                <a:uLnTx/>
                <a:uFillTx/>
                <a:latin typeface="Arial Narrow"/>
                <a:ea typeface="+mn-ea"/>
                <a:cs typeface="+mn-cs"/>
              </a:rPr>
              <a:t>1</a:t>
            </a:r>
          </a:p>
        </p:txBody>
      </p:sp>
      <p:sp>
        <p:nvSpPr>
          <p:cNvPr id="25" name="Rectangle 24">
            <a:extLst>
              <a:ext uri="{FF2B5EF4-FFF2-40B4-BE49-F238E27FC236}">
                <a16:creationId xmlns:a16="http://schemas.microsoft.com/office/drawing/2014/main" id="{AF745A89-349B-E8E4-CBF9-EB5B70E7368D}"/>
              </a:ext>
              <a:ext uri="{C183D7F6-B498-43B3-948B-1728B52AA6E4}">
                <adec:decorative xmlns:adec="http://schemas.microsoft.com/office/drawing/2017/decorative" val="1"/>
              </a:ext>
            </a:extLst>
          </p:cNvPr>
          <p:cNvSpPr/>
          <p:nvPr/>
        </p:nvSpPr>
        <p:spPr>
          <a:xfrm>
            <a:off x="395489" y="2154089"/>
            <a:ext cx="2865568" cy="2854390"/>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The Community Corporate project design aimed to take an employer-led approach, ensuring that the training and placement activities aligned with real industry demands and opportunities. It incorporated a flexible structure to adjust to changing market needs and employer feedback throughout the program lifecycle.</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Employers told us they were not closely engaged in the initial co-design process, including key decisions around the type of training and its length and recruitment of cadets. </a:t>
            </a:r>
            <a:endParaRPr kumimoji="0" lang="en-AU" altLang="de-DE"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8" name="Rectangle 17">
            <a:extLst>
              <a:ext uri="{FF2B5EF4-FFF2-40B4-BE49-F238E27FC236}">
                <a16:creationId xmlns:a16="http://schemas.microsoft.com/office/drawing/2014/main" id="{7A4C307C-DABE-CB91-7B80-DCD0CE2F1E19}"/>
              </a:ext>
              <a:ext uri="{C183D7F6-B498-43B3-948B-1728B52AA6E4}">
                <adec:decorative xmlns:adec="http://schemas.microsoft.com/office/drawing/2017/decorative" val="1"/>
              </a:ext>
            </a:extLst>
          </p:cNvPr>
          <p:cNvSpPr/>
          <p:nvPr/>
        </p:nvSpPr>
        <p:spPr>
          <a:xfrm>
            <a:off x="3608671" y="2148224"/>
            <a:ext cx="2865567" cy="2860255"/>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rPr>
              <a:t>Throughout implementation of the project, Community Corporate undertook significant work with potential employer partners to understand their workforce needs and explain the benefits of the program.</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rPr>
              <a:t>This included thorough analysis of skill shortages across organisations and industry trends to understand the program's relevance to employers and tailor it to their needs. </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rPr>
              <a:t>Employers were involved in the selection process of cadets by reviewing profiles, conducting interviews, and assisting in making the final match, which aimed to create employer ownership of the process and investment in the cadets' success.</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endPar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endParaRPr>
          </a:p>
        </p:txBody>
      </p:sp>
      <p:sp>
        <p:nvSpPr>
          <p:cNvPr id="20" name="Rectangle 19">
            <a:extLst>
              <a:ext uri="{FF2B5EF4-FFF2-40B4-BE49-F238E27FC236}">
                <a16:creationId xmlns:a16="http://schemas.microsoft.com/office/drawing/2014/main" id="{75070DBB-B99E-3B19-3A14-1A5E15C9C30A}"/>
              </a:ext>
              <a:ext uri="{C183D7F6-B498-43B3-948B-1728B52AA6E4}">
                <adec:decorative xmlns:adec="http://schemas.microsoft.com/office/drawing/2017/decorative" val="1"/>
              </a:ext>
            </a:extLst>
          </p:cNvPr>
          <p:cNvSpPr/>
          <p:nvPr/>
        </p:nvSpPr>
        <p:spPr>
          <a:xfrm>
            <a:off x="6770991" y="2148225"/>
            <a:ext cx="2917735" cy="2860256"/>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rPr>
              <a:t>Although there were initial organisational misalignments within some employers about the deployment and training of cadets, Community Corporate navigated these challenges through collaborative engagement with employers.</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rPr>
              <a:t>This included adjusting their processes to include more initial coordination and engagement with employers and aligning roles to ensure that cadets' training and placements were in sync with actual job market needs within the employer's organisation.</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rPr>
              <a:t>This was well received by all Community Corporate employers we spoke to, who noted that this process of feedback and iteration meant that the model improved and became more fit for purpose for their needs as time went on. </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endPar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endParaRP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endParaRPr kumimoji="0" lang="en-AU" altLang="de-DE" sz="1100" b="0" i="0" u="none" strike="noStrike" kern="1200" cap="none" spc="0" normalizeH="0" baseline="0" noProof="0">
              <a:ln>
                <a:noFill/>
              </a:ln>
              <a:solidFill>
                <a:srgbClr val="191919"/>
              </a:solidFill>
              <a:effectLst/>
              <a:uLnTx/>
              <a:uFillTx/>
              <a:latin typeface="Arial Narrow"/>
              <a:ea typeface="Arial Unicode MS"/>
              <a:cs typeface="Arial" pitchFamily="34" charset="0"/>
            </a:endParaRPr>
          </a:p>
        </p:txBody>
      </p:sp>
      <p:sp>
        <p:nvSpPr>
          <p:cNvPr id="28" name="TextBox 27">
            <a:extLst>
              <a:ext uri="{FF2B5EF4-FFF2-40B4-BE49-F238E27FC236}">
                <a16:creationId xmlns:a16="http://schemas.microsoft.com/office/drawing/2014/main" id="{45E47B76-0700-AE37-75C6-79941944FC81}"/>
              </a:ext>
              <a:ext uri="{C183D7F6-B498-43B3-948B-1728B52AA6E4}">
                <adec:decorative xmlns:adec="http://schemas.microsoft.com/office/drawing/2017/decorative" val="1"/>
              </a:ext>
            </a:extLst>
          </p:cNvPr>
          <p:cNvSpPr txBox="1"/>
          <p:nvPr/>
        </p:nvSpPr>
        <p:spPr>
          <a:xfrm>
            <a:off x="6823117" y="5108626"/>
            <a:ext cx="2917735"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“Community Corporate were amazing, very supportive and understanding and collaborative and worked with us to ensure that we did get the best out of the program as possible. We had a recruiter on the ground doing meet &amp; greets with participants and involved in regular touchpoints throughout the training and through the interview process as well.” – Employer </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29" name="Rounded Rectangular Callout 28">
            <a:extLst>
              <a:ext uri="{FF2B5EF4-FFF2-40B4-BE49-F238E27FC236}">
                <a16:creationId xmlns:a16="http://schemas.microsoft.com/office/drawing/2014/main" id="{7DB6708F-35BB-D672-ABD0-A22F108D9EA9}"/>
              </a:ext>
              <a:ext uri="{C183D7F6-B498-43B3-948B-1728B52AA6E4}">
                <adec:decorative xmlns:adec="http://schemas.microsoft.com/office/drawing/2017/decorative" val="1"/>
              </a:ext>
            </a:extLst>
          </p:cNvPr>
          <p:cNvSpPr/>
          <p:nvPr/>
        </p:nvSpPr>
        <p:spPr>
          <a:xfrm>
            <a:off x="3582586" y="5108624"/>
            <a:ext cx="2917736" cy="1157221"/>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defRPr/>
            </a:pPr>
            <a:r>
              <a:rPr lang="en-US" sz="1000">
                <a:solidFill>
                  <a:srgbClr val="191919"/>
                </a:solidFill>
                <a:latin typeface="Arial Narrow"/>
              </a:rPr>
              <a:t>“</a:t>
            </a:r>
            <a:r>
              <a:rPr lang="en-AU" sz="1000">
                <a:solidFill>
                  <a:schemeClr val="tx1"/>
                </a:solidFill>
              </a:rPr>
              <a:t>The employers had different requirements within each area, they all want different skills as well…</a:t>
            </a:r>
            <a:r>
              <a:rPr lang="en-US" sz="1000">
                <a:solidFill>
                  <a:srgbClr val="191919"/>
                </a:solidFill>
                <a:latin typeface="Arial Narrow"/>
              </a:rPr>
              <a:t>We were meeting fortnightly [with the employer] which was really labour intensive. They changed the goalposts every meeting but we responded every time which is why they stayed committed.” – Community Corporate </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30" name="Rounded Rectangular Callout 29">
            <a:extLst>
              <a:ext uri="{FF2B5EF4-FFF2-40B4-BE49-F238E27FC236}">
                <a16:creationId xmlns:a16="http://schemas.microsoft.com/office/drawing/2014/main" id="{9E2F1182-68AE-49CD-68BD-B65E3DE898B7}"/>
              </a:ext>
              <a:ext uri="{C183D7F6-B498-43B3-948B-1728B52AA6E4}">
                <adec:decorative xmlns:adec="http://schemas.microsoft.com/office/drawing/2017/decorative" val="1"/>
              </a:ext>
            </a:extLst>
          </p:cNvPr>
          <p:cNvSpPr/>
          <p:nvPr/>
        </p:nvSpPr>
        <p:spPr>
          <a:xfrm>
            <a:off x="390054" y="5108625"/>
            <a:ext cx="2917736" cy="1157221"/>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“Don’t recall a lot of co-design and could have spent more time at the onset to co-design more and bring in different parts of the business which would have let them know that ServiceNow wouldn’t have been that suitable.” – Employer  </a:t>
            </a:r>
          </a:p>
        </p:txBody>
      </p:sp>
    </p:spTree>
    <p:extLst>
      <p:ext uri="{BB962C8B-B14F-4D97-AF65-F5344CB8AC3E}">
        <p14:creationId xmlns:p14="http://schemas.microsoft.com/office/powerpoint/2010/main" val="2853367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E559572-7FC4-83CE-6F95-CE6D36426B5C}"/>
              </a:ext>
              <a:ext uri="{C183D7F6-B498-43B3-948B-1728B52AA6E4}">
                <adec:decorative xmlns:adec="http://schemas.microsoft.com/office/drawing/2017/decorative" val="1"/>
              </a:ext>
            </a:extLst>
          </p:cNvPr>
          <p:cNvSpPr/>
          <p:nvPr/>
        </p:nvSpPr>
        <p:spPr>
          <a:xfrm>
            <a:off x="0" y="5981991"/>
            <a:ext cx="9906000" cy="876009"/>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 name="Text Placeholder 1">
            <a:extLst>
              <a:ext uri="{FF2B5EF4-FFF2-40B4-BE49-F238E27FC236}">
                <a16:creationId xmlns:a16="http://schemas.microsoft.com/office/drawing/2014/main" id="{2F9200FC-D706-354D-AFEA-5447F1C83CE7}"/>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a:t>While the training and tailored supports provided by Community Corporate were well received by cadets, they did not always meet employer needs and often required employers to provide additional training to cadets. Employers attributed this to the nature and complexity of the roles and skills required, rather than the quality of training. </a:t>
            </a:r>
          </a:p>
        </p:txBody>
      </p:sp>
      <p:sp>
        <p:nvSpPr>
          <p:cNvPr id="3" name="Title 2">
            <a:extLst>
              <a:ext uri="{FF2B5EF4-FFF2-40B4-BE49-F238E27FC236}">
                <a16:creationId xmlns:a16="http://schemas.microsoft.com/office/drawing/2014/main" id="{EEBE0CC5-2884-354C-578B-2FB5CA541B62}"/>
              </a:ext>
              <a:ext uri="{C183D7F6-B498-43B3-948B-1728B52AA6E4}">
                <adec:decorative xmlns:adec="http://schemas.microsoft.com/office/drawing/2017/decorative" val="1"/>
              </a:ext>
            </a:extLst>
          </p:cNvPr>
          <p:cNvSpPr>
            <a:spLocks noGrp="1"/>
          </p:cNvSpPr>
          <p:nvPr>
            <p:ph type="title"/>
          </p:nvPr>
        </p:nvSpPr>
        <p:spPr/>
        <p:txBody>
          <a:bodyPr/>
          <a:lstStyle/>
          <a:p>
            <a:r>
              <a:rPr lang="en-US"/>
              <a:t>Community Corporate | Structured training</a:t>
            </a:r>
          </a:p>
        </p:txBody>
      </p:sp>
      <p:sp>
        <p:nvSpPr>
          <p:cNvPr id="4" name="Slide Number Placeholder 3">
            <a:extLst>
              <a:ext uri="{FF2B5EF4-FFF2-40B4-BE49-F238E27FC236}">
                <a16:creationId xmlns:a16="http://schemas.microsoft.com/office/drawing/2014/main" id="{B0C160F1-48B7-33F5-93E2-4C2115CC5B72}"/>
              </a:ext>
              <a:ext uri="{C183D7F6-B498-43B3-948B-1728B52AA6E4}">
                <adec:decorative xmlns:adec="http://schemas.microsoft.com/office/drawing/2017/decorative" val="1"/>
              </a:ext>
            </a:extLst>
          </p:cNvPr>
          <p:cNvSpPr>
            <a:spLocks noGrp="1"/>
          </p:cNvSpPr>
          <p:nvPr>
            <p:ph type="sldNum" sz="quarter" idx="11"/>
          </p:nvPr>
        </p:nvSpPr>
        <p:spPr>
          <a:xfrm>
            <a:off x="9512067" y="6433210"/>
            <a:ext cx="3356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6" name="TextBox 5">
            <a:extLst>
              <a:ext uri="{FF2B5EF4-FFF2-40B4-BE49-F238E27FC236}">
                <a16:creationId xmlns:a16="http://schemas.microsoft.com/office/drawing/2014/main" id="{AB9EF12A-DBD4-9908-D680-4C32272F2235}"/>
              </a:ext>
              <a:ext uri="{C183D7F6-B498-43B3-948B-1728B52AA6E4}">
                <adec:decorative xmlns:adec="http://schemas.microsoft.com/office/drawing/2017/decorative" val="1"/>
              </a:ext>
            </a:extLst>
          </p:cNvPr>
          <p:cNvSpPr txBox="1"/>
          <p:nvPr/>
        </p:nvSpPr>
        <p:spPr>
          <a:xfrm>
            <a:off x="1462174" y="1687846"/>
            <a:ext cx="3901780" cy="1055650"/>
          </a:xfrm>
          <a:prstGeom prst="rect">
            <a:avLst/>
          </a:prstGeom>
          <a:solidFill>
            <a:schemeClr val="bg1"/>
          </a:solidFill>
          <a:ln>
            <a:solidFill>
              <a:schemeClr val="bg2"/>
            </a:solidFill>
          </a:ln>
        </p:spPr>
        <p:txBody>
          <a:bodyPr wrap="square" tIns="180000" rtlCol="0">
            <a:noAutofit/>
          </a:bodyPr>
          <a:lstStyle/>
          <a:p>
            <a:pPr marL="0" marR="0" lvl="1" indent="-811964" algn="l" defTabSz="457200" rtl="0" eaLnBrk="1" fontAlgn="auto" latinLnBrk="0" hangingPunct="1">
              <a:lnSpc>
                <a:spcPct val="100000"/>
              </a:lnSpc>
              <a:spcBef>
                <a:spcPts val="0"/>
              </a:spcBef>
              <a:spcAft>
                <a:spcPts val="600"/>
              </a:spcAft>
              <a:buClr>
                <a:srgbClr val="931B2F"/>
              </a:buClr>
              <a:buSzPct val="100000"/>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sym typeface="Wingdings" pitchFamily="2" charset="2"/>
              </a:rPr>
              <a:t>Cadets valued the soft skills training and most told us it was the most important aspect of the structured training to help them bridge cultural gaps and navigate the nuances of the Australian workplace. The focus on communication and cultural competence was particularly well received as it helped to boost confidence and equip them with communication skills. </a:t>
            </a:r>
          </a:p>
        </p:txBody>
      </p:sp>
      <p:sp>
        <p:nvSpPr>
          <p:cNvPr id="7" name="TextBox 6">
            <a:extLst>
              <a:ext uri="{FF2B5EF4-FFF2-40B4-BE49-F238E27FC236}">
                <a16:creationId xmlns:a16="http://schemas.microsoft.com/office/drawing/2014/main" id="{D6AAB512-96B5-A73A-2218-D5759AF90972}"/>
              </a:ext>
              <a:ext uri="{C183D7F6-B498-43B3-948B-1728B52AA6E4}">
                <adec:decorative xmlns:adec="http://schemas.microsoft.com/office/drawing/2017/decorative" val="1"/>
              </a:ext>
            </a:extLst>
          </p:cNvPr>
          <p:cNvSpPr txBox="1"/>
          <p:nvPr/>
        </p:nvSpPr>
        <p:spPr>
          <a:xfrm>
            <a:off x="1462172" y="4201106"/>
            <a:ext cx="3901780" cy="1541428"/>
          </a:xfrm>
          <a:prstGeom prst="rect">
            <a:avLst/>
          </a:prstGeom>
          <a:solidFill>
            <a:schemeClr val="bg1"/>
          </a:solidFill>
          <a:ln>
            <a:solidFill>
              <a:schemeClr val="tx2"/>
            </a:solidFill>
          </a:ln>
        </p:spPr>
        <p:txBody>
          <a:bodyPr wrap="square" tIns="180000" rtlCol="0">
            <a:noAutofit/>
          </a:bodyPr>
          <a:lstStyle/>
          <a:p>
            <a:pPr marL="0" marR="0" lvl="1" indent="-811964" algn="l" defTabSz="457200" rtl="0" eaLnBrk="1" fontAlgn="auto" latinLnBrk="0" hangingPunct="1">
              <a:lnSpc>
                <a:spcPct val="100000"/>
              </a:lnSpc>
              <a:spcBef>
                <a:spcPts val="0"/>
              </a:spcBef>
              <a:spcAft>
                <a:spcPts val="600"/>
              </a:spcAft>
              <a:buClr>
                <a:srgbClr val="931B2F"/>
              </a:buClr>
              <a:buSzPct val="100000"/>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sym typeface="Wingdings" pitchFamily="2" charset="2"/>
              </a:rPr>
              <a:t>Many cadets who undertook training had previous digital skills qualifications or were returning to the workforce after time away. As a result, the training acted as a refresher / upskilling course for them. Cadets valued the recognition of their prior overseas experience in the course, as it validated their professional backgrounds. Despite having previous experience, some cadets acknowledged that the training helped them to contextualise their experience in line with local practices.</a:t>
            </a:r>
          </a:p>
        </p:txBody>
      </p:sp>
      <p:sp>
        <p:nvSpPr>
          <p:cNvPr id="8" name="TextBox 7">
            <a:extLst>
              <a:ext uri="{FF2B5EF4-FFF2-40B4-BE49-F238E27FC236}">
                <a16:creationId xmlns:a16="http://schemas.microsoft.com/office/drawing/2014/main" id="{D2D2DD7E-71B9-5B19-7F73-D6D277D55D99}"/>
              </a:ext>
              <a:ext uri="{C183D7F6-B498-43B3-948B-1728B52AA6E4}">
                <adec:decorative xmlns:adec="http://schemas.microsoft.com/office/drawing/2017/decorative" val="1"/>
              </a:ext>
            </a:extLst>
          </p:cNvPr>
          <p:cNvSpPr txBox="1"/>
          <p:nvPr/>
        </p:nvSpPr>
        <p:spPr>
          <a:xfrm>
            <a:off x="1459910" y="2862407"/>
            <a:ext cx="3901780" cy="1210564"/>
          </a:xfrm>
          <a:prstGeom prst="rect">
            <a:avLst/>
          </a:prstGeom>
          <a:solidFill>
            <a:schemeClr val="bg1"/>
          </a:solidFill>
          <a:ln>
            <a:solidFill>
              <a:schemeClr val="tx2">
                <a:lumMod val="60000"/>
                <a:lumOff val="40000"/>
              </a:schemeClr>
            </a:solidFill>
          </a:ln>
        </p:spPr>
        <p:txBody>
          <a:bodyPr wrap="square" tIns="180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Most cadets told us they found the technical training they received was well delivered, and in particular called out the usefulness of the certifications and real-world applications of training. However, some cadets told us that the training needed to be better tailored to address the tech stacks used by the employers.</a:t>
            </a:r>
          </a:p>
        </p:txBody>
      </p:sp>
      <p:cxnSp>
        <p:nvCxnSpPr>
          <p:cNvPr id="9" name="Straight Connector 8">
            <a:extLst>
              <a:ext uri="{FF2B5EF4-FFF2-40B4-BE49-F238E27FC236}">
                <a16:creationId xmlns:a16="http://schemas.microsoft.com/office/drawing/2014/main" id="{4738253F-C96B-34DE-5A79-86B95967BBB9}"/>
              </a:ext>
              <a:ext uri="{C183D7F6-B498-43B3-948B-1728B52AA6E4}">
                <adec:decorative xmlns:adec="http://schemas.microsoft.com/office/drawing/2017/decorative" val="1"/>
              </a:ext>
            </a:extLst>
          </p:cNvPr>
          <p:cNvCxnSpPr>
            <a:cxnSpLocks/>
          </p:cNvCxnSpPr>
          <p:nvPr/>
        </p:nvCxnSpPr>
        <p:spPr>
          <a:xfrm>
            <a:off x="583958" y="1693701"/>
            <a:ext cx="9136830" cy="0"/>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79F63B5-A656-2BF3-8FCE-EB4E497B636B}"/>
              </a:ext>
              <a:ext uri="{C183D7F6-B498-43B3-948B-1728B52AA6E4}">
                <adec:decorative xmlns:adec="http://schemas.microsoft.com/office/drawing/2017/decorative" val="1"/>
              </a:ext>
            </a:extLst>
          </p:cNvPr>
          <p:cNvCxnSpPr>
            <a:cxnSpLocks/>
          </p:cNvCxnSpPr>
          <p:nvPr/>
        </p:nvCxnSpPr>
        <p:spPr>
          <a:xfrm>
            <a:off x="633716" y="2874427"/>
            <a:ext cx="9084810" cy="1"/>
          </a:xfrm>
          <a:prstGeom prst="line">
            <a:avLst/>
          </a:pr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EA7DE50-8A73-A1E2-C541-AE2A75ADBE5D}"/>
              </a:ext>
              <a:ext uri="{C183D7F6-B498-43B3-948B-1728B52AA6E4}">
                <adec:decorative xmlns:adec="http://schemas.microsoft.com/office/drawing/2017/decorative" val="1"/>
              </a:ext>
            </a:extLst>
          </p:cNvPr>
          <p:cNvCxnSpPr>
            <a:cxnSpLocks/>
          </p:cNvCxnSpPr>
          <p:nvPr/>
        </p:nvCxnSpPr>
        <p:spPr>
          <a:xfrm>
            <a:off x="977359" y="4206961"/>
            <a:ext cx="8743429"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2AD916E-5535-B368-032F-885247B6EFB5}"/>
              </a:ext>
              <a:ext uri="{C183D7F6-B498-43B3-948B-1728B52AA6E4}">
                <adec:decorative xmlns:adec="http://schemas.microsoft.com/office/drawing/2017/decorative" val="1"/>
              </a:ext>
            </a:extLst>
          </p:cNvPr>
          <p:cNvSpPr txBox="1"/>
          <p:nvPr/>
        </p:nvSpPr>
        <p:spPr>
          <a:xfrm>
            <a:off x="5533480" y="4201105"/>
            <a:ext cx="4187308" cy="1541429"/>
          </a:xfrm>
          <a:prstGeom prst="rect">
            <a:avLst/>
          </a:prstGeom>
          <a:ln>
            <a:solidFill>
              <a:schemeClr val="tx2"/>
            </a:solidFill>
          </a:ln>
        </p:spPr>
        <p:txBody>
          <a:bodyPr wrap="square" tIns="180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000000"/>
                </a:solidFill>
                <a:effectLst/>
                <a:uLnTx/>
                <a:uFillTx/>
                <a:latin typeface="Arial Narrow"/>
                <a:ea typeface="+mn-ea"/>
                <a:cs typeface="+mn-cs"/>
              </a:rPr>
              <a:t>Employers acknowledged the significant expertise and professionalism that the cadets brought from prior work experience. They appreciated the way the program facilitated the translation of these competencies into the Australian context, although they noted the process of aligning these skills with specific operational needs was an ongoing challenge. Some employers noted that cadets would not have been as successful in the workplace and would not have had the requisite technical skills without existing prior training and experience. </a:t>
            </a:r>
          </a:p>
        </p:txBody>
      </p:sp>
      <p:sp>
        <p:nvSpPr>
          <p:cNvPr id="13" name="TextBox 12">
            <a:extLst>
              <a:ext uri="{FF2B5EF4-FFF2-40B4-BE49-F238E27FC236}">
                <a16:creationId xmlns:a16="http://schemas.microsoft.com/office/drawing/2014/main" id="{E7DF4D13-C57F-8619-C514-96C3BB011225}"/>
              </a:ext>
              <a:ext uri="{C183D7F6-B498-43B3-948B-1728B52AA6E4}">
                <adec:decorative xmlns:adec="http://schemas.microsoft.com/office/drawing/2017/decorative" val="1"/>
              </a:ext>
            </a:extLst>
          </p:cNvPr>
          <p:cNvSpPr txBox="1"/>
          <p:nvPr/>
        </p:nvSpPr>
        <p:spPr>
          <a:xfrm>
            <a:off x="5533483" y="1687845"/>
            <a:ext cx="4187305" cy="1055652"/>
          </a:xfrm>
          <a:prstGeom prst="rect">
            <a:avLst/>
          </a:prstGeom>
          <a:ln>
            <a:solidFill>
              <a:schemeClr val="bg2"/>
            </a:solidFill>
          </a:ln>
        </p:spPr>
        <p:txBody>
          <a:bodyPr wrap="square" tIns="180000"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Soft skills training was well received by employers, with many employers highlighting cadets’ preparedness for the workplace, polished interview skills and ability to integrate seamlessly into existing teams. Employers also recognised the importance of cultural training, which not only benefited the cadets but also enriched the cultural sensitivity of their existing workforce.</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8" name="Oval 17">
            <a:extLst>
              <a:ext uri="{FF2B5EF4-FFF2-40B4-BE49-F238E27FC236}">
                <a16:creationId xmlns:a16="http://schemas.microsoft.com/office/drawing/2014/main" id="{A92E46C8-18DB-8717-C6F0-0031FF4FF276}"/>
              </a:ext>
              <a:ext uri="{C183D7F6-B498-43B3-948B-1728B52AA6E4}">
                <adec:decorative xmlns:adec="http://schemas.microsoft.com/office/drawing/2017/decorative" val="1"/>
              </a:ext>
            </a:extLst>
          </p:cNvPr>
          <p:cNvSpPr/>
          <p:nvPr/>
        </p:nvSpPr>
        <p:spPr>
          <a:xfrm>
            <a:off x="136321" y="1562895"/>
            <a:ext cx="1153069" cy="1153069"/>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191919"/>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Soft skill training</a:t>
            </a:r>
          </a:p>
        </p:txBody>
      </p:sp>
      <p:sp>
        <p:nvSpPr>
          <p:cNvPr id="19" name="Oval 18">
            <a:extLst>
              <a:ext uri="{FF2B5EF4-FFF2-40B4-BE49-F238E27FC236}">
                <a16:creationId xmlns:a16="http://schemas.microsoft.com/office/drawing/2014/main" id="{C93875E6-8A2A-2D49-2497-5A9ACE4230B3}"/>
              </a:ext>
              <a:ext uri="{C183D7F6-B498-43B3-948B-1728B52AA6E4}">
                <adec:decorative xmlns:adec="http://schemas.microsoft.com/office/drawing/2017/decorative" val="1"/>
              </a:ext>
            </a:extLst>
          </p:cNvPr>
          <p:cNvSpPr/>
          <p:nvPr/>
        </p:nvSpPr>
        <p:spPr>
          <a:xfrm>
            <a:off x="134059" y="2737455"/>
            <a:ext cx="1153068" cy="1153068"/>
          </a:xfrm>
          <a:prstGeom prst="ellipse">
            <a:avLst/>
          </a:prstGeom>
          <a:solidFill>
            <a:schemeClr val="tx2">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chemeClr val="tx1"/>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chemeClr val="tx1"/>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chemeClr val="tx1"/>
                </a:solidFill>
                <a:effectLst/>
                <a:uLnTx/>
                <a:uFillTx/>
                <a:latin typeface="Arial Narrow"/>
                <a:ea typeface="+mn-ea"/>
                <a:cs typeface="+mn-cs"/>
              </a:rPr>
              <a:t>Technical training</a:t>
            </a:r>
          </a:p>
        </p:txBody>
      </p:sp>
      <p:sp>
        <p:nvSpPr>
          <p:cNvPr id="20" name="Oval 19">
            <a:extLst>
              <a:ext uri="{FF2B5EF4-FFF2-40B4-BE49-F238E27FC236}">
                <a16:creationId xmlns:a16="http://schemas.microsoft.com/office/drawing/2014/main" id="{CFC40809-0A83-63F8-70FF-481995E93F55}"/>
              </a:ext>
              <a:ext uri="{C183D7F6-B498-43B3-948B-1728B52AA6E4}">
                <adec:decorative xmlns:adec="http://schemas.microsoft.com/office/drawing/2017/decorative" val="1"/>
              </a:ext>
            </a:extLst>
          </p:cNvPr>
          <p:cNvSpPr/>
          <p:nvPr/>
        </p:nvSpPr>
        <p:spPr>
          <a:xfrm>
            <a:off x="185212" y="4076156"/>
            <a:ext cx="1107432" cy="1107432"/>
          </a:xfrm>
          <a:prstGeom prst="ellipse">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dirty="0">
              <a:ln>
                <a:noFill/>
              </a:ln>
              <a:solidFill>
                <a:srgbClr val="FFFFF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tx1"/>
                </a:solidFill>
                <a:effectLst/>
                <a:uLnTx/>
                <a:uFillTx/>
                <a:latin typeface="Arial Narrow"/>
                <a:ea typeface="+mn-ea"/>
                <a:cs typeface="+mn-cs"/>
              </a:rPr>
              <a:t>Prior training</a:t>
            </a:r>
          </a:p>
        </p:txBody>
      </p:sp>
      <p:sp>
        <p:nvSpPr>
          <p:cNvPr id="21" name="TextBox 20">
            <a:extLst>
              <a:ext uri="{FF2B5EF4-FFF2-40B4-BE49-F238E27FC236}">
                <a16:creationId xmlns:a16="http://schemas.microsoft.com/office/drawing/2014/main" id="{4CAF4930-4156-94C4-3488-AF4EEBBEDF1B}"/>
              </a:ext>
              <a:ext uri="{C183D7F6-B498-43B3-948B-1728B52AA6E4}">
                <adec:decorative xmlns:adec="http://schemas.microsoft.com/office/drawing/2017/decorative" val="1"/>
              </a:ext>
            </a:extLst>
          </p:cNvPr>
          <p:cNvSpPr txBox="1"/>
          <p:nvPr/>
        </p:nvSpPr>
        <p:spPr>
          <a:xfrm>
            <a:off x="5511068" y="1411936"/>
            <a:ext cx="4064213" cy="27699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EAEAEA">
                    <a:lumMod val="50000"/>
                  </a:srgbClr>
                </a:solidFill>
                <a:effectLst/>
                <a:uLnTx/>
                <a:uFillTx/>
                <a:latin typeface="Arial Narrow"/>
                <a:ea typeface="+mn-ea"/>
                <a:cs typeface="+mn-cs"/>
              </a:rPr>
              <a:t>Employer experience</a:t>
            </a:r>
          </a:p>
        </p:txBody>
      </p:sp>
      <p:sp>
        <p:nvSpPr>
          <p:cNvPr id="22" name="TextBox 21">
            <a:extLst>
              <a:ext uri="{FF2B5EF4-FFF2-40B4-BE49-F238E27FC236}">
                <a16:creationId xmlns:a16="http://schemas.microsoft.com/office/drawing/2014/main" id="{BE0B3E65-D9AE-1308-6735-2402550E29EC}"/>
              </a:ext>
              <a:ext uri="{C183D7F6-B498-43B3-948B-1728B52AA6E4}">
                <adec:decorative xmlns:adec="http://schemas.microsoft.com/office/drawing/2017/decorative" val="1"/>
              </a:ext>
            </a:extLst>
          </p:cNvPr>
          <p:cNvSpPr txBox="1"/>
          <p:nvPr/>
        </p:nvSpPr>
        <p:spPr>
          <a:xfrm>
            <a:off x="5531219" y="2862406"/>
            <a:ext cx="4189569" cy="1210559"/>
          </a:xfrm>
          <a:prstGeom prst="rect">
            <a:avLst/>
          </a:prstGeom>
          <a:ln>
            <a:solidFill>
              <a:schemeClr val="tx2">
                <a:lumMod val="60000"/>
                <a:lumOff val="40000"/>
              </a:schemeClr>
            </a:solidFill>
          </a:ln>
        </p:spPr>
        <p:txBody>
          <a:bodyPr wrap="square" tIns="180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Some employers told us that the technical training did not fully align with the specific needs of the roles and required additional on-the-job training. Employers suggested closer alignment with industry standards and more advanced technical training. They noted that changes made to structured training, including extending its duration, meant that it became more fit-for-purpose as the project evolved. </a:t>
            </a:r>
          </a:p>
        </p:txBody>
      </p:sp>
      <p:sp>
        <p:nvSpPr>
          <p:cNvPr id="23" name="TextBox 22">
            <a:extLst>
              <a:ext uri="{FF2B5EF4-FFF2-40B4-BE49-F238E27FC236}">
                <a16:creationId xmlns:a16="http://schemas.microsoft.com/office/drawing/2014/main" id="{BF2A3142-0E90-908B-CB8A-1EFB4C789245}"/>
              </a:ext>
              <a:ext uri="{C183D7F6-B498-43B3-948B-1728B52AA6E4}">
                <adec:decorative xmlns:adec="http://schemas.microsoft.com/office/drawing/2017/decorative" val="1"/>
              </a:ext>
            </a:extLst>
          </p:cNvPr>
          <p:cNvSpPr txBox="1"/>
          <p:nvPr/>
        </p:nvSpPr>
        <p:spPr>
          <a:xfrm>
            <a:off x="1462172" y="1399551"/>
            <a:ext cx="3901780" cy="27699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EAEAEA">
                    <a:lumMod val="50000"/>
                  </a:srgbClr>
                </a:solidFill>
                <a:effectLst/>
                <a:uLnTx/>
                <a:uFillTx/>
                <a:latin typeface="Arial Narrow"/>
                <a:ea typeface="+mn-ea"/>
                <a:cs typeface="+mn-cs"/>
              </a:rPr>
              <a:t>Cadet experience</a:t>
            </a:r>
          </a:p>
        </p:txBody>
      </p:sp>
      <p:pic>
        <p:nvPicPr>
          <p:cNvPr id="26" name="Graphic 25">
            <a:extLst>
              <a:ext uri="{FF2B5EF4-FFF2-40B4-BE49-F238E27FC236}">
                <a16:creationId xmlns:a16="http://schemas.microsoft.com/office/drawing/2014/main" id="{7B25C410-62C5-A665-9010-E0C235D4FC1E}"/>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98894" y="1707266"/>
            <a:ext cx="406270" cy="406270"/>
          </a:xfrm>
          <a:prstGeom prst="rect">
            <a:avLst/>
          </a:prstGeom>
        </p:spPr>
      </p:pic>
      <p:pic>
        <p:nvPicPr>
          <p:cNvPr id="27" name="Graphic 26">
            <a:extLst>
              <a:ext uri="{FF2B5EF4-FFF2-40B4-BE49-F238E27FC236}">
                <a16:creationId xmlns:a16="http://schemas.microsoft.com/office/drawing/2014/main" id="{F713679F-8F4E-0275-DFE4-2D8651B5A679}"/>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97092" y="2891494"/>
            <a:ext cx="432800" cy="432800"/>
          </a:xfrm>
          <a:prstGeom prst="rect">
            <a:avLst/>
          </a:prstGeom>
        </p:spPr>
      </p:pic>
      <p:pic>
        <p:nvPicPr>
          <p:cNvPr id="28" name="Graphic 27">
            <a:extLst>
              <a:ext uri="{FF2B5EF4-FFF2-40B4-BE49-F238E27FC236}">
                <a16:creationId xmlns:a16="http://schemas.microsoft.com/office/drawing/2014/main" id="{8C53FAE0-DB51-03CD-C41F-8AC3A52D91DC}"/>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69486" y="4230731"/>
            <a:ext cx="335678" cy="335678"/>
          </a:xfrm>
          <a:prstGeom prst="rect">
            <a:avLst/>
          </a:prstGeom>
        </p:spPr>
      </p:pic>
      <p:sp>
        <p:nvSpPr>
          <p:cNvPr id="35" name="Footer Placeholder 4">
            <a:extLst>
              <a:ext uri="{FF2B5EF4-FFF2-40B4-BE49-F238E27FC236}">
                <a16:creationId xmlns:a16="http://schemas.microsoft.com/office/drawing/2014/main" id="{8EBBCCCD-F566-DDA7-FD7B-A05E3FA63CD0}"/>
              </a:ext>
              <a:ext uri="{C183D7F6-B498-43B3-948B-1728B52AA6E4}">
                <adec:decorative xmlns:adec="http://schemas.microsoft.com/office/drawing/2017/decorative" val="1"/>
              </a:ext>
            </a:extLst>
          </p:cNvPr>
          <p:cNvSpPr>
            <a:spLocks noGrp="1"/>
          </p:cNvSpPr>
          <p:nvPr>
            <p:ph type="ftr" sz="quarter" idx="14"/>
          </p:nvPr>
        </p:nvSpPr>
        <p:spPr>
          <a:xfrm>
            <a:off x="150718" y="6574080"/>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a:t>
            </a:r>
            <a:r>
              <a:rPr kumimoji="0" lang="en-AU" sz="900" b="0" i="0" u="none" strike="noStrike" kern="1200" cap="none" spc="0" normalizeH="0" baseline="0" noProof="0" dirty="0" err="1">
                <a:ln>
                  <a:noFill/>
                </a:ln>
                <a:solidFill>
                  <a:srgbClr val="191919"/>
                </a:solidFill>
                <a:effectLst/>
                <a:uLnTx/>
                <a:uFillTx/>
                <a:latin typeface="Arial Narrow"/>
                <a:ea typeface="+mn-ea"/>
                <a:cs typeface="+mn-cs"/>
              </a:rPr>
              <a:t>dandolo</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interviews with Alumni, employers and the Community Corporate DSCT Final Implementation Report 2024</a:t>
            </a:r>
          </a:p>
        </p:txBody>
      </p:sp>
      <p:sp>
        <p:nvSpPr>
          <p:cNvPr id="36" name="Rounded Rectangular Callout 35">
            <a:extLst>
              <a:ext uri="{FF2B5EF4-FFF2-40B4-BE49-F238E27FC236}">
                <a16:creationId xmlns:a16="http://schemas.microsoft.com/office/drawing/2014/main" id="{F35918AF-02B4-136E-EDE9-8A2B8A72DDF2}"/>
              </a:ext>
              <a:ext uri="{C183D7F6-B498-43B3-948B-1728B52AA6E4}">
                <adec:decorative xmlns:adec="http://schemas.microsoft.com/office/drawing/2017/decorative" val="1"/>
              </a:ext>
            </a:extLst>
          </p:cNvPr>
          <p:cNvSpPr/>
          <p:nvPr/>
        </p:nvSpPr>
        <p:spPr>
          <a:xfrm>
            <a:off x="241951" y="5832019"/>
            <a:ext cx="2920058" cy="725759"/>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“The softer skills were way more important, the soft skills of how to get work in Australia. The culture of work in Australia is quite different from where I’m from. Tech skills I can learn outside, soft skills I cannot.” – Alumni </a:t>
            </a:r>
          </a:p>
        </p:txBody>
      </p:sp>
      <p:sp>
        <p:nvSpPr>
          <p:cNvPr id="37" name="Rounded Rectangular Callout 36">
            <a:extLst>
              <a:ext uri="{FF2B5EF4-FFF2-40B4-BE49-F238E27FC236}">
                <a16:creationId xmlns:a16="http://schemas.microsoft.com/office/drawing/2014/main" id="{DF7DDC2C-4218-A79D-2946-11E31D24D442}"/>
              </a:ext>
              <a:ext uri="{C183D7F6-B498-43B3-948B-1728B52AA6E4}">
                <adec:decorative xmlns:adec="http://schemas.microsoft.com/office/drawing/2017/decorative" val="1"/>
              </a:ext>
            </a:extLst>
          </p:cNvPr>
          <p:cNvSpPr/>
          <p:nvPr/>
        </p:nvSpPr>
        <p:spPr>
          <a:xfrm>
            <a:off x="3294618" y="5832018"/>
            <a:ext cx="3042419" cy="725759"/>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en-GB" sz="1000">
                <a:solidFill>
                  <a:schemeClr val="tx1"/>
                </a:solidFill>
              </a:rPr>
              <a:t>“As long as they have some IT skills they can train on the job. It’s more about the soft skills, you have a client facing job, it's harder to pick up those skills.</a:t>
            </a:r>
            <a:r>
              <a:rPr lang="en-AU" sz="1000">
                <a:solidFill>
                  <a:schemeClr val="tx1"/>
                </a:solidFill>
              </a:rPr>
              <a:t> We look for motivation and soft skills.” – Employer </a:t>
            </a:r>
            <a:endParaRPr kumimoji="0" lang="en-US" sz="1000" b="0" i="0" u="none" strike="noStrike" kern="1200" cap="none" spc="0" normalizeH="0" baseline="0" noProof="0">
              <a:ln>
                <a:noFill/>
              </a:ln>
              <a:solidFill>
                <a:schemeClr val="tx1"/>
              </a:solidFill>
              <a:effectLst/>
              <a:uLnTx/>
              <a:uFillTx/>
              <a:latin typeface="Arial Narrow"/>
              <a:ea typeface="+mn-ea"/>
              <a:cs typeface="+mn-cs"/>
            </a:endParaRPr>
          </a:p>
        </p:txBody>
      </p:sp>
      <p:sp>
        <p:nvSpPr>
          <p:cNvPr id="38" name="Rounded Rectangular Callout 37">
            <a:extLst>
              <a:ext uri="{FF2B5EF4-FFF2-40B4-BE49-F238E27FC236}">
                <a16:creationId xmlns:a16="http://schemas.microsoft.com/office/drawing/2014/main" id="{5B3D4F4E-9EDD-A431-C2ED-B530C51CB39A}"/>
              </a:ext>
              <a:ext uri="{C183D7F6-B498-43B3-948B-1728B52AA6E4}">
                <adec:decorative xmlns:adec="http://schemas.microsoft.com/office/drawing/2017/decorative" val="1"/>
              </a:ext>
            </a:extLst>
          </p:cNvPr>
          <p:cNvSpPr/>
          <p:nvPr/>
        </p:nvSpPr>
        <p:spPr>
          <a:xfrm>
            <a:off x="6469648" y="5832017"/>
            <a:ext cx="3042419" cy="725759"/>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AU" sz="1000" b="0" i="0" u="none" strike="noStrike" kern="1200" cap="none" spc="0" normalizeH="0" baseline="0" noProof="0">
                <a:ln>
                  <a:noFill/>
                </a:ln>
                <a:solidFill>
                  <a:srgbClr val="191919"/>
                </a:solidFill>
                <a:effectLst/>
                <a:uLnTx/>
                <a:uFillTx/>
                <a:latin typeface="Arial Narrow"/>
                <a:ea typeface="Times New Roman" panose="02020603050405020304" pitchFamily="18" charset="0"/>
                <a:cs typeface="Calibri" panose="020F0502020204030204" pitchFamily="34" charset="0"/>
              </a:rPr>
              <a:t>“With a grad they don’t care about your certificates, they care about your problem solving, that’s more important for them than anything else. There was no pre-req to start the job, its grad level.” – Alumni </a:t>
            </a:r>
          </a:p>
        </p:txBody>
      </p:sp>
    </p:spTree>
    <p:extLst>
      <p:ext uri="{BB962C8B-B14F-4D97-AF65-F5344CB8AC3E}">
        <p14:creationId xmlns:p14="http://schemas.microsoft.com/office/powerpoint/2010/main" val="431872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AA15AF0-F896-F0AE-F24A-1F84DD6A6FD0}"/>
              </a:ext>
              <a:ext uri="{C183D7F6-B498-43B3-948B-1728B52AA6E4}">
                <adec:decorative xmlns:adec="http://schemas.microsoft.com/office/drawing/2017/decorative" val="1"/>
              </a:ext>
            </a:extLst>
          </p:cNvPr>
          <p:cNvSpPr/>
          <p:nvPr/>
        </p:nvSpPr>
        <p:spPr>
          <a:xfrm rot="10800000" flipV="1">
            <a:off x="165145" y="1525733"/>
            <a:ext cx="9575705" cy="91329"/>
          </a:xfrm>
          <a:prstGeom prst="roundRect">
            <a:avLst>
              <a:gd name="adj" fmla="val 50000"/>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 name="Text Placeholder 1">
            <a:extLst>
              <a:ext uri="{FF2B5EF4-FFF2-40B4-BE49-F238E27FC236}">
                <a16:creationId xmlns:a16="http://schemas.microsoft.com/office/drawing/2014/main" id="{9D3B7EB7-5E18-3143-0A1A-0080C8D8C67D}"/>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Community Corporate invested significant time in matching cadets to employer needs. Regular feedback channels enabled them to tailor their training to meet the needs of employers and ensure work placements were available for cadets. </a:t>
            </a:r>
          </a:p>
        </p:txBody>
      </p:sp>
      <p:sp>
        <p:nvSpPr>
          <p:cNvPr id="3" name="Title 2">
            <a:extLst>
              <a:ext uri="{FF2B5EF4-FFF2-40B4-BE49-F238E27FC236}">
                <a16:creationId xmlns:a16="http://schemas.microsoft.com/office/drawing/2014/main" id="{5B81EEB2-7384-A20F-2A15-CD2AA3897466}"/>
              </a:ext>
              <a:ext uri="{C183D7F6-B498-43B3-948B-1728B52AA6E4}">
                <adec:decorative xmlns:adec="http://schemas.microsoft.com/office/drawing/2017/decorative" val="1"/>
              </a:ext>
            </a:extLst>
          </p:cNvPr>
          <p:cNvSpPr>
            <a:spLocks noGrp="1"/>
          </p:cNvSpPr>
          <p:nvPr>
            <p:ph type="title"/>
          </p:nvPr>
        </p:nvSpPr>
        <p:spPr/>
        <p:txBody>
          <a:bodyPr/>
          <a:lstStyle/>
          <a:p>
            <a:r>
              <a:rPr lang="en-US"/>
              <a:t>Community Corporate | Industry placements</a:t>
            </a:r>
          </a:p>
        </p:txBody>
      </p:sp>
      <p:sp>
        <p:nvSpPr>
          <p:cNvPr id="4" name="Slide Number Placeholder 3">
            <a:extLst>
              <a:ext uri="{FF2B5EF4-FFF2-40B4-BE49-F238E27FC236}">
                <a16:creationId xmlns:a16="http://schemas.microsoft.com/office/drawing/2014/main" id="{0129F7B0-4E94-F617-EE8E-58373CD4EE69}"/>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9" name="Oval 8">
            <a:extLst>
              <a:ext uri="{FF2B5EF4-FFF2-40B4-BE49-F238E27FC236}">
                <a16:creationId xmlns:a16="http://schemas.microsoft.com/office/drawing/2014/main" id="{4B3122AA-403D-7BEB-78D9-20707E67BA9D}"/>
              </a:ext>
              <a:ext uri="{C183D7F6-B498-43B3-948B-1728B52AA6E4}">
                <adec:decorative xmlns:adec="http://schemas.microsoft.com/office/drawing/2017/decorative" val="1"/>
              </a:ext>
            </a:extLst>
          </p:cNvPr>
          <p:cNvSpPr/>
          <p:nvPr/>
        </p:nvSpPr>
        <p:spPr>
          <a:xfrm>
            <a:off x="1877551" y="1358669"/>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pic>
        <p:nvPicPr>
          <p:cNvPr id="15" name="Graphic 14">
            <a:extLst>
              <a:ext uri="{FF2B5EF4-FFF2-40B4-BE49-F238E27FC236}">
                <a16:creationId xmlns:a16="http://schemas.microsoft.com/office/drawing/2014/main" id="{D7F95CA2-4084-8686-24BB-8BBDE3BDD48F}"/>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928803" y="1409091"/>
            <a:ext cx="288908" cy="288908"/>
          </a:xfrm>
          <a:prstGeom prst="rect">
            <a:avLst/>
          </a:prstGeom>
        </p:spPr>
      </p:pic>
      <p:sp>
        <p:nvSpPr>
          <p:cNvPr id="19" name="Rectangle 18">
            <a:extLst>
              <a:ext uri="{FF2B5EF4-FFF2-40B4-BE49-F238E27FC236}">
                <a16:creationId xmlns:a16="http://schemas.microsoft.com/office/drawing/2014/main" id="{C5A8F800-F85E-3865-C926-72C56E62888A}"/>
              </a:ext>
              <a:ext uri="{C183D7F6-B498-43B3-948B-1728B52AA6E4}">
                <adec:decorative xmlns:adec="http://schemas.microsoft.com/office/drawing/2017/decorative" val="1"/>
              </a:ext>
            </a:extLst>
          </p:cNvPr>
          <p:cNvSpPr/>
          <p:nvPr/>
        </p:nvSpPr>
        <p:spPr>
          <a:xfrm>
            <a:off x="1308878" y="1786614"/>
            <a:ext cx="1618709"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Cadet matching process </a:t>
            </a:r>
          </a:p>
        </p:txBody>
      </p:sp>
      <p:sp>
        <p:nvSpPr>
          <p:cNvPr id="8" name="TextBox 7">
            <a:extLst>
              <a:ext uri="{FF2B5EF4-FFF2-40B4-BE49-F238E27FC236}">
                <a16:creationId xmlns:a16="http://schemas.microsoft.com/office/drawing/2014/main" id="{69561143-975E-FCA2-D731-A940A209671A}"/>
              </a:ext>
              <a:ext uri="{C183D7F6-B498-43B3-948B-1728B52AA6E4}">
                <adec:decorative xmlns:adec="http://schemas.microsoft.com/office/drawing/2017/decorative" val="1"/>
              </a:ext>
            </a:extLst>
          </p:cNvPr>
          <p:cNvSpPr txBox="1"/>
          <p:nvPr/>
        </p:nvSpPr>
        <p:spPr>
          <a:xfrm rot="16200000">
            <a:off x="-264460" y="2826841"/>
            <a:ext cx="1120820"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Cadet perceptions</a:t>
            </a:r>
          </a:p>
        </p:txBody>
      </p:sp>
      <p:sp>
        <p:nvSpPr>
          <p:cNvPr id="22" name="TextBox 21">
            <a:extLst>
              <a:ext uri="{FF2B5EF4-FFF2-40B4-BE49-F238E27FC236}">
                <a16:creationId xmlns:a16="http://schemas.microsoft.com/office/drawing/2014/main" id="{36AD9E29-F848-DA1F-8F66-8F2B22C0C1EF}"/>
              </a:ext>
              <a:ext uri="{C183D7F6-B498-43B3-948B-1728B52AA6E4}">
                <adec:decorative xmlns:adec="http://schemas.microsoft.com/office/drawing/2017/decorative" val="1"/>
              </a:ext>
            </a:extLst>
          </p:cNvPr>
          <p:cNvSpPr txBox="1"/>
          <p:nvPr/>
        </p:nvSpPr>
        <p:spPr>
          <a:xfrm rot="16200000">
            <a:off x="-290108" y="4289005"/>
            <a:ext cx="1172116"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Employer feedback</a:t>
            </a:r>
          </a:p>
        </p:txBody>
      </p:sp>
      <p:sp>
        <p:nvSpPr>
          <p:cNvPr id="26" name="TextBox 1">
            <a:extLst>
              <a:ext uri="{FF2B5EF4-FFF2-40B4-BE49-F238E27FC236}">
                <a16:creationId xmlns:a16="http://schemas.microsoft.com/office/drawing/2014/main" id="{503E5793-6027-F720-DD21-7C2FD5145720}"/>
              </a:ext>
              <a:ext uri="{C183D7F6-B498-43B3-948B-1728B52AA6E4}">
                <adec:decorative xmlns:adec="http://schemas.microsoft.com/office/drawing/2017/decorative" val="1"/>
              </a:ext>
            </a:extLst>
          </p:cNvPr>
          <p:cNvSpPr txBox="1"/>
          <p:nvPr/>
        </p:nvSpPr>
        <p:spPr>
          <a:xfrm>
            <a:off x="540335" y="3736314"/>
            <a:ext cx="2953714" cy="1493931"/>
          </a:xfrm>
          <a:prstGeom prst="rect">
            <a:avLst/>
          </a:prstGeom>
          <a:solidFill>
            <a:schemeClr val="bg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Employers appreciated the initial screening and matching process that considered the company's needs and cadet profiles. However, some employers noted the challenge of accurately assessing the cadet's skill level and cultural fit purely based on profiles and interviews, suggesting a trial project or more interactive assessments could enhance the process in future. </a:t>
            </a:r>
          </a:p>
        </p:txBody>
      </p:sp>
      <p:sp>
        <p:nvSpPr>
          <p:cNvPr id="28" name="TextBox 1">
            <a:extLst>
              <a:ext uri="{FF2B5EF4-FFF2-40B4-BE49-F238E27FC236}">
                <a16:creationId xmlns:a16="http://schemas.microsoft.com/office/drawing/2014/main" id="{FA814FA4-65E9-FC5E-C5B4-A2D0FFB072D3}"/>
              </a:ext>
              <a:ext uri="{C183D7F6-B498-43B3-948B-1728B52AA6E4}">
                <adec:decorative xmlns:adec="http://schemas.microsoft.com/office/drawing/2017/decorative" val="1"/>
              </a:ext>
            </a:extLst>
          </p:cNvPr>
          <p:cNvSpPr txBox="1"/>
          <p:nvPr/>
        </p:nvSpPr>
        <p:spPr>
          <a:xfrm>
            <a:off x="540335" y="2252086"/>
            <a:ext cx="2953714" cy="1418220"/>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Cadets felt that the matching process was generally effective in aligning their skills and aspirations with suitable roles, although some noted a mismatch in expectations and delays </a:t>
            </a:r>
            <a:r>
              <a:rPr lang="en-AU" sz="1100">
                <a:solidFill>
                  <a:srgbClr val="191919"/>
                </a:solidFill>
                <a:latin typeface="Arial Narrow"/>
              </a:rPr>
              <a:t>in</a:t>
            </a:r>
            <a:r>
              <a:rPr kumimoji="0" lang="en-AU" sz="1100" b="0" i="0" u="none" strike="noStrike" kern="1200" cap="none" spc="0" normalizeH="0" baseline="0" noProof="0">
                <a:ln>
                  <a:noFill/>
                </a:ln>
                <a:solidFill>
                  <a:srgbClr val="191919"/>
                </a:solidFill>
                <a:effectLst/>
                <a:uLnTx/>
                <a:uFillTx/>
                <a:latin typeface="Arial Narrow"/>
                <a:ea typeface="+mn-ea"/>
                <a:cs typeface="+mn-cs"/>
              </a:rPr>
              <a:t> setting up placements. They valued the transparent communication and the effort to match their capabilities with potential employers but suggested improvements </a:t>
            </a:r>
            <a:r>
              <a:rPr lang="en-AU" sz="1100">
                <a:solidFill>
                  <a:srgbClr val="191919"/>
                </a:solidFill>
                <a:latin typeface="Arial Narrow"/>
              </a:rPr>
              <a:t>to </a:t>
            </a:r>
            <a:r>
              <a:rPr kumimoji="0" lang="en-AU" sz="1100" b="0" i="0" u="none" strike="noStrike" kern="1200" cap="none" spc="0" normalizeH="0" baseline="0" noProof="0">
                <a:ln>
                  <a:noFill/>
                </a:ln>
                <a:solidFill>
                  <a:srgbClr val="191919"/>
                </a:solidFill>
                <a:effectLst/>
                <a:uLnTx/>
                <a:uFillTx/>
                <a:latin typeface="Arial Narrow"/>
                <a:ea typeface="+mn-ea"/>
                <a:cs typeface="+mn-cs"/>
              </a:rPr>
              <a:t>the clarity of role descriptions.</a:t>
            </a:r>
          </a:p>
        </p:txBody>
      </p:sp>
      <p:sp>
        <p:nvSpPr>
          <p:cNvPr id="23" name="Rounded Rectangular Callout 22">
            <a:extLst>
              <a:ext uri="{FF2B5EF4-FFF2-40B4-BE49-F238E27FC236}">
                <a16:creationId xmlns:a16="http://schemas.microsoft.com/office/drawing/2014/main" id="{90C0052C-AB35-2E76-3DD7-08CF11F30F35}"/>
              </a:ext>
              <a:ext uri="{C183D7F6-B498-43B3-948B-1728B52AA6E4}">
                <adec:decorative xmlns:adec="http://schemas.microsoft.com/office/drawing/2017/decorative" val="1"/>
              </a:ext>
            </a:extLst>
          </p:cNvPr>
          <p:cNvSpPr/>
          <p:nvPr/>
        </p:nvSpPr>
        <p:spPr>
          <a:xfrm>
            <a:off x="540335" y="5388520"/>
            <a:ext cx="2953714" cy="1101489"/>
          </a:xfrm>
          <a:prstGeom prst="wedgeRoundRectCallout">
            <a:avLst>
              <a:gd name="adj1" fmla="val -20833"/>
              <a:gd name="adj2" fmla="val 55211"/>
              <a:gd name="adj3" fmla="val 16667"/>
            </a:avLst>
          </a:prstGeom>
          <a:solidFill>
            <a:schemeClr val="accent1"/>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“We were supposed to start our work placement in Sept of 2022 but it kept getting pushed out. Community Corporate promised they would get a placement for me, it was really great. The placement was delayed by [the company], but Community Corporate did everything they could to get us another placement ASAP.” </a:t>
            </a:r>
            <a:r>
              <a:rPr kumimoji="0" lang="en-AU" sz="1000" b="0" i="0" u="none" strike="noStrike" kern="1200" cap="none" spc="0" normalizeH="0" baseline="0" noProof="0">
                <a:ln>
                  <a:noFill/>
                </a:ln>
                <a:solidFill>
                  <a:srgbClr val="191919"/>
                </a:solidFill>
                <a:effectLst/>
                <a:uLnTx/>
                <a:uFillTx/>
                <a:latin typeface="Arial Narrow"/>
                <a:ea typeface="+mn-ea"/>
                <a:cs typeface="+mn-cs"/>
              </a:rPr>
              <a:t>– Alumni </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24" name="Footer Placeholder 4">
            <a:extLst>
              <a:ext uri="{FF2B5EF4-FFF2-40B4-BE49-F238E27FC236}">
                <a16:creationId xmlns:a16="http://schemas.microsoft.com/office/drawing/2014/main" id="{2190D1F8-7713-DB0D-9704-4DD7CC712CF6}"/>
              </a:ext>
              <a:ext uri="{C183D7F6-B498-43B3-948B-1728B52AA6E4}">
                <adec:decorative xmlns:adec="http://schemas.microsoft.com/office/drawing/2017/decorative" val="1"/>
              </a:ext>
            </a:extLst>
          </p:cNvPr>
          <p:cNvSpPr txBox="1">
            <a:spLocks/>
          </p:cNvSpPr>
          <p:nvPr/>
        </p:nvSpPr>
        <p:spPr>
          <a:xfrm>
            <a:off x="150718" y="6574080"/>
            <a:ext cx="7132320" cy="233014"/>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a:t>
            </a:r>
            <a:r>
              <a:rPr kumimoji="0" lang="en-AU" sz="900" b="0" i="0" u="none" strike="noStrike" kern="1200" cap="none" spc="0" normalizeH="0" baseline="0" noProof="0" dirty="0" err="1">
                <a:ln>
                  <a:noFill/>
                </a:ln>
                <a:solidFill>
                  <a:srgbClr val="191919"/>
                </a:solidFill>
                <a:effectLst/>
                <a:uLnTx/>
                <a:uFillTx/>
                <a:latin typeface="Arial Narrow"/>
                <a:ea typeface="+mn-ea"/>
                <a:cs typeface="+mn-cs"/>
              </a:rPr>
              <a:t>dandolo</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interviews with Alumni, employers and the Community Corporate DSCT Final Implementation Report 2024.</a:t>
            </a:r>
          </a:p>
        </p:txBody>
      </p:sp>
      <p:sp>
        <p:nvSpPr>
          <p:cNvPr id="6" name="Oval 5">
            <a:extLst>
              <a:ext uri="{FF2B5EF4-FFF2-40B4-BE49-F238E27FC236}">
                <a16:creationId xmlns:a16="http://schemas.microsoft.com/office/drawing/2014/main" id="{A8BEEC4D-D067-6108-20E0-94D8C1A92658}"/>
              </a:ext>
              <a:ext uri="{C183D7F6-B498-43B3-948B-1728B52AA6E4}">
                <adec:decorative xmlns:adec="http://schemas.microsoft.com/office/drawing/2017/decorative" val="1"/>
              </a:ext>
            </a:extLst>
          </p:cNvPr>
          <p:cNvSpPr/>
          <p:nvPr/>
        </p:nvSpPr>
        <p:spPr>
          <a:xfrm>
            <a:off x="4867662" y="1312592"/>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1" name="Oval 10">
            <a:extLst>
              <a:ext uri="{FF2B5EF4-FFF2-40B4-BE49-F238E27FC236}">
                <a16:creationId xmlns:a16="http://schemas.microsoft.com/office/drawing/2014/main" id="{68745624-075B-CB04-9CB8-6E9EAB3BD75A}"/>
              </a:ext>
              <a:ext uri="{C183D7F6-B498-43B3-948B-1728B52AA6E4}">
                <adec:decorative xmlns:adec="http://schemas.microsoft.com/office/drawing/2017/decorative" val="1"/>
              </a:ext>
            </a:extLst>
          </p:cNvPr>
          <p:cNvSpPr/>
          <p:nvPr/>
        </p:nvSpPr>
        <p:spPr>
          <a:xfrm>
            <a:off x="7738086" y="1308345"/>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2" name="Rectangle 11">
            <a:extLst>
              <a:ext uri="{FF2B5EF4-FFF2-40B4-BE49-F238E27FC236}">
                <a16:creationId xmlns:a16="http://schemas.microsoft.com/office/drawing/2014/main" id="{A795F4E1-00E4-26A3-2E34-9554F9B65F66}"/>
              </a:ext>
              <a:ext uri="{C183D7F6-B498-43B3-948B-1728B52AA6E4}">
                <adec:decorative xmlns:adec="http://schemas.microsoft.com/office/drawing/2017/decorative" val="1"/>
              </a:ext>
            </a:extLst>
          </p:cNvPr>
          <p:cNvSpPr/>
          <p:nvPr/>
        </p:nvSpPr>
        <p:spPr>
          <a:xfrm>
            <a:off x="6978415" y="1743944"/>
            <a:ext cx="2353978"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Work placement outcomes</a:t>
            </a:r>
          </a:p>
        </p:txBody>
      </p:sp>
      <p:sp>
        <p:nvSpPr>
          <p:cNvPr id="13" name="Rectangle 12">
            <a:extLst>
              <a:ext uri="{FF2B5EF4-FFF2-40B4-BE49-F238E27FC236}">
                <a16:creationId xmlns:a16="http://schemas.microsoft.com/office/drawing/2014/main" id="{D028D82E-11B8-04A1-A996-F43250E9D3FA}"/>
              </a:ext>
              <a:ext uri="{C183D7F6-B498-43B3-948B-1728B52AA6E4}">
                <adec:decorative xmlns:adec="http://schemas.microsoft.com/office/drawing/2017/decorative" val="1"/>
              </a:ext>
            </a:extLst>
          </p:cNvPr>
          <p:cNvSpPr/>
          <p:nvPr/>
        </p:nvSpPr>
        <p:spPr>
          <a:xfrm>
            <a:off x="4298989" y="1740537"/>
            <a:ext cx="1618709"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Employer engagement</a:t>
            </a:r>
          </a:p>
        </p:txBody>
      </p:sp>
      <p:pic>
        <p:nvPicPr>
          <p:cNvPr id="14" name="Graphic 13">
            <a:extLst>
              <a:ext uri="{FF2B5EF4-FFF2-40B4-BE49-F238E27FC236}">
                <a16:creationId xmlns:a16="http://schemas.microsoft.com/office/drawing/2014/main" id="{C4FF4C47-9952-BF72-DE51-22ECD6988390}"/>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738086" y="1308345"/>
            <a:ext cx="391412" cy="391412"/>
          </a:xfrm>
          <a:prstGeom prst="rect">
            <a:avLst/>
          </a:prstGeom>
        </p:spPr>
      </p:pic>
      <p:pic>
        <p:nvPicPr>
          <p:cNvPr id="18" name="Graphic 17">
            <a:extLst>
              <a:ext uri="{FF2B5EF4-FFF2-40B4-BE49-F238E27FC236}">
                <a16:creationId xmlns:a16="http://schemas.microsoft.com/office/drawing/2014/main" id="{AD579AE0-A90C-C78E-1115-507B5BD0B99B}"/>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4918914" y="1367270"/>
            <a:ext cx="288908" cy="288908"/>
          </a:xfrm>
          <a:prstGeom prst="rect">
            <a:avLst/>
          </a:prstGeom>
        </p:spPr>
      </p:pic>
      <p:sp>
        <p:nvSpPr>
          <p:cNvPr id="20" name="TextBox 1">
            <a:extLst>
              <a:ext uri="{FF2B5EF4-FFF2-40B4-BE49-F238E27FC236}">
                <a16:creationId xmlns:a16="http://schemas.microsoft.com/office/drawing/2014/main" id="{3105010F-CD5B-AA0E-4CC2-E95065FAA40F}"/>
              </a:ext>
              <a:ext uri="{C183D7F6-B498-43B3-948B-1728B52AA6E4}">
                <adec:decorative xmlns:adec="http://schemas.microsoft.com/office/drawing/2017/decorative" val="1"/>
              </a:ext>
            </a:extLst>
          </p:cNvPr>
          <p:cNvSpPr txBox="1"/>
          <p:nvPr/>
        </p:nvSpPr>
        <p:spPr>
          <a:xfrm>
            <a:off x="3607629" y="3736314"/>
            <a:ext cx="2953714" cy="1493931"/>
          </a:xfrm>
          <a:prstGeom prst="rect">
            <a:avLst/>
          </a:prstGeom>
          <a:solidFill>
            <a:schemeClr val="bg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From the employers' perspective, active engagement with cadets was seen as mutually beneficial, contributing to a supportive work environment and allowing for real-time feedback and adjustment. Employers noted that this engagement and support for cadets on the job required resources and commitment but ultimately led to more effective placements and long-term employment relationships.</a:t>
            </a:r>
          </a:p>
        </p:txBody>
      </p:sp>
      <p:sp>
        <p:nvSpPr>
          <p:cNvPr id="25" name="TextBox 1">
            <a:extLst>
              <a:ext uri="{FF2B5EF4-FFF2-40B4-BE49-F238E27FC236}">
                <a16:creationId xmlns:a16="http://schemas.microsoft.com/office/drawing/2014/main" id="{E9405EDB-B7E3-30E3-B84D-8C37955665F1}"/>
              </a:ext>
              <a:ext uri="{C183D7F6-B498-43B3-948B-1728B52AA6E4}">
                <adec:decorative xmlns:adec="http://schemas.microsoft.com/office/drawing/2017/decorative" val="1"/>
              </a:ext>
            </a:extLst>
          </p:cNvPr>
          <p:cNvSpPr txBox="1"/>
          <p:nvPr/>
        </p:nvSpPr>
        <p:spPr>
          <a:xfrm>
            <a:off x="3607629" y="2252086"/>
            <a:ext cx="2953714" cy="1418220"/>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Cadets told us that active and consistent employer engagement throughout their placements played a key role in their learning, professional development and integration within the teams. They felt supported when employers were actively involved in facilitating their learning and acclimatisation to the workplace.</a:t>
            </a:r>
          </a:p>
        </p:txBody>
      </p:sp>
      <p:sp>
        <p:nvSpPr>
          <p:cNvPr id="27" name="TextBox 1">
            <a:extLst>
              <a:ext uri="{FF2B5EF4-FFF2-40B4-BE49-F238E27FC236}">
                <a16:creationId xmlns:a16="http://schemas.microsoft.com/office/drawing/2014/main" id="{D179365A-7258-4E85-E9A4-E86908138D6F}"/>
              </a:ext>
              <a:ext uri="{C183D7F6-B498-43B3-948B-1728B52AA6E4}">
                <adec:decorative xmlns:adec="http://schemas.microsoft.com/office/drawing/2017/decorative" val="1"/>
              </a:ext>
            </a:extLst>
          </p:cNvPr>
          <p:cNvSpPr txBox="1"/>
          <p:nvPr/>
        </p:nvSpPr>
        <p:spPr>
          <a:xfrm>
            <a:off x="6674924" y="3736314"/>
            <a:ext cx="2953714" cy="1493931"/>
          </a:xfrm>
          <a:prstGeom prst="rect">
            <a:avLst/>
          </a:prstGeom>
          <a:solidFill>
            <a:schemeClr val="bg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Employers shared that the placements often resulted in valuable contributions to their projects and, in many cases, led to considering cadets for future roles within their organisations. They suggested more structured follow-ups post-placement to further discuss and potentially formalise employment opportunities.</a:t>
            </a:r>
          </a:p>
        </p:txBody>
      </p:sp>
      <p:sp>
        <p:nvSpPr>
          <p:cNvPr id="31" name="TextBox 1">
            <a:extLst>
              <a:ext uri="{FF2B5EF4-FFF2-40B4-BE49-F238E27FC236}">
                <a16:creationId xmlns:a16="http://schemas.microsoft.com/office/drawing/2014/main" id="{92895063-E7C6-9CD0-7DD9-67DE60D6219D}"/>
              </a:ext>
              <a:ext uri="{C183D7F6-B498-43B3-948B-1728B52AA6E4}">
                <adec:decorative xmlns:adec="http://schemas.microsoft.com/office/drawing/2017/decorative" val="1"/>
              </a:ext>
            </a:extLst>
          </p:cNvPr>
          <p:cNvSpPr txBox="1"/>
          <p:nvPr/>
        </p:nvSpPr>
        <p:spPr>
          <a:xfrm>
            <a:off x="6674924" y="2256629"/>
            <a:ext cx="2953714" cy="1418220"/>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Post-placement, cadets generally reported positive outcomes, including increased industry knowledge, expanded professional networks, and in some cases, job offers. They felt that the work placements were important </a:t>
            </a:r>
            <a:r>
              <a:rPr lang="en-AU" sz="1100">
                <a:solidFill>
                  <a:srgbClr val="191919"/>
                </a:solidFill>
                <a:latin typeface="Arial Narrow"/>
              </a:rPr>
              <a:t>to provide them with the opportunity to apply their skills in a local context. </a:t>
            </a: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32" name="Rounded Rectangular Callout 31">
            <a:extLst>
              <a:ext uri="{FF2B5EF4-FFF2-40B4-BE49-F238E27FC236}">
                <a16:creationId xmlns:a16="http://schemas.microsoft.com/office/drawing/2014/main" id="{F6B5694E-4BA5-864F-5DF5-280F7AEBB034}"/>
              </a:ext>
              <a:ext uri="{C183D7F6-B498-43B3-948B-1728B52AA6E4}">
                <adec:decorative xmlns:adec="http://schemas.microsoft.com/office/drawing/2017/decorative" val="1"/>
              </a:ext>
            </a:extLst>
          </p:cNvPr>
          <p:cNvSpPr/>
          <p:nvPr/>
        </p:nvSpPr>
        <p:spPr>
          <a:xfrm>
            <a:off x="6674924" y="5370596"/>
            <a:ext cx="2953714" cy="925331"/>
          </a:xfrm>
          <a:prstGeom prst="wedgeRoundRectCallout">
            <a:avLst>
              <a:gd name="adj1" fmla="val -20833"/>
              <a:gd name="adj2" fmla="val 55211"/>
              <a:gd name="adj3" fmla="val 16667"/>
            </a:avLst>
          </a:prstGeom>
          <a:solidFill>
            <a:schemeClr val="accent1"/>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“[The host company] have good processes such as a new joiner experience program for three weeks to teach us about the company and intense programs to teach us everything we needed to know for our role.” – Alumni </a:t>
            </a:r>
          </a:p>
        </p:txBody>
      </p:sp>
      <p:sp>
        <p:nvSpPr>
          <p:cNvPr id="33" name="Rounded Rectangular Callout 32">
            <a:extLst>
              <a:ext uri="{FF2B5EF4-FFF2-40B4-BE49-F238E27FC236}">
                <a16:creationId xmlns:a16="http://schemas.microsoft.com/office/drawing/2014/main" id="{7AD84791-6358-9DD6-D764-7B584F1585D2}"/>
              </a:ext>
              <a:ext uri="{C183D7F6-B498-43B3-948B-1728B52AA6E4}">
                <adec:decorative xmlns:adec="http://schemas.microsoft.com/office/drawing/2017/decorative" val="1"/>
              </a:ext>
            </a:extLst>
          </p:cNvPr>
          <p:cNvSpPr/>
          <p:nvPr/>
        </p:nvSpPr>
        <p:spPr>
          <a:xfrm>
            <a:off x="3607629" y="5370597"/>
            <a:ext cx="2953714" cy="1101489"/>
          </a:xfrm>
          <a:prstGeom prst="wedgeRoundRectCallout">
            <a:avLst>
              <a:gd name="adj1" fmla="val -20833"/>
              <a:gd name="adj2" fmla="val 55211"/>
              <a:gd name="adj3" fmla="val 16667"/>
            </a:avLst>
          </a:prstGeom>
          <a:solidFill>
            <a:schemeClr val="accent1"/>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“At [my placement company] they have a learning program internally that they pay for. They have access to tons of educational material, tech and softer skills, we have access and if we have time we can go through and learn if we have time.” – Alumni </a:t>
            </a:r>
          </a:p>
        </p:txBody>
      </p:sp>
    </p:spTree>
    <p:extLst>
      <p:ext uri="{BB962C8B-B14F-4D97-AF65-F5344CB8AC3E}">
        <p14:creationId xmlns:p14="http://schemas.microsoft.com/office/powerpoint/2010/main" val="2219999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F4399B-8F80-78CD-E61C-DB831C7C9D7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A core component of the Community Corporate model was the mentoring, wrap around and transition support they provided to cadets. This was highly valued and well received by cadets and employers. </a:t>
            </a:r>
          </a:p>
        </p:txBody>
      </p:sp>
      <p:sp>
        <p:nvSpPr>
          <p:cNvPr id="3" name="Title 2">
            <a:extLst>
              <a:ext uri="{FF2B5EF4-FFF2-40B4-BE49-F238E27FC236}">
                <a16:creationId xmlns:a16="http://schemas.microsoft.com/office/drawing/2014/main" id="{296F4729-1E42-EC52-7E6F-BDD593A95602}"/>
              </a:ext>
              <a:ext uri="{C183D7F6-B498-43B3-948B-1728B52AA6E4}">
                <adec:decorative xmlns:adec="http://schemas.microsoft.com/office/drawing/2017/decorative" val="1"/>
              </a:ext>
            </a:extLst>
          </p:cNvPr>
          <p:cNvSpPr>
            <a:spLocks noGrp="1"/>
          </p:cNvSpPr>
          <p:nvPr>
            <p:ph type="title"/>
          </p:nvPr>
        </p:nvSpPr>
        <p:spPr/>
        <p:txBody>
          <a:bodyPr/>
          <a:lstStyle/>
          <a:p>
            <a:r>
              <a:rPr lang="en-US"/>
              <a:t>Community Corporate | Mentoring, wrap-around and transition support</a:t>
            </a:r>
          </a:p>
        </p:txBody>
      </p:sp>
      <p:sp>
        <p:nvSpPr>
          <p:cNvPr id="4" name="Slide Number Placeholder 3">
            <a:extLst>
              <a:ext uri="{FF2B5EF4-FFF2-40B4-BE49-F238E27FC236}">
                <a16:creationId xmlns:a16="http://schemas.microsoft.com/office/drawing/2014/main" id="{52747C4E-5843-93D6-B334-C9DF4CDD9634}"/>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23" name="Doughnut 22">
            <a:extLst>
              <a:ext uri="{FF2B5EF4-FFF2-40B4-BE49-F238E27FC236}">
                <a16:creationId xmlns:a16="http://schemas.microsoft.com/office/drawing/2014/main" id="{FD27CE9D-6047-ADED-C1F4-C2B521F79067}"/>
              </a:ext>
              <a:ext uri="{C183D7F6-B498-43B3-948B-1728B52AA6E4}">
                <adec:decorative xmlns:adec="http://schemas.microsoft.com/office/drawing/2017/decorative" val="1"/>
              </a:ext>
            </a:extLst>
          </p:cNvPr>
          <p:cNvSpPr/>
          <p:nvPr/>
        </p:nvSpPr>
        <p:spPr>
          <a:xfrm>
            <a:off x="378901" y="1410189"/>
            <a:ext cx="2685600" cy="2684664"/>
          </a:xfrm>
          <a:prstGeom prst="donut">
            <a:avLst>
              <a:gd name="adj" fmla="val 9681"/>
            </a:avLst>
          </a:prstGeom>
          <a:solidFill>
            <a:schemeClr val="tx2">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4" name="Doughnut 23">
            <a:extLst>
              <a:ext uri="{FF2B5EF4-FFF2-40B4-BE49-F238E27FC236}">
                <a16:creationId xmlns:a16="http://schemas.microsoft.com/office/drawing/2014/main" id="{A161DE25-B494-3D0B-C6DA-CA7BC9336B6B}"/>
              </a:ext>
              <a:ext uri="{C183D7F6-B498-43B3-948B-1728B52AA6E4}">
                <adec:decorative xmlns:adec="http://schemas.microsoft.com/office/drawing/2017/decorative" val="1"/>
              </a:ext>
            </a:extLst>
          </p:cNvPr>
          <p:cNvSpPr/>
          <p:nvPr/>
        </p:nvSpPr>
        <p:spPr>
          <a:xfrm>
            <a:off x="677701" y="1706920"/>
            <a:ext cx="2088000" cy="2088000"/>
          </a:xfrm>
          <a:prstGeom prst="donut">
            <a:avLst>
              <a:gd name="adj" fmla="val 13075"/>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5" name="Doughnut 24">
            <a:extLst>
              <a:ext uri="{FF2B5EF4-FFF2-40B4-BE49-F238E27FC236}">
                <a16:creationId xmlns:a16="http://schemas.microsoft.com/office/drawing/2014/main" id="{41FAFAA9-0072-8860-D47D-A3579534E89F}"/>
              </a:ext>
              <a:ext uri="{C183D7F6-B498-43B3-948B-1728B52AA6E4}">
                <adec:decorative xmlns:adec="http://schemas.microsoft.com/office/drawing/2017/decorative" val="1"/>
              </a:ext>
            </a:extLst>
          </p:cNvPr>
          <p:cNvSpPr/>
          <p:nvPr/>
        </p:nvSpPr>
        <p:spPr>
          <a:xfrm>
            <a:off x="993535" y="2026363"/>
            <a:ext cx="1456332" cy="1454611"/>
          </a:xfrm>
          <a:prstGeom prst="donut">
            <a:avLst>
              <a:gd name="adj" fmla="val 17212"/>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6" name="Ellipse 19">
            <a:extLst>
              <a:ext uri="{FF2B5EF4-FFF2-40B4-BE49-F238E27FC236}">
                <a16:creationId xmlns:a16="http://schemas.microsoft.com/office/drawing/2014/main" id="{10B996DF-A48C-DE86-2901-4B651C47AC46}"/>
              </a:ext>
              <a:ext uri="{C183D7F6-B498-43B3-948B-1728B52AA6E4}">
                <adec:decorative xmlns:adec="http://schemas.microsoft.com/office/drawing/2017/decorative" val="1"/>
              </a:ext>
            </a:extLst>
          </p:cNvPr>
          <p:cNvSpPr/>
          <p:nvPr/>
        </p:nvSpPr>
        <p:spPr bwMode="auto">
          <a:xfrm>
            <a:off x="1288941" y="2318160"/>
            <a:ext cx="865519" cy="865519"/>
          </a:xfrm>
          <a:prstGeom prst="ellipse">
            <a:avLst/>
          </a:prstGeom>
          <a:solidFill>
            <a:schemeClr val="tx2"/>
          </a:solidFill>
          <a:ln w="19050" cap="flat" cmpd="sng" algn="ctr">
            <a:noFill/>
            <a:prstDash val="solid"/>
            <a:round/>
            <a:headEnd type="none" w="med" len="med"/>
            <a:tailEnd type="triangle" w="med" len="lg"/>
          </a:ln>
          <a:effectLst/>
        </p:spPr>
        <p:txBody>
          <a:bodyPr vert="horz" wrap="square" lIns="0" tIns="0" rIns="0" bIns="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1" u="none" strike="noStrike" kern="1200" cap="none" spc="0" normalizeH="0" baseline="0" noProof="0">
              <a:ln>
                <a:noFill/>
              </a:ln>
              <a:solidFill>
                <a:srgbClr val="FFFFF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a:ln>
                  <a:noFill/>
                </a:ln>
                <a:solidFill>
                  <a:srgbClr val="FFFFFF"/>
                </a:solidFill>
                <a:effectLst/>
                <a:uLnTx/>
                <a:uFillTx/>
                <a:latin typeface="Arial Narrow"/>
                <a:ea typeface="+mn-ea"/>
                <a:cs typeface="+mn-cs"/>
              </a:rPr>
              <a:t>The cadet</a:t>
            </a:r>
          </a:p>
        </p:txBody>
      </p:sp>
      <p:grpSp>
        <p:nvGrpSpPr>
          <p:cNvPr id="27" name="Group 26">
            <a:extLst>
              <a:ext uri="{FF2B5EF4-FFF2-40B4-BE49-F238E27FC236}">
                <a16:creationId xmlns:a16="http://schemas.microsoft.com/office/drawing/2014/main" id="{BCB8A4B7-67A4-ED00-56DC-7BB64C945BA4}"/>
              </a:ext>
              <a:ext uri="{C183D7F6-B498-43B3-948B-1728B52AA6E4}">
                <adec:decorative xmlns:adec="http://schemas.microsoft.com/office/drawing/2017/decorative" val="1"/>
              </a:ext>
            </a:extLst>
          </p:cNvPr>
          <p:cNvGrpSpPr/>
          <p:nvPr/>
        </p:nvGrpSpPr>
        <p:grpSpPr>
          <a:xfrm>
            <a:off x="1759231" y="3996552"/>
            <a:ext cx="1516040" cy="912366"/>
            <a:chOff x="3137177" y="2804507"/>
            <a:chExt cx="3442945" cy="399692"/>
          </a:xfrm>
        </p:grpSpPr>
        <p:cxnSp>
          <p:nvCxnSpPr>
            <p:cNvPr id="28" name="Gerade Verbindung mit Pfeil 43">
              <a:extLst>
                <a:ext uri="{FF2B5EF4-FFF2-40B4-BE49-F238E27FC236}">
                  <a16:creationId xmlns:a16="http://schemas.microsoft.com/office/drawing/2014/main" id="{7C5D5B1C-0874-9145-293B-C6CB91466567}"/>
                </a:ext>
              </a:extLst>
            </p:cNvPr>
            <p:cNvCxnSpPr>
              <a:cxnSpLocks/>
            </p:cNvCxnSpPr>
            <p:nvPr/>
          </p:nvCxnSpPr>
          <p:spPr bwMode="auto">
            <a:xfrm>
              <a:off x="3137177" y="2804507"/>
              <a:ext cx="2069662" cy="336975"/>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cxnSp>
          <p:nvCxnSpPr>
            <p:cNvPr id="29" name="Gerade Verbindung mit Pfeil 43">
              <a:extLst>
                <a:ext uri="{FF2B5EF4-FFF2-40B4-BE49-F238E27FC236}">
                  <a16:creationId xmlns:a16="http://schemas.microsoft.com/office/drawing/2014/main" id="{C06CB877-4A36-8B79-E229-638167678228}"/>
                </a:ext>
              </a:extLst>
            </p:cNvPr>
            <p:cNvCxnSpPr>
              <a:cxnSpLocks/>
              <a:stCxn id="38" idx="1"/>
            </p:cNvCxnSpPr>
            <p:nvPr/>
          </p:nvCxnSpPr>
          <p:spPr bwMode="auto">
            <a:xfrm flipH="1" flipV="1">
              <a:off x="5187528" y="3141481"/>
              <a:ext cx="1392594" cy="62718"/>
            </a:xfrm>
            <a:prstGeom prst="straightConnector1">
              <a:avLst/>
            </a:prstGeom>
            <a:noFill/>
            <a:ln w="19050" cap="flat" cmpd="sng" algn="ctr">
              <a:solidFill>
                <a:schemeClr val="tx2">
                  <a:lumMod val="100000"/>
                </a:schemeClr>
              </a:solidFill>
              <a:prstDash val="solid"/>
              <a:round/>
              <a:headEnd type="none" w="lg" len="lg"/>
              <a:tailEnd type="none" w="lg" len="lg"/>
            </a:ln>
            <a:effectLst/>
          </p:spPr>
        </p:cxnSp>
      </p:grpSp>
      <p:grpSp>
        <p:nvGrpSpPr>
          <p:cNvPr id="30" name="Group 29">
            <a:extLst>
              <a:ext uri="{FF2B5EF4-FFF2-40B4-BE49-F238E27FC236}">
                <a16:creationId xmlns:a16="http://schemas.microsoft.com/office/drawing/2014/main" id="{E9B5365C-CBBF-4CA4-C266-454031ABEE1E}"/>
              </a:ext>
              <a:ext uri="{C183D7F6-B498-43B3-948B-1728B52AA6E4}">
                <adec:decorative xmlns:adec="http://schemas.microsoft.com/office/drawing/2017/decorative" val="1"/>
              </a:ext>
            </a:extLst>
          </p:cNvPr>
          <p:cNvGrpSpPr/>
          <p:nvPr/>
        </p:nvGrpSpPr>
        <p:grpSpPr>
          <a:xfrm>
            <a:off x="1653885" y="1680772"/>
            <a:ext cx="1621386" cy="947497"/>
            <a:chOff x="1440497" y="2650828"/>
            <a:chExt cx="5581630" cy="939470"/>
          </a:xfrm>
        </p:grpSpPr>
        <p:cxnSp>
          <p:nvCxnSpPr>
            <p:cNvPr id="31" name="Gerade Verbindung mit Pfeil 43">
              <a:extLst>
                <a:ext uri="{FF2B5EF4-FFF2-40B4-BE49-F238E27FC236}">
                  <a16:creationId xmlns:a16="http://schemas.microsoft.com/office/drawing/2014/main" id="{81022614-DBE3-1A1B-697D-B98D57BB6607}"/>
                </a:ext>
              </a:extLst>
            </p:cNvPr>
            <p:cNvCxnSpPr>
              <a:cxnSpLocks/>
            </p:cNvCxnSpPr>
            <p:nvPr/>
          </p:nvCxnSpPr>
          <p:spPr bwMode="auto">
            <a:xfrm flipV="1">
              <a:off x="1440497" y="2650828"/>
              <a:ext cx="2071328" cy="939470"/>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cxnSp>
          <p:nvCxnSpPr>
            <p:cNvPr id="32" name="Gerade Verbindung mit Pfeil 43">
              <a:extLst>
                <a:ext uri="{FF2B5EF4-FFF2-40B4-BE49-F238E27FC236}">
                  <a16:creationId xmlns:a16="http://schemas.microsoft.com/office/drawing/2014/main" id="{7F8D93F3-C670-405A-B49A-0E65AD672C2A}"/>
                </a:ext>
              </a:extLst>
            </p:cNvPr>
            <p:cNvCxnSpPr>
              <a:cxnSpLocks/>
            </p:cNvCxnSpPr>
            <p:nvPr/>
          </p:nvCxnSpPr>
          <p:spPr bwMode="auto">
            <a:xfrm flipH="1">
              <a:off x="3511825" y="2656196"/>
              <a:ext cx="3510302" cy="0"/>
            </a:xfrm>
            <a:prstGeom prst="straightConnector1">
              <a:avLst/>
            </a:prstGeom>
            <a:noFill/>
            <a:ln w="19050" cap="flat" cmpd="sng" algn="ctr">
              <a:solidFill>
                <a:schemeClr val="tx2">
                  <a:lumMod val="100000"/>
                </a:schemeClr>
              </a:solidFill>
              <a:prstDash val="solid"/>
              <a:round/>
              <a:headEnd type="none" w="lg" len="lg"/>
              <a:tailEnd type="none" w="lg" len="lg"/>
            </a:ln>
            <a:effectLst/>
          </p:spPr>
        </p:cxnSp>
      </p:grpSp>
      <p:grpSp>
        <p:nvGrpSpPr>
          <p:cNvPr id="33" name="Group 32">
            <a:extLst>
              <a:ext uri="{FF2B5EF4-FFF2-40B4-BE49-F238E27FC236}">
                <a16:creationId xmlns:a16="http://schemas.microsoft.com/office/drawing/2014/main" id="{D505C0AA-3741-391A-72DE-21C8E075DA60}"/>
              </a:ext>
              <a:ext uri="{C183D7F6-B498-43B3-948B-1728B52AA6E4}">
                <adec:decorative xmlns:adec="http://schemas.microsoft.com/office/drawing/2017/decorative" val="1"/>
              </a:ext>
            </a:extLst>
          </p:cNvPr>
          <p:cNvGrpSpPr/>
          <p:nvPr/>
        </p:nvGrpSpPr>
        <p:grpSpPr>
          <a:xfrm>
            <a:off x="1759231" y="3345902"/>
            <a:ext cx="1584976" cy="295650"/>
            <a:chOff x="2400681" y="11421458"/>
            <a:chExt cx="4490570" cy="1721214"/>
          </a:xfrm>
        </p:grpSpPr>
        <p:cxnSp>
          <p:nvCxnSpPr>
            <p:cNvPr id="34" name="Gerade Verbindung mit Pfeil 43">
              <a:extLst>
                <a:ext uri="{FF2B5EF4-FFF2-40B4-BE49-F238E27FC236}">
                  <a16:creationId xmlns:a16="http://schemas.microsoft.com/office/drawing/2014/main" id="{9980CF66-00A6-3C5D-D46A-3FD48617123E}"/>
                </a:ext>
              </a:extLst>
            </p:cNvPr>
            <p:cNvCxnSpPr>
              <a:cxnSpLocks/>
            </p:cNvCxnSpPr>
            <p:nvPr/>
          </p:nvCxnSpPr>
          <p:spPr bwMode="auto">
            <a:xfrm flipV="1">
              <a:off x="2400681" y="11421458"/>
              <a:ext cx="2582015" cy="1721214"/>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cxnSp>
          <p:nvCxnSpPr>
            <p:cNvPr id="35" name="Gerade Verbindung mit Pfeil 43">
              <a:extLst>
                <a:ext uri="{FF2B5EF4-FFF2-40B4-BE49-F238E27FC236}">
                  <a16:creationId xmlns:a16="http://schemas.microsoft.com/office/drawing/2014/main" id="{66599951-122D-0C25-5AF2-DE999A8AD183}"/>
                </a:ext>
              </a:extLst>
            </p:cNvPr>
            <p:cNvCxnSpPr>
              <a:cxnSpLocks/>
            </p:cNvCxnSpPr>
            <p:nvPr/>
          </p:nvCxnSpPr>
          <p:spPr bwMode="auto">
            <a:xfrm flipH="1">
              <a:off x="4982696" y="11421458"/>
              <a:ext cx="1908555" cy="0"/>
            </a:xfrm>
            <a:prstGeom prst="straightConnector1">
              <a:avLst/>
            </a:prstGeom>
            <a:noFill/>
            <a:ln w="19050" cap="flat" cmpd="sng" algn="ctr">
              <a:solidFill>
                <a:schemeClr val="tx2">
                  <a:lumMod val="100000"/>
                </a:schemeClr>
              </a:solidFill>
              <a:prstDash val="solid"/>
              <a:round/>
              <a:headEnd type="none" w="lg" len="lg"/>
              <a:tailEnd type="none" w="lg" len="lg"/>
            </a:ln>
            <a:effectLst/>
          </p:spPr>
        </p:cxnSp>
      </p:grpSp>
      <p:sp>
        <p:nvSpPr>
          <p:cNvPr id="36" name="Rechteck 28">
            <a:extLst>
              <a:ext uri="{FF2B5EF4-FFF2-40B4-BE49-F238E27FC236}">
                <a16:creationId xmlns:a16="http://schemas.microsoft.com/office/drawing/2014/main" id="{C4EA05A4-B7A7-8F8E-85DB-F9EF5D03C023}"/>
              </a:ext>
              <a:ext uri="{C183D7F6-B498-43B3-948B-1728B52AA6E4}">
                <adec:decorative xmlns:adec="http://schemas.microsoft.com/office/drawing/2017/decorative" val="1"/>
              </a:ext>
            </a:extLst>
          </p:cNvPr>
          <p:cNvSpPr>
            <a:spLocks/>
          </p:cNvSpPr>
          <p:nvPr>
            <p:custDataLst>
              <p:tags r:id="rId1"/>
            </p:custDataLst>
          </p:nvPr>
        </p:nvSpPr>
        <p:spPr bwMode="gray">
          <a:xfrm>
            <a:off x="3275271" y="1343907"/>
            <a:ext cx="6140684" cy="1420900"/>
          </a:xfrm>
          <a:prstGeom prst="roundRect">
            <a:avLst>
              <a:gd name="adj" fmla="val 3176"/>
            </a:avLst>
          </a:prstGeom>
          <a:solidFill>
            <a:schemeClr val="accent2"/>
          </a:solidFill>
          <a:ln w="19050">
            <a:noFill/>
            <a:miter lim="800000"/>
          </a:ln>
          <a:effectLst/>
        </p:spPr>
        <p:txBody>
          <a:bodyPr wrap="square" lIns="72000" tIns="72000" rIns="72000" bIns="72000" numCol="1" spcCol="72000" rtlCol="0" anchor="t" anchorCtr="0">
            <a:spAutoFit/>
          </a:bodyPr>
          <a:lstStyle/>
          <a:p>
            <a:pPr marL="0" marR="0" lvl="0" indent="0" algn="l" defTabSz="457200" rtl="0" eaLnBrk="1" fontAlgn="auto" latinLnBrk="0" hangingPunct="1">
              <a:lnSpc>
                <a:spcPct val="100000"/>
              </a:lnSpc>
              <a:spcBef>
                <a:spcPts val="0"/>
              </a:spcBef>
              <a:spcAft>
                <a:spcPts val="600"/>
              </a:spcAft>
              <a:buClrTx/>
              <a:buSzTx/>
              <a:buFontTx/>
              <a:buNone/>
              <a:tabLst>
                <a:tab pos="1019757" algn="r"/>
              </a:tabLst>
              <a:defRPr/>
            </a:pPr>
            <a:r>
              <a:rPr kumimoji="0" lang="en-AU" altLang="de-DE" sz="1100" b="1" i="0" u="none" strike="noStrike" kern="1200" cap="none" spc="0" normalizeH="0" baseline="0" noProof="0">
                <a:ln>
                  <a:noFill/>
                </a:ln>
                <a:solidFill>
                  <a:srgbClr val="931B2F"/>
                </a:solidFill>
                <a:effectLst/>
                <a:uLnTx/>
                <a:uFillTx/>
                <a:latin typeface="Arial Narrow"/>
                <a:ea typeface="Arial Unicode MS"/>
                <a:cs typeface="+mn-cs"/>
              </a:rPr>
              <a:t>Mentoring support helped cadets to clarify expectations and support their career development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Cadets we heard from valued the mentoring support they received through the cadetship. In particular, they found it useful to receive guidance tailored to their specific circumstances and help them navigate the corporate landscape. Mentor’s also assisted cadets with clarifying expectations, facilitating skill application, and offering career advice. Community Corporate facilitated training with supervisors of cadets from employer organisation, which focused on cultural competence and communication strategies. Employers we heard from told us this training was essential, noting improvements in team dynamics and the integration of diverse talents into their workforce.</a:t>
            </a:r>
          </a:p>
        </p:txBody>
      </p:sp>
      <p:sp>
        <p:nvSpPr>
          <p:cNvPr id="37" name="Rechteck 28">
            <a:extLst>
              <a:ext uri="{FF2B5EF4-FFF2-40B4-BE49-F238E27FC236}">
                <a16:creationId xmlns:a16="http://schemas.microsoft.com/office/drawing/2014/main" id="{6CD00C12-AEDB-047F-650F-0D92946D1ED9}"/>
              </a:ext>
              <a:ext uri="{C183D7F6-B498-43B3-948B-1728B52AA6E4}">
                <adec:decorative xmlns:adec="http://schemas.microsoft.com/office/drawing/2017/decorative" val="1"/>
              </a:ext>
            </a:extLst>
          </p:cNvPr>
          <p:cNvSpPr>
            <a:spLocks/>
          </p:cNvSpPr>
          <p:nvPr>
            <p:custDataLst>
              <p:tags r:id="rId2"/>
            </p:custDataLst>
          </p:nvPr>
        </p:nvSpPr>
        <p:spPr bwMode="gray">
          <a:xfrm>
            <a:off x="3275271" y="2820905"/>
            <a:ext cx="6140684" cy="1343212"/>
          </a:xfrm>
          <a:prstGeom prst="roundRect">
            <a:avLst>
              <a:gd name="adj" fmla="val 3176"/>
            </a:avLst>
          </a:prstGeom>
          <a:solidFill>
            <a:schemeClr val="bg2"/>
          </a:solidFill>
          <a:ln w="19050">
            <a:noFill/>
            <a:miter lim="800000"/>
          </a:ln>
          <a:effectLst/>
        </p:spPr>
        <p:txBody>
          <a:bodyPr wrap="square" lIns="72000" tIns="72000" rIns="72000" bIns="72000" numCol="1" spcCol="72000" rtlCol="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Wrap around support helped cadets address professional and personal challenges they encountered during placements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In particular, cadets we heard from told us this support helped them with their overall well-being and job satisfaction.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Employers also acknowledged the value of wrap-around support services, in particular finding that they supported cadets’ work experience and facilitated smoother transitions into their roles. They found these wrap around supports complemented services they provided through HR and other diversity, equity and inclusion initiatives aimed at increasing inclusivity in the work environment.</a:t>
            </a:r>
          </a:p>
        </p:txBody>
      </p:sp>
      <p:sp>
        <p:nvSpPr>
          <p:cNvPr id="38" name="Rechteck 28">
            <a:extLst>
              <a:ext uri="{FF2B5EF4-FFF2-40B4-BE49-F238E27FC236}">
                <a16:creationId xmlns:a16="http://schemas.microsoft.com/office/drawing/2014/main" id="{1ACDD14E-3AEE-D389-3D92-62DB2BFC1CDD}"/>
              </a:ext>
              <a:ext uri="{C183D7F6-B498-43B3-948B-1728B52AA6E4}">
                <adec:decorative xmlns:adec="http://schemas.microsoft.com/office/drawing/2017/decorative" val="1"/>
              </a:ext>
            </a:extLst>
          </p:cNvPr>
          <p:cNvSpPr>
            <a:spLocks/>
          </p:cNvSpPr>
          <p:nvPr>
            <p:custDataLst>
              <p:tags r:id="rId3"/>
            </p:custDataLst>
          </p:nvPr>
        </p:nvSpPr>
        <p:spPr bwMode="gray">
          <a:xfrm>
            <a:off x="3275271" y="4237312"/>
            <a:ext cx="6115175" cy="1343212"/>
          </a:xfrm>
          <a:prstGeom prst="roundRect">
            <a:avLst>
              <a:gd name="adj" fmla="val 3176"/>
            </a:avLst>
          </a:prstGeom>
          <a:solidFill>
            <a:schemeClr val="tx2">
              <a:lumMod val="40000"/>
              <a:lumOff val="60000"/>
            </a:schemeClr>
          </a:solidFill>
          <a:ln w="19050">
            <a:noFill/>
            <a:miter lim="800000"/>
          </a:ln>
          <a:effectLst/>
        </p:spPr>
        <p:txBody>
          <a:bodyPr wrap="square" lIns="72000" tIns="72000" rIns="72000" bIns="72000" numCol="1" spcCol="72000" rtlCol="0" anchor="t" anchorCtr="0">
            <a:spAutoFit/>
          </a:bodyPr>
          <a:lstStyle/>
          <a:p>
            <a:pPr marL="0" marR="0" lvl="0" indent="0" algn="l" defTabSz="457200" rtl="0" eaLnBrk="1" fontAlgn="auto" latinLnBrk="0" hangingPunct="1">
              <a:lnSpc>
                <a:spcPct val="100000"/>
              </a:lnSpc>
              <a:spcBef>
                <a:spcPts val="600"/>
              </a:spcBef>
              <a:spcAft>
                <a:spcPts val="0"/>
              </a:spcAft>
              <a:buClrTx/>
              <a:buSzTx/>
              <a:buFontTx/>
              <a:buNone/>
              <a:tabLst>
                <a:tab pos="1019757" algn="r"/>
              </a:tabLst>
              <a:defRPr/>
            </a:pPr>
            <a:r>
              <a:rPr kumimoji="0" lang="en-AU" altLang="de-DE" sz="1100" b="1" i="0" u="none" strike="noStrike" kern="1200" cap="none" spc="0" normalizeH="0" baseline="0" noProof="0">
                <a:ln>
                  <a:noFill/>
                </a:ln>
                <a:effectLst/>
                <a:uLnTx/>
                <a:uFillTx/>
                <a:latin typeface="Arial Narrow"/>
                <a:ea typeface="Arial Unicode MS"/>
                <a:cs typeface="+mn-cs"/>
              </a:rPr>
              <a:t>Transition support helped cadets to prepare for long-term employment post cadetships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effectLst/>
                <a:uLnTx/>
                <a:uFillTx/>
                <a:latin typeface="Arial Narrow"/>
                <a:ea typeface="+mn-ea"/>
                <a:cs typeface="+mn-cs"/>
              </a:rPr>
              <a:t>Transition support was seen by cadets as a bridge to long-term employment, with many noting the practical assistance in CV writing, interview preparation, and understanding job market expectations were important supports to help them prepare for life after the cadetship.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effectLst/>
                <a:uLnTx/>
                <a:uFillTx/>
                <a:latin typeface="Arial Narrow"/>
                <a:ea typeface="+mn-ea"/>
                <a:cs typeface="+mn-cs"/>
              </a:rPr>
              <a:t>Employers viewed transition support as beneficial to both the cadets and their organisations, noting that it prepared cadets for potential full-time roles and reduced turnover. They found the dual focus on both immediate job skills as well as longer term career and employment opportunities as one of the most beneficial features of the model.</a:t>
            </a:r>
          </a:p>
        </p:txBody>
      </p:sp>
      <p:pic>
        <p:nvPicPr>
          <p:cNvPr id="51" name="Graphic 50">
            <a:extLst>
              <a:ext uri="{FF2B5EF4-FFF2-40B4-BE49-F238E27FC236}">
                <a16:creationId xmlns:a16="http://schemas.microsoft.com/office/drawing/2014/main" id="{76487349-3749-8A3C-F1CA-D4B3EA7A4051}"/>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531273" y="2394250"/>
            <a:ext cx="380853" cy="380853"/>
          </a:xfrm>
          <a:prstGeom prst="rect">
            <a:avLst/>
          </a:prstGeom>
        </p:spPr>
      </p:pic>
      <p:sp>
        <p:nvSpPr>
          <p:cNvPr id="5" name="Rounded Rectangular Callout 4">
            <a:extLst>
              <a:ext uri="{FF2B5EF4-FFF2-40B4-BE49-F238E27FC236}">
                <a16:creationId xmlns:a16="http://schemas.microsoft.com/office/drawing/2014/main" id="{1D7156EF-1918-445E-72C5-8CB9E29B7964}"/>
              </a:ext>
              <a:ext uri="{C183D7F6-B498-43B3-948B-1728B52AA6E4}">
                <adec:decorative xmlns:adec="http://schemas.microsoft.com/office/drawing/2017/decorative" val="1"/>
              </a:ext>
            </a:extLst>
          </p:cNvPr>
          <p:cNvSpPr/>
          <p:nvPr/>
        </p:nvSpPr>
        <p:spPr>
          <a:xfrm>
            <a:off x="124410" y="4414296"/>
            <a:ext cx="1406864" cy="2193663"/>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“[Community Corporate] was involved with everybody and did so much and would personally follow up everything. The team is amazing of course. Their leader pushed for everything, she's looking for a result.” – Alumni</a:t>
            </a: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0" name="Rounded Rectangular Callout 9">
            <a:extLst>
              <a:ext uri="{FF2B5EF4-FFF2-40B4-BE49-F238E27FC236}">
                <a16:creationId xmlns:a16="http://schemas.microsoft.com/office/drawing/2014/main" id="{33482BCC-A58F-9A0B-D058-3894DE0962EF}"/>
              </a:ext>
              <a:ext uri="{C183D7F6-B498-43B3-948B-1728B52AA6E4}">
                <adec:decorative xmlns:adec="http://schemas.microsoft.com/office/drawing/2017/decorative" val="1"/>
              </a:ext>
            </a:extLst>
          </p:cNvPr>
          <p:cNvSpPr/>
          <p:nvPr/>
        </p:nvSpPr>
        <p:spPr>
          <a:xfrm>
            <a:off x="1570797" y="5065691"/>
            <a:ext cx="1623094" cy="1587609"/>
          </a:xfrm>
          <a:prstGeom prst="wedgeRoundRectCallout">
            <a:avLst>
              <a:gd name="adj1" fmla="val -19581"/>
              <a:gd name="adj2" fmla="val 56733"/>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chemeClr val="tx1"/>
                </a:solidFill>
                <a:effectLst/>
                <a:uLnTx/>
                <a:uFillTx/>
                <a:ea typeface="+mn-ea"/>
                <a:cs typeface="+mn-cs"/>
              </a:rPr>
              <a:t>“We were very</a:t>
            </a:r>
            <a:r>
              <a:rPr lang="en-AU" sz="1100">
                <a:solidFill>
                  <a:schemeClr val="tx1"/>
                </a:solidFill>
              </a:rPr>
              <a:t> hands on in terms of time and support needed from our own team and providing buddies for and supporting the cadets</a:t>
            </a:r>
            <a:r>
              <a:rPr kumimoji="0" lang="en-AU" sz="1100" b="0" i="0" u="none" strike="noStrike" kern="1200" cap="none" spc="0" normalizeH="0" baseline="0" noProof="0">
                <a:ln>
                  <a:noFill/>
                </a:ln>
                <a:solidFill>
                  <a:schemeClr val="tx1"/>
                </a:solidFill>
                <a:effectLst/>
                <a:uLnTx/>
                <a:uFillTx/>
                <a:ea typeface="+mn-ea"/>
                <a:cs typeface="+mn-cs"/>
              </a:rPr>
              <a:t>.” – Employer</a:t>
            </a:r>
            <a:endParaRPr kumimoji="0" lang="en-US" sz="1100" b="0" i="0" u="none" strike="noStrike" kern="1200" cap="none" spc="0" normalizeH="0" baseline="0" noProof="0">
              <a:ln>
                <a:noFill/>
              </a:ln>
              <a:solidFill>
                <a:schemeClr val="tx1"/>
              </a:solidFill>
              <a:effectLst/>
              <a:uLnTx/>
              <a:uFillTx/>
              <a:ea typeface="+mn-ea"/>
              <a:cs typeface="+mn-cs"/>
            </a:endParaRPr>
          </a:p>
        </p:txBody>
      </p:sp>
      <p:sp>
        <p:nvSpPr>
          <p:cNvPr id="12" name="Rounded Rectangular Callout 11">
            <a:extLst>
              <a:ext uri="{FF2B5EF4-FFF2-40B4-BE49-F238E27FC236}">
                <a16:creationId xmlns:a16="http://schemas.microsoft.com/office/drawing/2014/main" id="{91B3BE70-C45B-5AE4-5691-9BA9EF84E53E}"/>
              </a:ext>
              <a:ext uri="{C183D7F6-B498-43B3-948B-1728B52AA6E4}">
                <adec:decorative xmlns:adec="http://schemas.microsoft.com/office/drawing/2017/decorative" val="1"/>
              </a:ext>
            </a:extLst>
          </p:cNvPr>
          <p:cNvSpPr/>
          <p:nvPr/>
        </p:nvSpPr>
        <p:spPr>
          <a:xfrm>
            <a:off x="3233416" y="5632887"/>
            <a:ext cx="6239198" cy="996504"/>
          </a:xfrm>
          <a:prstGeom prst="wedgeRoundRectCallout">
            <a:avLst>
              <a:gd name="adj1" fmla="val -19581"/>
              <a:gd name="adj2" fmla="val 56733"/>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“They have an intense program to teach us everything we need to know for the role. We had three weeks of training. After that we have contact with HR and we have a buddy to give us advice which is very important in the first few months. We have these programs and benefits and we have managers and they have tons of support, every month we have a meeting with our leads, so really they have a good system of support.” – Alumni</a:t>
            </a:r>
          </a:p>
        </p:txBody>
      </p:sp>
      <p:sp>
        <p:nvSpPr>
          <p:cNvPr id="16" name="Footer Placeholder 4">
            <a:extLst>
              <a:ext uri="{FF2B5EF4-FFF2-40B4-BE49-F238E27FC236}">
                <a16:creationId xmlns:a16="http://schemas.microsoft.com/office/drawing/2014/main" id="{CFBB95FE-A6BC-9514-A47E-58EF63E5ECFC}"/>
              </a:ext>
              <a:ext uri="{C183D7F6-B498-43B3-948B-1728B52AA6E4}">
                <adec:decorative xmlns:adec="http://schemas.microsoft.com/office/drawing/2017/decorative" val="1"/>
              </a:ext>
            </a:extLst>
          </p:cNvPr>
          <p:cNvSpPr>
            <a:spLocks noGrp="1"/>
          </p:cNvSpPr>
          <p:nvPr>
            <p:ph type="ftr" sz="quarter" idx="14"/>
          </p:nvPr>
        </p:nvSpPr>
        <p:spPr>
          <a:xfrm>
            <a:off x="124410" y="6662887"/>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a:t>
            </a:r>
            <a:r>
              <a:rPr kumimoji="0" lang="en-AU" sz="900" b="0" i="0" u="none" strike="noStrike" kern="1200" cap="none" spc="0" normalizeH="0" baseline="0" noProof="0" dirty="0" err="1">
                <a:ln>
                  <a:noFill/>
                </a:ln>
                <a:solidFill>
                  <a:srgbClr val="191919"/>
                </a:solidFill>
                <a:effectLst/>
                <a:uLnTx/>
                <a:uFillTx/>
                <a:latin typeface="Arial Narrow"/>
                <a:ea typeface="+mn-ea"/>
                <a:cs typeface="+mn-cs"/>
              </a:rPr>
              <a:t>dandolo</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interviews with Alumni, employers and the Community Corporate DSCT Final Implementation Report 2024.</a:t>
            </a:r>
          </a:p>
        </p:txBody>
      </p:sp>
    </p:spTree>
    <p:extLst>
      <p:ext uri="{BB962C8B-B14F-4D97-AF65-F5344CB8AC3E}">
        <p14:creationId xmlns:p14="http://schemas.microsoft.com/office/powerpoint/2010/main" val="2278332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3A14C-0F6A-FCD9-A5A0-A09F0D927EFA}"/>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a:t>Community Corporate delivered the cadetship program to seven intakes of cadets. Retention and completion were high across the seven intakes, with 50 of the 65 cadets progressing to start work placements and 46 cadets who commenced placements being offered subsequent employment. </a:t>
            </a:r>
            <a:endParaRPr lang="en-US"/>
          </a:p>
        </p:txBody>
      </p:sp>
      <p:sp>
        <p:nvSpPr>
          <p:cNvPr id="3" name="Title 2">
            <a:extLst>
              <a:ext uri="{FF2B5EF4-FFF2-40B4-BE49-F238E27FC236}">
                <a16:creationId xmlns:a16="http://schemas.microsoft.com/office/drawing/2014/main" id="{A1963BBA-C0C6-AA0D-9B9C-A7FCA7658402}"/>
              </a:ext>
              <a:ext uri="{C183D7F6-B498-43B3-948B-1728B52AA6E4}">
                <adec:decorative xmlns:adec="http://schemas.microsoft.com/office/drawing/2017/decorative" val="1"/>
              </a:ext>
            </a:extLst>
          </p:cNvPr>
          <p:cNvSpPr>
            <a:spLocks noGrp="1"/>
          </p:cNvSpPr>
          <p:nvPr>
            <p:ph type="title"/>
          </p:nvPr>
        </p:nvSpPr>
        <p:spPr>
          <a:xfrm>
            <a:off x="165148" y="108855"/>
            <a:ext cx="9575704" cy="370800"/>
          </a:xfrm>
        </p:spPr>
        <p:txBody>
          <a:bodyPr/>
          <a:lstStyle/>
          <a:p>
            <a:r>
              <a:rPr lang="en-AU"/>
              <a:t>Community Corporate | Outputs of the project</a:t>
            </a:r>
            <a:endParaRPr lang="en-US"/>
          </a:p>
        </p:txBody>
      </p:sp>
      <p:graphicFrame>
        <p:nvGraphicFramePr>
          <p:cNvPr id="7" name="Chart 6">
            <a:extLst>
              <a:ext uri="{FF2B5EF4-FFF2-40B4-BE49-F238E27FC236}">
                <a16:creationId xmlns:a16="http://schemas.microsoft.com/office/drawing/2014/main" id="{3197567D-007B-A27A-463A-446A5118A6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2295583"/>
              </p:ext>
            </p:extLst>
          </p:nvPr>
        </p:nvGraphicFramePr>
        <p:xfrm>
          <a:off x="612648" y="1749470"/>
          <a:ext cx="8669837" cy="4707283"/>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7FD29705-F095-8FC7-3314-442B04C07228}"/>
              </a:ext>
              <a:ext uri="{C183D7F6-B498-43B3-948B-1728B52AA6E4}">
                <adec:decorative xmlns:adec="http://schemas.microsoft.com/office/drawing/2017/decorative" val="1"/>
              </a:ext>
            </a:extLst>
          </p:cNvPr>
          <p:cNvSpPr>
            <a:spLocks noGrp="1"/>
          </p:cNvSpPr>
          <p:nvPr>
            <p:ph type="ftr" sz="quarter" idx="14"/>
          </p:nvPr>
        </p:nvSpPr>
        <p:spPr>
          <a:xfrm>
            <a:off x="150718" y="6574080"/>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a:t>
            </a:r>
            <a:r>
              <a:rPr kumimoji="0" lang="en-AU" sz="900" b="0" i="0" u="none" strike="noStrike" kern="1200" cap="none" spc="0" normalizeH="0" baseline="0" noProof="0" dirty="0" err="1">
                <a:ln>
                  <a:noFill/>
                </a:ln>
                <a:solidFill>
                  <a:srgbClr val="191919"/>
                </a:solidFill>
                <a:effectLst/>
                <a:uLnTx/>
                <a:uFillTx/>
                <a:latin typeface="Arial Narrow"/>
                <a:ea typeface="+mn-ea"/>
                <a:cs typeface="+mn-cs"/>
              </a:rPr>
              <a:t>dandolo</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interviews with Alumni, employers and the Community Corporate DSCT Final Implementation Report 2024.</a:t>
            </a:r>
          </a:p>
        </p:txBody>
      </p:sp>
      <p:sp>
        <p:nvSpPr>
          <p:cNvPr id="28" name="TextBox 27">
            <a:extLst>
              <a:ext uri="{FF2B5EF4-FFF2-40B4-BE49-F238E27FC236}">
                <a16:creationId xmlns:a16="http://schemas.microsoft.com/office/drawing/2014/main" id="{CAC3DB47-C299-55F6-9934-8771BA032154}"/>
              </a:ext>
              <a:ext uri="{C183D7F6-B498-43B3-948B-1728B52AA6E4}">
                <adec:decorative xmlns:adec="http://schemas.microsoft.com/office/drawing/2017/decorative" val="1"/>
              </a:ext>
            </a:extLst>
          </p:cNvPr>
          <p:cNvSpPr txBox="1"/>
          <p:nvPr/>
        </p:nvSpPr>
        <p:spPr>
          <a:xfrm>
            <a:off x="10248405" y="1567543"/>
            <a:ext cx="184731"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0" name="TextBox 9">
            <a:extLst>
              <a:ext uri="{FF2B5EF4-FFF2-40B4-BE49-F238E27FC236}">
                <a16:creationId xmlns:a16="http://schemas.microsoft.com/office/drawing/2014/main" id="{1C9978D6-1180-BE52-2DB5-1B958B024435}"/>
              </a:ext>
              <a:ext uri="{C183D7F6-B498-43B3-948B-1728B52AA6E4}">
                <adec:decorative xmlns:adec="http://schemas.microsoft.com/office/drawing/2017/decorative" val="1"/>
              </a:ext>
            </a:extLst>
          </p:cNvPr>
          <p:cNvSpPr txBox="1"/>
          <p:nvPr/>
        </p:nvSpPr>
        <p:spPr>
          <a:xfrm>
            <a:off x="3910528" y="1355144"/>
            <a:ext cx="2230098" cy="276999"/>
          </a:xfrm>
          <a:prstGeom prst="rect">
            <a:avLst/>
          </a:prstGeom>
        </p:spPr>
        <p:txBody>
          <a:bodyPr wrap="none" rtlCol="0">
            <a:spAutoFit/>
          </a:bodyPr>
          <a:lstStyle/>
          <a:p>
            <a:pPr algn="ctr" rtl="0">
              <a:defRPr sz="1200" b="0" i="0" u="none" strike="noStrike" kern="1200" spc="0" baseline="0">
                <a:solidFill>
                  <a:srgbClr val="191919">
                    <a:lumMod val="65000"/>
                    <a:lumOff val="35000"/>
                  </a:srgbClr>
                </a:solidFill>
                <a:latin typeface="+mn-lt"/>
                <a:ea typeface="+mn-ea"/>
                <a:cs typeface="+mn-cs"/>
              </a:defRPr>
            </a:pPr>
            <a:r>
              <a:rPr lang="en-US" sz="1200" b="1"/>
              <a:t>Cadet retention across all cohorts</a:t>
            </a:r>
          </a:p>
        </p:txBody>
      </p:sp>
      <p:sp>
        <p:nvSpPr>
          <p:cNvPr id="19" name="TextBox 18">
            <a:extLst>
              <a:ext uri="{FF2B5EF4-FFF2-40B4-BE49-F238E27FC236}">
                <a16:creationId xmlns:a16="http://schemas.microsoft.com/office/drawing/2014/main" id="{6A553DCA-04CC-63F5-752A-BC7937CA0944}"/>
              </a:ext>
              <a:ext uri="{C183D7F6-B498-43B3-948B-1728B52AA6E4}">
                <adec:decorative xmlns:adec="http://schemas.microsoft.com/office/drawing/2017/decorative" val="1"/>
              </a:ext>
            </a:extLst>
          </p:cNvPr>
          <p:cNvSpPr txBox="1"/>
          <p:nvPr/>
        </p:nvSpPr>
        <p:spPr>
          <a:xfrm>
            <a:off x="5534275" y="1709882"/>
            <a:ext cx="2230094" cy="399284"/>
          </a:xfrm>
          <a:prstGeom prst="rect">
            <a:avLst/>
          </a:prstGeom>
          <a:noFill/>
          <a:ln>
            <a:solidFill>
              <a:schemeClr val="tx2">
                <a:lumMod val="60000"/>
                <a:lumOff val="40000"/>
              </a:schemeClr>
            </a:solidFill>
          </a:ln>
        </p:spPr>
        <p:txBody>
          <a:bodyPr wrap="square" lIns="91440" tIns="45720" rIns="91440" bIns="45720" rtlCol="0" anchor="t">
            <a:noAutofit/>
          </a:bodyPr>
          <a:lstStyle/>
          <a:p>
            <a:pPr marR="0" lvl="0" algn="l" defTabSz="457200" rtl="0" eaLnBrk="1" fontAlgn="auto" latinLnBrk="0" hangingPunct="1">
              <a:lnSpc>
                <a:spcPct val="100000"/>
              </a:lnSpc>
              <a:spcBef>
                <a:spcPts val="0"/>
              </a:spcBef>
              <a:spcAft>
                <a:spcPts val="600"/>
              </a:spcAft>
              <a:buClrTx/>
              <a:buSzTx/>
              <a:tabLst/>
              <a:defRPr/>
            </a:pPr>
            <a:r>
              <a:rPr lang="en-US" sz="1000">
                <a:solidFill>
                  <a:srgbClr val="191919"/>
                </a:solidFill>
                <a:latin typeface="Arial Narrow"/>
              </a:rPr>
              <a:t>5</a:t>
            </a:r>
            <a:r>
              <a:rPr kumimoji="0" lang="en-US" sz="1000" b="0" i="0" u="none" strike="noStrike" kern="1200" cap="none" spc="0" normalizeH="0" baseline="0" noProof="0">
                <a:ln>
                  <a:noFill/>
                </a:ln>
                <a:solidFill>
                  <a:srgbClr val="191919"/>
                </a:solidFill>
                <a:effectLst/>
                <a:uLnTx/>
                <a:uFillTx/>
                <a:latin typeface="Arial Narrow"/>
                <a:ea typeface="+mn-ea"/>
                <a:cs typeface="+mn-cs"/>
              </a:rPr>
              <a:t> cadets did not complete the training and therefore did not start their work placements.</a:t>
            </a: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20" name="TextBox 19">
            <a:extLst>
              <a:ext uri="{FF2B5EF4-FFF2-40B4-BE49-F238E27FC236}">
                <a16:creationId xmlns:a16="http://schemas.microsoft.com/office/drawing/2014/main" id="{AEF379E4-39AA-4BFE-AF73-B65334BF169D}"/>
              </a:ext>
              <a:ext uri="{C183D7F6-B498-43B3-948B-1728B52AA6E4}">
                <adec:decorative xmlns:adec="http://schemas.microsoft.com/office/drawing/2017/decorative" val="1"/>
              </a:ext>
            </a:extLst>
          </p:cNvPr>
          <p:cNvSpPr txBox="1"/>
          <p:nvPr/>
        </p:nvSpPr>
        <p:spPr>
          <a:xfrm>
            <a:off x="1670083" y="1709056"/>
            <a:ext cx="1787342" cy="400110"/>
          </a:xfrm>
          <a:prstGeom prst="rect">
            <a:avLst/>
          </a:prstGeom>
          <a:noFill/>
          <a:ln>
            <a:solidFill>
              <a:schemeClr val="tx2">
                <a:lumMod val="60000"/>
                <a:lumOff val="40000"/>
              </a:schemeClr>
            </a:solidFill>
          </a:ln>
        </p:spPr>
        <p:txBody>
          <a:bodyPr wrap="square">
            <a:spAutoFit/>
          </a:bodyPr>
          <a:lstStyle/>
          <a:p>
            <a:r>
              <a:rPr lang="en-US" sz="1000">
                <a:solidFill>
                  <a:sysClr val="windowText" lastClr="000000"/>
                </a:solidFill>
              </a:rPr>
              <a:t>65 cadets started the program and commenced the work placement.</a:t>
            </a:r>
          </a:p>
        </p:txBody>
      </p:sp>
      <p:sp>
        <p:nvSpPr>
          <p:cNvPr id="21" name="TextBox 20">
            <a:extLst>
              <a:ext uri="{FF2B5EF4-FFF2-40B4-BE49-F238E27FC236}">
                <a16:creationId xmlns:a16="http://schemas.microsoft.com/office/drawing/2014/main" id="{C6971D41-A05D-218E-5892-04194E4FEAC6}"/>
              </a:ext>
              <a:ext uri="{C183D7F6-B498-43B3-948B-1728B52AA6E4}">
                <adec:decorative xmlns:adec="http://schemas.microsoft.com/office/drawing/2017/decorative" val="1"/>
              </a:ext>
            </a:extLst>
          </p:cNvPr>
          <p:cNvSpPr txBox="1"/>
          <p:nvPr/>
        </p:nvSpPr>
        <p:spPr>
          <a:xfrm>
            <a:off x="6882420" y="3672224"/>
            <a:ext cx="1130346" cy="861774"/>
          </a:xfrm>
          <a:prstGeom prst="rect">
            <a:avLst/>
          </a:prstGeom>
          <a:noFill/>
          <a:ln>
            <a:solidFill>
              <a:schemeClr val="tx2">
                <a:lumMod val="60000"/>
                <a:lumOff val="40000"/>
              </a:schemeClr>
            </a:solidFill>
          </a:ln>
        </p:spPr>
        <p:txBody>
          <a:bodyPr wrap="square">
            <a:spAutoFit/>
          </a:bodyPr>
          <a:lstStyle/>
          <a:p>
            <a:pPr marR="0" lvl="0" algn="r" defTabSz="457200" rtl="0" eaLnBrk="1" fontAlgn="auto" latinLnBrk="0" hangingPunct="1">
              <a:lnSpc>
                <a:spcPct val="100000"/>
              </a:lnSpc>
              <a:spcBef>
                <a:spcPts val="0"/>
              </a:spcBef>
              <a:spcAft>
                <a:spcPts val="0"/>
              </a:spcAft>
              <a:buClrTx/>
              <a:buSzTx/>
              <a:tabLst/>
              <a:defRPr/>
            </a:pPr>
            <a:r>
              <a:rPr kumimoji="0" lang="en-AU" sz="1000" b="0" i="0" u="none" strike="noStrike" kern="1200" cap="none" spc="0" normalizeH="0" baseline="0" noProof="0">
                <a:ln>
                  <a:noFill/>
                </a:ln>
                <a:solidFill>
                  <a:schemeClr val="bg1"/>
                </a:solidFill>
                <a:effectLst/>
                <a:uLnTx/>
                <a:uFillTx/>
                <a:latin typeface="Arial Narrow"/>
                <a:ea typeface="+mn-ea"/>
                <a:cs typeface="+mn-cs"/>
              </a:rPr>
              <a:t>46 of the cadets who commenced placement were subsequently offered employment</a:t>
            </a:r>
            <a:r>
              <a:rPr lang="en-AU" sz="1000">
                <a:solidFill>
                  <a:schemeClr val="bg1"/>
                </a:solidFill>
                <a:latin typeface="Arial Narrow"/>
              </a:rPr>
              <a:t>.</a:t>
            </a:r>
            <a:endParaRPr kumimoji="0" lang="en-AU" sz="1000" b="0" i="0" u="none" strike="sngStrike" kern="1200" cap="none" spc="0" normalizeH="0" baseline="0" noProof="0">
              <a:ln>
                <a:noFill/>
              </a:ln>
              <a:solidFill>
                <a:schemeClr val="bg1"/>
              </a:solidFill>
              <a:effectLst/>
              <a:uLnTx/>
              <a:uFillTx/>
              <a:latin typeface="Arial Narrow"/>
              <a:ea typeface="+mn-ea"/>
              <a:cs typeface="+mn-cs"/>
            </a:endParaRPr>
          </a:p>
        </p:txBody>
      </p:sp>
      <p:sp>
        <p:nvSpPr>
          <p:cNvPr id="22" name="TextBox 21">
            <a:extLst>
              <a:ext uri="{FF2B5EF4-FFF2-40B4-BE49-F238E27FC236}">
                <a16:creationId xmlns:a16="http://schemas.microsoft.com/office/drawing/2014/main" id="{1C18C0AA-FE5B-2460-61B0-5E859383ACE7}"/>
              </a:ext>
              <a:ext uri="{C183D7F6-B498-43B3-948B-1728B52AA6E4}">
                <adec:decorative xmlns:adec="http://schemas.microsoft.com/office/drawing/2017/decorative" val="1"/>
              </a:ext>
            </a:extLst>
          </p:cNvPr>
          <p:cNvSpPr txBox="1"/>
          <p:nvPr/>
        </p:nvSpPr>
        <p:spPr>
          <a:xfrm>
            <a:off x="8405574" y="1986939"/>
            <a:ext cx="1256373" cy="1954439"/>
          </a:xfrm>
          <a:prstGeom prst="rect">
            <a:avLst/>
          </a:prstGeom>
          <a:noFill/>
          <a:ln>
            <a:solidFill>
              <a:schemeClr val="tx2">
                <a:lumMod val="60000"/>
                <a:lumOff val="40000"/>
              </a:schemeClr>
            </a:solidFill>
          </a:ln>
        </p:spPr>
        <p:txBody>
          <a:bodyPr wrap="square">
            <a:noAutofit/>
          </a:bodyPr>
          <a:lstStyle/>
          <a:p>
            <a:pPr marR="0" lvl="0" algn="l" defTabSz="457200" rtl="0" eaLnBrk="1" fontAlgn="auto" latinLnBrk="0" hangingPunct="1">
              <a:lnSpc>
                <a:spcPct val="100000"/>
              </a:lnSpc>
              <a:spcBef>
                <a:spcPts val="0"/>
              </a:spcBef>
              <a:spcAft>
                <a:spcPts val="0"/>
              </a:spcAft>
              <a:buClrTx/>
              <a:buSzTx/>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An additional 14 either did not complete their work placement and did not gain subsequent employment (10 cadets) or were not offered subsequent employment after the work placement (4 cadets). </a:t>
            </a:r>
          </a:p>
        </p:txBody>
      </p:sp>
      <p:sp>
        <p:nvSpPr>
          <p:cNvPr id="23" name="TextBox 22">
            <a:extLst>
              <a:ext uri="{FF2B5EF4-FFF2-40B4-BE49-F238E27FC236}">
                <a16:creationId xmlns:a16="http://schemas.microsoft.com/office/drawing/2014/main" id="{73BAF7A7-5508-7603-1EDD-D1C9332D9046}"/>
              </a:ext>
              <a:ext uri="{C183D7F6-B498-43B3-948B-1728B52AA6E4}">
                <adec:decorative xmlns:adec="http://schemas.microsoft.com/office/drawing/2017/decorative" val="1"/>
              </a:ext>
            </a:extLst>
          </p:cNvPr>
          <p:cNvSpPr txBox="1"/>
          <p:nvPr/>
        </p:nvSpPr>
        <p:spPr>
          <a:xfrm>
            <a:off x="4415213" y="2908493"/>
            <a:ext cx="792413" cy="1015663"/>
          </a:xfrm>
          <a:prstGeom prst="rect">
            <a:avLst/>
          </a:prstGeom>
          <a:noFill/>
          <a:ln>
            <a:solidFill>
              <a:schemeClr val="tx2">
                <a:lumMod val="60000"/>
                <a:lumOff val="40000"/>
              </a:schemeClr>
            </a:solidFill>
          </a:ln>
        </p:spPr>
        <p:txBody>
          <a:bodyPr wrap="square">
            <a:spAutoFit/>
          </a:bodyPr>
          <a:lstStyle/>
          <a:p>
            <a:pPr marR="0" lvl="0" algn="l" defTabSz="457200" rtl="0" eaLnBrk="1" fontAlgn="auto" latinLnBrk="0" hangingPunct="1">
              <a:lnSpc>
                <a:spcPct val="100000"/>
              </a:lnSpc>
              <a:spcBef>
                <a:spcPts val="0"/>
              </a:spcBef>
              <a:spcAft>
                <a:spcPts val="600"/>
              </a:spcAft>
              <a:buClrTx/>
              <a:buSzTx/>
              <a:tabLst/>
              <a:defRPr/>
            </a:pPr>
            <a:r>
              <a:rPr lang="en-US" sz="1000">
                <a:solidFill>
                  <a:schemeClr val="bg1"/>
                </a:solidFill>
                <a:latin typeface="Arial Narrow"/>
              </a:rPr>
              <a:t>6</a:t>
            </a:r>
            <a:r>
              <a:rPr kumimoji="0" lang="en-US" sz="1000" b="0" i="0" u="none" strike="noStrike" kern="1200" cap="none" spc="0" normalizeH="0" baseline="0" noProof="0">
                <a:ln>
                  <a:noFill/>
                </a:ln>
                <a:solidFill>
                  <a:schemeClr val="bg1"/>
                </a:solidFill>
                <a:effectLst/>
                <a:uLnTx/>
                <a:uFillTx/>
                <a:latin typeface="Arial Narrow"/>
                <a:ea typeface="+mn-ea"/>
                <a:cs typeface="+mn-cs"/>
              </a:rPr>
              <a:t>0 cadets completed their training and </a:t>
            </a:r>
            <a:r>
              <a:rPr lang="en-US" sz="1000">
                <a:solidFill>
                  <a:schemeClr val="bg1"/>
                </a:solidFill>
                <a:latin typeface="Arial Narrow"/>
              </a:rPr>
              <a:t>started </a:t>
            </a:r>
            <a:r>
              <a:rPr kumimoji="0" lang="en-US" sz="1000" b="0" i="0" u="none" strike="noStrike" kern="1200" cap="none" spc="0" normalizeH="0" baseline="0" noProof="0">
                <a:ln>
                  <a:noFill/>
                </a:ln>
                <a:solidFill>
                  <a:schemeClr val="bg1"/>
                </a:solidFill>
                <a:effectLst/>
                <a:uLnTx/>
                <a:uFillTx/>
                <a:latin typeface="Arial Narrow"/>
                <a:ea typeface="+mn-ea"/>
                <a:cs typeface="+mn-cs"/>
              </a:rPr>
              <a:t>their work placements.</a:t>
            </a:r>
          </a:p>
        </p:txBody>
      </p:sp>
      <p:cxnSp>
        <p:nvCxnSpPr>
          <p:cNvPr id="24" name="Gerade Verbindung mit Pfeil 43">
            <a:extLst>
              <a:ext uri="{FF2B5EF4-FFF2-40B4-BE49-F238E27FC236}">
                <a16:creationId xmlns:a16="http://schemas.microsoft.com/office/drawing/2014/main" id="{4F70B9C0-BED1-D253-1F3C-2AF7F7911965}"/>
              </a:ext>
              <a:ext uri="{C183D7F6-B498-43B3-948B-1728B52AA6E4}">
                <adec:decorative xmlns:adec="http://schemas.microsoft.com/office/drawing/2017/decorative" val="1"/>
              </a:ext>
            </a:extLst>
          </p:cNvPr>
          <p:cNvCxnSpPr>
            <a:cxnSpLocks/>
          </p:cNvCxnSpPr>
          <p:nvPr/>
        </p:nvCxnSpPr>
        <p:spPr bwMode="auto">
          <a:xfrm>
            <a:off x="4843720" y="2616893"/>
            <a:ext cx="0" cy="291600"/>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25" name="Gerade Verbindung mit Pfeil 43">
            <a:extLst>
              <a:ext uri="{FF2B5EF4-FFF2-40B4-BE49-F238E27FC236}">
                <a16:creationId xmlns:a16="http://schemas.microsoft.com/office/drawing/2014/main" id="{A1E186B6-4AAE-7F4F-66A2-9C2252E391C0}"/>
              </a:ext>
              <a:ext uri="{C183D7F6-B498-43B3-948B-1728B52AA6E4}">
                <adec:decorative xmlns:adec="http://schemas.microsoft.com/office/drawing/2017/decorative" val="1"/>
              </a:ext>
            </a:extLst>
          </p:cNvPr>
          <p:cNvCxnSpPr>
            <a:cxnSpLocks/>
            <a:endCxn id="21" idx="0"/>
          </p:cNvCxnSpPr>
          <p:nvPr/>
        </p:nvCxnSpPr>
        <p:spPr bwMode="auto">
          <a:xfrm flipH="1">
            <a:off x="7447593" y="3167306"/>
            <a:ext cx="680943" cy="504918"/>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26" name="Gerade Verbindung mit Pfeil 43">
            <a:extLst>
              <a:ext uri="{FF2B5EF4-FFF2-40B4-BE49-F238E27FC236}">
                <a16:creationId xmlns:a16="http://schemas.microsoft.com/office/drawing/2014/main" id="{585F1F47-9AD0-C781-C482-53F9E8ACE3EF}"/>
              </a:ext>
              <a:ext uri="{C183D7F6-B498-43B3-948B-1728B52AA6E4}">
                <adec:decorative xmlns:adec="http://schemas.microsoft.com/office/drawing/2017/decorative" val="1"/>
              </a:ext>
            </a:extLst>
          </p:cNvPr>
          <p:cNvCxnSpPr>
            <a:cxnSpLocks/>
          </p:cNvCxnSpPr>
          <p:nvPr/>
        </p:nvCxnSpPr>
        <p:spPr bwMode="auto">
          <a:xfrm>
            <a:off x="8128536" y="2533010"/>
            <a:ext cx="277038" cy="459365"/>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27" name="Gerade Verbindung mit Pfeil 43">
            <a:extLst>
              <a:ext uri="{FF2B5EF4-FFF2-40B4-BE49-F238E27FC236}">
                <a16:creationId xmlns:a16="http://schemas.microsoft.com/office/drawing/2014/main" id="{706CE7D5-0778-A4C6-E8D8-6229861C19C8}"/>
              </a:ext>
              <a:ext uri="{C183D7F6-B498-43B3-948B-1728B52AA6E4}">
                <adec:decorative xmlns:adec="http://schemas.microsoft.com/office/drawing/2017/decorative" val="1"/>
              </a:ext>
            </a:extLst>
          </p:cNvPr>
          <p:cNvCxnSpPr>
            <a:cxnSpLocks/>
          </p:cNvCxnSpPr>
          <p:nvPr/>
        </p:nvCxnSpPr>
        <p:spPr bwMode="auto">
          <a:xfrm flipV="1">
            <a:off x="1591056" y="2109166"/>
            <a:ext cx="972698" cy="206081"/>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29" name="Gerade Verbindung mit Pfeil 43">
            <a:extLst>
              <a:ext uri="{FF2B5EF4-FFF2-40B4-BE49-F238E27FC236}">
                <a16:creationId xmlns:a16="http://schemas.microsoft.com/office/drawing/2014/main" id="{6B5885A6-306C-1DB9-BFE9-D3E646DCEA8F}"/>
              </a:ext>
              <a:ext uri="{C183D7F6-B498-43B3-948B-1728B52AA6E4}">
                <adec:decorative xmlns:adec="http://schemas.microsoft.com/office/drawing/2017/decorative" val="1"/>
              </a:ext>
            </a:extLst>
          </p:cNvPr>
          <p:cNvCxnSpPr>
            <a:cxnSpLocks/>
          </p:cNvCxnSpPr>
          <p:nvPr/>
        </p:nvCxnSpPr>
        <p:spPr bwMode="auto">
          <a:xfrm flipV="1">
            <a:off x="4894266" y="1923527"/>
            <a:ext cx="0" cy="356014"/>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30" name="Gerade Verbindung mit Pfeil 43">
            <a:extLst>
              <a:ext uri="{FF2B5EF4-FFF2-40B4-BE49-F238E27FC236}">
                <a16:creationId xmlns:a16="http://schemas.microsoft.com/office/drawing/2014/main" id="{93C3D2C2-2C66-B38A-0276-FAFB8BFB557A}"/>
              </a:ext>
              <a:ext uri="{C183D7F6-B498-43B3-948B-1728B52AA6E4}">
                <adec:decorative xmlns:adec="http://schemas.microsoft.com/office/drawing/2017/decorative" val="1"/>
              </a:ext>
            </a:extLst>
          </p:cNvPr>
          <p:cNvCxnSpPr>
            <a:cxnSpLocks/>
          </p:cNvCxnSpPr>
          <p:nvPr/>
        </p:nvCxnSpPr>
        <p:spPr bwMode="auto">
          <a:xfrm flipH="1">
            <a:off x="4894266" y="1923527"/>
            <a:ext cx="640009" cy="0"/>
          </a:xfrm>
          <a:prstGeom prst="straightConnector1">
            <a:avLst/>
          </a:prstGeom>
          <a:noFill/>
          <a:ln w="19050" cap="flat" cmpd="sng" algn="ctr">
            <a:solidFill>
              <a:schemeClr val="tx2">
                <a:lumMod val="60000"/>
                <a:lumOff val="40000"/>
              </a:schemeClr>
            </a:solidFill>
            <a:prstDash val="solid"/>
            <a:round/>
            <a:headEnd type="none" w="lg" len="lg"/>
            <a:tailEnd type="none" w="lg" len="lg"/>
          </a:ln>
          <a:effectLst/>
        </p:spPr>
      </p:cxnSp>
    </p:spTree>
    <p:extLst>
      <p:ext uri="{BB962C8B-B14F-4D97-AF65-F5344CB8AC3E}">
        <p14:creationId xmlns:p14="http://schemas.microsoft.com/office/powerpoint/2010/main" val="2943615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42E72C-E18E-7FF6-E580-C37CDBB7806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1061829"/>
          </a:xfrm>
        </p:spPr>
        <p:txBody>
          <a:bodyPr/>
          <a:lstStyle/>
          <a:p>
            <a:r>
              <a:rPr lang="en-US"/>
              <a:t>There was a high conversion rate of placements into full-time work post-placement with 92% of cadets being offered ongoing employment or contract extensions. This may be because of the extent of employer involvement in the co-design process and Community Corporate’s smaller cohort pool.</a:t>
            </a:r>
          </a:p>
          <a:p>
            <a:endParaRPr lang="en-US"/>
          </a:p>
        </p:txBody>
      </p:sp>
      <p:sp>
        <p:nvSpPr>
          <p:cNvPr id="3" name="Title 2">
            <a:extLst>
              <a:ext uri="{FF2B5EF4-FFF2-40B4-BE49-F238E27FC236}">
                <a16:creationId xmlns:a16="http://schemas.microsoft.com/office/drawing/2014/main" id="{9BEA882D-1EDA-A5D7-D003-FD46EE42895F}"/>
              </a:ext>
              <a:ext uri="{C183D7F6-B498-43B3-948B-1728B52AA6E4}">
                <adec:decorative xmlns:adec="http://schemas.microsoft.com/office/drawing/2017/decorative" val="1"/>
              </a:ext>
            </a:extLst>
          </p:cNvPr>
          <p:cNvSpPr>
            <a:spLocks noGrp="1"/>
          </p:cNvSpPr>
          <p:nvPr>
            <p:ph type="title"/>
          </p:nvPr>
        </p:nvSpPr>
        <p:spPr/>
        <p:txBody>
          <a:bodyPr/>
          <a:lstStyle/>
          <a:p>
            <a:r>
              <a:rPr lang="en-US"/>
              <a:t>Community Corporate | Post-cadetship outcomes</a:t>
            </a:r>
          </a:p>
        </p:txBody>
      </p:sp>
      <p:sp>
        <p:nvSpPr>
          <p:cNvPr id="4" name="Slide Number Placeholder 3">
            <a:extLst>
              <a:ext uri="{FF2B5EF4-FFF2-40B4-BE49-F238E27FC236}">
                <a16:creationId xmlns:a16="http://schemas.microsoft.com/office/drawing/2014/main" id="{415BD1F7-DD7D-D53E-BF4D-3378F839CAEF}"/>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46</a:t>
            </a:fld>
            <a:endParaRPr lang="en-US"/>
          </a:p>
        </p:txBody>
      </p:sp>
      <p:sp>
        <p:nvSpPr>
          <p:cNvPr id="5" name="Footer Placeholder 4">
            <a:extLst>
              <a:ext uri="{FF2B5EF4-FFF2-40B4-BE49-F238E27FC236}">
                <a16:creationId xmlns:a16="http://schemas.microsoft.com/office/drawing/2014/main" id="{D6F2C99D-28B5-1B5D-B946-EFF71284F1E8}"/>
              </a:ext>
              <a:ext uri="{C183D7F6-B498-43B3-948B-1728B52AA6E4}">
                <adec:decorative xmlns:adec="http://schemas.microsoft.com/office/drawing/2017/decorative" val="1"/>
              </a:ext>
            </a:extLst>
          </p:cNvPr>
          <p:cNvSpPr>
            <a:spLocks noGrp="1"/>
          </p:cNvSpPr>
          <p:nvPr>
            <p:ph type="ftr" sz="quarter"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Community Corporate DSCT Final Implementation Report 2024.</a:t>
            </a:r>
          </a:p>
        </p:txBody>
      </p:sp>
      <p:sp>
        <p:nvSpPr>
          <p:cNvPr id="7" name="TextBox 6">
            <a:extLst>
              <a:ext uri="{FF2B5EF4-FFF2-40B4-BE49-F238E27FC236}">
                <a16:creationId xmlns:a16="http://schemas.microsoft.com/office/drawing/2014/main" id="{A3A9B555-9C78-D0C1-EE87-E72B4A8CDAEA}"/>
              </a:ext>
              <a:ext uri="{C183D7F6-B498-43B3-948B-1728B52AA6E4}">
                <adec:decorative xmlns:adec="http://schemas.microsoft.com/office/drawing/2017/decorative" val="1"/>
              </a:ext>
            </a:extLst>
          </p:cNvPr>
          <p:cNvSpPr txBox="1"/>
          <p:nvPr/>
        </p:nvSpPr>
        <p:spPr>
          <a:xfrm>
            <a:off x="234817" y="1481348"/>
            <a:ext cx="5974395" cy="276999"/>
          </a:xfrm>
          <a:prstGeom prst="rect">
            <a:avLst/>
          </a:prstGeom>
          <a:noFill/>
        </p:spPr>
        <p:txBody>
          <a:bodyPr wrap="square">
            <a:spAutoFit/>
          </a:bodyPr>
          <a:lstStyle/>
          <a:p>
            <a:r>
              <a:rPr lang="en-US" sz="1200" b="1">
                <a:solidFill>
                  <a:schemeClr val="tx2"/>
                </a:solidFill>
              </a:rPr>
              <a:t>50 cadets who completed the 12-week paid work placements…</a:t>
            </a:r>
          </a:p>
        </p:txBody>
      </p:sp>
      <p:sp>
        <p:nvSpPr>
          <p:cNvPr id="12" name="ee4pHeader1">
            <a:extLst>
              <a:ext uri="{FF2B5EF4-FFF2-40B4-BE49-F238E27FC236}">
                <a16:creationId xmlns:a16="http://schemas.microsoft.com/office/drawing/2014/main" id="{80918664-DDA0-6582-304B-EBFA7E1D52A5}"/>
              </a:ext>
              <a:ext uri="{C183D7F6-B498-43B3-948B-1728B52AA6E4}">
                <adec:decorative xmlns:adec="http://schemas.microsoft.com/office/drawing/2017/decorative" val="1"/>
              </a:ext>
            </a:extLst>
          </p:cNvPr>
          <p:cNvSpPr/>
          <p:nvPr>
            <p:custDataLst>
              <p:tags r:id="rId1"/>
            </p:custDataLst>
          </p:nvPr>
        </p:nvSpPr>
        <p:spPr bwMode="auto">
          <a:xfrm>
            <a:off x="1850566" y="1904521"/>
            <a:ext cx="2124250" cy="1765974"/>
          </a:xfrm>
          <a:prstGeom prst="homePlate">
            <a:avLst>
              <a:gd name="adj" fmla="val 19696"/>
            </a:avLst>
          </a:prstGeom>
          <a:solidFill>
            <a:schemeClr val="bg2"/>
          </a:solidFill>
          <a:ln w="9525" cmpd="sng">
            <a:solidFill>
              <a:schemeClr val="accent1">
                <a:lumMod val="100000"/>
              </a:schemeClr>
            </a:solidFill>
            <a:prstDash val="solid"/>
            <a:miter lim="800000"/>
            <a:headEnd/>
            <a:tailEnd/>
          </a:ln>
          <a:effectLst/>
        </p:spPr>
        <p:txBody>
          <a:bodyPr lIns="90000" tIns="46800" rIns="90000" bIns="46800" anchor="ctr"/>
          <a:lstStyle/>
          <a:p>
            <a:pPr marL="0" marR="0" lvl="0" indent="0" algn="ctr" defTabSz="457200" rtl="0" eaLnBrk="1" fontAlgn="auto" latinLnBrk="0" hangingPunct="1">
              <a:spcBef>
                <a:spcPts val="0"/>
              </a:spcBef>
              <a:spcAft>
                <a:spcPts val="0"/>
              </a:spcAft>
              <a:buClrTx/>
              <a:buSzTx/>
              <a:buFontTx/>
              <a:buNone/>
              <a:tabLst/>
              <a:defRPr/>
            </a:pPr>
            <a:r>
              <a:rPr lang="en-AU" sz="1600" b="1">
                <a:solidFill>
                  <a:schemeClr val="tx2"/>
                </a:solidFill>
              </a:rPr>
              <a:t>28%</a:t>
            </a:r>
          </a:p>
          <a:p>
            <a:pPr marL="0" marR="0" lvl="0" indent="0" algn="ctr" defTabSz="457200" rtl="0" eaLnBrk="1" fontAlgn="auto" latinLnBrk="0" hangingPunct="1">
              <a:spcBef>
                <a:spcPts val="0"/>
              </a:spcBef>
              <a:spcAft>
                <a:spcPts val="0"/>
              </a:spcAft>
              <a:buClrTx/>
              <a:buSzTx/>
              <a:buFontTx/>
              <a:buNone/>
              <a:tabLst/>
              <a:defRPr/>
            </a:pPr>
            <a:endParaRPr lang="en-AU" sz="1600" b="1">
              <a:solidFill>
                <a:schemeClr val="tx2"/>
              </a:solidFill>
            </a:endParaRPr>
          </a:p>
          <a:p>
            <a:pPr marL="0" marR="0" lvl="0" indent="0" algn="l" defTabSz="457200" rtl="0" eaLnBrk="1" fontAlgn="auto" latinLnBrk="0" hangingPunct="1">
              <a:spcBef>
                <a:spcPts val="0"/>
              </a:spcBef>
              <a:spcAft>
                <a:spcPts val="0"/>
              </a:spcAft>
              <a:buClrTx/>
              <a:buSzTx/>
              <a:buFontTx/>
              <a:buNone/>
              <a:tabLst/>
              <a:defRPr/>
            </a:pPr>
            <a:r>
              <a:rPr lang="en-AU" sz="1100"/>
              <a:t>Of cadets (14 cadets) received ongoing permanent roles and are still employed 12 months+ in the digital/ tech industry.</a:t>
            </a:r>
          </a:p>
          <a:p>
            <a:pPr marL="0" marR="0" lvl="0" indent="0" algn="l" defTabSz="457200" rtl="0" eaLnBrk="1" fontAlgn="auto" latinLnBrk="0" hangingPunct="1">
              <a:spcBef>
                <a:spcPts val="0"/>
              </a:spcBef>
              <a:spcAft>
                <a:spcPts val="0"/>
              </a:spcAft>
              <a:buClrTx/>
              <a:buSzTx/>
              <a:buFontTx/>
              <a:buNone/>
              <a:tabLst/>
              <a:defRPr/>
            </a:pPr>
            <a:endParaRPr lang="en-AU" sz="1100"/>
          </a:p>
        </p:txBody>
      </p:sp>
      <p:sp>
        <p:nvSpPr>
          <p:cNvPr id="13" name="ee4pHeader2">
            <a:extLst>
              <a:ext uri="{FF2B5EF4-FFF2-40B4-BE49-F238E27FC236}">
                <a16:creationId xmlns:a16="http://schemas.microsoft.com/office/drawing/2014/main" id="{C2C55B7B-43AB-B352-27DF-5707E384B999}"/>
              </a:ext>
              <a:ext uri="{C183D7F6-B498-43B3-948B-1728B52AA6E4}">
                <adec:decorative xmlns:adec="http://schemas.microsoft.com/office/drawing/2017/decorative" val="1"/>
              </a:ext>
            </a:extLst>
          </p:cNvPr>
          <p:cNvSpPr/>
          <p:nvPr>
            <p:custDataLst>
              <p:tags r:id="rId2"/>
            </p:custDataLst>
          </p:nvPr>
        </p:nvSpPr>
        <p:spPr bwMode="auto">
          <a:xfrm>
            <a:off x="3735438" y="1904521"/>
            <a:ext cx="2124249" cy="1765974"/>
          </a:xfrm>
          <a:prstGeom prst="chevron">
            <a:avLst>
              <a:gd name="adj" fmla="val 19696"/>
            </a:avLst>
          </a:prstGeom>
          <a:solidFill>
            <a:schemeClr val="bg2"/>
          </a:solidFill>
          <a:ln w="9525" cmpd="sng">
            <a:solidFill>
              <a:schemeClr val="accent1">
                <a:lumMod val="100000"/>
              </a:schemeClr>
            </a:solidFill>
            <a:prstDash val="solid"/>
            <a:miter lim="800000"/>
            <a:headEnd/>
            <a:tailEnd/>
          </a:ln>
          <a:effectLst/>
        </p:spPr>
        <p:txBody>
          <a:bodyPr anchor="ctr"/>
          <a:lstStyle/>
          <a:p>
            <a:pPr algn="ctr">
              <a:spcBef>
                <a:spcPct val="0"/>
              </a:spcBef>
              <a:spcAft>
                <a:spcPct val="0"/>
              </a:spcAft>
              <a:buClrTx/>
            </a:pPr>
            <a:r>
              <a:rPr lang="en-AU" sz="1600" b="1">
                <a:solidFill>
                  <a:schemeClr val="tx2"/>
                </a:solidFill>
              </a:rPr>
              <a:t>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91919"/>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Of cadets (7 cadets) received contract extensions of 6 months + in the digital/ tech industry.</a:t>
            </a: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p:txBody>
      </p:sp>
      <p:sp>
        <p:nvSpPr>
          <p:cNvPr id="14" name="ee4pHeader3">
            <a:extLst>
              <a:ext uri="{FF2B5EF4-FFF2-40B4-BE49-F238E27FC236}">
                <a16:creationId xmlns:a16="http://schemas.microsoft.com/office/drawing/2014/main" id="{14769095-6A2B-06B6-5621-FC116F5F366B}"/>
              </a:ext>
              <a:ext uri="{C183D7F6-B498-43B3-948B-1728B52AA6E4}">
                <adec:decorative xmlns:adec="http://schemas.microsoft.com/office/drawing/2017/decorative" val="1"/>
              </a:ext>
            </a:extLst>
          </p:cNvPr>
          <p:cNvSpPr/>
          <p:nvPr>
            <p:custDataLst>
              <p:tags r:id="rId3"/>
            </p:custDataLst>
          </p:nvPr>
        </p:nvSpPr>
        <p:spPr bwMode="auto">
          <a:xfrm>
            <a:off x="5620309" y="1904521"/>
            <a:ext cx="2124248" cy="1765974"/>
          </a:xfrm>
          <a:prstGeom prst="chevron">
            <a:avLst>
              <a:gd name="adj" fmla="val 19696"/>
            </a:avLst>
          </a:prstGeom>
          <a:solidFill>
            <a:schemeClr val="bg2"/>
          </a:solidFill>
          <a:ln w="9525" cmpd="sng">
            <a:solidFill>
              <a:schemeClr val="accent1">
                <a:lumMod val="100000"/>
              </a:schemeClr>
            </a:solidFill>
            <a:prstDash val="solid"/>
            <a:miter lim="800000"/>
            <a:headEnd/>
            <a:tailEnd/>
          </a:ln>
          <a:effectLst/>
        </p:spPr>
        <p:txBody>
          <a:bodyPr anchor="ctr"/>
          <a:lstStyle/>
          <a:p>
            <a:pPr marL="0" marR="0" lvl="0" indent="0" algn="ctr" defTabSz="457200" rtl="0" eaLnBrk="1" fontAlgn="auto" latinLnBrk="0" hangingPunct="1">
              <a:spcBef>
                <a:spcPts val="0"/>
              </a:spcBef>
              <a:spcAft>
                <a:spcPts val="0"/>
              </a:spcAft>
              <a:buClrTx/>
              <a:buSzTx/>
              <a:buFontTx/>
              <a:buNone/>
              <a:tabLst/>
              <a:defRPr/>
            </a:pPr>
            <a:r>
              <a:rPr lang="en-AU" sz="1600" b="1">
                <a:solidFill>
                  <a:schemeClr val="tx2"/>
                </a:solidFill>
              </a:rPr>
              <a:t>50%</a:t>
            </a:r>
          </a:p>
          <a:p>
            <a:pPr marL="0" marR="0" lvl="0" indent="0" algn="ctr" defTabSz="457200" rtl="0" eaLnBrk="1" fontAlgn="auto" latinLnBrk="0" hangingPunct="1">
              <a:spcBef>
                <a:spcPts val="0"/>
              </a:spcBef>
              <a:spcAft>
                <a:spcPts val="0"/>
              </a:spcAft>
              <a:buClrTx/>
              <a:buSzTx/>
              <a:buFontTx/>
              <a:buNone/>
              <a:tabLst/>
              <a:defRPr/>
            </a:pPr>
            <a:endParaRPr lang="en-AU" sz="1600" b="1">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a:solidFill>
                  <a:srgbClr val="191919"/>
                </a:solidFill>
                <a:latin typeface="Arial Narrow"/>
              </a:rPr>
              <a:t>O</a:t>
            </a:r>
            <a:r>
              <a:rPr kumimoji="0" lang="en-US" sz="1100" b="0" i="0" u="none" strike="noStrike" kern="1200" cap="none" spc="0" normalizeH="0" baseline="0" noProof="0">
                <a:ln>
                  <a:noFill/>
                </a:ln>
                <a:solidFill>
                  <a:srgbClr val="191919"/>
                </a:solidFill>
                <a:effectLst/>
                <a:uLnTx/>
                <a:uFillTx/>
                <a:latin typeface="Arial Narrow"/>
                <a:ea typeface="+mn-ea"/>
                <a:cs typeface="+mn-cs"/>
              </a:rPr>
              <a:t>f cadets (25 cadets) received contract extensions between 3-6 months in the digital/ tech industry.</a:t>
            </a:r>
          </a:p>
        </p:txBody>
      </p:sp>
      <p:sp>
        <p:nvSpPr>
          <p:cNvPr id="15" name="ee4pHeader4">
            <a:extLst>
              <a:ext uri="{FF2B5EF4-FFF2-40B4-BE49-F238E27FC236}">
                <a16:creationId xmlns:a16="http://schemas.microsoft.com/office/drawing/2014/main" id="{9F91E229-6C08-B0D6-5FA4-C9EF66258FCC}"/>
              </a:ext>
              <a:ext uri="{C183D7F6-B498-43B3-948B-1728B52AA6E4}">
                <adec:decorative xmlns:adec="http://schemas.microsoft.com/office/drawing/2017/decorative" val="1"/>
              </a:ext>
            </a:extLst>
          </p:cNvPr>
          <p:cNvSpPr/>
          <p:nvPr>
            <p:custDataLst>
              <p:tags r:id="rId4"/>
            </p:custDataLst>
          </p:nvPr>
        </p:nvSpPr>
        <p:spPr bwMode="auto">
          <a:xfrm>
            <a:off x="7504308" y="1904521"/>
            <a:ext cx="2123329" cy="1765974"/>
          </a:xfrm>
          <a:prstGeom prst="chevron">
            <a:avLst>
              <a:gd name="adj" fmla="val 19696"/>
            </a:avLst>
          </a:prstGeom>
          <a:solidFill>
            <a:schemeClr val="bg2"/>
          </a:solidFill>
          <a:ln w="9525" cmpd="sng">
            <a:solidFill>
              <a:schemeClr val="accent1">
                <a:lumMod val="100000"/>
              </a:schemeClr>
            </a:solidFill>
            <a:prstDash val="solid"/>
            <a:miter lim="800000"/>
            <a:headEnd/>
            <a:tailEnd/>
          </a:ln>
          <a:effectLst/>
        </p:spPr>
        <p:txBody>
          <a:bodyPr anchor="ctr"/>
          <a:lstStyle/>
          <a:p>
            <a:pPr marL="0" marR="0" lvl="0" indent="0" algn="ctr" defTabSz="457200" rtl="0" eaLnBrk="1" fontAlgn="auto" latinLnBrk="0" hangingPunct="1">
              <a:lnSpc>
                <a:spcPct val="100000"/>
              </a:lnSpc>
              <a:spcBef>
                <a:spcPts val="0"/>
              </a:spcBef>
              <a:buClrTx/>
              <a:buSzTx/>
              <a:buFontTx/>
              <a:buNone/>
              <a:tabLst/>
              <a:defRPr/>
            </a:pPr>
            <a:endParaRPr kumimoji="0" lang="en-US" sz="1600" b="1" i="0" u="none" strike="noStrike" kern="1200" cap="none" spc="0" normalizeH="0" baseline="0" noProof="0">
              <a:ln>
                <a:noFill/>
              </a:ln>
              <a:solidFill>
                <a:schemeClr val="tx2"/>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chemeClr val="tx2"/>
                </a:solidFill>
                <a:effectLst/>
                <a:uLnTx/>
                <a:uFillTx/>
                <a:latin typeface="Arial Narrow"/>
                <a:ea typeface="+mn-ea"/>
                <a:cs typeface="+mn-cs"/>
              </a:rPr>
              <a:t>1 cadet</a:t>
            </a:r>
          </a:p>
          <a:p>
            <a:pPr marL="0" marR="0" lvl="0" indent="0" algn="ctr" defTabSz="457200" rtl="0" eaLnBrk="1" fontAlgn="auto" latinLnBrk="0" hangingPunct="1">
              <a:lnSpc>
                <a:spcPct val="100000"/>
              </a:lnSpc>
              <a:spcBef>
                <a:spcPts val="0"/>
              </a:spcBef>
              <a:buClrTx/>
              <a:buSzTx/>
              <a:buFontTx/>
              <a:buNone/>
              <a:tabLst/>
              <a:defRPr/>
            </a:pPr>
            <a:endParaRPr kumimoji="0" lang="en-US" sz="1600" b="1" i="0" u="none" strike="noStrike" kern="1200" cap="none" spc="0" normalizeH="0" baseline="0" noProof="0">
              <a:ln>
                <a:noFill/>
              </a:ln>
              <a:solidFill>
                <a:schemeClr val="tx2"/>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Is due to complete cadetship in April with an extension confirmed until May in the digital/ tech industry.</a:t>
            </a:r>
          </a:p>
        </p:txBody>
      </p:sp>
      <p:sp>
        <p:nvSpPr>
          <p:cNvPr id="16" name="ee4pHeader1">
            <a:extLst>
              <a:ext uri="{FF2B5EF4-FFF2-40B4-BE49-F238E27FC236}">
                <a16:creationId xmlns:a16="http://schemas.microsoft.com/office/drawing/2014/main" id="{83FABA82-4BBE-2AD9-D15B-FDE1CF4AA329}"/>
              </a:ext>
              <a:ext uri="{C183D7F6-B498-43B3-948B-1728B52AA6E4}">
                <adec:decorative xmlns:adec="http://schemas.microsoft.com/office/drawing/2017/decorative" val="1"/>
              </a:ext>
            </a:extLst>
          </p:cNvPr>
          <p:cNvSpPr/>
          <p:nvPr>
            <p:custDataLst>
              <p:tags r:id="rId5"/>
            </p:custDataLst>
          </p:nvPr>
        </p:nvSpPr>
        <p:spPr bwMode="auto">
          <a:xfrm>
            <a:off x="278362" y="1905615"/>
            <a:ext cx="1480457" cy="1764880"/>
          </a:xfrm>
          <a:prstGeom prst="rect">
            <a:avLst/>
          </a:prstGeom>
          <a:solidFill>
            <a:schemeClr val="bg2">
              <a:lumMod val="75000"/>
            </a:schemeClr>
          </a:solidFill>
          <a:ln w="9525" cmpd="sng">
            <a:solidFill>
              <a:schemeClr val="accent1">
                <a:lumMod val="100000"/>
              </a:schemeClr>
            </a:solidFill>
            <a:prstDash val="solid"/>
            <a:miter lim="800000"/>
            <a:headEnd/>
            <a:tailEnd/>
          </a:ln>
          <a:effectLst/>
        </p:spPr>
        <p:txBody>
          <a:bodyPr lIns="90000" tIns="46800" rIns="90000" bIns="46800" anchor="ctr"/>
          <a:lstStyle/>
          <a:p>
            <a:pPr algn="ctr">
              <a:spcBef>
                <a:spcPct val="0"/>
              </a:spcBef>
              <a:spcAft>
                <a:spcPct val="0"/>
              </a:spcAft>
            </a:pPr>
            <a:endParaRPr lang="en-AU" sz="1100" b="1"/>
          </a:p>
          <a:p>
            <a:pPr algn="ctr">
              <a:spcBef>
                <a:spcPct val="0"/>
              </a:spcBef>
              <a:spcAft>
                <a:spcPct val="0"/>
              </a:spcAft>
            </a:pPr>
            <a:endParaRPr lang="en-AU" sz="1100" b="1"/>
          </a:p>
          <a:p>
            <a:pPr algn="ctr">
              <a:spcBef>
                <a:spcPct val="0"/>
              </a:spcBef>
              <a:spcAft>
                <a:spcPct val="0"/>
              </a:spcAft>
            </a:pPr>
            <a:r>
              <a:rPr lang="en-AU" sz="1100" b="1"/>
              <a:t>Of those that secured full-time employment and contract extensions (46 cadets)</a:t>
            </a:r>
          </a:p>
        </p:txBody>
      </p:sp>
      <p:sp>
        <p:nvSpPr>
          <p:cNvPr id="17" name="ee4pHeader1">
            <a:extLst>
              <a:ext uri="{FF2B5EF4-FFF2-40B4-BE49-F238E27FC236}">
                <a16:creationId xmlns:a16="http://schemas.microsoft.com/office/drawing/2014/main" id="{BF3DDF9D-F6DB-16DF-8C17-73B5C3540A2C}"/>
              </a:ext>
              <a:ext uri="{C183D7F6-B498-43B3-948B-1728B52AA6E4}">
                <adec:decorative xmlns:adec="http://schemas.microsoft.com/office/drawing/2017/decorative" val="1"/>
              </a:ext>
            </a:extLst>
          </p:cNvPr>
          <p:cNvSpPr/>
          <p:nvPr>
            <p:custDataLst>
              <p:tags r:id="rId6"/>
            </p:custDataLst>
          </p:nvPr>
        </p:nvSpPr>
        <p:spPr bwMode="auto">
          <a:xfrm>
            <a:off x="278362" y="3824493"/>
            <a:ext cx="1480457" cy="1356514"/>
          </a:xfrm>
          <a:prstGeom prst="rect">
            <a:avLst/>
          </a:prstGeom>
          <a:solidFill>
            <a:schemeClr val="accent3">
              <a:lumMod val="40000"/>
              <a:lumOff val="60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D9D9D9"/>
                </a:solidFill>
                <a:prstDash val="solid"/>
                <a:miter lim="800000"/>
                <a:headEnd type="none" w="med" len="med"/>
                <a:tailEnd type="none" w="med" len="med"/>
              </a14:hiddenLine>
            </a:ext>
          </a:extLst>
        </p:spPr>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931B2F"/>
                </a:solidFill>
                <a:effectLst/>
                <a:uLnTx/>
                <a:uFillTx/>
                <a:latin typeface="Arial Narrow"/>
                <a:ea typeface="+mn-ea"/>
                <a:cs typeface="+mn-cs"/>
              </a:rPr>
              <a:t>Other pathways post-cadetship</a:t>
            </a:r>
          </a:p>
        </p:txBody>
      </p:sp>
      <p:sp>
        <p:nvSpPr>
          <p:cNvPr id="18" name="ee4pHeader1">
            <a:extLst>
              <a:ext uri="{FF2B5EF4-FFF2-40B4-BE49-F238E27FC236}">
                <a16:creationId xmlns:a16="http://schemas.microsoft.com/office/drawing/2014/main" id="{4F24826F-850B-437F-1F8B-2F8205E56F1F}"/>
              </a:ext>
              <a:ext uri="{C183D7F6-B498-43B3-948B-1728B52AA6E4}">
                <adec:decorative xmlns:adec="http://schemas.microsoft.com/office/drawing/2017/decorative" val="1"/>
              </a:ext>
            </a:extLst>
          </p:cNvPr>
          <p:cNvSpPr/>
          <p:nvPr>
            <p:custDataLst>
              <p:tags r:id="rId7"/>
            </p:custDataLst>
          </p:nvPr>
        </p:nvSpPr>
        <p:spPr bwMode="auto">
          <a:xfrm>
            <a:off x="1850567" y="3824493"/>
            <a:ext cx="3882026" cy="1356513"/>
          </a:xfrm>
          <a:prstGeom prst="homePlate">
            <a:avLst>
              <a:gd name="adj" fmla="val 19696"/>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D9D9D9"/>
                </a:solidFill>
                <a:prstDash val="solid"/>
                <a:miter lim="800000"/>
                <a:headEnd type="none" w="med" len="med"/>
                <a:tailEnd type="none" w="med" len="med"/>
              </a14:hiddenLine>
            </a:ext>
          </a:extLst>
        </p:spPr>
        <p:txBody>
          <a:bodyPr lIns="90000" tIns="46800" rIns="90000" bIns="46800" anchor="ctr"/>
          <a:lstStyle/>
          <a:p>
            <a:pPr algn="ctr">
              <a:spcBef>
                <a:spcPct val="0"/>
              </a:spcBef>
              <a:spcAft>
                <a:spcPct val="0"/>
              </a:spcAft>
              <a:buClrTx/>
            </a:pPr>
            <a:r>
              <a:rPr lang="en-AU" b="1">
                <a:solidFill>
                  <a:schemeClr val="tx2"/>
                </a:solidFill>
              </a:rPr>
              <a:t>1 cadet</a:t>
            </a:r>
          </a:p>
          <a:p>
            <a:pPr algn="ctr">
              <a:spcBef>
                <a:spcPct val="0"/>
              </a:spcBef>
              <a:spcAft>
                <a:spcPct val="0"/>
              </a:spcAft>
              <a:buClrTx/>
            </a:pPr>
            <a:endParaRPr lang="en-AU" b="1">
              <a:solidFill>
                <a:schemeClr val="tx2"/>
              </a:solidFill>
            </a:endParaRPr>
          </a:p>
          <a:p>
            <a:pPr algn="ctr">
              <a:spcBef>
                <a:spcPct val="0"/>
              </a:spcBef>
              <a:spcAft>
                <a:spcPct val="0"/>
              </a:spcAft>
              <a:buClrTx/>
            </a:pPr>
            <a:r>
              <a:rPr lang="en-AU" sz="1100"/>
              <a:t>Returned to further tertiary / technical studies.</a:t>
            </a:r>
          </a:p>
          <a:p>
            <a:pPr algn="ctr">
              <a:spcBef>
                <a:spcPct val="0"/>
              </a:spcBef>
              <a:spcAft>
                <a:spcPct val="0"/>
              </a:spcAft>
              <a:buClrTx/>
            </a:pPr>
            <a:endParaRPr lang="en-AU" sz="1600">
              <a:solidFill>
                <a:schemeClr val="bg1"/>
              </a:solidFill>
            </a:endParaRPr>
          </a:p>
        </p:txBody>
      </p:sp>
      <p:sp>
        <p:nvSpPr>
          <p:cNvPr id="19" name="ee4pHeader2">
            <a:extLst>
              <a:ext uri="{FF2B5EF4-FFF2-40B4-BE49-F238E27FC236}">
                <a16:creationId xmlns:a16="http://schemas.microsoft.com/office/drawing/2014/main" id="{DE03A9A3-271C-BB42-EDEB-515D2D984CEA}"/>
              </a:ext>
              <a:ext uri="{C183D7F6-B498-43B3-948B-1728B52AA6E4}">
                <adec:decorative xmlns:adec="http://schemas.microsoft.com/office/drawing/2017/decorative" val="1"/>
              </a:ext>
            </a:extLst>
          </p:cNvPr>
          <p:cNvSpPr/>
          <p:nvPr>
            <p:custDataLst>
              <p:tags r:id="rId8"/>
            </p:custDataLst>
          </p:nvPr>
        </p:nvSpPr>
        <p:spPr bwMode="auto">
          <a:xfrm>
            <a:off x="5597449" y="3824493"/>
            <a:ext cx="4030188" cy="1356513"/>
          </a:xfrm>
          <a:prstGeom prst="chevron">
            <a:avLst>
              <a:gd name="adj" fmla="val 19696"/>
            </a:avLst>
          </a:prstGeom>
          <a:solidFill>
            <a:schemeClr val="accent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D9D9D9"/>
                </a:solidFill>
                <a:prstDash val="solid"/>
                <a:miter lim="800000"/>
                <a:headEnd type="none" w="med" len="med"/>
                <a:tailEnd type="none" w="med" len="med"/>
              </a14:hiddenLine>
            </a:ext>
          </a:extLst>
        </p:spPr>
        <p:txBody>
          <a:bodyPr anchor="ctr"/>
          <a:lstStyle/>
          <a:p>
            <a:pPr algn="ctr">
              <a:spcBef>
                <a:spcPct val="0"/>
              </a:spcBef>
              <a:spcAft>
                <a:spcPct val="0"/>
              </a:spcAft>
              <a:buClrTx/>
            </a:pPr>
            <a:endParaRPr lang="en-AU" sz="1600" b="1">
              <a:solidFill>
                <a:schemeClr val="tx2"/>
              </a:solidFill>
            </a:endParaRPr>
          </a:p>
          <a:p>
            <a:pPr algn="ctr">
              <a:spcBef>
                <a:spcPct val="0"/>
              </a:spcBef>
              <a:spcAft>
                <a:spcPct val="0"/>
              </a:spcAft>
              <a:buClrTx/>
            </a:pPr>
            <a:r>
              <a:rPr lang="en-AU" sz="1600" b="1">
                <a:solidFill>
                  <a:schemeClr val="tx2"/>
                </a:solidFill>
              </a:rPr>
              <a:t>2 cadets</a:t>
            </a:r>
          </a:p>
          <a:p>
            <a:pPr algn="ctr">
              <a:spcBef>
                <a:spcPct val="0"/>
              </a:spcBef>
              <a:spcAft>
                <a:spcPct val="0"/>
              </a:spcAft>
              <a:buClrTx/>
            </a:pPr>
            <a:endParaRPr lang="en-AU" sz="1600" b="1">
              <a:solidFill>
                <a:schemeClr val="tx2"/>
              </a:solidFill>
            </a:endParaRPr>
          </a:p>
          <a:p>
            <a:pPr algn="ctr">
              <a:spcBef>
                <a:spcPct val="0"/>
              </a:spcBef>
              <a:spcAft>
                <a:spcPct val="0"/>
              </a:spcAft>
              <a:buClrTx/>
            </a:pPr>
            <a:r>
              <a:rPr lang="en-AU" sz="1100"/>
              <a:t>Completed cadetships on 1st March 2024 and were extended for an additional 3 months until 30 June in the digital / tech industry but have not yet commenced this period.</a:t>
            </a:r>
          </a:p>
          <a:p>
            <a:pPr algn="ctr">
              <a:spcBef>
                <a:spcPct val="0"/>
              </a:spcBef>
              <a:spcAft>
                <a:spcPct val="0"/>
              </a:spcAft>
              <a:buClrTx/>
            </a:pPr>
            <a:endParaRPr lang="en-AU" sz="1600" b="1">
              <a:solidFill>
                <a:schemeClr val="tx2"/>
              </a:solidFill>
            </a:endParaRPr>
          </a:p>
        </p:txBody>
      </p:sp>
      <p:sp>
        <p:nvSpPr>
          <p:cNvPr id="26" name="TextBox 25">
            <a:extLst>
              <a:ext uri="{FF2B5EF4-FFF2-40B4-BE49-F238E27FC236}">
                <a16:creationId xmlns:a16="http://schemas.microsoft.com/office/drawing/2014/main" id="{7F26169E-62D9-863D-232F-D92E7A81BC46}"/>
              </a:ext>
              <a:ext uri="{C183D7F6-B498-43B3-948B-1728B52AA6E4}">
                <adec:decorative xmlns:adec="http://schemas.microsoft.com/office/drawing/2017/decorative" val="1"/>
              </a:ext>
            </a:extLst>
          </p:cNvPr>
          <p:cNvSpPr txBox="1"/>
          <p:nvPr/>
        </p:nvSpPr>
        <p:spPr>
          <a:xfrm>
            <a:off x="450778" y="5492245"/>
            <a:ext cx="8444235" cy="246221"/>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chemeClr val="bg1"/>
                </a:solidFill>
                <a:effectLst/>
                <a:uLnTx/>
                <a:uFillTx/>
                <a:latin typeface="Arial Narrow"/>
                <a:ea typeface="+mn-ea"/>
                <a:cs typeface="+mn-cs"/>
              </a:rPr>
              <a:t>Further information about post-cadetship outcomes and the impact of the cadetship on individual cadets is provided in the case studies at </a:t>
            </a:r>
            <a:r>
              <a:rPr kumimoji="0" lang="en-AU" sz="1000" b="0" i="0" u="sng" strike="noStrike" kern="1200" cap="none" spc="0" normalizeH="0" baseline="0" noProof="0">
                <a:ln>
                  <a:noFill/>
                </a:ln>
                <a:solidFill>
                  <a:schemeClr val="bg1"/>
                </a:solidFill>
                <a:effectLst/>
                <a:uLnTx/>
                <a:uFillTx/>
                <a:latin typeface="Arial Narrow"/>
                <a:ea typeface="+mn-ea"/>
                <a:cs typeface="+mn-cs"/>
              </a:rPr>
              <a:t>Appendix F</a:t>
            </a:r>
            <a:r>
              <a:rPr kumimoji="0" lang="en-AU" sz="1000" b="0" i="0" u="none" strike="noStrike" kern="1200" cap="none" spc="0" normalizeH="0" baseline="0" noProof="0">
                <a:ln>
                  <a:noFill/>
                </a:ln>
                <a:solidFill>
                  <a:schemeClr val="bg1"/>
                </a:solidFill>
                <a:effectLst/>
                <a:uLnTx/>
                <a:uFillTx/>
                <a:latin typeface="Arial Narrow"/>
                <a:ea typeface="+mn-ea"/>
                <a:cs typeface="+mn-cs"/>
              </a:rPr>
              <a:t>.</a:t>
            </a:r>
          </a:p>
        </p:txBody>
      </p:sp>
      <p:sp>
        <p:nvSpPr>
          <p:cNvPr id="27" name="Freeform 965">
            <a:extLst>
              <a:ext uri="{FF2B5EF4-FFF2-40B4-BE49-F238E27FC236}">
                <a16:creationId xmlns:a16="http://schemas.microsoft.com/office/drawing/2014/main" id="{8B9B3FC6-A992-7337-6F8C-B26ED9822907}"/>
              </a:ext>
              <a:ext uri="{C183D7F6-B498-43B3-948B-1728B52AA6E4}">
                <adec:decorative xmlns:adec="http://schemas.microsoft.com/office/drawing/2017/decorative" val="1"/>
              </a:ext>
            </a:extLst>
          </p:cNvPr>
          <p:cNvSpPr>
            <a:spLocks noChangeAspect="1" noEditPoints="1"/>
          </p:cNvSpPr>
          <p:nvPr/>
        </p:nvSpPr>
        <p:spPr bwMode="auto">
          <a:xfrm>
            <a:off x="819417" y="2131943"/>
            <a:ext cx="398346" cy="342662"/>
          </a:xfrm>
          <a:custGeom>
            <a:avLst/>
            <a:gdLst>
              <a:gd name="T0" fmla="*/ 585 w 585"/>
              <a:gd name="T1" fmla="*/ 261 h 502"/>
              <a:gd name="T2" fmla="*/ 0 w 585"/>
              <a:gd name="T3" fmla="*/ 261 h 502"/>
              <a:gd name="T4" fmla="*/ 0 w 585"/>
              <a:gd name="T5" fmla="*/ 136 h 502"/>
              <a:gd name="T6" fmla="*/ 52 w 585"/>
              <a:gd name="T7" fmla="*/ 84 h 502"/>
              <a:gd name="T8" fmla="*/ 167 w 585"/>
              <a:gd name="T9" fmla="*/ 84 h 502"/>
              <a:gd name="T10" fmla="*/ 167 w 585"/>
              <a:gd name="T11" fmla="*/ 31 h 502"/>
              <a:gd name="T12" fmla="*/ 198 w 585"/>
              <a:gd name="T13" fmla="*/ 0 h 502"/>
              <a:gd name="T14" fmla="*/ 386 w 585"/>
              <a:gd name="T15" fmla="*/ 0 h 502"/>
              <a:gd name="T16" fmla="*/ 418 w 585"/>
              <a:gd name="T17" fmla="*/ 31 h 502"/>
              <a:gd name="T18" fmla="*/ 418 w 585"/>
              <a:gd name="T19" fmla="*/ 84 h 502"/>
              <a:gd name="T20" fmla="*/ 533 w 585"/>
              <a:gd name="T21" fmla="*/ 84 h 502"/>
              <a:gd name="T22" fmla="*/ 585 w 585"/>
              <a:gd name="T23" fmla="*/ 136 h 502"/>
              <a:gd name="T24" fmla="*/ 585 w 585"/>
              <a:gd name="T25" fmla="*/ 261 h 502"/>
              <a:gd name="T26" fmla="*/ 585 w 585"/>
              <a:gd name="T27" fmla="*/ 450 h 502"/>
              <a:gd name="T28" fmla="*/ 533 w 585"/>
              <a:gd name="T29" fmla="*/ 502 h 502"/>
              <a:gd name="T30" fmla="*/ 52 w 585"/>
              <a:gd name="T31" fmla="*/ 502 h 502"/>
              <a:gd name="T32" fmla="*/ 0 w 585"/>
              <a:gd name="T33" fmla="*/ 450 h 502"/>
              <a:gd name="T34" fmla="*/ 0 w 585"/>
              <a:gd name="T35" fmla="*/ 293 h 502"/>
              <a:gd name="T36" fmla="*/ 219 w 585"/>
              <a:gd name="T37" fmla="*/ 293 h 502"/>
              <a:gd name="T38" fmla="*/ 219 w 585"/>
              <a:gd name="T39" fmla="*/ 345 h 502"/>
              <a:gd name="T40" fmla="*/ 240 w 585"/>
              <a:gd name="T41" fmla="*/ 366 h 502"/>
              <a:gd name="T42" fmla="*/ 345 w 585"/>
              <a:gd name="T43" fmla="*/ 366 h 502"/>
              <a:gd name="T44" fmla="*/ 366 w 585"/>
              <a:gd name="T45" fmla="*/ 345 h 502"/>
              <a:gd name="T46" fmla="*/ 366 w 585"/>
              <a:gd name="T47" fmla="*/ 293 h 502"/>
              <a:gd name="T48" fmla="*/ 585 w 585"/>
              <a:gd name="T49" fmla="*/ 293 h 502"/>
              <a:gd name="T50" fmla="*/ 585 w 585"/>
              <a:gd name="T51" fmla="*/ 450 h 502"/>
              <a:gd name="T52" fmla="*/ 376 w 585"/>
              <a:gd name="T53" fmla="*/ 84 h 502"/>
              <a:gd name="T54" fmla="*/ 376 w 585"/>
              <a:gd name="T55" fmla="*/ 42 h 502"/>
              <a:gd name="T56" fmla="*/ 209 w 585"/>
              <a:gd name="T57" fmla="*/ 42 h 502"/>
              <a:gd name="T58" fmla="*/ 209 w 585"/>
              <a:gd name="T59" fmla="*/ 84 h 502"/>
              <a:gd name="T60" fmla="*/ 376 w 585"/>
              <a:gd name="T61" fmla="*/ 84 h 502"/>
              <a:gd name="T62" fmla="*/ 334 w 585"/>
              <a:gd name="T63" fmla="*/ 335 h 502"/>
              <a:gd name="T64" fmla="*/ 251 w 585"/>
              <a:gd name="T65" fmla="*/ 335 h 502"/>
              <a:gd name="T66" fmla="*/ 251 w 585"/>
              <a:gd name="T67" fmla="*/ 293 h 502"/>
              <a:gd name="T68" fmla="*/ 334 w 585"/>
              <a:gd name="T69" fmla="*/ 293 h 502"/>
              <a:gd name="T70" fmla="*/ 334 w 585"/>
              <a:gd name="T71" fmla="*/ 33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5" h="502">
                <a:moveTo>
                  <a:pt x="585" y="261"/>
                </a:moveTo>
                <a:cubicBezTo>
                  <a:pt x="0" y="261"/>
                  <a:pt x="0" y="261"/>
                  <a:pt x="0" y="261"/>
                </a:cubicBezTo>
                <a:cubicBezTo>
                  <a:pt x="0" y="136"/>
                  <a:pt x="0" y="136"/>
                  <a:pt x="0" y="136"/>
                </a:cubicBezTo>
                <a:cubicBezTo>
                  <a:pt x="0" y="107"/>
                  <a:pt x="23" y="84"/>
                  <a:pt x="52" y="84"/>
                </a:cubicBezTo>
                <a:cubicBezTo>
                  <a:pt x="167" y="84"/>
                  <a:pt x="167" y="84"/>
                  <a:pt x="167" y="84"/>
                </a:cubicBezTo>
                <a:cubicBezTo>
                  <a:pt x="167" y="31"/>
                  <a:pt x="167" y="31"/>
                  <a:pt x="167" y="31"/>
                </a:cubicBezTo>
                <a:cubicBezTo>
                  <a:pt x="167" y="14"/>
                  <a:pt x="181" y="0"/>
                  <a:pt x="198" y="0"/>
                </a:cubicBezTo>
                <a:cubicBezTo>
                  <a:pt x="386" y="0"/>
                  <a:pt x="386" y="0"/>
                  <a:pt x="386" y="0"/>
                </a:cubicBezTo>
                <a:cubicBezTo>
                  <a:pt x="404" y="0"/>
                  <a:pt x="418" y="14"/>
                  <a:pt x="418" y="31"/>
                </a:cubicBezTo>
                <a:cubicBezTo>
                  <a:pt x="418" y="84"/>
                  <a:pt x="418" y="84"/>
                  <a:pt x="418" y="84"/>
                </a:cubicBezTo>
                <a:cubicBezTo>
                  <a:pt x="533" y="84"/>
                  <a:pt x="533" y="84"/>
                  <a:pt x="533" y="84"/>
                </a:cubicBezTo>
                <a:cubicBezTo>
                  <a:pt x="562" y="84"/>
                  <a:pt x="585" y="107"/>
                  <a:pt x="585" y="136"/>
                </a:cubicBezTo>
                <a:lnTo>
                  <a:pt x="585" y="261"/>
                </a:lnTo>
                <a:close/>
                <a:moveTo>
                  <a:pt x="585" y="450"/>
                </a:moveTo>
                <a:cubicBezTo>
                  <a:pt x="585" y="478"/>
                  <a:pt x="562" y="502"/>
                  <a:pt x="533" y="502"/>
                </a:cubicBezTo>
                <a:cubicBezTo>
                  <a:pt x="52" y="502"/>
                  <a:pt x="52" y="502"/>
                  <a:pt x="52" y="502"/>
                </a:cubicBezTo>
                <a:cubicBezTo>
                  <a:pt x="23" y="502"/>
                  <a:pt x="0" y="478"/>
                  <a:pt x="0" y="450"/>
                </a:cubicBezTo>
                <a:cubicBezTo>
                  <a:pt x="0" y="293"/>
                  <a:pt x="0" y="293"/>
                  <a:pt x="0" y="293"/>
                </a:cubicBezTo>
                <a:cubicBezTo>
                  <a:pt x="219" y="293"/>
                  <a:pt x="219" y="293"/>
                  <a:pt x="219" y="293"/>
                </a:cubicBezTo>
                <a:cubicBezTo>
                  <a:pt x="219" y="345"/>
                  <a:pt x="219" y="345"/>
                  <a:pt x="219" y="345"/>
                </a:cubicBezTo>
                <a:cubicBezTo>
                  <a:pt x="219" y="357"/>
                  <a:pt x="229" y="366"/>
                  <a:pt x="240" y="366"/>
                </a:cubicBezTo>
                <a:cubicBezTo>
                  <a:pt x="345" y="366"/>
                  <a:pt x="345" y="366"/>
                  <a:pt x="345" y="366"/>
                </a:cubicBezTo>
                <a:cubicBezTo>
                  <a:pt x="356" y="366"/>
                  <a:pt x="366" y="357"/>
                  <a:pt x="366" y="345"/>
                </a:cubicBezTo>
                <a:cubicBezTo>
                  <a:pt x="366" y="293"/>
                  <a:pt x="366" y="293"/>
                  <a:pt x="366" y="293"/>
                </a:cubicBezTo>
                <a:cubicBezTo>
                  <a:pt x="585" y="293"/>
                  <a:pt x="585" y="293"/>
                  <a:pt x="585" y="293"/>
                </a:cubicBezTo>
                <a:lnTo>
                  <a:pt x="585" y="450"/>
                </a:lnTo>
                <a:close/>
                <a:moveTo>
                  <a:pt x="376" y="84"/>
                </a:moveTo>
                <a:cubicBezTo>
                  <a:pt x="376" y="42"/>
                  <a:pt x="376" y="42"/>
                  <a:pt x="376" y="42"/>
                </a:cubicBezTo>
                <a:cubicBezTo>
                  <a:pt x="209" y="42"/>
                  <a:pt x="209" y="42"/>
                  <a:pt x="209" y="42"/>
                </a:cubicBezTo>
                <a:cubicBezTo>
                  <a:pt x="209" y="84"/>
                  <a:pt x="209" y="84"/>
                  <a:pt x="209" y="84"/>
                </a:cubicBezTo>
                <a:lnTo>
                  <a:pt x="376" y="84"/>
                </a:lnTo>
                <a:close/>
                <a:moveTo>
                  <a:pt x="334" y="335"/>
                </a:moveTo>
                <a:cubicBezTo>
                  <a:pt x="251" y="335"/>
                  <a:pt x="251" y="335"/>
                  <a:pt x="251" y="335"/>
                </a:cubicBezTo>
                <a:cubicBezTo>
                  <a:pt x="251" y="293"/>
                  <a:pt x="251" y="293"/>
                  <a:pt x="251" y="293"/>
                </a:cubicBezTo>
                <a:cubicBezTo>
                  <a:pt x="334" y="293"/>
                  <a:pt x="334" y="293"/>
                  <a:pt x="334" y="293"/>
                </a:cubicBezTo>
                <a:lnTo>
                  <a:pt x="334" y="335"/>
                </a:lnTo>
                <a:close/>
              </a:path>
            </a:pathLst>
          </a:custGeom>
          <a:solidFill>
            <a:schemeClr val="tx1"/>
          </a:solidFill>
          <a:ln>
            <a:noFill/>
          </a:ln>
        </p:spPr>
        <p:txBody>
          <a:bodyPr vert="horz" wrap="square" lIns="74295" tIns="37148" rIns="74295" bIns="3714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63" b="0" i="0" u="none" strike="noStrike" kern="1200" cap="none" spc="0" normalizeH="0" baseline="0" noProof="0">
              <a:ln>
                <a:noFill/>
              </a:ln>
              <a:effectLst/>
              <a:uLnTx/>
              <a:uFillTx/>
              <a:latin typeface="Arial Narrow"/>
              <a:ea typeface="+mn-ea"/>
              <a:cs typeface="+mn-cs"/>
            </a:endParaRPr>
          </a:p>
        </p:txBody>
      </p:sp>
      <p:pic>
        <p:nvPicPr>
          <p:cNvPr id="29" name="Graphic 28">
            <a:extLst>
              <a:ext uri="{FF2B5EF4-FFF2-40B4-BE49-F238E27FC236}">
                <a16:creationId xmlns:a16="http://schemas.microsoft.com/office/drawing/2014/main" id="{08BEFFA7-7D11-AD1A-BD58-2AC9553420B7}"/>
              </a:ext>
              <a:ext uri="{C183D7F6-B498-43B3-948B-1728B52AA6E4}">
                <adec:decorative xmlns:adec="http://schemas.microsoft.com/office/drawing/2017/decorative" val="1"/>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819417" y="3966763"/>
            <a:ext cx="504288" cy="504288"/>
          </a:xfrm>
          <a:prstGeom prst="rect">
            <a:avLst/>
          </a:prstGeom>
        </p:spPr>
      </p:pic>
    </p:spTree>
    <p:extLst>
      <p:ext uri="{BB962C8B-B14F-4D97-AF65-F5344CB8AC3E}">
        <p14:creationId xmlns:p14="http://schemas.microsoft.com/office/powerpoint/2010/main" val="937345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17121B-6DB3-B2C7-EAEA-A3019A0EDC7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a:t>Community Corporate spent $1.2 million on the cadetship project. A third of the costs were attributed to cadetship project design, which is comparable to other providers. Costs per cadet enrolment and cadet completion were comparable because Community Corporate had a high retention rate, with 50 of 65 cadets completing a work placement. </a:t>
            </a:r>
          </a:p>
        </p:txBody>
      </p:sp>
      <p:sp>
        <p:nvSpPr>
          <p:cNvPr id="3" name="Title 2">
            <a:extLst>
              <a:ext uri="{FF2B5EF4-FFF2-40B4-BE49-F238E27FC236}">
                <a16:creationId xmlns:a16="http://schemas.microsoft.com/office/drawing/2014/main" id="{924DD8FB-83D6-7D5E-72DC-2B2B3D06773B}"/>
              </a:ext>
              <a:ext uri="{C183D7F6-B498-43B3-948B-1728B52AA6E4}">
                <adec:decorative xmlns:adec="http://schemas.microsoft.com/office/drawing/2017/decorative" val="1"/>
              </a:ext>
            </a:extLst>
          </p:cNvPr>
          <p:cNvSpPr>
            <a:spLocks noGrp="1"/>
          </p:cNvSpPr>
          <p:nvPr>
            <p:ph type="title"/>
          </p:nvPr>
        </p:nvSpPr>
        <p:spPr/>
        <p:txBody>
          <a:bodyPr/>
          <a:lstStyle/>
          <a:p>
            <a:r>
              <a:rPr lang="en-US"/>
              <a:t>Community Corporate | Costs</a:t>
            </a:r>
          </a:p>
        </p:txBody>
      </p:sp>
      <p:sp>
        <p:nvSpPr>
          <p:cNvPr id="4" name="Slide Number Placeholder 3">
            <a:extLst>
              <a:ext uri="{FF2B5EF4-FFF2-40B4-BE49-F238E27FC236}">
                <a16:creationId xmlns:a16="http://schemas.microsoft.com/office/drawing/2014/main" id="{B24027F2-CF7A-049B-A9FA-3EE5F28301E3}"/>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32EF2C1B-05BB-BEC7-3CA5-54B50C0288AE}"/>
              </a:ext>
              <a:ext uri="{C183D7F6-B498-43B3-948B-1728B52AA6E4}">
                <adec:decorative xmlns:adec="http://schemas.microsoft.com/office/drawing/2017/decorative" val="1"/>
              </a:ext>
            </a:extLst>
          </p:cNvPr>
          <p:cNvSpPr>
            <a:spLocks noGrp="1"/>
          </p:cNvSpPr>
          <p:nvPr>
            <p:ph type="ftr" sz="quarter" idx="14"/>
          </p:nvPr>
        </p:nvSpPr>
        <p:spPr>
          <a:xfrm>
            <a:off x="165148" y="6454575"/>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 Community Corporate DSCT Final Implementation Report 2024.</a:t>
            </a:r>
          </a:p>
        </p:txBody>
      </p:sp>
      <p:graphicFrame>
        <p:nvGraphicFramePr>
          <p:cNvPr id="8" name="Chart 7">
            <a:extLst>
              <a:ext uri="{FF2B5EF4-FFF2-40B4-BE49-F238E27FC236}">
                <a16:creationId xmlns:a16="http://schemas.microsoft.com/office/drawing/2014/main" id="{0357D869-5405-B12C-B98F-3CC2B4F8D80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635148"/>
              </p:ext>
            </p:extLst>
          </p:nvPr>
        </p:nvGraphicFramePr>
        <p:xfrm>
          <a:off x="5040351" y="1318487"/>
          <a:ext cx="4700500" cy="4462112"/>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35CCE116-2A1E-FCFB-4204-1C19E4D5F5A1}"/>
              </a:ext>
              <a:ext uri="{C183D7F6-B498-43B3-948B-1728B52AA6E4}">
                <adec:decorative xmlns:adec="http://schemas.microsoft.com/office/drawing/2017/decorative" val="1"/>
              </a:ext>
            </a:extLst>
          </p:cNvPr>
          <p:cNvCxnSpPr>
            <a:cxnSpLocks/>
          </p:cNvCxnSpPr>
          <p:nvPr/>
        </p:nvCxnSpPr>
        <p:spPr>
          <a:xfrm>
            <a:off x="4820438" y="1447137"/>
            <a:ext cx="0" cy="4936918"/>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0" name="Chart 19">
            <a:extLst>
              <a:ext uri="{FF2B5EF4-FFF2-40B4-BE49-F238E27FC236}">
                <a16:creationId xmlns:a16="http://schemas.microsoft.com/office/drawing/2014/main" id="{A3E04C4C-9C3E-BB9E-2816-2CB98B9F57C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72907423"/>
              </p:ext>
            </p:extLst>
          </p:nvPr>
        </p:nvGraphicFramePr>
        <p:xfrm>
          <a:off x="165148" y="1352427"/>
          <a:ext cx="4499835" cy="4877442"/>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E5D8356F-839A-8127-82DC-CDCF1E752655}"/>
              </a:ext>
              <a:ext uri="{C183D7F6-B498-43B3-948B-1728B52AA6E4}">
                <adec:decorative xmlns:adec="http://schemas.microsoft.com/office/drawing/2017/decorative" val="1"/>
              </a:ext>
            </a:extLst>
          </p:cNvPr>
          <p:cNvSpPr txBox="1">
            <a:spLocks/>
          </p:cNvSpPr>
          <p:nvPr/>
        </p:nvSpPr>
        <p:spPr>
          <a:xfrm>
            <a:off x="4953000" y="5750299"/>
            <a:ext cx="4700501" cy="510012"/>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2851703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43A1C-1537-4711-A61A-EF66783FCA88}"/>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a:t>The MEGT cadetship project aimed to support women re-entering the workforce, drawing on an 'earn while you learn' model. Overall, six in ten cadets secured employment.  MEGT faced challenges in aligning training with employer needs and despite significant investment, there was a lower than expected uptake from host employers.</a:t>
            </a:r>
          </a:p>
        </p:txBody>
      </p:sp>
      <p:sp>
        <p:nvSpPr>
          <p:cNvPr id="3" name="Title 2">
            <a:extLst>
              <a:ext uri="{FF2B5EF4-FFF2-40B4-BE49-F238E27FC236}">
                <a16:creationId xmlns:a16="http://schemas.microsoft.com/office/drawing/2014/main" id="{E80DCB74-D83C-AA62-A5E3-4039D70980CE}"/>
              </a:ext>
              <a:ext uri="{C183D7F6-B498-43B3-948B-1728B52AA6E4}">
                <adec:decorative xmlns:adec="http://schemas.microsoft.com/office/drawing/2017/decorative" val="1"/>
              </a:ext>
            </a:extLst>
          </p:cNvPr>
          <p:cNvSpPr>
            <a:spLocks noGrp="1"/>
          </p:cNvSpPr>
          <p:nvPr>
            <p:ph type="title"/>
          </p:nvPr>
        </p:nvSpPr>
        <p:spPr/>
        <p:txBody>
          <a:bodyPr/>
          <a:lstStyle/>
          <a:p>
            <a:r>
              <a:rPr lang="en-US" dirty="0"/>
              <a:t>Providers | MEGT | Key findings </a:t>
            </a:r>
          </a:p>
        </p:txBody>
      </p:sp>
      <p:sp>
        <p:nvSpPr>
          <p:cNvPr id="12" name="Rectangle 11">
            <a:extLst>
              <a:ext uri="{FF2B5EF4-FFF2-40B4-BE49-F238E27FC236}">
                <a16:creationId xmlns:a16="http://schemas.microsoft.com/office/drawing/2014/main" id="{BD8E5E7E-F518-1DDF-DAC9-657FE0EB83A8}"/>
              </a:ext>
              <a:ext uri="{C183D7F6-B498-43B3-948B-1728B52AA6E4}">
                <adec:decorative xmlns:adec="http://schemas.microsoft.com/office/drawing/2017/decorative" val="1"/>
              </a:ext>
            </a:extLst>
          </p:cNvPr>
          <p:cNvSpPr/>
          <p:nvPr/>
        </p:nvSpPr>
        <p:spPr>
          <a:xfrm>
            <a:off x="2082536" y="2500360"/>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1"/>
                </a:solidFill>
              </a:rPr>
              <a:t>The project supported cadets to develop digital skills, however, the training they received did not always meet employer needs. This was due to the nature and complexity of the skills required for roles.</a:t>
            </a:r>
          </a:p>
        </p:txBody>
      </p:sp>
      <p:sp>
        <p:nvSpPr>
          <p:cNvPr id="13" name="Rectangle 12">
            <a:extLst>
              <a:ext uri="{FF2B5EF4-FFF2-40B4-BE49-F238E27FC236}">
                <a16:creationId xmlns:a16="http://schemas.microsoft.com/office/drawing/2014/main" id="{826E214A-3CAE-D168-8132-0CA2A5D3E16A}"/>
              </a:ext>
              <a:ext uri="{C183D7F6-B498-43B3-948B-1728B52AA6E4}">
                <adec:decorative xmlns:adec="http://schemas.microsoft.com/office/drawing/2017/decorative" val="1"/>
              </a:ext>
            </a:extLst>
          </p:cNvPr>
          <p:cNvSpPr/>
          <p:nvPr/>
        </p:nvSpPr>
        <p:spPr>
          <a:xfrm>
            <a:off x="3999919" y="2481835"/>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1"/>
                </a:solidFill>
              </a:rPr>
              <a:t>Employers and cadets both expressed that training needed to align more closely with the job roles, with employers suggesting that project-based learning could better align training to the placements.</a:t>
            </a:r>
          </a:p>
        </p:txBody>
      </p:sp>
      <p:sp>
        <p:nvSpPr>
          <p:cNvPr id="14" name="Rectangle 13">
            <a:extLst>
              <a:ext uri="{FF2B5EF4-FFF2-40B4-BE49-F238E27FC236}">
                <a16:creationId xmlns:a16="http://schemas.microsoft.com/office/drawing/2014/main" id="{B1D3ECAE-2F9C-1138-E7B7-AF6F59C9A7E4}"/>
              </a:ext>
              <a:ext uri="{C183D7F6-B498-43B3-948B-1728B52AA6E4}">
                <adec:decorative xmlns:adec="http://schemas.microsoft.com/office/drawing/2017/decorative" val="1"/>
              </a:ext>
            </a:extLst>
          </p:cNvPr>
          <p:cNvSpPr/>
          <p:nvPr/>
        </p:nvSpPr>
        <p:spPr>
          <a:xfrm>
            <a:off x="5917302" y="2481834"/>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MEGT's cadet mentoring received positive feedback, with suggestions for improvement including more comfortable avenues for expressing concerns and enhancing peer support networks. Other wrap-around supports and the transition support services were well-received by both cadets and employers.</a:t>
            </a:r>
          </a:p>
        </p:txBody>
      </p:sp>
      <p:sp>
        <p:nvSpPr>
          <p:cNvPr id="15" name="Rectangle 14">
            <a:extLst>
              <a:ext uri="{FF2B5EF4-FFF2-40B4-BE49-F238E27FC236}">
                <a16:creationId xmlns:a16="http://schemas.microsoft.com/office/drawing/2014/main" id="{FCCA1C3A-90EF-11E3-1194-3B14429D637C}"/>
              </a:ext>
              <a:ext uri="{C183D7F6-B498-43B3-948B-1728B52AA6E4}">
                <adec:decorative xmlns:adec="http://schemas.microsoft.com/office/drawing/2017/decorative" val="1"/>
              </a:ext>
            </a:extLst>
          </p:cNvPr>
          <p:cNvSpPr/>
          <p:nvPr/>
        </p:nvSpPr>
        <p:spPr>
          <a:xfrm>
            <a:off x="7834687" y="2481833"/>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MEGT spent $2.9 million in total, of which over a third of the costs were attributed to cadetship project design. </a:t>
            </a:r>
          </a:p>
        </p:txBody>
      </p:sp>
      <p:sp>
        <p:nvSpPr>
          <p:cNvPr id="34" name="Rectangle 33">
            <a:extLst>
              <a:ext uri="{FF2B5EF4-FFF2-40B4-BE49-F238E27FC236}">
                <a16:creationId xmlns:a16="http://schemas.microsoft.com/office/drawing/2014/main" id="{3D5D5417-75C1-6020-443D-85BE382A4AB9}"/>
              </a:ext>
              <a:ext uri="{C183D7F6-B498-43B3-948B-1728B52AA6E4}">
                <adec:decorative xmlns:adec="http://schemas.microsoft.com/office/drawing/2017/decorative" val="1"/>
              </a:ext>
            </a:extLst>
          </p:cNvPr>
          <p:cNvSpPr/>
          <p:nvPr/>
        </p:nvSpPr>
        <p:spPr>
          <a:xfrm>
            <a:off x="165153" y="2484317"/>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tabLst>
                <a:tab pos="1019757" algn="r"/>
              </a:tabLst>
              <a:defRPr/>
            </a:pPr>
            <a:r>
              <a:rPr kumimoji="0" lang="en-AU" altLang="de-DE" sz="1000" i="0" u="none" strike="noStrike" kern="1200" cap="none" spc="0" normalizeH="0" baseline="0" noProof="0">
                <a:ln>
                  <a:noFill/>
                </a:ln>
                <a:solidFill>
                  <a:schemeClr val="tx1"/>
                </a:solidFill>
                <a:effectLst/>
                <a:uLnTx/>
                <a:uFillTx/>
                <a:latin typeface="Arial Narrow"/>
                <a:ea typeface="Arial Unicode MS"/>
                <a:cs typeface="+mn-cs"/>
              </a:rPr>
              <a:t>MEGT collaborated with employer organisations to co-design the cadetship. Despite employers being involved in the co-design process, some of these employers didn’t continue on to take cadets in placements, which limited its effectiveness.</a:t>
            </a:r>
          </a:p>
        </p:txBody>
      </p:sp>
      <p:sp>
        <p:nvSpPr>
          <p:cNvPr id="39" name="TextBox 38">
            <a:extLst>
              <a:ext uri="{FF2B5EF4-FFF2-40B4-BE49-F238E27FC236}">
                <a16:creationId xmlns:a16="http://schemas.microsoft.com/office/drawing/2014/main" id="{1FBAFBFB-1C41-39F3-318A-F54241004656}"/>
              </a:ext>
              <a:ext uri="{C183D7F6-B498-43B3-948B-1728B52AA6E4}">
                <adec:decorative xmlns:adec="http://schemas.microsoft.com/office/drawing/2017/decorative" val="1"/>
              </a:ext>
            </a:extLst>
          </p:cNvPr>
          <p:cNvSpPr txBox="1"/>
          <p:nvPr/>
        </p:nvSpPr>
        <p:spPr>
          <a:xfrm>
            <a:off x="165148" y="1950599"/>
            <a:ext cx="1800000" cy="261610"/>
          </a:xfrm>
          <a:prstGeom prst="rect">
            <a:avLst/>
          </a:prstGeom>
        </p:spPr>
        <p:txBody>
          <a:bodyPr wrap="square" rtlCol="0">
            <a:spAutoFit/>
          </a:bodyPr>
          <a:lstStyle/>
          <a:p>
            <a:pPr algn="ctr">
              <a:spcAft>
                <a:spcPts val="600"/>
              </a:spcAft>
            </a:pPr>
            <a:r>
              <a:rPr lang="en-US" sz="1100" b="1">
                <a:solidFill>
                  <a:schemeClr val="tx2"/>
                </a:solidFill>
              </a:rPr>
              <a:t>Model and design</a:t>
            </a:r>
          </a:p>
        </p:txBody>
      </p:sp>
      <p:sp>
        <p:nvSpPr>
          <p:cNvPr id="40" name="TextBox 39">
            <a:extLst>
              <a:ext uri="{FF2B5EF4-FFF2-40B4-BE49-F238E27FC236}">
                <a16:creationId xmlns:a16="http://schemas.microsoft.com/office/drawing/2014/main" id="{E3854689-2A4E-EB45-40B2-49350096F657}"/>
              </a:ext>
              <a:ext uri="{C183D7F6-B498-43B3-948B-1728B52AA6E4}">
                <adec:decorative xmlns:adec="http://schemas.microsoft.com/office/drawing/2017/decorative" val="1"/>
              </a:ext>
            </a:extLst>
          </p:cNvPr>
          <p:cNvSpPr txBox="1"/>
          <p:nvPr/>
        </p:nvSpPr>
        <p:spPr>
          <a:xfrm>
            <a:off x="2082533" y="1950599"/>
            <a:ext cx="1800000" cy="261610"/>
          </a:xfrm>
          <a:prstGeom prst="rect">
            <a:avLst/>
          </a:prstGeom>
        </p:spPr>
        <p:txBody>
          <a:bodyPr wrap="square" rtlCol="0">
            <a:spAutoFit/>
          </a:bodyPr>
          <a:lstStyle/>
          <a:p>
            <a:pPr algn="ctr">
              <a:spcAft>
                <a:spcPts val="600"/>
              </a:spcAft>
            </a:pPr>
            <a:r>
              <a:rPr lang="en-US" sz="1100" b="1">
                <a:solidFill>
                  <a:schemeClr val="tx2"/>
                </a:solidFill>
              </a:rPr>
              <a:t>Structured training</a:t>
            </a:r>
          </a:p>
        </p:txBody>
      </p:sp>
      <p:sp>
        <p:nvSpPr>
          <p:cNvPr id="41" name="TextBox 40">
            <a:extLst>
              <a:ext uri="{FF2B5EF4-FFF2-40B4-BE49-F238E27FC236}">
                <a16:creationId xmlns:a16="http://schemas.microsoft.com/office/drawing/2014/main" id="{D5882050-F3E0-F325-2EA7-E94E38A5AEBC}"/>
              </a:ext>
              <a:ext uri="{C183D7F6-B498-43B3-948B-1728B52AA6E4}">
                <adec:decorative xmlns:adec="http://schemas.microsoft.com/office/drawing/2017/decorative" val="1"/>
              </a:ext>
            </a:extLst>
          </p:cNvPr>
          <p:cNvSpPr txBox="1"/>
          <p:nvPr/>
        </p:nvSpPr>
        <p:spPr>
          <a:xfrm>
            <a:off x="3999918" y="1950599"/>
            <a:ext cx="1800000" cy="261610"/>
          </a:xfrm>
          <a:prstGeom prst="rect">
            <a:avLst/>
          </a:prstGeom>
        </p:spPr>
        <p:txBody>
          <a:bodyPr wrap="square" rtlCol="0">
            <a:spAutoFit/>
          </a:bodyPr>
          <a:lstStyle/>
          <a:p>
            <a:pPr algn="ctr">
              <a:spcAft>
                <a:spcPts val="600"/>
              </a:spcAft>
            </a:pPr>
            <a:r>
              <a:rPr lang="en-US" sz="1100" b="1">
                <a:solidFill>
                  <a:schemeClr val="tx2"/>
                </a:solidFill>
              </a:rPr>
              <a:t>Industry placements</a:t>
            </a:r>
          </a:p>
        </p:txBody>
      </p:sp>
      <p:sp>
        <p:nvSpPr>
          <p:cNvPr id="42" name="TextBox 41">
            <a:extLst>
              <a:ext uri="{FF2B5EF4-FFF2-40B4-BE49-F238E27FC236}">
                <a16:creationId xmlns:a16="http://schemas.microsoft.com/office/drawing/2014/main" id="{10F33929-1857-5408-83D1-9A82AE53567E}"/>
              </a:ext>
              <a:ext uri="{C183D7F6-B498-43B3-948B-1728B52AA6E4}">
                <adec:decorative xmlns:adec="http://schemas.microsoft.com/office/drawing/2017/decorative" val="1"/>
              </a:ext>
            </a:extLst>
          </p:cNvPr>
          <p:cNvSpPr txBox="1"/>
          <p:nvPr/>
        </p:nvSpPr>
        <p:spPr>
          <a:xfrm>
            <a:off x="5917303" y="1865961"/>
            <a:ext cx="1800000" cy="430887"/>
          </a:xfrm>
          <a:prstGeom prst="rect">
            <a:avLst/>
          </a:prstGeom>
        </p:spPr>
        <p:txBody>
          <a:bodyPr wrap="square" rtlCol="0">
            <a:spAutoFit/>
          </a:bodyPr>
          <a:lstStyle/>
          <a:p>
            <a:pPr algn="ctr">
              <a:spcAft>
                <a:spcPts val="600"/>
              </a:spcAft>
            </a:pPr>
            <a:r>
              <a:rPr lang="en-US" sz="1100" b="1">
                <a:solidFill>
                  <a:schemeClr val="tx2"/>
                </a:solidFill>
              </a:rPr>
              <a:t>Mentoring, wrap around support and training</a:t>
            </a:r>
          </a:p>
        </p:txBody>
      </p:sp>
      <p:sp>
        <p:nvSpPr>
          <p:cNvPr id="43" name="TextBox 42">
            <a:extLst>
              <a:ext uri="{FF2B5EF4-FFF2-40B4-BE49-F238E27FC236}">
                <a16:creationId xmlns:a16="http://schemas.microsoft.com/office/drawing/2014/main" id="{612D4D9B-9D13-A50C-3AC0-CA5CDCF160CC}"/>
              </a:ext>
              <a:ext uri="{C183D7F6-B498-43B3-948B-1728B52AA6E4}">
                <adec:decorative xmlns:adec="http://schemas.microsoft.com/office/drawing/2017/decorative" val="1"/>
              </a:ext>
            </a:extLst>
          </p:cNvPr>
          <p:cNvSpPr txBox="1"/>
          <p:nvPr/>
        </p:nvSpPr>
        <p:spPr>
          <a:xfrm>
            <a:off x="7834687" y="1950599"/>
            <a:ext cx="1800000" cy="261610"/>
          </a:xfrm>
          <a:prstGeom prst="rect">
            <a:avLst/>
          </a:prstGeom>
        </p:spPr>
        <p:txBody>
          <a:bodyPr wrap="square" rtlCol="0">
            <a:spAutoFit/>
          </a:bodyPr>
          <a:lstStyle/>
          <a:p>
            <a:pPr algn="ctr">
              <a:spcAft>
                <a:spcPts val="600"/>
              </a:spcAft>
            </a:pPr>
            <a:r>
              <a:rPr lang="en-US" sz="1100" b="1">
                <a:solidFill>
                  <a:schemeClr val="tx2"/>
                </a:solidFill>
              </a:rPr>
              <a:t>Cost</a:t>
            </a:r>
          </a:p>
        </p:txBody>
      </p:sp>
      <p:sp>
        <p:nvSpPr>
          <p:cNvPr id="49" name="Rectangle 48">
            <a:extLst>
              <a:ext uri="{FF2B5EF4-FFF2-40B4-BE49-F238E27FC236}">
                <a16:creationId xmlns:a16="http://schemas.microsoft.com/office/drawing/2014/main" id="{BBF60365-5665-FD85-8A44-F57BAB612569}"/>
              </a:ext>
              <a:ext uri="{C183D7F6-B498-43B3-948B-1728B52AA6E4}">
                <adec:decorative xmlns:adec="http://schemas.microsoft.com/office/drawing/2017/decorative" val="1"/>
              </a:ext>
            </a:extLst>
          </p:cNvPr>
          <p:cNvSpPr/>
          <p:nvPr/>
        </p:nvSpPr>
        <p:spPr>
          <a:xfrm>
            <a:off x="7834687"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5" name="Rectangle 54">
            <a:extLst>
              <a:ext uri="{FF2B5EF4-FFF2-40B4-BE49-F238E27FC236}">
                <a16:creationId xmlns:a16="http://schemas.microsoft.com/office/drawing/2014/main" id="{811BB6C5-A52D-3BED-2219-59944F4F4329}"/>
              </a:ext>
              <a:ext uri="{C183D7F6-B498-43B3-948B-1728B52AA6E4}">
                <adec:decorative xmlns:adec="http://schemas.microsoft.com/office/drawing/2017/decorative" val="1"/>
              </a:ext>
            </a:extLst>
          </p:cNvPr>
          <p:cNvSpPr/>
          <p:nvPr/>
        </p:nvSpPr>
        <p:spPr>
          <a:xfrm>
            <a:off x="591730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6" name="Rectangle 55">
            <a:extLst>
              <a:ext uri="{FF2B5EF4-FFF2-40B4-BE49-F238E27FC236}">
                <a16:creationId xmlns:a16="http://schemas.microsoft.com/office/drawing/2014/main" id="{C4780A64-5616-ED67-0DE6-5FB9B68DC5E0}"/>
              </a:ext>
              <a:ext uri="{C183D7F6-B498-43B3-948B-1728B52AA6E4}">
                <adec:decorative xmlns:adec="http://schemas.microsoft.com/office/drawing/2017/decorative" val="1"/>
              </a:ext>
            </a:extLst>
          </p:cNvPr>
          <p:cNvSpPr/>
          <p:nvPr/>
        </p:nvSpPr>
        <p:spPr>
          <a:xfrm>
            <a:off x="399991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7" name="Rectangle 56">
            <a:extLst>
              <a:ext uri="{FF2B5EF4-FFF2-40B4-BE49-F238E27FC236}">
                <a16:creationId xmlns:a16="http://schemas.microsoft.com/office/drawing/2014/main" id="{541764E6-5209-DD5D-77AF-FDF808E828E7}"/>
              </a:ext>
              <a:ext uri="{C183D7F6-B498-43B3-948B-1728B52AA6E4}">
                <adec:decorative xmlns:adec="http://schemas.microsoft.com/office/drawing/2017/decorative" val="1"/>
              </a:ext>
            </a:extLst>
          </p:cNvPr>
          <p:cNvSpPr/>
          <p:nvPr/>
        </p:nvSpPr>
        <p:spPr>
          <a:xfrm>
            <a:off x="208253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8" name="Rectangle 57">
            <a:extLst>
              <a:ext uri="{FF2B5EF4-FFF2-40B4-BE49-F238E27FC236}">
                <a16:creationId xmlns:a16="http://schemas.microsoft.com/office/drawing/2014/main" id="{550E2724-F5A9-1078-4624-AC2588D3E528}"/>
              </a:ext>
              <a:ext uri="{C183D7F6-B498-43B3-948B-1728B52AA6E4}">
                <adec:decorative xmlns:adec="http://schemas.microsoft.com/office/drawing/2017/decorative" val="1"/>
              </a:ext>
            </a:extLst>
          </p:cNvPr>
          <p:cNvSpPr/>
          <p:nvPr/>
        </p:nvSpPr>
        <p:spPr>
          <a:xfrm>
            <a:off x="16514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pic>
        <p:nvPicPr>
          <p:cNvPr id="61" name="Graphic 60">
            <a:extLst>
              <a:ext uri="{FF2B5EF4-FFF2-40B4-BE49-F238E27FC236}">
                <a16:creationId xmlns:a16="http://schemas.microsoft.com/office/drawing/2014/main" id="{854026F1-2C7B-BFF9-D58D-EF90384B0E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50" y="1386245"/>
            <a:ext cx="540000" cy="540000"/>
          </a:xfrm>
          <a:prstGeom prst="rect">
            <a:avLst/>
          </a:prstGeom>
        </p:spPr>
      </p:pic>
      <p:pic>
        <p:nvPicPr>
          <p:cNvPr id="62" name="Graphic 61">
            <a:extLst>
              <a:ext uri="{FF2B5EF4-FFF2-40B4-BE49-F238E27FC236}">
                <a16:creationId xmlns:a16="http://schemas.microsoft.com/office/drawing/2014/main" id="{8826FA28-E0BA-0810-FB3F-6E7125C6817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226" y="1406377"/>
            <a:ext cx="540000" cy="540000"/>
          </a:xfrm>
          <a:prstGeom prst="rect">
            <a:avLst/>
          </a:prstGeom>
        </p:spPr>
      </p:pic>
      <p:pic>
        <p:nvPicPr>
          <p:cNvPr id="63" name="Graphic 62">
            <a:extLst>
              <a:ext uri="{FF2B5EF4-FFF2-40B4-BE49-F238E27FC236}">
                <a16:creationId xmlns:a16="http://schemas.microsoft.com/office/drawing/2014/main" id="{0F43E1FE-A5EE-87BB-C7BE-673ED870339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9918" y="1377243"/>
            <a:ext cx="540000" cy="540000"/>
          </a:xfrm>
          <a:prstGeom prst="rect">
            <a:avLst/>
          </a:prstGeom>
        </p:spPr>
      </p:pic>
      <p:pic>
        <p:nvPicPr>
          <p:cNvPr id="64" name="Graphic 63">
            <a:extLst>
              <a:ext uri="{FF2B5EF4-FFF2-40B4-BE49-F238E27FC236}">
                <a16:creationId xmlns:a16="http://schemas.microsoft.com/office/drawing/2014/main" id="{7F6A7B91-BC0B-5E13-0095-40F0C517AC3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7302" y="1377243"/>
            <a:ext cx="540000" cy="540000"/>
          </a:xfrm>
          <a:prstGeom prst="rect">
            <a:avLst/>
          </a:prstGeom>
        </p:spPr>
      </p:pic>
      <p:pic>
        <p:nvPicPr>
          <p:cNvPr id="65" name="Graphic 64">
            <a:extLst>
              <a:ext uri="{FF2B5EF4-FFF2-40B4-BE49-F238E27FC236}">
                <a16:creationId xmlns:a16="http://schemas.microsoft.com/office/drawing/2014/main" id="{7B8F97EC-01F0-E7B3-3F2D-9968BE9BD8E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64687" y="1410599"/>
            <a:ext cx="540000" cy="540000"/>
          </a:xfrm>
          <a:prstGeom prst="rect">
            <a:avLst/>
          </a:prstGeom>
        </p:spPr>
      </p:pic>
      <p:sp>
        <p:nvSpPr>
          <p:cNvPr id="67" name="Rectangle 66">
            <a:extLst>
              <a:ext uri="{FF2B5EF4-FFF2-40B4-BE49-F238E27FC236}">
                <a16:creationId xmlns:a16="http://schemas.microsoft.com/office/drawing/2014/main" id="{9A4FAA7D-5575-6EC0-4630-171054A27D3D}"/>
              </a:ext>
              <a:ext uri="{C183D7F6-B498-43B3-948B-1728B52AA6E4}">
                <adec:decorative xmlns:adec="http://schemas.microsoft.com/office/drawing/2017/decorative" val="1"/>
              </a:ext>
            </a:extLst>
          </p:cNvPr>
          <p:cNvSpPr/>
          <p:nvPr/>
        </p:nvSpPr>
        <p:spPr>
          <a:xfrm>
            <a:off x="2082532" y="4700522"/>
            <a:ext cx="5634769" cy="137427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a:solidFill>
                  <a:schemeClr val="tx1"/>
                </a:solidFill>
                <a:effectLst/>
              </a:rPr>
              <a:t>Out of 63 cadets who started the cadetship and commenced the work placements, 59 completed their training and placement, and 36 of the cadets who commenced placement were subsequently offered employment. </a:t>
            </a:r>
          </a:p>
          <a:p>
            <a:endParaRPr lang="en-AU" sz="1000">
              <a:solidFill>
                <a:schemeClr val="tx1"/>
              </a:solidFill>
            </a:endParaRPr>
          </a:p>
          <a:p>
            <a:r>
              <a:rPr lang="en-AU" sz="1000">
                <a:solidFill>
                  <a:schemeClr val="tx1"/>
                </a:solidFill>
                <a:effectLst/>
              </a:rPr>
              <a:t>23 cadets who completed their training and started their placements were not offered </a:t>
            </a:r>
            <a:r>
              <a:rPr lang="en-AU" sz="1000">
                <a:solidFill>
                  <a:schemeClr val="tx1"/>
                </a:solidFill>
              </a:rPr>
              <a:t>ongoing employment. </a:t>
            </a:r>
            <a:r>
              <a:rPr lang="en-AU" sz="1000">
                <a:solidFill>
                  <a:schemeClr val="tx1"/>
                </a:solidFill>
                <a:effectLst/>
              </a:rPr>
              <a:t>Lack of employer involvement in the co-design process, as well as the limited number of roles available by employer organisations for cadets (which was not within the control of the DSCT) appears to have contributed to this. </a:t>
            </a:r>
          </a:p>
        </p:txBody>
      </p:sp>
      <p:sp>
        <p:nvSpPr>
          <p:cNvPr id="68" name="Rectangle 67">
            <a:extLst>
              <a:ext uri="{FF2B5EF4-FFF2-40B4-BE49-F238E27FC236}">
                <a16:creationId xmlns:a16="http://schemas.microsoft.com/office/drawing/2014/main" id="{D9AE44F7-9838-820A-68CB-0A939B6575BF}"/>
              </a:ext>
              <a:ext uri="{C183D7F6-B498-43B3-948B-1728B52AA6E4}">
                <adec:decorative xmlns:adec="http://schemas.microsoft.com/office/drawing/2017/decorative" val="1"/>
              </a:ext>
            </a:extLst>
          </p:cNvPr>
          <p:cNvSpPr/>
          <p:nvPr/>
        </p:nvSpPr>
        <p:spPr>
          <a:xfrm>
            <a:off x="165148" y="4685004"/>
            <a:ext cx="1799999" cy="137427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a:solidFill>
                  <a:schemeClr val="tx1"/>
                </a:solidFill>
              </a:rPr>
              <a:t>The majority of cadets already held a tertiary qualification and were unemployed. </a:t>
            </a:r>
            <a:endParaRPr lang="en-AU" sz="1000">
              <a:solidFill>
                <a:schemeClr val="tx1"/>
              </a:solidFill>
              <a:effectLst/>
            </a:endParaRPr>
          </a:p>
        </p:txBody>
      </p:sp>
      <p:sp>
        <p:nvSpPr>
          <p:cNvPr id="69" name="Rectangle 68">
            <a:extLst>
              <a:ext uri="{FF2B5EF4-FFF2-40B4-BE49-F238E27FC236}">
                <a16:creationId xmlns:a16="http://schemas.microsoft.com/office/drawing/2014/main" id="{60233F06-6C2E-2EAE-B79F-8EE67E357AE1}"/>
              </a:ext>
              <a:ext uri="{C183D7F6-B498-43B3-948B-1728B52AA6E4}">
                <adec:decorative xmlns:adec="http://schemas.microsoft.com/office/drawing/2017/decorative" val="1"/>
              </a:ext>
            </a:extLst>
          </p:cNvPr>
          <p:cNvSpPr/>
          <p:nvPr/>
        </p:nvSpPr>
        <p:spPr>
          <a:xfrm>
            <a:off x="7834687" y="4700522"/>
            <a:ext cx="1799999" cy="1374275"/>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a:solidFill>
                  <a:schemeClr val="tx1"/>
                </a:solidFill>
              </a:rPr>
              <a:t>Cost per enrolment for MEGT cadets was $43,822, slightly lower than the cost per cadet who completed work placements ($46,793).</a:t>
            </a:r>
            <a:endParaRPr lang="en-AU" sz="1000">
              <a:solidFill>
                <a:schemeClr val="tx1"/>
              </a:solidFill>
              <a:effectLst/>
            </a:endParaRPr>
          </a:p>
        </p:txBody>
      </p:sp>
      <p:sp>
        <p:nvSpPr>
          <p:cNvPr id="4" name="Slide Number Placeholder 3">
            <a:extLst>
              <a:ext uri="{FF2B5EF4-FFF2-40B4-BE49-F238E27FC236}">
                <a16:creationId xmlns:a16="http://schemas.microsoft.com/office/drawing/2014/main" id="{357EB680-EDCC-9D21-7286-1167E4474A8D}"/>
              </a:ext>
              <a:ext uri="{C183D7F6-B498-43B3-948B-1728B52AA6E4}">
                <adec:decorative xmlns:adec="http://schemas.microsoft.com/office/drawing/2017/decorative" val="1"/>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48</a:t>
            </a:fld>
            <a:endParaRPr lang="en-US"/>
          </a:p>
        </p:txBody>
      </p:sp>
      <p:sp>
        <p:nvSpPr>
          <p:cNvPr id="5" name="Footer Placeholder 4">
            <a:extLst>
              <a:ext uri="{FF2B5EF4-FFF2-40B4-BE49-F238E27FC236}">
                <a16:creationId xmlns:a16="http://schemas.microsoft.com/office/drawing/2014/main" id="{BCF928D4-5913-7026-1EB5-D01A54103C3A}"/>
              </a:ext>
              <a:ext uri="{C183D7F6-B498-43B3-948B-1728B52AA6E4}">
                <adec:decorative xmlns:adec="http://schemas.microsoft.com/office/drawing/2017/decorative" val="1"/>
              </a:ext>
            </a:extLst>
          </p:cNvPr>
          <p:cNvSpPr txBox="1">
            <a:spLocks/>
          </p:cNvSpPr>
          <p:nvPr/>
        </p:nvSpPr>
        <p:spPr>
          <a:xfrm>
            <a:off x="215439" y="6110171"/>
            <a:ext cx="9419247"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373111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FBA0C-5EF4-09CA-29A3-C3145393194D}"/>
              </a:ext>
              <a:ext uri="{C183D7F6-B498-43B3-948B-1728B52AA6E4}">
                <adec:decorative xmlns:adec="http://schemas.microsoft.com/office/drawing/2017/decorative" val="1"/>
              </a:ext>
            </a:extLst>
          </p:cNvPr>
          <p:cNvSpPr>
            <a:spLocks noGrp="1"/>
          </p:cNvSpPr>
          <p:nvPr>
            <p:ph type="title"/>
          </p:nvPr>
        </p:nvSpPr>
        <p:spPr>
          <a:ln>
            <a:noFill/>
          </a:ln>
        </p:spPr>
        <p:txBody>
          <a:bodyPr/>
          <a:lstStyle/>
          <a:p>
            <a:r>
              <a:rPr lang="en-US">
                <a:cs typeface="Times New Roman"/>
              </a:rPr>
              <a:t>Overview and key objectives of the DSCT</a:t>
            </a:r>
          </a:p>
        </p:txBody>
      </p:sp>
      <p:sp>
        <p:nvSpPr>
          <p:cNvPr id="4" name="Slide Number Placeholder 3">
            <a:extLst>
              <a:ext uri="{FF2B5EF4-FFF2-40B4-BE49-F238E27FC236}">
                <a16:creationId xmlns:a16="http://schemas.microsoft.com/office/drawing/2014/main" id="{70B2998D-7D92-2056-8B97-BE158ED42F3C}"/>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4</a:t>
            </a:fld>
            <a:endParaRPr lang="en-US"/>
          </a:p>
        </p:txBody>
      </p:sp>
      <mc:AlternateContent xmlns:mc="http://schemas.openxmlformats.org/markup-compatibility/2006" xmlns:p14="http://schemas.microsoft.com/office/powerpoint/2010/main">
        <mc:Choice Requires="p14">
          <p:contentPart p14:bwMode="auto" r:id="rId3">
            <p14:nvContentPartPr>
              <p14:cNvPr id="59" name="Ink 59">
                <a:extLst>
                  <a:ext uri="{FF2B5EF4-FFF2-40B4-BE49-F238E27FC236}">
                    <a16:creationId xmlns:a16="http://schemas.microsoft.com/office/drawing/2014/main" id="{8982C0F3-D41E-C81B-1EE9-68083CD92865}"/>
                  </a:ext>
                  <a:ext uri="{C183D7F6-B498-43B3-948B-1728B52AA6E4}">
                    <adec:decorative xmlns:adec="http://schemas.microsoft.com/office/drawing/2017/decorative" val="1"/>
                  </a:ext>
                </a:extLst>
              </p14:cNvPr>
              <p14:cNvContentPartPr/>
              <p14:nvPr/>
            </p14:nvContentPartPr>
            <p14:xfrm>
              <a:off x="6566197" y="7834197"/>
              <a:ext cx="49680" cy="7920"/>
            </p14:xfrm>
          </p:contentPart>
        </mc:Choice>
        <mc:Fallback xmlns="">
          <p:pic>
            <p:nvPicPr>
              <p:cNvPr id="59" name="Ink 59">
                <a:extLst>
                  <a:ext uri="{FF2B5EF4-FFF2-40B4-BE49-F238E27FC236}">
                    <a16:creationId xmlns:a16="http://schemas.microsoft.com/office/drawing/2014/main" id="{8982C0F3-D41E-C81B-1EE9-68083CD92865}"/>
                  </a:ext>
                  <a:ext uri="{C183D7F6-B498-43B3-948B-1728B52AA6E4}">
                    <adec:decorative xmlns:adec="http://schemas.microsoft.com/office/drawing/2017/decorative" val="1"/>
                  </a:ext>
                </a:extLst>
              </p:cNvPr>
              <p:cNvPicPr/>
              <p:nvPr/>
            </p:nvPicPr>
            <p:blipFill>
              <a:blip r:embed="rId4"/>
              <a:stretch>
                <a:fillRect/>
              </a:stretch>
            </p:blipFill>
            <p:spPr>
              <a:xfrm>
                <a:off x="6550717" y="7818717"/>
                <a:ext cx="80280" cy="38520"/>
              </a:xfrm>
              <a:prstGeom prst="rect">
                <a:avLst/>
              </a:prstGeom>
            </p:spPr>
          </p:pic>
        </mc:Fallback>
      </mc:AlternateContent>
      <p:sp>
        <p:nvSpPr>
          <p:cNvPr id="17" name="Text Placeholder 16">
            <a:extLst>
              <a:ext uri="{FF2B5EF4-FFF2-40B4-BE49-F238E27FC236}">
                <a16:creationId xmlns:a16="http://schemas.microsoft.com/office/drawing/2014/main" id="{DA61D0FD-54D5-2CF8-3ADE-B73385016B1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246221"/>
          </a:xfrm>
        </p:spPr>
        <p:txBody>
          <a:bodyPr/>
          <a:lstStyle/>
          <a:p>
            <a:r>
              <a:rPr lang="en-US"/>
              <a:t>The DSCT was established in 2021 with the aim of supporting innovative approaches to cadetships for digital career pathways.</a:t>
            </a:r>
          </a:p>
        </p:txBody>
      </p:sp>
      <p:sp>
        <p:nvSpPr>
          <p:cNvPr id="47" name="TextBox 46">
            <a:extLst>
              <a:ext uri="{FF2B5EF4-FFF2-40B4-BE49-F238E27FC236}">
                <a16:creationId xmlns:a16="http://schemas.microsoft.com/office/drawing/2014/main" id="{8A2297D1-1322-B4D0-68E8-47F96C27E1B6}"/>
              </a:ext>
              <a:ext uri="{C183D7F6-B498-43B3-948B-1728B52AA6E4}">
                <adec:decorative xmlns:adec="http://schemas.microsoft.com/office/drawing/2017/decorative" val="1"/>
              </a:ext>
            </a:extLst>
          </p:cNvPr>
          <p:cNvSpPr txBox="1"/>
          <p:nvPr/>
        </p:nvSpPr>
        <p:spPr>
          <a:xfrm>
            <a:off x="156205" y="1032666"/>
            <a:ext cx="4510670" cy="261610"/>
          </a:xfrm>
          <a:prstGeom prst="rect">
            <a:avLst/>
          </a:prstGeom>
          <a:solidFill>
            <a:srgbClr val="931B2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rPr>
              <a:t>Context of the DSCT </a:t>
            </a:r>
          </a:p>
        </p:txBody>
      </p:sp>
      <p:sp>
        <p:nvSpPr>
          <p:cNvPr id="48" name="TextBox 47">
            <a:extLst>
              <a:ext uri="{FF2B5EF4-FFF2-40B4-BE49-F238E27FC236}">
                <a16:creationId xmlns:a16="http://schemas.microsoft.com/office/drawing/2014/main" id="{8113652D-2050-2C2D-6048-53ED95CC3580}"/>
              </a:ext>
              <a:ext uri="{C183D7F6-B498-43B3-948B-1728B52AA6E4}">
                <adec:decorative xmlns:adec="http://schemas.microsoft.com/office/drawing/2017/decorative" val="1"/>
              </a:ext>
            </a:extLst>
          </p:cNvPr>
          <p:cNvSpPr txBox="1"/>
          <p:nvPr/>
        </p:nvSpPr>
        <p:spPr>
          <a:xfrm>
            <a:off x="156205" y="1285685"/>
            <a:ext cx="4510670" cy="938719"/>
          </a:xfrm>
          <a:prstGeom prst="rect">
            <a:avLst/>
          </a:prstGeom>
          <a:solidFill>
            <a:srgbClr val="931B2F">
              <a:lumMod val="20000"/>
              <a:lumOff val="80000"/>
            </a:srgbClr>
          </a:solidFill>
        </p:spPr>
        <p:txBody>
          <a:bodyPr wrap="square" rtlCol="0">
            <a:spAutoFit/>
          </a:bodyPr>
          <a:lstStyle/>
          <a:p>
            <a:pPr algn="l">
              <a:spcAft>
                <a:spcPts val="600"/>
              </a:spcAft>
            </a:pPr>
            <a:r>
              <a:rPr lang="en-AU" sz="1100" dirty="0"/>
              <a:t>The Australian Government allocated $10.745 million to the DSCT over two and a half years (July 2021 – December 2023). The DSCT was set up to support innovative approaches to cadetships for digital career pathways, in order to increase the number of Australians with digital skills. The DSCT is part of the Digital Economy Strategy, an initiative of the 2021-22 Budget.</a:t>
            </a:r>
          </a:p>
        </p:txBody>
      </p:sp>
      <p:sp>
        <p:nvSpPr>
          <p:cNvPr id="49" name="TextBox 48">
            <a:extLst>
              <a:ext uri="{FF2B5EF4-FFF2-40B4-BE49-F238E27FC236}">
                <a16:creationId xmlns:a16="http://schemas.microsoft.com/office/drawing/2014/main" id="{8A35903E-289A-1C1C-EBB5-5CB6168D8052}"/>
              </a:ext>
              <a:ext uri="{C183D7F6-B498-43B3-948B-1728B52AA6E4}">
                <adec:decorative xmlns:adec="http://schemas.microsoft.com/office/drawing/2017/decorative" val="1"/>
              </a:ext>
            </a:extLst>
          </p:cNvPr>
          <p:cNvSpPr txBox="1"/>
          <p:nvPr/>
        </p:nvSpPr>
        <p:spPr>
          <a:xfrm>
            <a:off x="4830399" y="2221891"/>
            <a:ext cx="5075602" cy="2092881"/>
          </a:xfrm>
          <a:prstGeom prst="rect">
            <a:avLst/>
          </a:prstGeom>
        </p:spPr>
        <p:txBody>
          <a:bodyPr wrap="square" lIns="91440" tIns="45720" rIns="91440" bIns="45720" rtlCol="0" anchor="t">
            <a:spAutoFit/>
          </a:bodyPr>
          <a:lstStyle/>
          <a:p>
            <a:pPr algn="l">
              <a:spcAft>
                <a:spcPts val="600"/>
              </a:spcAft>
            </a:pPr>
            <a:r>
              <a:rPr lang="en-AU" sz="1100" dirty="0"/>
              <a:t>The Department set the following requirements for providers:</a:t>
            </a:r>
          </a:p>
          <a:p>
            <a:pPr marL="457200">
              <a:spcAft>
                <a:spcPts val="600"/>
              </a:spcAft>
            </a:pPr>
            <a:r>
              <a:rPr lang="en-AU" sz="1100" dirty="0"/>
              <a:t>Providers must work with at least one education and training provider to design and deliver the cadetships to participants.</a:t>
            </a:r>
          </a:p>
          <a:p>
            <a:pPr marL="457200" algn="l">
              <a:spcAft>
                <a:spcPts val="600"/>
              </a:spcAft>
            </a:pPr>
            <a:r>
              <a:rPr lang="en-AU" sz="1100" dirty="0"/>
              <a:t>At least three employer partners must be involved in co-designing the cadetship   projects and in the development of Digital Skills Standards for each digital skill career pathway within the project. </a:t>
            </a:r>
            <a:endParaRPr lang="en-AU" dirty="0"/>
          </a:p>
          <a:p>
            <a:pPr marL="457200">
              <a:spcAft>
                <a:spcPts val="600"/>
              </a:spcAft>
            </a:pPr>
            <a:r>
              <a:rPr lang="en-AU" sz="1100" dirty="0"/>
              <a:t>Providers must work with employers to place participants in on-the-job learning placements and provide mentoring support to cadets. </a:t>
            </a:r>
          </a:p>
          <a:p>
            <a:pPr marL="457200">
              <a:spcAft>
                <a:spcPts val="600"/>
              </a:spcAft>
            </a:pPr>
            <a:r>
              <a:rPr lang="en-AU" sz="1100" dirty="0"/>
              <a:t>Providers must collect and maintain a de-identified data set for each cohort of participants, organised by digital stream. </a:t>
            </a:r>
          </a:p>
        </p:txBody>
      </p:sp>
      <p:sp>
        <p:nvSpPr>
          <p:cNvPr id="50" name="Rectangle 49">
            <a:extLst>
              <a:ext uri="{FF2B5EF4-FFF2-40B4-BE49-F238E27FC236}">
                <a16:creationId xmlns:a16="http://schemas.microsoft.com/office/drawing/2014/main" id="{86891946-A60A-9CE4-664F-42A76DA2326C}"/>
              </a:ext>
              <a:ext uri="{C183D7F6-B498-43B3-948B-1728B52AA6E4}">
                <adec:decorative xmlns:adec="http://schemas.microsoft.com/office/drawing/2017/decorative" val="1"/>
              </a:ext>
            </a:extLst>
          </p:cNvPr>
          <p:cNvSpPr/>
          <p:nvPr/>
        </p:nvSpPr>
        <p:spPr>
          <a:xfrm>
            <a:off x="165147" y="2326472"/>
            <a:ext cx="4512537" cy="3881992"/>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1" name="TextBox 50">
            <a:extLst>
              <a:ext uri="{FF2B5EF4-FFF2-40B4-BE49-F238E27FC236}">
                <a16:creationId xmlns:a16="http://schemas.microsoft.com/office/drawing/2014/main" id="{8EE9702A-FFBC-520C-C200-4429166B5586}"/>
              </a:ext>
              <a:ext uri="{C183D7F6-B498-43B3-948B-1728B52AA6E4}">
                <adec:decorative xmlns:adec="http://schemas.microsoft.com/office/drawing/2017/decorative" val="1"/>
              </a:ext>
            </a:extLst>
          </p:cNvPr>
          <p:cNvSpPr txBox="1"/>
          <p:nvPr/>
        </p:nvSpPr>
        <p:spPr>
          <a:xfrm>
            <a:off x="729618" y="2342904"/>
            <a:ext cx="3383595" cy="276999"/>
          </a:xfrm>
          <a:prstGeom prst="rect">
            <a:avLst/>
          </a:prstGeom>
        </p:spPr>
        <p:txBody>
          <a:bodyPr wrap="square" rtlCol="0">
            <a:spAutoFit/>
          </a:bodyPr>
          <a:lstStyle/>
          <a:p>
            <a:pPr algn="ctr">
              <a:spcAft>
                <a:spcPts val="600"/>
              </a:spcAft>
            </a:pPr>
            <a:r>
              <a:rPr lang="en-AU" sz="1200" b="1">
                <a:solidFill>
                  <a:schemeClr val="tx2"/>
                </a:solidFill>
              </a:rPr>
              <a:t>Aims of the trial</a:t>
            </a:r>
          </a:p>
        </p:txBody>
      </p:sp>
      <p:sp>
        <p:nvSpPr>
          <p:cNvPr id="52" name="TextBox 51">
            <a:extLst>
              <a:ext uri="{FF2B5EF4-FFF2-40B4-BE49-F238E27FC236}">
                <a16:creationId xmlns:a16="http://schemas.microsoft.com/office/drawing/2014/main" id="{538435D1-65F6-B23A-7389-72FB684D6DF7}"/>
              </a:ext>
              <a:ext uri="{C183D7F6-B498-43B3-948B-1728B52AA6E4}">
                <adec:decorative xmlns:adec="http://schemas.microsoft.com/office/drawing/2017/decorative" val="1"/>
              </a:ext>
            </a:extLst>
          </p:cNvPr>
          <p:cNvSpPr txBox="1"/>
          <p:nvPr/>
        </p:nvSpPr>
        <p:spPr>
          <a:xfrm>
            <a:off x="5465022" y="960718"/>
            <a:ext cx="3383595" cy="276999"/>
          </a:xfrm>
          <a:prstGeom prst="rect">
            <a:avLst/>
          </a:prstGeom>
        </p:spPr>
        <p:txBody>
          <a:bodyPr wrap="square" rtlCol="0">
            <a:spAutoFit/>
          </a:bodyPr>
          <a:lstStyle/>
          <a:p>
            <a:pPr algn="ctr">
              <a:spcAft>
                <a:spcPts val="600"/>
              </a:spcAft>
            </a:pPr>
            <a:r>
              <a:rPr lang="en-AU" sz="1200" b="1">
                <a:solidFill>
                  <a:schemeClr val="tx2"/>
                </a:solidFill>
              </a:rPr>
              <a:t>Provider approaches</a:t>
            </a:r>
          </a:p>
        </p:txBody>
      </p:sp>
      <p:sp>
        <p:nvSpPr>
          <p:cNvPr id="53" name="TextBox 52">
            <a:extLst>
              <a:ext uri="{FF2B5EF4-FFF2-40B4-BE49-F238E27FC236}">
                <a16:creationId xmlns:a16="http://schemas.microsoft.com/office/drawing/2014/main" id="{1D1C06CD-02A4-1A9A-10A8-A55A4E4657DE}"/>
              </a:ext>
              <a:ext uri="{C183D7F6-B498-43B3-948B-1728B52AA6E4}">
                <adec:decorative xmlns:adec="http://schemas.microsoft.com/office/drawing/2017/decorative" val="1"/>
              </a:ext>
            </a:extLst>
          </p:cNvPr>
          <p:cNvSpPr txBox="1"/>
          <p:nvPr/>
        </p:nvSpPr>
        <p:spPr>
          <a:xfrm>
            <a:off x="610451" y="2516555"/>
            <a:ext cx="4057179" cy="3647152"/>
          </a:xfrm>
          <a:prstGeom prst="rect">
            <a:avLst/>
          </a:prstGeom>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
                <a:srgbClr val="931B2F"/>
              </a:buClr>
              <a:buSzPct val="100000"/>
              <a:buFontTx/>
              <a:buNone/>
              <a:tabLst/>
              <a:defRPr/>
            </a:pPr>
            <a:r>
              <a:rPr kumimoji="0" lang="en-US" sz="1100" b="0" i="0" u="none" strike="noStrike" kern="0" cap="none" spc="0" normalizeH="0" baseline="0" noProof="0">
                <a:ln>
                  <a:noFill/>
                </a:ln>
                <a:solidFill>
                  <a:srgbClr val="000000"/>
                </a:solidFill>
                <a:effectLst/>
                <a:uLnTx/>
                <a:uFillTx/>
              </a:rPr>
              <a:t>The </a:t>
            </a:r>
            <a:r>
              <a:rPr lang="en-AU" sz="1100"/>
              <a:t>DSCT </a:t>
            </a:r>
            <a:r>
              <a:rPr kumimoji="0" lang="en-US" sz="1100" b="0" i="0" u="none" strike="noStrike" kern="0" cap="none" spc="0" normalizeH="0" baseline="0" noProof="0">
                <a:ln>
                  <a:noFill/>
                </a:ln>
                <a:solidFill>
                  <a:srgbClr val="000000"/>
                </a:solidFill>
                <a:effectLst/>
                <a:uLnTx/>
                <a:uFillTx/>
              </a:rPr>
              <a:t>aimed to:</a:t>
            </a:r>
          </a:p>
          <a:p>
            <a:pPr marL="228600" indent="-228600" defTabSz="914400">
              <a:buFont typeface="Arial" panose="020B0604020202020204" pitchFamily="34" charset="0"/>
              <a:buAutoNum type="arabicPeriod"/>
              <a:defRPr/>
            </a:pPr>
            <a:r>
              <a:rPr kumimoji="0" lang="en-US" sz="1100" b="0" i="0" u="none" strike="noStrike" kern="0" cap="none" spc="0" normalizeH="0" baseline="0" noProof="0">
                <a:ln>
                  <a:noFill/>
                </a:ln>
                <a:solidFill>
                  <a:srgbClr val="000000"/>
                </a:solidFill>
                <a:effectLst/>
                <a:uLnTx/>
                <a:uFillTx/>
              </a:rPr>
              <a:t>Generate insights into innovative approaches to developing digital skills and capabilities.</a:t>
            </a:r>
            <a:r>
              <a:rPr lang="en-US" sz="1100" kern="0">
                <a:solidFill>
                  <a:srgbClr val="000000"/>
                </a:solidFill>
              </a:rPr>
              <a:t> </a:t>
            </a:r>
            <a:endParaRPr lang="en-US" sz="1100" b="0" i="0" u="none" strike="noStrike" kern="0" cap="none" spc="0" normalizeH="0" baseline="0" noProof="0">
              <a:ln>
                <a:noFill/>
              </a:ln>
              <a:solidFill>
                <a:srgbClr val="000000"/>
              </a:solidFill>
              <a:effectLst/>
              <a:uLnTx/>
              <a:uFillTx/>
            </a:endParaRPr>
          </a:p>
          <a:p>
            <a:pPr marL="228600" marR="0" lvl="0" indent="-22860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100" b="0" i="0" u="none" strike="noStrike" kern="0" cap="none" spc="0" normalizeH="0" baseline="0" noProof="0">
                <a:ln>
                  <a:noFill/>
                </a:ln>
                <a:solidFill>
                  <a:srgbClr val="000000"/>
                </a:solidFill>
                <a:effectLst/>
                <a:uLnTx/>
                <a:uFillTx/>
              </a:rPr>
              <a:t>Support participants to obtain the skills (and qualifications) required to move into employment in digital roles, and / or into further education and training.</a:t>
            </a:r>
            <a:endParaRPr lang="en-US" sz="1100" b="0" i="0" u="none" strike="noStrike" kern="0" cap="none" spc="0" normalizeH="0" baseline="0" noProof="0">
              <a:ln>
                <a:noFill/>
              </a:ln>
              <a:solidFill>
                <a:srgbClr val="000000"/>
              </a:solidFill>
              <a:effectLst/>
              <a:uLnTx/>
              <a:uFillTx/>
            </a:endParaRPr>
          </a:p>
          <a:p>
            <a:pPr marL="228600" marR="0" lvl="0" indent="-22860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100" b="0" i="0" u="none" strike="noStrike" kern="0" cap="none" spc="0" normalizeH="0" baseline="0" noProof="0">
                <a:ln>
                  <a:noFill/>
                </a:ln>
                <a:solidFill>
                  <a:srgbClr val="000000"/>
                </a:solidFill>
                <a:effectLst/>
                <a:uLnTx/>
                <a:uFillTx/>
              </a:rPr>
              <a:t>Increase the number of people with high level digital skills identified as in demand by employers.</a:t>
            </a:r>
            <a:endParaRPr lang="en-US" sz="1100" b="0" i="0" u="none" strike="noStrike" kern="0" cap="none" spc="0" normalizeH="0" baseline="0" noProof="0">
              <a:ln>
                <a:noFill/>
              </a:ln>
              <a:solidFill>
                <a:srgbClr val="000000"/>
              </a:solidFill>
              <a:effectLst/>
              <a:uLnTx/>
              <a:uFillTx/>
            </a:endParaRPr>
          </a:p>
          <a:p>
            <a:pPr marR="0" lvl="0" defTabSz="914400" eaLnBrk="1" fontAlgn="auto" latinLnBrk="0" hangingPunct="1">
              <a:lnSpc>
                <a:spcPct val="100000"/>
              </a:lnSpc>
              <a:spcBef>
                <a:spcPts val="0"/>
              </a:spcBef>
              <a:spcAft>
                <a:spcPts val="0"/>
              </a:spcAft>
              <a:buClrTx/>
              <a:buSzTx/>
              <a:tabLst/>
              <a:defRPr/>
            </a:pPr>
            <a:endParaRPr kumimoji="0" lang="en-US" sz="1100" b="0" i="0" u="none" strike="noStrike" kern="0" cap="none" spc="0" normalizeH="0" baseline="0" noProof="0">
              <a:ln>
                <a:noFill/>
              </a:ln>
              <a:solidFill>
                <a:srgbClr val="000000"/>
              </a:solidFill>
              <a:effectLst/>
              <a:uLnTx/>
              <a:uFillTx/>
            </a:endParaRPr>
          </a:p>
          <a:p>
            <a:pPr marL="228600" marR="0" lvl="0" indent="-22860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sz="1100" kern="0" noProof="0">
              <a:solidFill>
                <a:srgbClr val="000000"/>
              </a:solidFill>
            </a:endParaRPr>
          </a:p>
          <a:p>
            <a:pPr marR="0" lvl="0" defTabSz="914400" eaLnBrk="1" fontAlgn="auto" latinLnBrk="0" hangingPunct="1">
              <a:lnSpc>
                <a:spcPct val="100000"/>
              </a:lnSpc>
              <a:spcBef>
                <a:spcPts val="0"/>
              </a:spcBef>
              <a:spcAft>
                <a:spcPts val="0"/>
              </a:spcAft>
              <a:buClrTx/>
              <a:buSzTx/>
              <a:tabLst/>
              <a:defRPr/>
            </a:pPr>
            <a:endParaRPr lang="en-US" sz="1100" kern="0" noProof="0">
              <a:solidFill>
                <a:srgbClr val="000000"/>
              </a:solidFill>
            </a:endParaRPr>
          </a:p>
          <a:p>
            <a:pPr marL="9525" defTabSz="914400">
              <a:defRPr/>
            </a:pPr>
            <a:r>
              <a:rPr lang="en-AU" sz="1100"/>
              <a:t>The Department funded three providers to deliver cadetship projects to test new and diverse approaches to address employer demand for skills in emerging and priority digital fields. For example:</a:t>
            </a:r>
          </a:p>
          <a:p>
            <a:pPr marL="527050" indent="-171450" defTabSz="914400">
              <a:buFont typeface="Arial" panose="020B0604020202020204" pitchFamily="34" charset="0"/>
              <a:buChar char="•"/>
              <a:defRPr/>
            </a:pPr>
            <a:r>
              <a:rPr lang="en-AU" sz="1100"/>
              <a:t>Cybersecurity, </a:t>
            </a:r>
          </a:p>
          <a:p>
            <a:pPr marL="527050" indent="-171450" defTabSz="914400">
              <a:buFont typeface="Arial" panose="020B0604020202020204" pitchFamily="34" charset="0"/>
              <a:buChar char="•"/>
              <a:defRPr/>
            </a:pPr>
            <a:r>
              <a:rPr lang="en-AU" sz="1100"/>
              <a:t>Data analytics, and </a:t>
            </a:r>
          </a:p>
          <a:p>
            <a:pPr marL="527050" indent="-171450" defTabSz="914400">
              <a:buFont typeface="Arial" panose="020B0604020202020204" pitchFamily="34" charset="0"/>
              <a:buChar char="•"/>
              <a:defRPr/>
            </a:pPr>
            <a:r>
              <a:rPr lang="en-AU" sz="1100"/>
              <a:t>Cloud computing </a:t>
            </a:r>
          </a:p>
          <a:p>
            <a:pPr marL="10795" defTabSz="914400">
              <a:defRPr/>
            </a:pPr>
            <a:r>
              <a:rPr lang="en-AU" sz="1100"/>
              <a:t>Cadetship projects blended formal training with on-the-job learning and mentoring, using accredited and non-accredited vocational education and training and industry recognised courses offered by global technology companies. </a:t>
            </a:r>
          </a:p>
        </p:txBody>
      </p:sp>
      <p:sp>
        <p:nvSpPr>
          <p:cNvPr id="54" name="TextBox 53">
            <a:extLst>
              <a:ext uri="{FF2B5EF4-FFF2-40B4-BE49-F238E27FC236}">
                <a16:creationId xmlns:a16="http://schemas.microsoft.com/office/drawing/2014/main" id="{ADD998DC-7B5E-BDE9-EEEB-4CE3007F5E50}"/>
              </a:ext>
              <a:ext uri="{C183D7F6-B498-43B3-948B-1728B52AA6E4}">
                <adec:decorative xmlns:adec="http://schemas.microsoft.com/office/drawing/2017/decorative" val="1"/>
              </a:ext>
            </a:extLst>
          </p:cNvPr>
          <p:cNvSpPr txBox="1"/>
          <p:nvPr/>
        </p:nvSpPr>
        <p:spPr>
          <a:xfrm>
            <a:off x="729618" y="4128968"/>
            <a:ext cx="3383595" cy="276999"/>
          </a:xfrm>
          <a:prstGeom prst="rect">
            <a:avLst/>
          </a:prstGeom>
        </p:spPr>
        <p:txBody>
          <a:bodyPr wrap="square" rtlCol="0">
            <a:spAutoFit/>
          </a:bodyPr>
          <a:lstStyle/>
          <a:p>
            <a:pPr algn="ctr">
              <a:spcAft>
                <a:spcPts val="600"/>
              </a:spcAft>
            </a:pPr>
            <a:r>
              <a:rPr lang="en-AU" sz="1200" b="1">
                <a:solidFill>
                  <a:schemeClr val="tx2"/>
                </a:solidFill>
              </a:rPr>
              <a:t>Delivery of the trial</a:t>
            </a:r>
          </a:p>
        </p:txBody>
      </p:sp>
      <p:pic>
        <p:nvPicPr>
          <p:cNvPr id="55" name="Graphic 54">
            <a:extLst>
              <a:ext uri="{FF2B5EF4-FFF2-40B4-BE49-F238E27FC236}">
                <a16:creationId xmlns:a16="http://schemas.microsoft.com/office/drawing/2014/main" id="{904B1AE3-F618-2F9A-E881-FC61BB8AB350}"/>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21253" y="4405967"/>
            <a:ext cx="379144" cy="379144"/>
          </a:xfrm>
          <a:prstGeom prst="rect">
            <a:avLst/>
          </a:prstGeom>
        </p:spPr>
      </p:pic>
      <p:sp>
        <p:nvSpPr>
          <p:cNvPr id="56" name="TextBox 55">
            <a:extLst>
              <a:ext uri="{FF2B5EF4-FFF2-40B4-BE49-F238E27FC236}">
                <a16:creationId xmlns:a16="http://schemas.microsoft.com/office/drawing/2014/main" id="{A24617AA-9BF0-A871-08AE-452BB313E70D}"/>
              </a:ext>
              <a:ext uri="{C183D7F6-B498-43B3-948B-1728B52AA6E4}">
                <adec:decorative xmlns:adec="http://schemas.microsoft.com/office/drawing/2017/decorative" val="1"/>
              </a:ext>
            </a:extLst>
          </p:cNvPr>
          <p:cNvSpPr txBox="1"/>
          <p:nvPr/>
        </p:nvSpPr>
        <p:spPr>
          <a:xfrm>
            <a:off x="5374846" y="2005754"/>
            <a:ext cx="3563946" cy="276999"/>
          </a:xfrm>
          <a:prstGeom prst="rect">
            <a:avLst/>
          </a:prstGeom>
        </p:spPr>
        <p:txBody>
          <a:bodyPr wrap="square" rtlCol="0">
            <a:spAutoFit/>
          </a:bodyPr>
          <a:lstStyle/>
          <a:p>
            <a:pPr algn="ctr">
              <a:spcAft>
                <a:spcPts val="600"/>
              </a:spcAft>
            </a:pPr>
            <a:r>
              <a:rPr lang="en-AU" sz="1200" b="1">
                <a:solidFill>
                  <a:schemeClr val="tx2"/>
                </a:solidFill>
              </a:rPr>
              <a:t>Provider requirements</a:t>
            </a:r>
          </a:p>
        </p:txBody>
      </p:sp>
      <p:sp>
        <p:nvSpPr>
          <p:cNvPr id="57" name="TextBox 56">
            <a:extLst>
              <a:ext uri="{FF2B5EF4-FFF2-40B4-BE49-F238E27FC236}">
                <a16:creationId xmlns:a16="http://schemas.microsoft.com/office/drawing/2014/main" id="{8B7D8BF0-683F-AC88-19A5-FD5D1F8364B5}"/>
              </a:ext>
              <a:ext uri="{C183D7F6-B498-43B3-948B-1728B52AA6E4}">
                <adec:decorative xmlns:adec="http://schemas.microsoft.com/office/drawing/2017/decorative" val="1"/>
              </a:ext>
            </a:extLst>
          </p:cNvPr>
          <p:cNvSpPr txBox="1"/>
          <p:nvPr/>
        </p:nvSpPr>
        <p:spPr>
          <a:xfrm>
            <a:off x="5267597" y="1197925"/>
            <a:ext cx="4555440" cy="769441"/>
          </a:xfrm>
          <a:prstGeom prst="rect">
            <a:avLst/>
          </a:prstGeom>
        </p:spPr>
        <p:txBody>
          <a:bodyPr wrap="square" rtlCol="0">
            <a:spAutoFit/>
          </a:bodyPr>
          <a:lstStyle/>
          <a:p>
            <a:pPr>
              <a:spcAft>
                <a:spcPts val="600"/>
              </a:spcAft>
            </a:pPr>
            <a:r>
              <a:rPr lang="en-AU" sz="1100"/>
              <a:t>Each provider trialled a different approach to rapidly upskill people for digital roles over a 4-6 month period, with the aim of preparing cadets to transition into employment or further training. The Department encouraged providers to facilitate these pathways for participants at cadetship completion. </a:t>
            </a:r>
          </a:p>
        </p:txBody>
      </p:sp>
      <p:pic>
        <p:nvPicPr>
          <p:cNvPr id="58" name="Graphic 57">
            <a:extLst>
              <a:ext uri="{FF2B5EF4-FFF2-40B4-BE49-F238E27FC236}">
                <a16:creationId xmlns:a16="http://schemas.microsoft.com/office/drawing/2014/main" id="{BB70B95B-4C68-D3B5-9E64-B5D6D7C7C61B}"/>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4880704" y="1233578"/>
            <a:ext cx="471386" cy="471386"/>
          </a:xfrm>
          <a:prstGeom prst="rect">
            <a:avLst/>
          </a:prstGeom>
        </p:spPr>
      </p:pic>
      <p:sp>
        <p:nvSpPr>
          <p:cNvPr id="60" name="TextBox 59">
            <a:extLst>
              <a:ext uri="{FF2B5EF4-FFF2-40B4-BE49-F238E27FC236}">
                <a16:creationId xmlns:a16="http://schemas.microsoft.com/office/drawing/2014/main" id="{5150F6B1-F1CB-17E0-7B1F-4D18CBE53F2A}"/>
              </a:ext>
              <a:ext uri="{C183D7F6-B498-43B3-948B-1728B52AA6E4}">
                <adec:decorative xmlns:adec="http://schemas.microsoft.com/office/drawing/2017/decorative" val="1"/>
              </a:ext>
            </a:extLst>
          </p:cNvPr>
          <p:cNvSpPr txBox="1"/>
          <p:nvPr/>
        </p:nvSpPr>
        <p:spPr>
          <a:xfrm>
            <a:off x="5374846" y="4374230"/>
            <a:ext cx="3563946" cy="276999"/>
          </a:xfrm>
          <a:prstGeom prst="rect">
            <a:avLst/>
          </a:prstGeom>
        </p:spPr>
        <p:txBody>
          <a:bodyPr wrap="square" rtlCol="0">
            <a:spAutoFit/>
          </a:bodyPr>
          <a:lstStyle/>
          <a:p>
            <a:pPr algn="ctr">
              <a:spcAft>
                <a:spcPts val="600"/>
              </a:spcAft>
            </a:pPr>
            <a:r>
              <a:rPr lang="en-AU" sz="1200" b="1" dirty="0">
                <a:solidFill>
                  <a:schemeClr val="tx2"/>
                </a:solidFill>
              </a:rPr>
              <a:t>Focus on underrepresented groups</a:t>
            </a:r>
          </a:p>
        </p:txBody>
      </p:sp>
      <p:sp>
        <p:nvSpPr>
          <p:cNvPr id="61" name="TextBox 60">
            <a:extLst>
              <a:ext uri="{FF2B5EF4-FFF2-40B4-BE49-F238E27FC236}">
                <a16:creationId xmlns:a16="http://schemas.microsoft.com/office/drawing/2014/main" id="{D63C710E-ABDC-DBA0-97A4-E11DE0EC5E68}"/>
              </a:ext>
              <a:ext uri="{C183D7F6-B498-43B3-948B-1728B52AA6E4}">
                <adec:decorative xmlns:adec="http://schemas.microsoft.com/office/drawing/2017/decorative" val="1"/>
              </a:ext>
            </a:extLst>
          </p:cNvPr>
          <p:cNvSpPr txBox="1"/>
          <p:nvPr/>
        </p:nvSpPr>
        <p:spPr>
          <a:xfrm>
            <a:off x="4830398" y="4626463"/>
            <a:ext cx="4924307" cy="1600438"/>
          </a:xfrm>
          <a:prstGeom prst="rect">
            <a:avLst/>
          </a:prstGeom>
        </p:spPr>
        <p:txBody>
          <a:bodyPr wrap="square" rtlCol="0">
            <a:spAutoFit/>
          </a:bodyPr>
          <a:lstStyle/>
          <a:p>
            <a:pPr>
              <a:spcAft>
                <a:spcPts val="600"/>
              </a:spcAft>
            </a:pPr>
            <a:r>
              <a:rPr lang="en-AU" sz="1100"/>
              <a:t>The projects explored how underrepresented groups can be drawn upon to address skills shortages in the digital industry. </a:t>
            </a:r>
          </a:p>
          <a:p>
            <a:pPr marL="446088">
              <a:spcAft>
                <a:spcPts val="600"/>
              </a:spcAft>
            </a:pPr>
            <a:r>
              <a:rPr lang="en-AU" sz="1100"/>
              <a:t>The cadetship projects had a strong focus on supporting women into the tech workforce, including women who are considering a mid-career change or are returning to the workforce after a break. </a:t>
            </a:r>
          </a:p>
          <a:p>
            <a:pPr marL="446088">
              <a:spcAft>
                <a:spcPts val="600"/>
              </a:spcAft>
            </a:pPr>
            <a:r>
              <a:rPr lang="en-AU" sz="1100"/>
              <a:t>Projects also provided targeted support to First Nations people, people from culturally and linguistically diverse backgrounds, refugees, and humanitarian migrants.</a:t>
            </a:r>
          </a:p>
        </p:txBody>
      </p:sp>
      <p:pic>
        <p:nvPicPr>
          <p:cNvPr id="62" name="Graphic 61">
            <a:extLst>
              <a:ext uri="{FF2B5EF4-FFF2-40B4-BE49-F238E27FC236}">
                <a16:creationId xmlns:a16="http://schemas.microsoft.com/office/drawing/2014/main" id="{CD896F0D-7912-5814-1DC6-EF0C73DCFF7B}"/>
              </a:ext>
              <a:ext uri="{C183D7F6-B498-43B3-948B-1728B52AA6E4}">
                <adec:decorative xmlns:adec="http://schemas.microsoft.com/office/drawing/2017/decorative" val="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4963997" y="2513100"/>
            <a:ext cx="304800" cy="306857"/>
          </a:xfrm>
          <a:prstGeom prst="rect">
            <a:avLst/>
          </a:prstGeom>
        </p:spPr>
      </p:pic>
      <p:pic>
        <p:nvPicPr>
          <p:cNvPr id="63" name="Graphic 62">
            <a:extLst>
              <a:ext uri="{FF2B5EF4-FFF2-40B4-BE49-F238E27FC236}">
                <a16:creationId xmlns:a16="http://schemas.microsoft.com/office/drawing/2014/main" id="{1B88B27A-F4E6-1E4D-B28B-EF35D87F74EC}"/>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4963397" y="2939093"/>
            <a:ext cx="306000" cy="306857"/>
          </a:xfrm>
          <a:prstGeom prst="rect">
            <a:avLst/>
          </a:prstGeom>
        </p:spPr>
      </p:pic>
      <p:pic>
        <p:nvPicPr>
          <p:cNvPr id="64" name="Graphic 63">
            <a:extLst>
              <a:ext uri="{FF2B5EF4-FFF2-40B4-BE49-F238E27FC236}">
                <a16:creationId xmlns:a16="http://schemas.microsoft.com/office/drawing/2014/main" id="{13C20643-901B-A9BF-B37F-17B81DAC08BA}"/>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4963397" y="3492333"/>
            <a:ext cx="306000" cy="306857"/>
          </a:xfrm>
          <a:prstGeom prst="rect">
            <a:avLst/>
          </a:prstGeom>
        </p:spPr>
      </p:pic>
      <p:pic>
        <p:nvPicPr>
          <p:cNvPr id="65" name="Graphic 64">
            <a:extLst>
              <a:ext uri="{FF2B5EF4-FFF2-40B4-BE49-F238E27FC236}">
                <a16:creationId xmlns:a16="http://schemas.microsoft.com/office/drawing/2014/main" id="{AEDF43AC-A6D3-556A-0573-7E48EF9463D5}"/>
              </a:ext>
              <a:ext uri="{C183D7F6-B498-43B3-948B-1728B52AA6E4}">
                <adec:decorative xmlns:adec="http://schemas.microsoft.com/office/drawing/2017/decorative" val="1"/>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4963997" y="3940275"/>
            <a:ext cx="304800" cy="305654"/>
          </a:xfrm>
          <a:prstGeom prst="rect">
            <a:avLst/>
          </a:prstGeom>
        </p:spPr>
      </p:pic>
      <p:pic>
        <p:nvPicPr>
          <p:cNvPr id="66" name="Graphic 65">
            <a:extLst>
              <a:ext uri="{FF2B5EF4-FFF2-40B4-BE49-F238E27FC236}">
                <a16:creationId xmlns:a16="http://schemas.microsoft.com/office/drawing/2014/main" id="{2FBD6A2C-E233-5F58-01F6-B3591D808FF2}"/>
              </a:ext>
              <a:ext uri="{C183D7F6-B498-43B3-948B-1728B52AA6E4}">
                <adec:decorative xmlns:adec="http://schemas.microsoft.com/office/drawing/2017/decorative" val="1"/>
              </a:ext>
            </a:extLst>
          </p:cNvPr>
          <p:cNvPicPr>
            <a:picLocks/>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65197" y="5135513"/>
            <a:ext cx="302400" cy="302400"/>
          </a:xfrm>
          <a:prstGeom prst="rect">
            <a:avLst/>
          </a:prstGeom>
        </p:spPr>
      </p:pic>
      <p:pic>
        <p:nvPicPr>
          <p:cNvPr id="67" name="Graphic 66">
            <a:extLst>
              <a:ext uri="{FF2B5EF4-FFF2-40B4-BE49-F238E27FC236}">
                <a16:creationId xmlns:a16="http://schemas.microsoft.com/office/drawing/2014/main" id="{61D30BA2-90F8-8126-6124-F83F32BD1C0F}"/>
              </a:ext>
              <a:ext uri="{C183D7F6-B498-43B3-948B-1728B52AA6E4}">
                <adec:decorative xmlns:adec="http://schemas.microsoft.com/office/drawing/2017/decorative" val="1"/>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220918" y="2576113"/>
            <a:ext cx="379144" cy="379144"/>
          </a:xfrm>
          <a:prstGeom prst="rect">
            <a:avLst/>
          </a:prstGeom>
        </p:spPr>
      </p:pic>
      <p:pic>
        <p:nvPicPr>
          <p:cNvPr id="68" name="Graphic 67">
            <a:extLst>
              <a:ext uri="{FF2B5EF4-FFF2-40B4-BE49-F238E27FC236}">
                <a16:creationId xmlns:a16="http://schemas.microsoft.com/office/drawing/2014/main" id="{ECD12A94-FC5E-32AA-1F8C-2DF51DC1C7FF}"/>
              </a:ext>
              <a:ext uri="{C183D7F6-B498-43B3-948B-1728B52AA6E4}">
                <adec:decorative xmlns:adec="http://schemas.microsoft.com/office/drawing/2017/decorative" val="1"/>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4965197" y="5749604"/>
            <a:ext cx="302400" cy="302400"/>
          </a:xfrm>
          <a:prstGeom prst="rect">
            <a:avLst/>
          </a:prstGeom>
        </p:spPr>
      </p:pic>
    </p:spTree>
    <p:extLst>
      <p:ext uri="{BB962C8B-B14F-4D97-AF65-F5344CB8AC3E}">
        <p14:creationId xmlns:p14="http://schemas.microsoft.com/office/powerpoint/2010/main" val="822448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D5883-36AD-719E-8967-75F043FB00BA}"/>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AU"/>
              <a:t>The MEGT cadetship project was designed with employers, largely drawing on learnings and feedback received from an existing ‘earn while you learn’ model. The project focused on supporting women re-entering the workforce. </a:t>
            </a:r>
          </a:p>
        </p:txBody>
      </p:sp>
      <p:sp>
        <p:nvSpPr>
          <p:cNvPr id="3" name="Title 2">
            <a:extLst>
              <a:ext uri="{FF2B5EF4-FFF2-40B4-BE49-F238E27FC236}">
                <a16:creationId xmlns:a16="http://schemas.microsoft.com/office/drawing/2014/main" id="{B9903BFD-1202-5C05-7E1E-3365398DB442}"/>
              </a:ext>
              <a:ext uri="{C183D7F6-B498-43B3-948B-1728B52AA6E4}">
                <adec:decorative xmlns:adec="http://schemas.microsoft.com/office/drawing/2017/decorative" val="1"/>
              </a:ext>
            </a:extLst>
          </p:cNvPr>
          <p:cNvSpPr>
            <a:spLocks noGrp="1"/>
          </p:cNvSpPr>
          <p:nvPr>
            <p:ph type="title"/>
          </p:nvPr>
        </p:nvSpPr>
        <p:spPr/>
        <p:txBody>
          <a:bodyPr/>
          <a:lstStyle/>
          <a:p>
            <a:r>
              <a:rPr lang="en-US"/>
              <a:t>MEGT | Overview of the model</a:t>
            </a:r>
            <a:endParaRPr lang="en-AU"/>
          </a:p>
        </p:txBody>
      </p:sp>
      <p:sp>
        <p:nvSpPr>
          <p:cNvPr id="4" name="Slide Number Placeholder 3">
            <a:extLst>
              <a:ext uri="{FF2B5EF4-FFF2-40B4-BE49-F238E27FC236}">
                <a16:creationId xmlns:a16="http://schemas.microsoft.com/office/drawing/2014/main" id="{8937B1AD-988F-7E1E-38A1-4C204B83701C}"/>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49</a:t>
            </a:fld>
            <a:endParaRPr lang="en-US"/>
          </a:p>
        </p:txBody>
      </p:sp>
      <p:sp>
        <p:nvSpPr>
          <p:cNvPr id="45" name="Rectangle 44">
            <a:extLst>
              <a:ext uri="{FF2B5EF4-FFF2-40B4-BE49-F238E27FC236}">
                <a16:creationId xmlns:a16="http://schemas.microsoft.com/office/drawing/2014/main" id="{B2A9999D-963F-828B-0227-846BFFB5A257}"/>
              </a:ext>
              <a:ext uri="{C183D7F6-B498-43B3-948B-1728B52AA6E4}">
                <adec:decorative xmlns:adec="http://schemas.microsoft.com/office/drawing/2017/decorative" val="1"/>
              </a:ext>
            </a:extLst>
          </p:cNvPr>
          <p:cNvSpPr/>
          <p:nvPr/>
        </p:nvSpPr>
        <p:spPr>
          <a:xfrm>
            <a:off x="1749544" y="2846753"/>
            <a:ext cx="2055272" cy="265332"/>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46" name="Rectangle 45">
            <a:extLst>
              <a:ext uri="{FF2B5EF4-FFF2-40B4-BE49-F238E27FC236}">
                <a16:creationId xmlns:a16="http://schemas.microsoft.com/office/drawing/2014/main" id="{0D73DB71-681B-545C-C99C-0ED9D6113596}"/>
              </a:ext>
              <a:ext uri="{C183D7F6-B498-43B3-948B-1728B52AA6E4}">
                <adec:decorative xmlns:adec="http://schemas.microsoft.com/office/drawing/2017/decorative" val="1"/>
              </a:ext>
            </a:extLst>
          </p:cNvPr>
          <p:cNvSpPr/>
          <p:nvPr/>
        </p:nvSpPr>
        <p:spPr>
          <a:xfrm>
            <a:off x="1749544" y="3856575"/>
            <a:ext cx="2057759" cy="265332"/>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47" name="Rectangle 46">
            <a:extLst>
              <a:ext uri="{FF2B5EF4-FFF2-40B4-BE49-F238E27FC236}">
                <a16:creationId xmlns:a16="http://schemas.microsoft.com/office/drawing/2014/main" id="{31B32D6F-FFB2-561A-6C99-A804761A42FE}"/>
              </a:ext>
              <a:ext uri="{C183D7F6-B498-43B3-948B-1728B52AA6E4}">
                <adec:decorative xmlns:adec="http://schemas.microsoft.com/office/drawing/2017/decorative" val="1"/>
              </a:ext>
            </a:extLst>
          </p:cNvPr>
          <p:cNvSpPr/>
          <p:nvPr/>
        </p:nvSpPr>
        <p:spPr>
          <a:xfrm>
            <a:off x="165147" y="3272593"/>
            <a:ext cx="1295353"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48" name="Rectangle 47">
            <a:extLst>
              <a:ext uri="{FF2B5EF4-FFF2-40B4-BE49-F238E27FC236}">
                <a16:creationId xmlns:a16="http://schemas.microsoft.com/office/drawing/2014/main" id="{55DF7441-24BB-4BA1-E1B4-6A3ABFC34A77}"/>
              </a:ext>
              <a:ext uri="{C183D7F6-B498-43B3-948B-1728B52AA6E4}">
                <adec:decorative xmlns:adec="http://schemas.microsoft.com/office/drawing/2017/decorative" val="1"/>
              </a:ext>
            </a:extLst>
          </p:cNvPr>
          <p:cNvSpPr/>
          <p:nvPr/>
        </p:nvSpPr>
        <p:spPr>
          <a:xfrm>
            <a:off x="2184132" y="2846753"/>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Selection</a:t>
            </a:r>
          </a:p>
        </p:txBody>
      </p:sp>
      <p:sp>
        <p:nvSpPr>
          <p:cNvPr id="49" name="Rectangle 48">
            <a:extLst>
              <a:ext uri="{FF2B5EF4-FFF2-40B4-BE49-F238E27FC236}">
                <a16:creationId xmlns:a16="http://schemas.microsoft.com/office/drawing/2014/main" id="{E6A988D4-57FE-4931-ED32-59993C3972EA}"/>
              </a:ext>
              <a:ext uri="{C183D7F6-B498-43B3-948B-1728B52AA6E4}">
                <adec:decorative xmlns:adec="http://schemas.microsoft.com/office/drawing/2017/decorative" val="1"/>
              </a:ext>
            </a:extLst>
          </p:cNvPr>
          <p:cNvSpPr/>
          <p:nvPr/>
        </p:nvSpPr>
        <p:spPr>
          <a:xfrm>
            <a:off x="2184132" y="3860740"/>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Matching</a:t>
            </a:r>
          </a:p>
        </p:txBody>
      </p:sp>
      <p:sp>
        <p:nvSpPr>
          <p:cNvPr id="50" name="Rectangle 49">
            <a:extLst>
              <a:ext uri="{FF2B5EF4-FFF2-40B4-BE49-F238E27FC236}">
                <a16:creationId xmlns:a16="http://schemas.microsoft.com/office/drawing/2014/main" id="{70AE5256-DB03-22B9-89EF-481D4F785B1D}"/>
              </a:ext>
              <a:ext uri="{C183D7F6-B498-43B3-948B-1728B52AA6E4}">
                <adec:decorative xmlns:adec="http://schemas.microsoft.com/office/drawing/2017/decorative" val="1"/>
              </a:ext>
            </a:extLst>
          </p:cNvPr>
          <p:cNvSpPr/>
          <p:nvPr/>
        </p:nvSpPr>
        <p:spPr>
          <a:xfrm>
            <a:off x="249508" y="3318624"/>
            <a:ext cx="1274534" cy="257001"/>
          </a:xfrm>
          <a:prstGeom prst="rect">
            <a:avLst/>
          </a:prstGeom>
          <a:noFill/>
          <a:ln w="285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Attraction</a:t>
            </a:r>
          </a:p>
        </p:txBody>
      </p:sp>
      <p:sp>
        <p:nvSpPr>
          <p:cNvPr id="51" name="Rectangle 50">
            <a:extLst>
              <a:ext uri="{FF2B5EF4-FFF2-40B4-BE49-F238E27FC236}">
                <a16:creationId xmlns:a16="http://schemas.microsoft.com/office/drawing/2014/main" id="{2C9B8507-CC5F-293D-3A8D-D2D0696EB167}"/>
              </a:ext>
              <a:ext uri="{C183D7F6-B498-43B3-948B-1728B52AA6E4}">
                <adec:decorative xmlns:adec="http://schemas.microsoft.com/office/drawing/2017/decorative" val="1"/>
              </a:ext>
            </a:extLst>
          </p:cNvPr>
          <p:cNvSpPr/>
          <p:nvPr/>
        </p:nvSpPr>
        <p:spPr>
          <a:xfrm>
            <a:off x="4159209" y="3266220"/>
            <a:ext cx="1270828"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2" name="Rectangle 51">
            <a:extLst>
              <a:ext uri="{FF2B5EF4-FFF2-40B4-BE49-F238E27FC236}">
                <a16:creationId xmlns:a16="http://schemas.microsoft.com/office/drawing/2014/main" id="{B20830AE-80BB-FACB-A906-734BD5F79913}"/>
              </a:ext>
              <a:ext uri="{C183D7F6-B498-43B3-948B-1728B52AA6E4}">
                <adec:decorative xmlns:adec="http://schemas.microsoft.com/office/drawing/2017/decorative" val="1"/>
              </a:ext>
            </a:extLst>
          </p:cNvPr>
          <p:cNvSpPr/>
          <p:nvPr/>
        </p:nvSpPr>
        <p:spPr>
          <a:xfrm>
            <a:off x="4202754" y="3303015"/>
            <a:ext cx="1270828" cy="257001"/>
          </a:xfrm>
          <a:prstGeom prst="rect">
            <a:avLst/>
          </a:prstGeom>
          <a:noFill/>
          <a:ln w="285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Preparation</a:t>
            </a:r>
          </a:p>
        </p:txBody>
      </p:sp>
      <p:sp>
        <p:nvSpPr>
          <p:cNvPr id="53" name="Triangle 52">
            <a:extLst>
              <a:ext uri="{FF2B5EF4-FFF2-40B4-BE49-F238E27FC236}">
                <a16:creationId xmlns:a16="http://schemas.microsoft.com/office/drawing/2014/main" id="{5ABDFCDA-7CE8-2051-DCF9-91A3C2E39B44}"/>
              </a:ext>
              <a:ext uri="{C183D7F6-B498-43B3-948B-1728B52AA6E4}">
                <adec:decorative xmlns:adec="http://schemas.microsoft.com/office/drawing/2017/decorative" val="1"/>
              </a:ext>
            </a:extLst>
          </p:cNvPr>
          <p:cNvSpPr/>
          <p:nvPr/>
        </p:nvSpPr>
        <p:spPr>
          <a:xfrm rot="10800000">
            <a:off x="5768067" y="3823119"/>
            <a:ext cx="166948" cy="162508"/>
          </a:xfrm>
          <a:prstGeom prst="triangle">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4" name="Rectangle 53">
            <a:extLst>
              <a:ext uri="{FF2B5EF4-FFF2-40B4-BE49-F238E27FC236}">
                <a16:creationId xmlns:a16="http://schemas.microsoft.com/office/drawing/2014/main" id="{5A64A25B-6830-4235-BCCE-067400DF8CE5}"/>
              </a:ext>
              <a:ext uri="{C183D7F6-B498-43B3-948B-1728B52AA6E4}">
                <adec:decorative xmlns:adec="http://schemas.microsoft.com/office/drawing/2017/decorative" val="1"/>
              </a:ext>
            </a:extLst>
          </p:cNvPr>
          <p:cNvSpPr/>
          <p:nvPr/>
        </p:nvSpPr>
        <p:spPr>
          <a:xfrm>
            <a:off x="5476829" y="3255387"/>
            <a:ext cx="3854252"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5" name="Rectangle 54">
            <a:extLst>
              <a:ext uri="{FF2B5EF4-FFF2-40B4-BE49-F238E27FC236}">
                <a16:creationId xmlns:a16="http://schemas.microsoft.com/office/drawing/2014/main" id="{2825407F-D74B-D5B6-DB09-09AE9F6A131D}"/>
              </a:ext>
              <a:ext uri="{C183D7F6-B498-43B3-948B-1728B52AA6E4}">
                <adec:decorative xmlns:adec="http://schemas.microsoft.com/office/drawing/2017/decorative" val="1"/>
              </a:ext>
            </a:extLst>
          </p:cNvPr>
          <p:cNvSpPr/>
          <p:nvPr/>
        </p:nvSpPr>
        <p:spPr>
          <a:xfrm>
            <a:off x="7938359" y="3313668"/>
            <a:ext cx="1274168"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Transition</a:t>
            </a:r>
          </a:p>
        </p:txBody>
      </p:sp>
      <p:sp>
        <p:nvSpPr>
          <p:cNvPr id="56" name="Rectangle 55">
            <a:extLst>
              <a:ext uri="{FF2B5EF4-FFF2-40B4-BE49-F238E27FC236}">
                <a16:creationId xmlns:a16="http://schemas.microsoft.com/office/drawing/2014/main" id="{BEF8DC81-7C72-F23B-D8A7-79E0256143D1}"/>
              </a:ext>
              <a:ext uri="{C183D7F6-B498-43B3-948B-1728B52AA6E4}">
                <adec:decorative xmlns:adec="http://schemas.microsoft.com/office/drawing/2017/decorative" val="1"/>
              </a:ext>
            </a:extLst>
          </p:cNvPr>
          <p:cNvSpPr/>
          <p:nvPr/>
        </p:nvSpPr>
        <p:spPr>
          <a:xfrm>
            <a:off x="5965336" y="3313668"/>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Ongoing assessment</a:t>
            </a:r>
          </a:p>
        </p:txBody>
      </p:sp>
      <p:sp>
        <p:nvSpPr>
          <p:cNvPr id="57" name="Rectangle 56">
            <a:extLst>
              <a:ext uri="{FF2B5EF4-FFF2-40B4-BE49-F238E27FC236}">
                <a16:creationId xmlns:a16="http://schemas.microsoft.com/office/drawing/2014/main" id="{80D35F91-E186-FB93-D922-6EC1E7C5176A}"/>
              </a:ext>
              <a:ext uri="{C183D7F6-B498-43B3-948B-1728B52AA6E4}">
                <adec:decorative xmlns:adec="http://schemas.microsoft.com/office/drawing/2017/decorative" val="1"/>
              </a:ext>
            </a:extLst>
          </p:cNvPr>
          <p:cNvSpPr/>
          <p:nvPr/>
        </p:nvSpPr>
        <p:spPr>
          <a:xfrm>
            <a:off x="5754066" y="2786601"/>
            <a:ext cx="1659742" cy="26769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8" name="Rectangle 57">
            <a:extLst>
              <a:ext uri="{FF2B5EF4-FFF2-40B4-BE49-F238E27FC236}">
                <a16:creationId xmlns:a16="http://schemas.microsoft.com/office/drawing/2014/main" id="{9901B753-1D21-061E-6667-719841ADE9AB}"/>
              </a:ext>
              <a:ext uri="{C183D7F6-B498-43B3-948B-1728B52AA6E4}">
                <adec:decorative xmlns:adec="http://schemas.microsoft.com/office/drawing/2017/decorative" val="1"/>
              </a:ext>
            </a:extLst>
          </p:cNvPr>
          <p:cNvSpPr/>
          <p:nvPr/>
        </p:nvSpPr>
        <p:spPr>
          <a:xfrm>
            <a:off x="5756680" y="3797240"/>
            <a:ext cx="1691845" cy="265478"/>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9" name="Rectangle 58">
            <a:extLst>
              <a:ext uri="{FF2B5EF4-FFF2-40B4-BE49-F238E27FC236}">
                <a16:creationId xmlns:a16="http://schemas.microsoft.com/office/drawing/2014/main" id="{E5263355-D22C-E44F-7241-629E28F7EE82}"/>
              </a:ext>
              <a:ext uri="{C183D7F6-B498-43B3-948B-1728B52AA6E4}">
                <adec:decorative xmlns:adec="http://schemas.microsoft.com/office/drawing/2017/decorative" val="1"/>
              </a:ext>
            </a:extLst>
          </p:cNvPr>
          <p:cNvSpPr/>
          <p:nvPr/>
        </p:nvSpPr>
        <p:spPr>
          <a:xfrm>
            <a:off x="5958904" y="2784493"/>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Formal learning</a:t>
            </a:r>
          </a:p>
        </p:txBody>
      </p:sp>
      <p:sp>
        <p:nvSpPr>
          <p:cNvPr id="60" name="Rectangle 59">
            <a:extLst>
              <a:ext uri="{FF2B5EF4-FFF2-40B4-BE49-F238E27FC236}">
                <a16:creationId xmlns:a16="http://schemas.microsoft.com/office/drawing/2014/main" id="{329CB64F-E1A5-D2DC-7E4A-520735D3F2A6}"/>
              </a:ext>
              <a:ext uri="{C183D7F6-B498-43B3-948B-1728B52AA6E4}">
                <adec:decorative xmlns:adec="http://schemas.microsoft.com/office/drawing/2017/decorative" val="1"/>
              </a:ext>
            </a:extLst>
          </p:cNvPr>
          <p:cNvSpPr/>
          <p:nvPr/>
        </p:nvSpPr>
        <p:spPr>
          <a:xfrm>
            <a:off x="5965336" y="3791750"/>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Work placement</a:t>
            </a:r>
          </a:p>
        </p:txBody>
      </p:sp>
      <p:pic>
        <p:nvPicPr>
          <p:cNvPr id="61" name="Graphic 60">
            <a:extLst>
              <a:ext uri="{FF2B5EF4-FFF2-40B4-BE49-F238E27FC236}">
                <a16:creationId xmlns:a16="http://schemas.microsoft.com/office/drawing/2014/main" id="{5DBC29AD-D913-E4B2-CD52-A4A8F2007D1B}"/>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5400000">
            <a:off x="9102509" y="3238252"/>
            <a:ext cx="710108" cy="382157"/>
          </a:xfrm>
          <a:prstGeom prst="rect">
            <a:avLst/>
          </a:prstGeom>
        </p:spPr>
      </p:pic>
      <p:pic>
        <p:nvPicPr>
          <p:cNvPr id="62" name="Graphic 61">
            <a:extLst>
              <a:ext uri="{FF2B5EF4-FFF2-40B4-BE49-F238E27FC236}">
                <a16:creationId xmlns:a16="http://schemas.microsoft.com/office/drawing/2014/main" id="{FE9E5335-75AD-E2F8-43C6-5446135C0F99}"/>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10397" y="3294724"/>
            <a:ext cx="304800" cy="304800"/>
          </a:xfrm>
          <a:prstGeom prst="rect">
            <a:avLst/>
          </a:prstGeom>
        </p:spPr>
      </p:pic>
      <p:pic>
        <p:nvPicPr>
          <p:cNvPr id="63" name="Graphic 62">
            <a:extLst>
              <a:ext uri="{FF2B5EF4-FFF2-40B4-BE49-F238E27FC236}">
                <a16:creationId xmlns:a16="http://schemas.microsoft.com/office/drawing/2014/main" id="{AE5D242F-A5F1-1B9B-A7FA-500C3468E477}"/>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337947" y="2898870"/>
            <a:ext cx="186580" cy="186580"/>
          </a:xfrm>
          <a:prstGeom prst="rect">
            <a:avLst/>
          </a:prstGeom>
        </p:spPr>
      </p:pic>
      <p:pic>
        <p:nvPicPr>
          <p:cNvPr id="64" name="Graphic 63">
            <a:extLst>
              <a:ext uri="{FF2B5EF4-FFF2-40B4-BE49-F238E27FC236}">
                <a16:creationId xmlns:a16="http://schemas.microsoft.com/office/drawing/2014/main" id="{34C5BD58-907A-3329-3D26-B2AD4263A759}"/>
              </a:ext>
              <a:ext uri="{C183D7F6-B498-43B3-948B-1728B52AA6E4}">
                <adec:decorative xmlns:adec="http://schemas.microsoft.com/office/drawing/2017/decorative" val="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328714" y="3902194"/>
            <a:ext cx="186581" cy="186581"/>
          </a:xfrm>
          <a:prstGeom prst="rect">
            <a:avLst/>
          </a:prstGeom>
        </p:spPr>
      </p:pic>
      <p:pic>
        <p:nvPicPr>
          <p:cNvPr id="65" name="Graphic 64">
            <a:extLst>
              <a:ext uri="{FF2B5EF4-FFF2-40B4-BE49-F238E27FC236}">
                <a16:creationId xmlns:a16="http://schemas.microsoft.com/office/drawing/2014/main" id="{771887FD-B6EC-1C96-3E17-87A03CE745A4}"/>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4320680" y="3338225"/>
            <a:ext cx="186581" cy="186581"/>
          </a:xfrm>
          <a:prstGeom prst="rect">
            <a:avLst/>
          </a:prstGeom>
        </p:spPr>
      </p:pic>
      <p:pic>
        <p:nvPicPr>
          <p:cNvPr id="66" name="Graphic 65">
            <a:extLst>
              <a:ext uri="{FF2B5EF4-FFF2-40B4-BE49-F238E27FC236}">
                <a16:creationId xmlns:a16="http://schemas.microsoft.com/office/drawing/2014/main" id="{C530BE26-F821-DEAB-0EF1-68F49B46D730}"/>
              </a:ext>
              <a:ext uri="{C183D7F6-B498-43B3-948B-1728B52AA6E4}">
                <adec:decorative xmlns:adec="http://schemas.microsoft.com/office/drawing/2017/decorative" val="1"/>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5924047" y="2825506"/>
            <a:ext cx="189686" cy="189686"/>
          </a:xfrm>
          <a:prstGeom prst="rect">
            <a:avLst/>
          </a:prstGeom>
        </p:spPr>
      </p:pic>
      <p:pic>
        <p:nvPicPr>
          <p:cNvPr id="67" name="Graphic 66">
            <a:extLst>
              <a:ext uri="{FF2B5EF4-FFF2-40B4-BE49-F238E27FC236}">
                <a16:creationId xmlns:a16="http://schemas.microsoft.com/office/drawing/2014/main" id="{389CE578-5164-54C0-8B14-C13E069A64B9}"/>
              </a:ext>
              <a:ext uri="{C183D7F6-B498-43B3-948B-1728B52AA6E4}">
                <adec:decorative xmlns:adec="http://schemas.microsoft.com/office/drawing/2017/decorative" val="1"/>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5795567" y="3340723"/>
            <a:ext cx="237613" cy="237613"/>
          </a:xfrm>
          <a:prstGeom prst="rect">
            <a:avLst/>
          </a:prstGeom>
        </p:spPr>
      </p:pic>
      <p:pic>
        <p:nvPicPr>
          <p:cNvPr id="68" name="Graphic 67">
            <a:extLst>
              <a:ext uri="{FF2B5EF4-FFF2-40B4-BE49-F238E27FC236}">
                <a16:creationId xmlns:a16="http://schemas.microsoft.com/office/drawing/2014/main" id="{C7F27E52-66D2-4FDB-FAC1-ECFB781E5A81}"/>
              </a:ext>
              <a:ext uri="{C183D7F6-B498-43B3-948B-1728B52AA6E4}">
                <adec:decorative xmlns:adec="http://schemas.microsoft.com/office/drawing/2017/decorative" val="1"/>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5944593" y="3816681"/>
            <a:ext cx="189686" cy="189686"/>
          </a:xfrm>
          <a:prstGeom prst="rect">
            <a:avLst/>
          </a:prstGeom>
        </p:spPr>
      </p:pic>
      <p:pic>
        <p:nvPicPr>
          <p:cNvPr id="69" name="Graphic 68">
            <a:extLst>
              <a:ext uri="{FF2B5EF4-FFF2-40B4-BE49-F238E27FC236}">
                <a16:creationId xmlns:a16="http://schemas.microsoft.com/office/drawing/2014/main" id="{3738E3E9-DF91-1FFB-D75F-5E79B2E66F9B}"/>
              </a:ext>
              <a:ext uri="{C183D7F6-B498-43B3-948B-1728B52AA6E4}">
                <adec:decorative xmlns:adec="http://schemas.microsoft.com/office/drawing/2017/decorative" val="1"/>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8079854" y="3333056"/>
            <a:ext cx="237613" cy="237613"/>
          </a:xfrm>
          <a:prstGeom prst="rect">
            <a:avLst/>
          </a:prstGeom>
        </p:spPr>
      </p:pic>
      <p:sp>
        <p:nvSpPr>
          <p:cNvPr id="70" name="Rectangle 69">
            <a:extLst>
              <a:ext uri="{FF2B5EF4-FFF2-40B4-BE49-F238E27FC236}">
                <a16:creationId xmlns:a16="http://schemas.microsoft.com/office/drawing/2014/main" id="{EF5407C7-1C00-0A87-F6DB-9AF663D6DAB1}"/>
              </a:ext>
              <a:ext uri="{C183D7F6-B498-43B3-948B-1728B52AA6E4}">
                <adec:decorative xmlns:adec="http://schemas.microsoft.com/office/drawing/2017/decorative" val="1"/>
              </a:ext>
            </a:extLst>
          </p:cNvPr>
          <p:cNvSpPr/>
          <p:nvPr/>
        </p:nvSpPr>
        <p:spPr>
          <a:xfrm>
            <a:off x="5570040" y="4919493"/>
            <a:ext cx="3955264" cy="307516"/>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71" name="TextBox 70">
            <a:extLst>
              <a:ext uri="{FF2B5EF4-FFF2-40B4-BE49-F238E27FC236}">
                <a16:creationId xmlns:a16="http://schemas.microsoft.com/office/drawing/2014/main" id="{A36701E1-846D-A1CA-D972-3785B0533E94}"/>
              </a:ext>
              <a:ext uri="{C183D7F6-B498-43B3-948B-1728B52AA6E4}">
                <adec:decorative xmlns:adec="http://schemas.microsoft.com/office/drawing/2017/decorative" val="1"/>
              </a:ext>
            </a:extLst>
          </p:cNvPr>
          <p:cNvSpPr txBox="1"/>
          <p:nvPr/>
        </p:nvSpPr>
        <p:spPr>
          <a:xfrm>
            <a:off x="73788" y="4101467"/>
            <a:ext cx="1478446" cy="2323713"/>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a:t>Recruitment of employers through social media, sales campaigns, webinars, newsletters</a:t>
            </a:r>
          </a:p>
          <a:p>
            <a:pPr marL="171450" indent="-171450">
              <a:spcAft>
                <a:spcPts val="600"/>
              </a:spcAft>
              <a:buFont typeface="Arial" panose="020B0604020202020204" pitchFamily="34" charset="0"/>
              <a:buChar char="•"/>
            </a:pPr>
            <a:r>
              <a:rPr lang="en-AU" sz="1000"/>
              <a:t>All applicants funnelled to information portal on MEGT website</a:t>
            </a:r>
          </a:p>
          <a:p>
            <a:pPr marL="171450" indent="-171450">
              <a:spcAft>
                <a:spcPts val="600"/>
              </a:spcAft>
              <a:buFont typeface="Arial" panose="020B0604020202020204" pitchFamily="34" charset="0"/>
              <a:buChar char="•"/>
            </a:pPr>
            <a:r>
              <a:rPr lang="en-AU" sz="1000"/>
              <a:t>Digital advertising campaign developed to target women in key demographics</a:t>
            </a:r>
          </a:p>
          <a:p>
            <a:pPr marL="171450" indent="-171450">
              <a:spcAft>
                <a:spcPts val="600"/>
              </a:spcAft>
              <a:buFont typeface="Arial" panose="020B0604020202020204" pitchFamily="34" charset="0"/>
              <a:buChar char="•"/>
            </a:pPr>
            <a:endParaRPr lang="en-AU" sz="1000"/>
          </a:p>
        </p:txBody>
      </p:sp>
      <p:cxnSp>
        <p:nvCxnSpPr>
          <p:cNvPr id="72" name="Straight Connector 71">
            <a:extLst>
              <a:ext uri="{FF2B5EF4-FFF2-40B4-BE49-F238E27FC236}">
                <a16:creationId xmlns:a16="http://schemas.microsoft.com/office/drawing/2014/main" id="{D86C103D-C627-EF0C-3CC1-AD356F4682E6}"/>
              </a:ext>
              <a:ext uri="{C183D7F6-B498-43B3-948B-1728B52AA6E4}">
                <adec:decorative xmlns:adec="http://schemas.microsoft.com/office/drawing/2017/decorative" val="1"/>
              </a:ext>
            </a:extLst>
          </p:cNvPr>
          <p:cNvCxnSpPr>
            <a:cxnSpLocks/>
          </p:cNvCxnSpPr>
          <p:nvPr/>
        </p:nvCxnSpPr>
        <p:spPr>
          <a:xfrm>
            <a:off x="733424" y="3696510"/>
            <a:ext cx="0" cy="404957"/>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088A1CC5-DFD1-B6CB-5AA7-D97A85AA560C}"/>
              </a:ext>
              <a:ext uri="{C183D7F6-B498-43B3-948B-1728B52AA6E4}">
                <adec:decorative xmlns:adec="http://schemas.microsoft.com/office/drawing/2017/decorative" val="1"/>
              </a:ext>
            </a:extLst>
          </p:cNvPr>
          <p:cNvSpPr/>
          <p:nvPr/>
        </p:nvSpPr>
        <p:spPr>
          <a:xfrm>
            <a:off x="701856" y="4076209"/>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75" name="Straight Connector 74">
            <a:extLst>
              <a:ext uri="{FF2B5EF4-FFF2-40B4-BE49-F238E27FC236}">
                <a16:creationId xmlns:a16="http://schemas.microsoft.com/office/drawing/2014/main" id="{2AE8F65B-C63A-E541-D92C-8D145DCBD324}"/>
              </a:ext>
              <a:ext uri="{C183D7F6-B498-43B3-948B-1728B52AA6E4}">
                <adec:decorative xmlns:adec="http://schemas.microsoft.com/office/drawing/2017/decorative" val="1"/>
              </a:ext>
            </a:extLst>
          </p:cNvPr>
          <p:cNvCxnSpPr>
            <a:cxnSpLocks/>
          </p:cNvCxnSpPr>
          <p:nvPr/>
        </p:nvCxnSpPr>
        <p:spPr>
          <a:xfrm flipV="1">
            <a:off x="2778468" y="2626933"/>
            <a:ext cx="0" cy="214394"/>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76" name="Oval 75">
            <a:extLst>
              <a:ext uri="{FF2B5EF4-FFF2-40B4-BE49-F238E27FC236}">
                <a16:creationId xmlns:a16="http://schemas.microsoft.com/office/drawing/2014/main" id="{5FA6CE76-0D33-15EA-9EF3-BEEFE0C01E55}"/>
              </a:ext>
              <a:ext uri="{C183D7F6-B498-43B3-948B-1728B52AA6E4}">
                <adec:decorative xmlns:adec="http://schemas.microsoft.com/office/drawing/2017/decorative" val="1"/>
              </a:ext>
            </a:extLst>
          </p:cNvPr>
          <p:cNvSpPr/>
          <p:nvPr/>
        </p:nvSpPr>
        <p:spPr>
          <a:xfrm flipV="1">
            <a:off x="2755998" y="2580834"/>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77" name="TextBox 76">
            <a:extLst>
              <a:ext uri="{FF2B5EF4-FFF2-40B4-BE49-F238E27FC236}">
                <a16:creationId xmlns:a16="http://schemas.microsoft.com/office/drawing/2014/main" id="{F532A1B1-B2F4-9BEE-2A39-FF07B732B0DC}"/>
              </a:ext>
              <a:ext uri="{C183D7F6-B498-43B3-948B-1728B52AA6E4}">
                <adec:decorative xmlns:adec="http://schemas.microsoft.com/office/drawing/2017/decorative" val="1"/>
              </a:ext>
            </a:extLst>
          </p:cNvPr>
          <p:cNvSpPr txBox="1"/>
          <p:nvPr/>
        </p:nvSpPr>
        <p:spPr>
          <a:xfrm>
            <a:off x="1538887" y="4354363"/>
            <a:ext cx="2519967" cy="784830"/>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a:t>Successful participants participate in employer interviews</a:t>
            </a:r>
          </a:p>
          <a:p>
            <a:pPr marL="171450" indent="-171450" algn="l">
              <a:spcAft>
                <a:spcPts val="600"/>
              </a:spcAft>
              <a:buFont typeface="Arial" panose="020B0604020202020204" pitchFamily="34" charset="0"/>
              <a:buChar char="•"/>
            </a:pPr>
            <a:r>
              <a:rPr lang="en-AU" sz="1000"/>
              <a:t>Employers then choose which candidates they wish to employ </a:t>
            </a:r>
          </a:p>
        </p:txBody>
      </p:sp>
      <p:cxnSp>
        <p:nvCxnSpPr>
          <p:cNvPr id="78" name="Straight Connector 77">
            <a:extLst>
              <a:ext uri="{FF2B5EF4-FFF2-40B4-BE49-F238E27FC236}">
                <a16:creationId xmlns:a16="http://schemas.microsoft.com/office/drawing/2014/main" id="{E5DCE16F-47C9-0F68-14CE-7CDCE6C81F1C}"/>
              </a:ext>
              <a:ext uri="{C183D7F6-B498-43B3-948B-1728B52AA6E4}">
                <adec:decorative xmlns:adec="http://schemas.microsoft.com/office/drawing/2017/decorative" val="1"/>
              </a:ext>
            </a:extLst>
          </p:cNvPr>
          <p:cNvCxnSpPr>
            <a:cxnSpLocks/>
          </p:cNvCxnSpPr>
          <p:nvPr/>
        </p:nvCxnSpPr>
        <p:spPr>
          <a:xfrm flipV="1">
            <a:off x="2791182" y="4116726"/>
            <a:ext cx="0" cy="19689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79" name="Oval 78">
            <a:extLst>
              <a:ext uri="{FF2B5EF4-FFF2-40B4-BE49-F238E27FC236}">
                <a16:creationId xmlns:a16="http://schemas.microsoft.com/office/drawing/2014/main" id="{4915E402-2697-C14F-8F5D-6A28988CF5E0}"/>
              </a:ext>
              <a:ext uri="{C183D7F6-B498-43B3-948B-1728B52AA6E4}">
                <adec:decorative xmlns:adec="http://schemas.microsoft.com/office/drawing/2017/decorative" val="1"/>
              </a:ext>
            </a:extLst>
          </p:cNvPr>
          <p:cNvSpPr/>
          <p:nvPr/>
        </p:nvSpPr>
        <p:spPr>
          <a:xfrm flipV="1">
            <a:off x="2772810" y="4319302"/>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80" name="TextBox 79">
            <a:extLst>
              <a:ext uri="{FF2B5EF4-FFF2-40B4-BE49-F238E27FC236}">
                <a16:creationId xmlns:a16="http://schemas.microsoft.com/office/drawing/2014/main" id="{175918F5-2D3A-6D39-9434-E8BF4C151C47}"/>
              </a:ext>
              <a:ext uri="{C183D7F6-B498-43B3-948B-1728B52AA6E4}">
                <adec:decorative xmlns:adec="http://schemas.microsoft.com/office/drawing/2017/decorative" val="1"/>
              </a:ext>
            </a:extLst>
          </p:cNvPr>
          <p:cNvSpPr txBox="1"/>
          <p:nvPr/>
        </p:nvSpPr>
        <p:spPr>
          <a:xfrm>
            <a:off x="4039106" y="3884128"/>
            <a:ext cx="1390932" cy="2708434"/>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a:t>Information session (IAT</a:t>
            </a:r>
            <a:r>
              <a:rPr lang="en-AU" sz="1000" baseline="30000"/>
              <a:t>1</a:t>
            </a:r>
            <a:r>
              <a:rPr lang="en-AU" sz="1000"/>
              <a:t> and MEGT)</a:t>
            </a:r>
          </a:p>
          <a:p>
            <a:pPr marL="171450" indent="-171450" algn="l">
              <a:spcAft>
                <a:spcPts val="600"/>
              </a:spcAft>
              <a:buFont typeface="Arial" panose="020B0604020202020204" pitchFamily="34" charset="0"/>
              <a:buChar char="•"/>
            </a:pPr>
            <a:r>
              <a:rPr lang="en-AU" sz="1000"/>
              <a:t>Exam Preparation and IT capability checkoff session </a:t>
            </a:r>
          </a:p>
          <a:p>
            <a:pPr marL="171450" indent="-171450" algn="l">
              <a:spcAft>
                <a:spcPts val="600"/>
              </a:spcAft>
              <a:buFont typeface="Arial" panose="020B0604020202020204" pitchFamily="34" charset="0"/>
              <a:buChar char="•"/>
            </a:pPr>
            <a:r>
              <a:rPr lang="en-AU" sz="1000"/>
              <a:t>3 days prior learning to placement </a:t>
            </a:r>
          </a:p>
          <a:p>
            <a:pPr marL="171450" indent="-171450" algn="l">
              <a:spcAft>
                <a:spcPts val="600"/>
              </a:spcAft>
              <a:buFont typeface="Arial" panose="020B0604020202020204" pitchFamily="34" charset="0"/>
              <a:buChar char="•"/>
            </a:pPr>
            <a:r>
              <a:rPr lang="en-AU" sz="1000"/>
              <a:t>MEGT provide supervisor training 2 weeks before the cadet starts</a:t>
            </a:r>
          </a:p>
          <a:p>
            <a:pPr marL="171450" indent="-171450" algn="l">
              <a:spcAft>
                <a:spcPts val="600"/>
              </a:spcAft>
              <a:buFont typeface="Arial" panose="020B0604020202020204" pitchFamily="34" charset="0"/>
              <a:buChar char="•"/>
            </a:pPr>
            <a:r>
              <a:rPr lang="en-AU" sz="1000"/>
              <a:t>Pre-training session in the week before cadets start their placement</a:t>
            </a:r>
          </a:p>
        </p:txBody>
      </p:sp>
      <p:sp>
        <p:nvSpPr>
          <p:cNvPr id="81" name="TextBox 80">
            <a:extLst>
              <a:ext uri="{FF2B5EF4-FFF2-40B4-BE49-F238E27FC236}">
                <a16:creationId xmlns:a16="http://schemas.microsoft.com/office/drawing/2014/main" id="{C0BF356D-0002-2DE0-D49D-E4D164CB6037}"/>
              </a:ext>
              <a:ext uri="{C183D7F6-B498-43B3-948B-1728B52AA6E4}">
                <adec:decorative xmlns:adec="http://schemas.microsoft.com/office/drawing/2017/decorative" val="1"/>
              </a:ext>
            </a:extLst>
          </p:cNvPr>
          <p:cNvSpPr txBox="1"/>
          <p:nvPr/>
        </p:nvSpPr>
        <p:spPr>
          <a:xfrm>
            <a:off x="5236359" y="1101619"/>
            <a:ext cx="2459151" cy="1477328"/>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a:t>Successful cadets receive a digital skills badge and progress to Microsoft Office Specialist industry-recognised certifications </a:t>
            </a:r>
          </a:p>
          <a:p>
            <a:pPr marL="171450" indent="-171450" algn="l">
              <a:spcAft>
                <a:spcPts val="600"/>
              </a:spcAft>
              <a:buFont typeface="Arial" panose="020B0604020202020204" pitchFamily="34" charset="0"/>
              <a:buChar char="•"/>
            </a:pPr>
            <a:r>
              <a:rPr lang="en-AU" sz="1000"/>
              <a:t>Cadets complete a MicroSkill in all three disciplines (short, foundational, introductory, unaccredited learning)</a:t>
            </a:r>
          </a:p>
          <a:p>
            <a:pPr marL="171450" indent="-171450" algn="l">
              <a:spcAft>
                <a:spcPts val="600"/>
              </a:spcAft>
              <a:buFont typeface="Arial" panose="020B0604020202020204" pitchFamily="34" charset="0"/>
              <a:buChar char="•"/>
            </a:pPr>
            <a:r>
              <a:rPr lang="en-AU" sz="1000"/>
              <a:t>Over 14 weeks, two stackable training blocks with micro-credentials</a:t>
            </a:r>
          </a:p>
        </p:txBody>
      </p:sp>
      <p:sp>
        <p:nvSpPr>
          <p:cNvPr id="82" name="TextBox 81">
            <a:extLst>
              <a:ext uri="{FF2B5EF4-FFF2-40B4-BE49-F238E27FC236}">
                <a16:creationId xmlns:a16="http://schemas.microsoft.com/office/drawing/2014/main" id="{C8CAD1C6-33C7-3F8F-45A9-F1AC5B2B045E}"/>
              </a:ext>
              <a:ext uri="{C183D7F6-B498-43B3-948B-1728B52AA6E4}">
                <adec:decorative xmlns:adec="http://schemas.microsoft.com/office/drawing/2017/decorative" val="1"/>
              </a:ext>
            </a:extLst>
          </p:cNvPr>
          <p:cNvSpPr txBox="1"/>
          <p:nvPr/>
        </p:nvSpPr>
        <p:spPr>
          <a:xfrm>
            <a:off x="5747087" y="4237545"/>
            <a:ext cx="1934643" cy="707886"/>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dirty="0"/>
              <a:t>MEGT provide networking halfway point for cadets (organised by MEGT, delivered by Women in Technology (WIT) </a:t>
            </a:r>
          </a:p>
        </p:txBody>
      </p:sp>
      <p:cxnSp>
        <p:nvCxnSpPr>
          <p:cNvPr id="83" name="Straight Connector 82">
            <a:extLst>
              <a:ext uri="{FF2B5EF4-FFF2-40B4-BE49-F238E27FC236}">
                <a16:creationId xmlns:a16="http://schemas.microsoft.com/office/drawing/2014/main" id="{3067E652-7E8C-D971-A16A-0AF8B61A56FA}"/>
              </a:ext>
              <a:ext uri="{C183D7F6-B498-43B3-948B-1728B52AA6E4}">
                <adec:decorative xmlns:adec="http://schemas.microsoft.com/office/drawing/2017/decorative" val="1"/>
              </a:ext>
            </a:extLst>
          </p:cNvPr>
          <p:cNvCxnSpPr>
            <a:cxnSpLocks/>
          </p:cNvCxnSpPr>
          <p:nvPr/>
        </p:nvCxnSpPr>
        <p:spPr>
          <a:xfrm flipV="1">
            <a:off x="4729341" y="3624219"/>
            <a:ext cx="0" cy="166671"/>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84" name="Oval 83">
            <a:extLst>
              <a:ext uri="{FF2B5EF4-FFF2-40B4-BE49-F238E27FC236}">
                <a16:creationId xmlns:a16="http://schemas.microsoft.com/office/drawing/2014/main" id="{4702FEFC-067C-57C7-9BCC-3EDE9C3DFC93}"/>
              </a:ext>
              <a:ext uri="{C183D7F6-B498-43B3-948B-1728B52AA6E4}">
                <adec:decorative xmlns:adec="http://schemas.microsoft.com/office/drawing/2017/decorative" val="1"/>
              </a:ext>
            </a:extLst>
          </p:cNvPr>
          <p:cNvSpPr/>
          <p:nvPr/>
        </p:nvSpPr>
        <p:spPr>
          <a:xfrm flipV="1">
            <a:off x="4706871" y="3820817"/>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85" name="Straight Connector 84">
            <a:extLst>
              <a:ext uri="{FF2B5EF4-FFF2-40B4-BE49-F238E27FC236}">
                <a16:creationId xmlns:a16="http://schemas.microsoft.com/office/drawing/2014/main" id="{BC0498AF-0AAE-D1D0-ACD6-45114D84C273}"/>
              </a:ext>
              <a:ext uri="{C183D7F6-B498-43B3-948B-1728B52AA6E4}">
                <adec:decorative xmlns:adec="http://schemas.microsoft.com/office/drawing/2017/decorative" val="1"/>
              </a:ext>
            </a:extLst>
          </p:cNvPr>
          <p:cNvCxnSpPr>
            <a:cxnSpLocks/>
          </p:cNvCxnSpPr>
          <p:nvPr/>
        </p:nvCxnSpPr>
        <p:spPr>
          <a:xfrm flipV="1">
            <a:off x="6641578" y="2482752"/>
            <a:ext cx="0" cy="28836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86" name="Oval 85">
            <a:extLst>
              <a:ext uri="{FF2B5EF4-FFF2-40B4-BE49-F238E27FC236}">
                <a16:creationId xmlns:a16="http://schemas.microsoft.com/office/drawing/2014/main" id="{EE0DF8A9-76DB-7D17-F610-E0F010D03287}"/>
              </a:ext>
              <a:ext uri="{C183D7F6-B498-43B3-948B-1728B52AA6E4}">
                <adec:decorative xmlns:adec="http://schemas.microsoft.com/office/drawing/2017/decorative" val="1"/>
              </a:ext>
            </a:extLst>
          </p:cNvPr>
          <p:cNvSpPr/>
          <p:nvPr/>
        </p:nvSpPr>
        <p:spPr>
          <a:xfrm flipV="1">
            <a:off x="6619108" y="2436282"/>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87" name="Straight Connector 86">
            <a:extLst>
              <a:ext uri="{FF2B5EF4-FFF2-40B4-BE49-F238E27FC236}">
                <a16:creationId xmlns:a16="http://schemas.microsoft.com/office/drawing/2014/main" id="{3F76F0FB-156E-AD34-9334-46F77B03463F}"/>
              </a:ext>
              <a:ext uri="{C183D7F6-B498-43B3-948B-1728B52AA6E4}">
                <adec:decorative xmlns:adec="http://schemas.microsoft.com/office/drawing/2017/decorative" val="1"/>
              </a:ext>
            </a:extLst>
          </p:cNvPr>
          <p:cNvCxnSpPr>
            <a:cxnSpLocks/>
          </p:cNvCxnSpPr>
          <p:nvPr/>
        </p:nvCxnSpPr>
        <p:spPr>
          <a:xfrm flipV="1">
            <a:off x="6619108" y="4062041"/>
            <a:ext cx="0" cy="13627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88" name="Oval 87">
            <a:extLst>
              <a:ext uri="{FF2B5EF4-FFF2-40B4-BE49-F238E27FC236}">
                <a16:creationId xmlns:a16="http://schemas.microsoft.com/office/drawing/2014/main" id="{291CE79B-6DC7-FD1B-22F0-F9F135B6A1AC}"/>
              </a:ext>
              <a:ext uri="{C183D7F6-B498-43B3-948B-1728B52AA6E4}">
                <adec:decorative xmlns:adec="http://schemas.microsoft.com/office/drawing/2017/decorative" val="1"/>
              </a:ext>
            </a:extLst>
          </p:cNvPr>
          <p:cNvSpPr/>
          <p:nvPr/>
        </p:nvSpPr>
        <p:spPr>
          <a:xfrm flipV="1">
            <a:off x="6596638" y="4196909"/>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89" name="TextBox 88">
            <a:extLst>
              <a:ext uri="{FF2B5EF4-FFF2-40B4-BE49-F238E27FC236}">
                <a16:creationId xmlns:a16="http://schemas.microsoft.com/office/drawing/2014/main" id="{3469CB22-6A2D-4113-461B-F18EDB45F923}"/>
              </a:ext>
              <a:ext uri="{C183D7F6-B498-43B3-948B-1728B52AA6E4}">
                <adec:decorative xmlns:adec="http://schemas.microsoft.com/office/drawing/2017/decorative" val="1"/>
              </a:ext>
            </a:extLst>
          </p:cNvPr>
          <p:cNvSpPr txBox="1"/>
          <p:nvPr/>
        </p:nvSpPr>
        <p:spPr>
          <a:xfrm>
            <a:off x="7629592" y="1225779"/>
            <a:ext cx="2169611" cy="1554272"/>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a:t>Throughout the work placement an MEGT Industry Employment Consultant visits with the cadet and employer to assess work performance and address any issues </a:t>
            </a:r>
          </a:p>
          <a:p>
            <a:pPr marL="171450" indent="-171450" algn="l">
              <a:spcAft>
                <a:spcPts val="600"/>
              </a:spcAft>
              <a:buFont typeface="Arial" panose="020B0604020202020204" pitchFamily="34" charset="0"/>
              <a:buChar char="•"/>
            </a:pPr>
            <a:r>
              <a:rPr lang="en-AU" sz="1000"/>
              <a:t>On completion of the relevant training, candidates undertake certification exams for two (relevant stream) Micro-credentials and Microsoft Certifications</a:t>
            </a:r>
          </a:p>
        </p:txBody>
      </p:sp>
      <p:cxnSp>
        <p:nvCxnSpPr>
          <p:cNvPr id="90" name="Elbow Connector 89">
            <a:extLst>
              <a:ext uri="{FF2B5EF4-FFF2-40B4-BE49-F238E27FC236}">
                <a16:creationId xmlns:a16="http://schemas.microsoft.com/office/drawing/2014/main" id="{0022D3A6-1796-1605-242A-F0ECD0AD128A}"/>
              </a:ext>
              <a:ext uri="{C183D7F6-B498-43B3-948B-1728B52AA6E4}">
                <adec:decorative xmlns:adec="http://schemas.microsoft.com/office/drawing/2017/decorative" val="1"/>
              </a:ext>
            </a:extLst>
          </p:cNvPr>
          <p:cNvCxnSpPr/>
          <p:nvPr/>
        </p:nvCxnSpPr>
        <p:spPr>
          <a:xfrm rot="5400000" flipH="1" flipV="1">
            <a:off x="7159068" y="2687005"/>
            <a:ext cx="675490" cy="397396"/>
          </a:xfrm>
          <a:prstGeom prst="bentConnector3">
            <a:avLst>
              <a:gd name="adj1" fmla="val 99121"/>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91" name="Oval 90">
            <a:extLst>
              <a:ext uri="{FF2B5EF4-FFF2-40B4-BE49-F238E27FC236}">
                <a16:creationId xmlns:a16="http://schemas.microsoft.com/office/drawing/2014/main" id="{0B0AD7E1-C135-26DF-F7E5-0F2F5C81B519}"/>
              </a:ext>
              <a:ext uri="{C183D7F6-B498-43B3-948B-1728B52AA6E4}">
                <adec:decorative xmlns:adec="http://schemas.microsoft.com/office/drawing/2017/decorative" val="1"/>
              </a:ext>
            </a:extLst>
          </p:cNvPr>
          <p:cNvSpPr/>
          <p:nvPr/>
        </p:nvSpPr>
        <p:spPr>
          <a:xfrm flipV="1">
            <a:off x="7672651" y="2529353"/>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92" name="TextBox 91">
            <a:extLst>
              <a:ext uri="{FF2B5EF4-FFF2-40B4-BE49-F238E27FC236}">
                <a16:creationId xmlns:a16="http://schemas.microsoft.com/office/drawing/2014/main" id="{013A5700-8926-D636-E50D-467644F35108}"/>
              </a:ext>
              <a:ext uri="{C183D7F6-B498-43B3-948B-1728B52AA6E4}">
                <adec:decorative xmlns:adec="http://schemas.microsoft.com/office/drawing/2017/decorative" val="1"/>
              </a:ext>
            </a:extLst>
          </p:cNvPr>
          <p:cNvSpPr txBox="1"/>
          <p:nvPr/>
        </p:nvSpPr>
        <p:spPr>
          <a:xfrm>
            <a:off x="7857454" y="3925081"/>
            <a:ext cx="1996691" cy="938719"/>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a:t>Cadets guided to other employment opportunities e.g. permanent placements or casual roles</a:t>
            </a:r>
          </a:p>
          <a:p>
            <a:pPr marL="171450" indent="-171450" algn="l">
              <a:spcAft>
                <a:spcPts val="600"/>
              </a:spcAft>
              <a:buFont typeface="Arial" panose="020B0604020202020204" pitchFamily="34" charset="0"/>
              <a:buChar char="•"/>
            </a:pPr>
            <a:r>
              <a:rPr lang="en-AU" sz="1000"/>
              <a:t>Cadets assisted with advice on further study</a:t>
            </a:r>
          </a:p>
        </p:txBody>
      </p:sp>
      <p:cxnSp>
        <p:nvCxnSpPr>
          <p:cNvPr id="93" name="Straight Connector 92">
            <a:extLst>
              <a:ext uri="{FF2B5EF4-FFF2-40B4-BE49-F238E27FC236}">
                <a16:creationId xmlns:a16="http://schemas.microsoft.com/office/drawing/2014/main" id="{3BE4AB63-4B87-CB7C-7090-CD44B7CA3059}"/>
              </a:ext>
              <a:ext uri="{C183D7F6-B498-43B3-948B-1728B52AA6E4}">
                <adec:decorative xmlns:adec="http://schemas.microsoft.com/office/drawing/2017/decorative" val="1"/>
              </a:ext>
            </a:extLst>
          </p:cNvPr>
          <p:cNvCxnSpPr>
            <a:cxnSpLocks/>
          </p:cNvCxnSpPr>
          <p:nvPr/>
        </p:nvCxnSpPr>
        <p:spPr>
          <a:xfrm flipV="1">
            <a:off x="8608790" y="3600770"/>
            <a:ext cx="0" cy="222349"/>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94" name="Oval 93">
            <a:extLst>
              <a:ext uri="{FF2B5EF4-FFF2-40B4-BE49-F238E27FC236}">
                <a16:creationId xmlns:a16="http://schemas.microsoft.com/office/drawing/2014/main" id="{EBC912D0-E4B4-5FA0-CD8E-481BE3D5C646}"/>
              </a:ext>
              <a:ext uri="{C183D7F6-B498-43B3-948B-1728B52AA6E4}">
                <adec:decorative xmlns:adec="http://schemas.microsoft.com/office/drawing/2017/decorative" val="1"/>
              </a:ext>
            </a:extLst>
          </p:cNvPr>
          <p:cNvSpPr/>
          <p:nvPr/>
        </p:nvSpPr>
        <p:spPr>
          <a:xfrm flipV="1">
            <a:off x="8585930" y="3837719"/>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95" name="TextBox 94">
            <a:extLst>
              <a:ext uri="{FF2B5EF4-FFF2-40B4-BE49-F238E27FC236}">
                <a16:creationId xmlns:a16="http://schemas.microsoft.com/office/drawing/2014/main" id="{034F180B-82B8-5568-990E-B0499A5AA792}"/>
              </a:ext>
              <a:ext uri="{C183D7F6-B498-43B3-948B-1728B52AA6E4}">
                <adec:decorative xmlns:adec="http://schemas.microsoft.com/office/drawing/2017/decorative" val="1"/>
              </a:ext>
            </a:extLst>
          </p:cNvPr>
          <p:cNvSpPr txBox="1"/>
          <p:nvPr/>
        </p:nvSpPr>
        <p:spPr>
          <a:xfrm>
            <a:off x="5515321" y="5301647"/>
            <a:ext cx="4009983" cy="1169551"/>
          </a:xfrm>
          <a:prstGeom prst="rect">
            <a:avLst/>
          </a:prstGeom>
        </p:spPr>
        <p:txBody>
          <a:bodyPr wrap="square" rtlCol="0">
            <a:spAutoFit/>
          </a:bodyPr>
          <a:lstStyle/>
          <a:p>
            <a:r>
              <a:rPr lang="en-AU" sz="1000"/>
              <a:t>Site visits as part of MEGT’s monitoring and mentoring program. </a:t>
            </a:r>
            <a:r>
              <a:rPr lang="en-US" sz="1000"/>
              <a:t>Mentoring, pastoral care and coaching includes :</a:t>
            </a:r>
            <a:endParaRPr lang="en-AU" sz="1000"/>
          </a:p>
          <a:p>
            <a:pPr marL="171450" indent="-171450">
              <a:buFont typeface="Arial" panose="020B0604020202020204" pitchFamily="34" charset="0"/>
              <a:buChar char="•"/>
            </a:pPr>
            <a:r>
              <a:rPr lang="en-US" sz="1000"/>
              <a:t>Assistance to develop tools and strategies to address and cope with any issues that may be impacting work or study</a:t>
            </a:r>
            <a:endParaRPr lang="en-AU" sz="1000"/>
          </a:p>
          <a:p>
            <a:pPr marL="171450" indent="-171450">
              <a:buFont typeface="Arial" panose="020B0604020202020204" pitchFamily="34" charset="0"/>
              <a:buChar char="•"/>
            </a:pPr>
            <a:r>
              <a:rPr lang="en-US" sz="1000"/>
              <a:t>Mental health first aid support</a:t>
            </a:r>
            <a:endParaRPr lang="en-AU" sz="1000"/>
          </a:p>
          <a:p>
            <a:pPr marL="171450" indent="-171450">
              <a:buFont typeface="Arial" panose="020B0604020202020204" pitchFamily="34" charset="0"/>
              <a:buChar char="•"/>
            </a:pPr>
            <a:r>
              <a:rPr lang="en-US" sz="1000"/>
              <a:t>Information, resources and referral to professional support services where required</a:t>
            </a:r>
            <a:endParaRPr lang="en-AU" sz="1000"/>
          </a:p>
        </p:txBody>
      </p:sp>
      <p:sp>
        <p:nvSpPr>
          <p:cNvPr id="96" name="Bent Arrow 95">
            <a:extLst>
              <a:ext uri="{FF2B5EF4-FFF2-40B4-BE49-F238E27FC236}">
                <a16:creationId xmlns:a16="http://schemas.microsoft.com/office/drawing/2014/main" id="{9703C563-6134-4E20-23F0-3AB591A9FE74}"/>
              </a:ext>
              <a:ext uri="{C183D7F6-B498-43B3-948B-1728B52AA6E4}">
                <adec:decorative xmlns:adec="http://schemas.microsoft.com/office/drawing/2017/decorative" val="1"/>
              </a:ext>
            </a:extLst>
          </p:cNvPr>
          <p:cNvSpPr/>
          <p:nvPr/>
        </p:nvSpPr>
        <p:spPr>
          <a:xfrm>
            <a:off x="1191137" y="2843586"/>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97" name="Bent Arrow 96">
            <a:extLst>
              <a:ext uri="{FF2B5EF4-FFF2-40B4-BE49-F238E27FC236}">
                <a16:creationId xmlns:a16="http://schemas.microsoft.com/office/drawing/2014/main" id="{5CE27D58-6DC8-D45C-36FD-D480A3CC0177}"/>
              </a:ext>
              <a:ext uri="{C183D7F6-B498-43B3-948B-1728B52AA6E4}">
                <adec:decorative xmlns:adec="http://schemas.microsoft.com/office/drawing/2017/decorative" val="1"/>
              </a:ext>
            </a:extLst>
          </p:cNvPr>
          <p:cNvSpPr/>
          <p:nvPr/>
        </p:nvSpPr>
        <p:spPr>
          <a:xfrm flipV="1">
            <a:off x="1194910" y="3481329"/>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98" name="Bent Arrow 97">
            <a:extLst>
              <a:ext uri="{FF2B5EF4-FFF2-40B4-BE49-F238E27FC236}">
                <a16:creationId xmlns:a16="http://schemas.microsoft.com/office/drawing/2014/main" id="{C239F83D-3E7A-7DFB-BFF3-CB09CA06FD8C}"/>
              </a:ext>
              <a:ext uri="{C183D7F6-B498-43B3-948B-1728B52AA6E4}">
                <adec:decorative xmlns:adec="http://schemas.microsoft.com/office/drawing/2017/decorative" val="1"/>
              </a:ext>
            </a:extLst>
          </p:cNvPr>
          <p:cNvSpPr/>
          <p:nvPr/>
        </p:nvSpPr>
        <p:spPr>
          <a:xfrm flipH="1">
            <a:off x="3569077" y="2843586"/>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99" name="Bent Arrow 98">
            <a:extLst>
              <a:ext uri="{FF2B5EF4-FFF2-40B4-BE49-F238E27FC236}">
                <a16:creationId xmlns:a16="http://schemas.microsoft.com/office/drawing/2014/main" id="{3E09EE28-24D7-C99C-4332-03F45E45A853}"/>
              </a:ext>
              <a:ext uri="{C183D7F6-B498-43B3-948B-1728B52AA6E4}">
                <adec:decorative xmlns:adec="http://schemas.microsoft.com/office/drawing/2017/decorative" val="1"/>
              </a:ext>
            </a:extLst>
          </p:cNvPr>
          <p:cNvSpPr/>
          <p:nvPr/>
        </p:nvSpPr>
        <p:spPr>
          <a:xfrm flipH="1" flipV="1">
            <a:off x="3572850" y="3481329"/>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00" name="Bent Arrow 99">
            <a:extLst>
              <a:ext uri="{FF2B5EF4-FFF2-40B4-BE49-F238E27FC236}">
                <a16:creationId xmlns:a16="http://schemas.microsoft.com/office/drawing/2014/main" id="{E3F266CD-F544-A70F-6224-46084345DBC8}"/>
              </a:ext>
              <a:ext uri="{C183D7F6-B498-43B3-948B-1728B52AA6E4}">
                <adec:decorative xmlns:adec="http://schemas.microsoft.com/office/drawing/2017/decorative" val="1"/>
              </a:ext>
            </a:extLst>
          </p:cNvPr>
          <p:cNvSpPr/>
          <p:nvPr/>
        </p:nvSpPr>
        <p:spPr>
          <a:xfrm>
            <a:off x="5259899" y="2784493"/>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01" name="Bent Arrow 100">
            <a:extLst>
              <a:ext uri="{FF2B5EF4-FFF2-40B4-BE49-F238E27FC236}">
                <a16:creationId xmlns:a16="http://schemas.microsoft.com/office/drawing/2014/main" id="{B02C0CFD-C15E-3686-F167-08AE2E65F119}"/>
              </a:ext>
              <a:ext uri="{C183D7F6-B498-43B3-948B-1728B52AA6E4}">
                <adec:decorative xmlns:adec="http://schemas.microsoft.com/office/drawing/2017/decorative" val="1"/>
              </a:ext>
            </a:extLst>
          </p:cNvPr>
          <p:cNvSpPr/>
          <p:nvPr/>
        </p:nvSpPr>
        <p:spPr>
          <a:xfrm flipV="1">
            <a:off x="5263672" y="3422236"/>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02" name="Bent Arrow 101">
            <a:extLst>
              <a:ext uri="{FF2B5EF4-FFF2-40B4-BE49-F238E27FC236}">
                <a16:creationId xmlns:a16="http://schemas.microsoft.com/office/drawing/2014/main" id="{F87DA470-F1B8-328E-E525-7F03BF1A6ADD}"/>
              </a:ext>
              <a:ext uri="{C183D7F6-B498-43B3-948B-1728B52AA6E4}">
                <adec:decorative xmlns:adec="http://schemas.microsoft.com/office/drawing/2017/decorative" val="1"/>
              </a:ext>
            </a:extLst>
          </p:cNvPr>
          <p:cNvSpPr/>
          <p:nvPr/>
        </p:nvSpPr>
        <p:spPr>
          <a:xfrm flipH="1">
            <a:off x="7405547" y="2782838"/>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03" name="Bent Arrow 102">
            <a:extLst>
              <a:ext uri="{FF2B5EF4-FFF2-40B4-BE49-F238E27FC236}">
                <a16:creationId xmlns:a16="http://schemas.microsoft.com/office/drawing/2014/main" id="{1F3A0364-1657-18E8-CFF2-1C6ADE02242F}"/>
              </a:ext>
              <a:ext uri="{C183D7F6-B498-43B3-948B-1728B52AA6E4}">
                <adec:decorative xmlns:adec="http://schemas.microsoft.com/office/drawing/2017/decorative" val="1"/>
              </a:ext>
            </a:extLst>
          </p:cNvPr>
          <p:cNvSpPr/>
          <p:nvPr/>
        </p:nvSpPr>
        <p:spPr>
          <a:xfrm flipH="1" flipV="1">
            <a:off x="7409320" y="3420581"/>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74" name="TextBox 73">
            <a:extLst>
              <a:ext uri="{FF2B5EF4-FFF2-40B4-BE49-F238E27FC236}">
                <a16:creationId xmlns:a16="http://schemas.microsoft.com/office/drawing/2014/main" id="{1D7EC568-57B5-B5B2-32C7-5FE5F1751BEF}"/>
              </a:ext>
              <a:ext uri="{C183D7F6-B498-43B3-948B-1728B52AA6E4}">
                <adec:decorative xmlns:adec="http://schemas.microsoft.com/office/drawing/2017/decorative" val="1"/>
              </a:ext>
            </a:extLst>
          </p:cNvPr>
          <p:cNvSpPr txBox="1"/>
          <p:nvPr/>
        </p:nvSpPr>
        <p:spPr>
          <a:xfrm>
            <a:off x="165147" y="1381735"/>
            <a:ext cx="5047314" cy="1246495"/>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a:t>All applicants are tested for suitability for the program considering work experience and prior IT education </a:t>
            </a:r>
          </a:p>
          <a:p>
            <a:pPr marL="171450" indent="-171450">
              <a:spcAft>
                <a:spcPts val="600"/>
              </a:spcAft>
              <a:buFont typeface="Arial" panose="020B0604020202020204" pitchFamily="34" charset="0"/>
              <a:buChar char="•"/>
            </a:pPr>
            <a:r>
              <a:rPr lang="en-AU" sz="1000"/>
              <a:t>There are multiple rounds of assessment for cadets including:</a:t>
            </a:r>
          </a:p>
          <a:p>
            <a:pPr marL="360000" lvl="1" indent="-171450">
              <a:spcAft>
                <a:spcPts val="300"/>
              </a:spcAft>
              <a:buFont typeface="Arial" panose="020B0604020202020204" pitchFamily="34" charset="0"/>
              <a:buChar char="•"/>
            </a:pPr>
            <a:r>
              <a:rPr lang="en-AU" sz="1000"/>
              <a:t>Screening by MEGT recruiter for suitability for the program</a:t>
            </a:r>
          </a:p>
          <a:p>
            <a:pPr marL="360000" lvl="1" indent="-171450">
              <a:spcAft>
                <a:spcPts val="300"/>
              </a:spcAft>
              <a:buFont typeface="Arial" panose="020B0604020202020204" pitchFamily="34" charset="0"/>
              <a:buChar char="•"/>
            </a:pPr>
            <a:r>
              <a:rPr lang="en-AU" sz="1000"/>
              <a:t>Invitation for suitable candidates to take the Prodigy Learning Digital Literacy Skills Test </a:t>
            </a:r>
          </a:p>
          <a:p>
            <a:pPr marL="360000" lvl="1" indent="-171450">
              <a:spcAft>
                <a:spcPts val="300"/>
              </a:spcAft>
              <a:buFont typeface="Arial" panose="020B0604020202020204" pitchFamily="34" charset="0"/>
              <a:buChar char="•"/>
            </a:pPr>
            <a:r>
              <a:rPr lang="en-AU" sz="1000"/>
              <a:t>Interview by an MEGT recruiter of candidates who passed Digital Literacy Skills Test</a:t>
            </a:r>
          </a:p>
        </p:txBody>
      </p:sp>
      <p:sp>
        <p:nvSpPr>
          <p:cNvPr id="104" name="Rectangle 103">
            <a:extLst>
              <a:ext uri="{FF2B5EF4-FFF2-40B4-BE49-F238E27FC236}">
                <a16:creationId xmlns:a16="http://schemas.microsoft.com/office/drawing/2014/main" id="{23641FE0-5F25-E2EF-7EB0-E8A07139E72C}"/>
              </a:ext>
              <a:ext uri="{C183D7F6-B498-43B3-948B-1728B52AA6E4}">
                <adec:decorative xmlns:adec="http://schemas.microsoft.com/office/drawing/2017/decorative" val="1"/>
              </a:ext>
            </a:extLst>
          </p:cNvPr>
          <p:cNvSpPr/>
          <p:nvPr/>
        </p:nvSpPr>
        <p:spPr>
          <a:xfrm>
            <a:off x="6897338" y="4943888"/>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Support</a:t>
            </a:r>
          </a:p>
        </p:txBody>
      </p:sp>
      <p:pic>
        <p:nvPicPr>
          <p:cNvPr id="105" name="Graphic 104">
            <a:extLst>
              <a:ext uri="{FF2B5EF4-FFF2-40B4-BE49-F238E27FC236}">
                <a16:creationId xmlns:a16="http://schemas.microsoft.com/office/drawing/2014/main" id="{EFB30764-1FC7-EA0C-4795-E10B78974A96}"/>
              </a:ext>
              <a:ext uri="{C183D7F6-B498-43B3-948B-1728B52AA6E4}">
                <adec:decorative xmlns:adec="http://schemas.microsoft.com/office/drawing/2017/decorative" val="1"/>
              </a:ext>
            </a:extLst>
          </p:cNvPr>
          <p:cNvPicPr>
            <a:picLocks/>
          </p:cNvPicPr>
          <p:nvPr/>
        </p:nvPicPr>
        <p:blipFill>
          <a:blip r:embed="rId21">
            <a:extLst>
              <a:ext uri="{96DAC541-7B7A-43D3-8B79-37D633B846F1}">
                <asvg:svgBlip xmlns:asvg="http://schemas.microsoft.com/office/drawing/2016/SVG/main" r:embed="rId22"/>
              </a:ext>
            </a:extLst>
          </a:blip>
          <a:stretch>
            <a:fillRect/>
          </a:stretch>
        </p:blipFill>
        <p:spPr>
          <a:xfrm>
            <a:off x="7060558" y="4981710"/>
            <a:ext cx="189686" cy="189686"/>
          </a:xfrm>
          <a:prstGeom prst="rect">
            <a:avLst/>
          </a:prstGeom>
        </p:spPr>
      </p:pic>
      <p:sp>
        <p:nvSpPr>
          <p:cNvPr id="5" name="Footer Placeholder 4">
            <a:extLst>
              <a:ext uri="{FF2B5EF4-FFF2-40B4-BE49-F238E27FC236}">
                <a16:creationId xmlns:a16="http://schemas.microsoft.com/office/drawing/2014/main" id="{1A427579-460D-A664-4544-5D9C3657CA19}"/>
              </a:ext>
              <a:ext uri="{C183D7F6-B498-43B3-948B-1728B52AA6E4}">
                <adec:decorative xmlns:adec="http://schemas.microsoft.com/office/drawing/2017/decorative" val="1"/>
              </a:ext>
            </a:extLst>
          </p:cNvPr>
          <p:cNvSpPr>
            <a:spLocks noGrp="1"/>
          </p:cNvSpPr>
          <p:nvPr>
            <p:ph type="ftr" sz="quarter" idx="14"/>
          </p:nvPr>
        </p:nvSpPr>
        <p:spPr>
          <a:xfrm>
            <a:off x="165147" y="6452926"/>
            <a:ext cx="7132320" cy="371513"/>
          </a:xfrm>
        </p:spPr>
        <p:txBody>
          <a:bodyPr/>
          <a:lstStyle/>
          <a:p>
            <a:r>
              <a:rPr lang="en-AU" baseline="30000"/>
              <a:t>1 </a:t>
            </a:r>
            <a:r>
              <a:rPr lang="en-AU"/>
              <a:t>The Institute of Applied Technology acted as an education delivery partner with MEGT.</a:t>
            </a:r>
          </a:p>
          <a:p>
            <a:r>
              <a:rPr lang="en-AU"/>
              <a:t>Source: MEGT </a:t>
            </a:r>
            <a:r>
              <a:rPr kumimoji="0" lang="en-AU" sz="900" b="0" i="0" u="none" strike="noStrike" kern="1200" cap="none" spc="0" normalizeH="0" baseline="0" noProof="0">
                <a:ln>
                  <a:noFill/>
                </a:ln>
                <a:effectLst/>
                <a:uLnTx/>
                <a:uFillTx/>
                <a:latin typeface="Arial Narrow"/>
                <a:ea typeface="+mn-ea"/>
                <a:cs typeface="+mn-cs"/>
              </a:rPr>
              <a:t>DSCT Final Implementation Report 2024.</a:t>
            </a:r>
            <a:r>
              <a:rPr lang="en-AU"/>
              <a:t> </a:t>
            </a:r>
          </a:p>
        </p:txBody>
      </p:sp>
    </p:spTree>
    <p:extLst>
      <p:ext uri="{BB962C8B-B14F-4D97-AF65-F5344CB8AC3E}">
        <p14:creationId xmlns:p14="http://schemas.microsoft.com/office/powerpoint/2010/main" val="2002192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F7F77-A9E3-2384-C097-579C7D2A116F}"/>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Of the 63 cadets who participated in the cadetship with MEGT, the majority of cadets had a tertiary qualification prior to commencing and were unemployed. </a:t>
            </a:r>
          </a:p>
        </p:txBody>
      </p:sp>
      <p:sp>
        <p:nvSpPr>
          <p:cNvPr id="3" name="Title 2">
            <a:extLst>
              <a:ext uri="{FF2B5EF4-FFF2-40B4-BE49-F238E27FC236}">
                <a16:creationId xmlns:a16="http://schemas.microsoft.com/office/drawing/2014/main" id="{391533AF-532D-60F0-635C-D39E07D388E8}"/>
              </a:ext>
              <a:ext uri="{C183D7F6-B498-43B3-948B-1728B52AA6E4}">
                <adec:decorative xmlns:adec="http://schemas.microsoft.com/office/drawing/2017/decorative" val="1"/>
              </a:ext>
            </a:extLst>
          </p:cNvPr>
          <p:cNvSpPr>
            <a:spLocks noGrp="1"/>
          </p:cNvSpPr>
          <p:nvPr>
            <p:ph type="title"/>
          </p:nvPr>
        </p:nvSpPr>
        <p:spPr/>
        <p:txBody>
          <a:bodyPr/>
          <a:lstStyle/>
          <a:p>
            <a:r>
              <a:rPr lang="en-US">
                <a:cs typeface="Times New Roman"/>
              </a:rPr>
              <a:t>MEGT | Participant demographics </a:t>
            </a:r>
            <a:endParaRPr lang="en-US"/>
          </a:p>
        </p:txBody>
      </p:sp>
      <p:sp>
        <p:nvSpPr>
          <p:cNvPr id="4" name="Slide Number Placeholder 3">
            <a:extLst>
              <a:ext uri="{FF2B5EF4-FFF2-40B4-BE49-F238E27FC236}">
                <a16:creationId xmlns:a16="http://schemas.microsoft.com/office/drawing/2014/main" id="{31FDE50A-2A0C-5A5E-FFA1-DC606D5E9677}"/>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D686176E-5992-AC27-1606-3F92435F8FB6}"/>
              </a:ext>
              <a:ext uri="{C183D7F6-B498-43B3-948B-1728B52AA6E4}">
                <adec:decorative xmlns:adec="http://schemas.microsoft.com/office/drawing/2017/decorative" val="1"/>
              </a:ext>
            </a:extLst>
          </p:cNvPr>
          <p:cNvSpPr>
            <a:spLocks noGrp="1"/>
          </p:cNvSpPr>
          <p:nvPr>
            <p:ph type="ftr" sz="quarter" idx="14"/>
          </p:nvPr>
        </p:nvSpPr>
        <p:spPr>
          <a:xfrm>
            <a:off x="165148" y="6544546"/>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u="none" strike="noStrike" kern="1200" cap="none" spc="0" normalizeH="0" baseline="0" noProof="0" dirty="0">
                <a:ln>
                  <a:noFill/>
                </a:ln>
                <a:solidFill>
                  <a:srgbClr val="191919"/>
                </a:solidFill>
                <a:effectLst/>
                <a:uLnTx/>
                <a:uFillTx/>
                <a:latin typeface="Arial Narrow"/>
                <a:ea typeface="+mn-ea"/>
                <a:cs typeface="+mn-cs"/>
              </a:rPr>
              <a:t>Sources: </a:t>
            </a:r>
            <a:r>
              <a:rPr kumimoji="0" lang="en-AU" sz="900" b="0" u="none" strike="noStrike" kern="1200" cap="none" spc="0" normalizeH="0" baseline="0" noProof="0" dirty="0" err="1">
                <a:ln>
                  <a:noFill/>
                </a:ln>
                <a:solidFill>
                  <a:srgbClr val="191919"/>
                </a:solidFill>
                <a:effectLst/>
                <a:uLnTx/>
                <a:uFillTx/>
                <a:latin typeface="Arial Narrow"/>
                <a:ea typeface="+mn-ea"/>
                <a:cs typeface="+mn-cs"/>
              </a:rPr>
              <a:t>dandolo</a:t>
            </a:r>
            <a:r>
              <a:rPr kumimoji="0" lang="en-AU" sz="900" b="0" u="none" strike="noStrike" kern="1200" cap="none" spc="0" normalizeH="0" baseline="0" noProof="0" dirty="0">
                <a:ln>
                  <a:noFill/>
                </a:ln>
                <a:solidFill>
                  <a:srgbClr val="191919"/>
                </a:solidFill>
                <a:effectLst/>
                <a:uLnTx/>
                <a:uFillTx/>
                <a:latin typeface="Arial Narrow"/>
                <a:ea typeface="+mn-ea"/>
                <a:cs typeface="+mn-cs"/>
              </a:rPr>
              <a:t> analysis of the Attachment B - Cohort Data Report - Refugee Digital Cadetships April 30 2024.</a:t>
            </a:r>
          </a:p>
        </p:txBody>
      </p:sp>
      <p:sp>
        <p:nvSpPr>
          <p:cNvPr id="7" name="TextBox 6">
            <a:extLst>
              <a:ext uri="{FF2B5EF4-FFF2-40B4-BE49-F238E27FC236}">
                <a16:creationId xmlns:a16="http://schemas.microsoft.com/office/drawing/2014/main" id="{38B749BC-6F48-4A0D-4A11-8D8ACF7DEB6F}"/>
              </a:ext>
              <a:ext uri="{C183D7F6-B498-43B3-948B-1728B52AA6E4}">
                <adec:decorative xmlns:adec="http://schemas.microsoft.com/office/drawing/2017/decorative" val="1"/>
              </a:ext>
            </a:extLst>
          </p:cNvPr>
          <p:cNvSpPr txBox="1"/>
          <p:nvPr/>
        </p:nvSpPr>
        <p:spPr>
          <a:xfrm>
            <a:off x="318990" y="2283979"/>
            <a:ext cx="3651967" cy="27699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Of the 63 cadets who started the program, they are…</a:t>
            </a:r>
          </a:p>
        </p:txBody>
      </p:sp>
      <p:sp>
        <p:nvSpPr>
          <p:cNvPr id="8" name="TextBox 7">
            <a:extLst>
              <a:ext uri="{FF2B5EF4-FFF2-40B4-BE49-F238E27FC236}">
                <a16:creationId xmlns:a16="http://schemas.microsoft.com/office/drawing/2014/main" id="{E4DE1C74-D793-0E36-0755-785F89950354}"/>
              </a:ext>
              <a:ext uri="{C183D7F6-B498-43B3-948B-1728B52AA6E4}">
                <adec:decorative xmlns:adec="http://schemas.microsoft.com/office/drawing/2017/decorative" val="1"/>
              </a:ext>
            </a:extLst>
          </p:cNvPr>
          <p:cNvSpPr txBox="1"/>
          <p:nvPr/>
        </p:nvSpPr>
        <p:spPr>
          <a:xfrm>
            <a:off x="5095963" y="3370514"/>
            <a:ext cx="3194785" cy="27699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Education and employment background</a:t>
            </a:r>
          </a:p>
        </p:txBody>
      </p:sp>
      <p:sp>
        <p:nvSpPr>
          <p:cNvPr id="9" name="TextBox 8">
            <a:extLst>
              <a:ext uri="{FF2B5EF4-FFF2-40B4-BE49-F238E27FC236}">
                <a16:creationId xmlns:a16="http://schemas.microsoft.com/office/drawing/2014/main" id="{374B4B15-37D0-76C4-78F0-EF091FDE8F37}"/>
              </a:ext>
              <a:ext uri="{C183D7F6-B498-43B3-948B-1728B52AA6E4}">
                <adec:decorative xmlns:adec="http://schemas.microsoft.com/office/drawing/2017/decorative" val="1"/>
              </a:ext>
            </a:extLst>
          </p:cNvPr>
          <p:cNvSpPr txBox="1"/>
          <p:nvPr/>
        </p:nvSpPr>
        <p:spPr>
          <a:xfrm>
            <a:off x="5347245" y="1647440"/>
            <a:ext cx="2283590" cy="27699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Within participant backgrounds…</a:t>
            </a:r>
          </a:p>
        </p:txBody>
      </p:sp>
      <p:cxnSp>
        <p:nvCxnSpPr>
          <p:cNvPr id="11" name="Straight Connector 10">
            <a:extLst>
              <a:ext uri="{FF2B5EF4-FFF2-40B4-BE49-F238E27FC236}">
                <a16:creationId xmlns:a16="http://schemas.microsoft.com/office/drawing/2014/main" id="{06B1E390-409F-0956-CFDC-6BDC87673DA1}"/>
              </a:ext>
              <a:ext uri="{C183D7F6-B498-43B3-948B-1728B52AA6E4}">
                <adec:decorative xmlns:adec="http://schemas.microsoft.com/office/drawing/2017/decorative" val="1"/>
              </a:ext>
            </a:extLst>
          </p:cNvPr>
          <p:cNvCxnSpPr>
            <a:cxnSpLocks/>
          </p:cNvCxnSpPr>
          <p:nvPr/>
        </p:nvCxnSpPr>
        <p:spPr>
          <a:xfrm>
            <a:off x="4336591" y="1527048"/>
            <a:ext cx="0" cy="3662590"/>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1423EA4-8EEA-3790-50BD-9B119245B17D}"/>
              </a:ext>
              <a:ext uri="{C183D7F6-B498-43B3-948B-1728B52AA6E4}">
                <adec:decorative xmlns:adec="http://schemas.microsoft.com/office/drawing/2017/decorative" val="1"/>
              </a:ext>
            </a:extLst>
          </p:cNvPr>
          <p:cNvCxnSpPr>
            <a:cxnSpLocks/>
          </p:cNvCxnSpPr>
          <p:nvPr/>
        </p:nvCxnSpPr>
        <p:spPr>
          <a:xfrm flipH="1" flipV="1">
            <a:off x="4336591" y="3293036"/>
            <a:ext cx="4322379" cy="17984"/>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3886E9C-7A9C-06E2-9840-A95DB49F3DD0}"/>
              </a:ext>
              <a:ext uri="{C183D7F6-B498-43B3-948B-1728B52AA6E4}">
                <adec:decorative xmlns:adec="http://schemas.microsoft.com/office/drawing/2017/decorative" val="1"/>
              </a:ext>
            </a:extLst>
          </p:cNvPr>
          <p:cNvSpPr txBox="1"/>
          <p:nvPr/>
        </p:nvSpPr>
        <p:spPr>
          <a:xfrm>
            <a:off x="5384524" y="2006880"/>
            <a:ext cx="3583263" cy="2616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91919"/>
                </a:solidFill>
                <a:latin typeface="Arial Narrow"/>
              </a:rPr>
              <a:t>F</a:t>
            </a:r>
            <a:r>
              <a:rPr kumimoji="0" lang="en-US" sz="1100" b="0" i="0" u="none" strike="noStrike" kern="1200" cap="none" spc="0" normalizeH="0" baseline="0" noProof="0">
                <a:ln>
                  <a:noFill/>
                </a:ln>
                <a:solidFill>
                  <a:srgbClr val="191919"/>
                </a:solidFill>
                <a:effectLst/>
                <a:uLnTx/>
                <a:uFillTx/>
                <a:latin typeface="Arial Narrow"/>
                <a:ea typeface="+mn-ea"/>
                <a:cs typeface="+mn-cs"/>
              </a:rPr>
              <a:t>rom Culturally and Linguistically Diverse (CALD) background.</a:t>
            </a:r>
            <a:endParaRPr kumimoji="0" lang="en-AU" sz="1100" b="0" i="0" u="none" strike="noStrike" kern="1200" cap="none" spc="0" normalizeH="0" baseline="0" noProof="0">
              <a:ln>
                <a:noFill/>
              </a:ln>
              <a:solidFill>
                <a:srgbClr val="931B2F"/>
              </a:solidFill>
              <a:effectLst/>
              <a:uLnTx/>
              <a:uFillTx/>
              <a:latin typeface="Arial Narrow"/>
              <a:ea typeface="+mn-ea"/>
              <a:cs typeface="+mn-cs"/>
            </a:endParaRPr>
          </a:p>
        </p:txBody>
      </p:sp>
      <p:sp>
        <p:nvSpPr>
          <p:cNvPr id="37" name="Rectangle 36">
            <a:extLst>
              <a:ext uri="{FF2B5EF4-FFF2-40B4-BE49-F238E27FC236}">
                <a16:creationId xmlns:a16="http://schemas.microsoft.com/office/drawing/2014/main" id="{3A98265B-7CAD-DE70-51E4-22F226D56F66}"/>
              </a:ext>
              <a:ext uri="{C183D7F6-B498-43B3-948B-1728B52AA6E4}">
                <adec:decorative xmlns:adec="http://schemas.microsoft.com/office/drawing/2017/decorative" val="1"/>
              </a:ext>
            </a:extLst>
          </p:cNvPr>
          <p:cNvSpPr/>
          <p:nvPr/>
        </p:nvSpPr>
        <p:spPr>
          <a:xfrm>
            <a:off x="938912" y="2852777"/>
            <a:ext cx="3251877" cy="533934"/>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The majority of cadets are between 30 – 39 years old (31 of the 63 cadets). It is interesting to note that almost a third of the cadets were between 40 – 59 years old.</a:t>
            </a:r>
          </a:p>
        </p:txBody>
      </p:sp>
      <p:sp>
        <p:nvSpPr>
          <p:cNvPr id="38" name="Rectangle 37">
            <a:extLst>
              <a:ext uri="{FF2B5EF4-FFF2-40B4-BE49-F238E27FC236}">
                <a16:creationId xmlns:a16="http://schemas.microsoft.com/office/drawing/2014/main" id="{0E232A20-0DAF-0089-F02B-5ABD26219A48}"/>
              </a:ext>
              <a:ext uri="{C183D7F6-B498-43B3-948B-1728B52AA6E4}">
                <adec:decorative xmlns:adec="http://schemas.microsoft.com/office/drawing/2017/decorative" val="1"/>
              </a:ext>
            </a:extLst>
          </p:cNvPr>
          <p:cNvSpPr/>
          <p:nvPr/>
        </p:nvSpPr>
        <p:spPr>
          <a:xfrm>
            <a:off x="938912" y="3700047"/>
            <a:ext cx="3251877" cy="540346"/>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Most of the cadets are located in New South Wales (24 cadets) and Queensland (21 cadets).</a:t>
            </a:r>
          </a:p>
          <a:p>
            <a:pPr>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grpSp>
        <p:nvGrpSpPr>
          <p:cNvPr id="45" name="Group 44">
            <a:extLst>
              <a:ext uri="{FF2B5EF4-FFF2-40B4-BE49-F238E27FC236}">
                <a16:creationId xmlns:a16="http://schemas.microsoft.com/office/drawing/2014/main" id="{8A82609C-949B-060F-5CB2-4DDA71F80A96}"/>
              </a:ext>
              <a:ext uri="{C183D7F6-B498-43B3-948B-1728B52AA6E4}">
                <adec:decorative xmlns:adec="http://schemas.microsoft.com/office/drawing/2017/decorative" val="1"/>
              </a:ext>
            </a:extLst>
          </p:cNvPr>
          <p:cNvGrpSpPr>
            <a:grpSpLocks noChangeAspect="1"/>
          </p:cNvGrpSpPr>
          <p:nvPr/>
        </p:nvGrpSpPr>
        <p:grpSpPr>
          <a:xfrm>
            <a:off x="458071" y="3740467"/>
            <a:ext cx="407791" cy="389024"/>
            <a:chOff x="2231296" y="1700212"/>
            <a:chExt cx="4681408" cy="4465637"/>
          </a:xfrm>
        </p:grpSpPr>
        <p:sp>
          <p:nvSpPr>
            <p:cNvPr id="46" name="Freeform 45">
              <a:extLst>
                <a:ext uri="{FF2B5EF4-FFF2-40B4-BE49-F238E27FC236}">
                  <a16:creationId xmlns:a16="http://schemas.microsoft.com/office/drawing/2014/main" id="{F8C26192-4CB9-C65A-4CD6-3971F3C5A54F}"/>
                </a:ext>
              </a:extLst>
            </p:cNvPr>
            <p:cNvSpPr>
              <a:spLocks noChangeAspect="1"/>
            </p:cNvSpPr>
            <p:nvPr>
              <p:custDataLst>
                <p:tags r:id="rId1"/>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7" name="Freeform 46">
              <a:extLst>
                <a:ext uri="{FF2B5EF4-FFF2-40B4-BE49-F238E27FC236}">
                  <a16:creationId xmlns:a16="http://schemas.microsoft.com/office/drawing/2014/main" id="{B4CE2775-C39E-7CA2-A58C-A1C6D7F00846}"/>
                </a:ext>
              </a:extLst>
            </p:cNvPr>
            <p:cNvSpPr>
              <a:spLocks noChangeAspect="1"/>
            </p:cNvSpPr>
            <p:nvPr>
              <p:custDataLst>
                <p:tags r:id="rId2"/>
              </p:custDataLst>
            </p:nvPr>
          </p:nvSpPr>
          <p:spPr>
            <a:xfrm>
              <a:off x="4045937" y="1887238"/>
              <a:ext cx="1121963" cy="1943069"/>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8" name="Freeform 47">
              <a:extLst>
                <a:ext uri="{FF2B5EF4-FFF2-40B4-BE49-F238E27FC236}">
                  <a16:creationId xmlns:a16="http://schemas.microsoft.com/office/drawing/2014/main" id="{4758D628-EF5A-ECC1-10D4-6CE1382D5757}"/>
                </a:ext>
              </a:extLst>
            </p:cNvPr>
            <p:cNvSpPr>
              <a:spLocks noChangeAspect="1"/>
            </p:cNvSpPr>
            <p:nvPr>
              <p:custDataLst>
                <p:tags r:id="rId3"/>
              </p:custDataLst>
            </p:nvPr>
          </p:nvSpPr>
          <p:spPr>
            <a:xfrm>
              <a:off x="2231296" y="2257208"/>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9" name="Freeform 48">
              <a:extLst>
                <a:ext uri="{FF2B5EF4-FFF2-40B4-BE49-F238E27FC236}">
                  <a16:creationId xmlns:a16="http://schemas.microsoft.com/office/drawing/2014/main" id="{DF3D7742-D4B8-7F19-8A4A-8EF64FF0C1F2}"/>
                </a:ext>
              </a:extLst>
            </p:cNvPr>
            <p:cNvSpPr>
              <a:spLocks noChangeAspect="1"/>
            </p:cNvSpPr>
            <p:nvPr>
              <p:custDataLst>
                <p:tags r:id="rId4"/>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0" name="Freeform 49">
              <a:extLst>
                <a:ext uri="{FF2B5EF4-FFF2-40B4-BE49-F238E27FC236}">
                  <a16:creationId xmlns:a16="http://schemas.microsoft.com/office/drawing/2014/main" id="{2BC1405F-D64E-5A0C-C5BF-3E4ECD262297}"/>
                </a:ext>
              </a:extLst>
            </p:cNvPr>
            <p:cNvSpPr>
              <a:spLocks noChangeAspect="1"/>
            </p:cNvSpPr>
            <p:nvPr>
              <p:custDataLst>
                <p:tags r:id="rId5"/>
              </p:custDataLst>
            </p:nvPr>
          </p:nvSpPr>
          <p:spPr>
            <a:xfrm>
              <a:off x="5408346" y="4234075"/>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solidFill>
              <a:schemeClr val="tx2"/>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1" name="Freeform 50">
              <a:extLst>
                <a:ext uri="{FF2B5EF4-FFF2-40B4-BE49-F238E27FC236}">
                  <a16:creationId xmlns:a16="http://schemas.microsoft.com/office/drawing/2014/main" id="{C3A9075D-7E83-AA5C-5953-404E2F095E1B}"/>
                </a:ext>
              </a:extLst>
            </p:cNvPr>
            <p:cNvSpPr>
              <a:spLocks noChangeAspect="1"/>
            </p:cNvSpPr>
            <p:nvPr>
              <p:custDataLst>
                <p:tags r:id="rId6"/>
              </p:custDataLst>
            </p:nvPr>
          </p:nvSpPr>
          <p:spPr>
            <a:xfrm>
              <a:off x="4086025" y="3820286"/>
              <a:ext cx="1390250" cy="1579183"/>
            </a:xfrm>
            <a:custGeom>
              <a:avLst/>
              <a:gdLst/>
              <a:ahLst/>
              <a:cxnLst/>
              <a:rect l="l" t="t" r="r" b="b"/>
              <a:pathLst>
                <a:path w="1390250" h="1579183">
                  <a:moveTo>
                    <a:pt x="922736" y="1242390"/>
                  </a:moveTo>
                  <a:lnTo>
                    <a:pt x="924520" y="1242797"/>
                  </a:lnTo>
                  <a:lnTo>
                    <a:pt x="933187" y="1246314"/>
                  </a:lnTo>
                  <a:lnTo>
                    <a:pt x="934142" y="1246390"/>
                  </a:lnTo>
                  <a:lnTo>
                    <a:pt x="935081" y="1246056"/>
                  </a:lnTo>
                  <a:lnTo>
                    <a:pt x="937091" y="1244649"/>
                  </a:lnTo>
                  <a:lnTo>
                    <a:pt x="938925" y="1244651"/>
                  </a:lnTo>
                  <a:lnTo>
                    <a:pt x="941685" y="1245032"/>
                  </a:lnTo>
                  <a:lnTo>
                    <a:pt x="943472" y="1244876"/>
                  </a:lnTo>
                  <a:lnTo>
                    <a:pt x="947296" y="1243588"/>
                  </a:lnTo>
                  <a:lnTo>
                    <a:pt x="949188" y="1243405"/>
                  </a:lnTo>
                  <a:lnTo>
                    <a:pt x="950760" y="1244342"/>
                  </a:lnTo>
                  <a:lnTo>
                    <a:pt x="952994" y="1243355"/>
                  </a:lnTo>
                  <a:lnTo>
                    <a:pt x="954147" y="1244477"/>
                  </a:lnTo>
                  <a:lnTo>
                    <a:pt x="954006" y="1246180"/>
                  </a:lnTo>
                  <a:lnTo>
                    <a:pt x="952471" y="1247046"/>
                  </a:lnTo>
                  <a:lnTo>
                    <a:pt x="950188" y="1247780"/>
                  </a:lnTo>
                  <a:lnTo>
                    <a:pt x="948573" y="1249524"/>
                  </a:lnTo>
                  <a:lnTo>
                    <a:pt x="948310" y="1251337"/>
                  </a:lnTo>
                  <a:lnTo>
                    <a:pt x="950071" y="1252219"/>
                  </a:lnTo>
                  <a:lnTo>
                    <a:pt x="953661" y="1252350"/>
                  </a:lnTo>
                  <a:lnTo>
                    <a:pt x="955152" y="1252698"/>
                  </a:lnTo>
                  <a:lnTo>
                    <a:pt x="955184" y="1253391"/>
                  </a:lnTo>
                  <a:lnTo>
                    <a:pt x="952546" y="1256878"/>
                  </a:lnTo>
                  <a:lnTo>
                    <a:pt x="947797" y="1261798"/>
                  </a:lnTo>
                  <a:lnTo>
                    <a:pt x="949909" y="1264075"/>
                  </a:lnTo>
                  <a:lnTo>
                    <a:pt x="952211" y="1264242"/>
                  </a:lnTo>
                  <a:lnTo>
                    <a:pt x="954554" y="1264045"/>
                  </a:lnTo>
                  <a:lnTo>
                    <a:pt x="958672" y="1266147"/>
                  </a:lnTo>
                  <a:lnTo>
                    <a:pt x="961358" y="1266090"/>
                  </a:lnTo>
                  <a:lnTo>
                    <a:pt x="965724" y="1265185"/>
                  </a:lnTo>
                  <a:lnTo>
                    <a:pt x="967021" y="1264668"/>
                  </a:lnTo>
                  <a:lnTo>
                    <a:pt x="967813" y="1264163"/>
                  </a:lnTo>
                  <a:lnTo>
                    <a:pt x="968469" y="1264199"/>
                  </a:lnTo>
                  <a:lnTo>
                    <a:pt x="969310" y="1265320"/>
                  </a:lnTo>
                  <a:lnTo>
                    <a:pt x="969762" y="1266532"/>
                  </a:lnTo>
                  <a:lnTo>
                    <a:pt x="969670" y="1267472"/>
                  </a:lnTo>
                  <a:lnTo>
                    <a:pt x="969341" y="1268528"/>
                  </a:lnTo>
                  <a:lnTo>
                    <a:pt x="969100" y="1270112"/>
                  </a:lnTo>
                  <a:lnTo>
                    <a:pt x="969776" y="1272653"/>
                  </a:lnTo>
                  <a:lnTo>
                    <a:pt x="971658" y="1273584"/>
                  </a:lnTo>
                  <a:lnTo>
                    <a:pt x="974033" y="1273391"/>
                  </a:lnTo>
                  <a:lnTo>
                    <a:pt x="976238" y="1272628"/>
                  </a:lnTo>
                  <a:lnTo>
                    <a:pt x="977905" y="1271456"/>
                  </a:lnTo>
                  <a:lnTo>
                    <a:pt x="979357" y="1269730"/>
                  </a:lnTo>
                  <a:lnTo>
                    <a:pt x="980393" y="1267612"/>
                  </a:lnTo>
                  <a:lnTo>
                    <a:pt x="980856" y="1265293"/>
                  </a:lnTo>
                  <a:lnTo>
                    <a:pt x="982173" y="1263384"/>
                  </a:lnTo>
                  <a:lnTo>
                    <a:pt x="985024" y="1263160"/>
                  </a:lnTo>
                  <a:lnTo>
                    <a:pt x="988153" y="1263766"/>
                  </a:lnTo>
                  <a:lnTo>
                    <a:pt x="992421" y="1265245"/>
                  </a:lnTo>
                  <a:lnTo>
                    <a:pt x="996648" y="1267615"/>
                  </a:lnTo>
                  <a:lnTo>
                    <a:pt x="998368" y="1268136"/>
                  </a:lnTo>
                  <a:lnTo>
                    <a:pt x="998567" y="1268824"/>
                  </a:lnTo>
                  <a:lnTo>
                    <a:pt x="999154" y="1273093"/>
                  </a:lnTo>
                  <a:lnTo>
                    <a:pt x="999718" y="1274405"/>
                  </a:lnTo>
                  <a:lnTo>
                    <a:pt x="1001119" y="1275154"/>
                  </a:lnTo>
                  <a:lnTo>
                    <a:pt x="1002796" y="1275463"/>
                  </a:lnTo>
                  <a:lnTo>
                    <a:pt x="1004844" y="1275525"/>
                  </a:lnTo>
                  <a:lnTo>
                    <a:pt x="1004116" y="1277382"/>
                  </a:lnTo>
                  <a:lnTo>
                    <a:pt x="1004494" y="1279693"/>
                  </a:lnTo>
                  <a:lnTo>
                    <a:pt x="1004154" y="1281629"/>
                  </a:lnTo>
                  <a:lnTo>
                    <a:pt x="1001295" y="1282330"/>
                  </a:lnTo>
                  <a:lnTo>
                    <a:pt x="999982" y="1283188"/>
                  </a:lnTo>
                  <a:lnTo>
                    <a:pt x="996968" y="1287238"/>
                  </a:lnTo>
                  <a:lnTo>
                    <a:pt x="995645" y="1288326"/>
                  </a:lnTo>
                  <a:lnTo>
                    <a:pt x="993445" y="1288301"/>
                  </a:lnTo>
                  <a:lnTo>
                    <a:pt x="991075" y="1287483"/>
                  </a:lnTo>
                  <a:lnTo>
                    <a:pt x="988974" y="1286236"/>
                  </a:lnTo>
                  <a:lnTo>
                    <a:pt x="985695" y="1283057"/>
                  </a:lnTo>
                  <a:lnTo>
                    <a:pt x="983835" y="1282272"/>
                  </a:lnTo>
                  <a:lnTo>
                    <a:pt x="981789" y="1282191"/>
                  </a:lnTo>
                  <a:lnTo>
                    <a:pt x="979371" y="1282411"/>
                  </a:lnTo>
                  <a:lnTo>
                    <a:pt x="977732" y="1282242"/>
                  </a:lnTo>
                  <a:lnTo>
                    <a:pt x="974721" y="1280806"/>
                  </a:lnTo>
                  <a:lnTo>
                    <a:pt x="972307" y="1280378"/>
                  </a:lnTo>
                  <a:lnTo>
                    <a:pt x="969719" y="1280384"/>
                  </a:lnTo>
                  <a:lnTo>
                    <a:pt x="965444" y="1281081"/>
                  </a:lnTo>
                  <a:lnTo>
                    <a:pt x="956547" y="1284677"/>
                  </a:lnTo>
                  <a:lnTo>
                    <a:pt x="951831" y="1285571"/>
                  </a:lnTo>
                  <a:lnTo>
                    <a:pt x="950137" y="1287301"/>
                  </a:lnTo>
                  <a:lnTo>
                    <a:pt x="949365" y="1289808"/>
                  </a:lnTo>
                  <a:lnTo>
                    <a:pt x="949448" y="1292713"/>
                  </a:lnTo>
                  <a:lnTo>
                    <a:pt x="949724" y="1293446"/>
                  </a:lnTo>
                  <a:lnTo>
                    <a:pt x="950182" y="1294092"/>
                  </a:lnTo>
                  <a:lnTo>
                    <a:pt x="950586" y="1294840"/>
                  </a:lnTo>
                  <a:lnTo>
                    <a:pt x="950746" y="1295894"/>
                  </a:lnTo>
                  <a:lnTo>
                    <a:pt x="950466" y="1297078"/>
                  </a:lnTo>
                  <a:lnTo>
                    <a:pt x="949940" y="1298022"/>
                  </a:lnTo>
                  <a:lnTo>
                    <a:pt x="949422" y="1298778"/>
                  </a:lnTo>
                  <a:lnTo>
                    <a:pt x="949168" y="1299334"/>
                  </a:lnTo>
                  <a:lnTo>
                    <a:pt x="948436" y="1300313"/>
                  </a:lnTo>
                  <a:lnTo>
                    <a:pt x="943356" y="1301355"/>
                  </a:lnTo>
                  <a:lnTo>
                    <a:pt x="936788" y="1305634"/>
                  </a:lnTo>
                  <a:lnTo>
                    <a:pt x="933177" y="1307088"/>
                  </a:lnTo>
                  <a:lnTo>
                    <a:pt x="931756" y="1305341"/>
                  </a:lnTo>
                  <a:lnTo>
                    <a:pt x="928785" y="1303425"/>
                  </a:lnTo>
                  <a:lnTo>
                    <a:pt x="924334" y="1297530"/>
                  </a:lnTo>
                  <a:lnTo>
                    <a:pt x="920977" y="1296178"/>
                  </a:lnTo>
                  <a:lnTo>
                    <a:pt x="915942" y="1295692"/>
                  </a:lnTo>
                  <a:lnTo>
                    <a:pt x="911123" y="1293508"/>
                  </a:lnTo>
                  <a:lnTo>
                    <a:pt x="909505" y="1293025"/>
                  </a:lnTo>
                  <a:lnTo>
                    <a:pt x="907808" y="1293021"/>
                  </a:lnTo>
                  <a:lnTo>
                    <a:pt x="905267" y="1294602"/>
                  </a:lnTo>
                  <a:lnTo>
                    <a:pt x="904431" y="1297277"/>
                  </a:lnTo>
                  <a:lnTo>
                    <a:pt x="903314" y="1299754"/>
                  </a:lnTo>
                  <a:lnTo>
                    <a:pt x="899996" y="1300756"/>
                  </a:lnTo>
                  <a:lnTo>
                    <a:pt x="898372" y="1300430"/>
                  </a:lnTo>
                  <a:lnTo>
                    <a:pt x="895055" y="1299108"/>
                  </a:lnTo>
                  <a:lnTo>
                    <a:pt x="893219" y="1298766"/>
                  </a:lnTo>
                  <a:lnTo>
                    <a:pt x="890023" y="1299450"/>
                  </a:lnTo>
                  <a:lnTo>
                    <a:pt x="888573" y="1299246"/>
                  </a:lnTo>
                  <a:lnTo>
                    <a:pt x="887530" y="1297716"/>
                  </a:lnTo>
                  <a:lnTo>
                    <a:pt x="880318" y="1300622"/>
                  </a:lnTo>
                  <a:lnTo>
                    <a:pt x="877008" y="1300959"/>
                  </a:lnTo>
                  <a:lnTo>
                    <a:pt x="873798" y="1299929"/>
                  </a:lnTo>
                  <a:lnTo>
                    <a:pt x="871765" y="1298359"/>
                  </a:lnTo>
                  <a:lnTo>
                    <a:pt x="871008" y="1298074"/>
                  </a:lnTo>
                  <a:lnTo>
                    <a:pt x="869807" y="1298289"/>
                  </a:lnTo>
                  <a:lnTo>
                    <a:pt x="867936" y="1299458"/>
                  </a:lnTo>
                  <a:lnTo>
                    <a:pt x="867031" y="1299725"/>
                  </a:lnTo>
                  <a:lnTo>
                    <a:pt x="864754" y="1299520"/>
                  </a:lnTo>
                  <a:lnTo>
                    <a:pt x="863542" y="1299578"/>
                  </a:lnTo>
                  <a:lnTo>
                    <a:pt x="862691" y="1300035"/>
                  </a:lnTo>
                  <a:lnTo>
                    <a:pt x="861438" y="1301338"/>
                  </a:lnTo>
                  <a:lnTo>
                    <a:pt x="860735" y="1301464"/>
                  </a:lnTo>
                  <a:lnTo>
                    <a:pt x="860046" y="1301151"/>
                  </a:lnTo>
                  <a:lnTo>
                    <a:pt x="858750" y="1301228"/>
                  </a:lnTo>
                  <a:lnTo>
                    <a:pt x="856890" y="1301813"/>
                  </a:lnTo>
                  <a:lnTo>
                    <a:pt x="855528" y="1302024"/>
                  </a:lnTo>
                  <a:lnTo>
                    <a:pt x="854685" y="1301246"/>
                  </a:lnTo>
                  <a:lnTo>
                    <a:pt x="854483" y="1298905"/>
                  </a:lnTo>
                  <a:lnTo>
                    <a:pt x="853922" y="1297318"/>
                  </a:lnTo>
                  <a:lnTo>
                    <a:pt x="852591" y="1294767"/>
                  </a:lnTo>
                  <a:lnTo>
                    <a:pt x="849751" y="1290423"/>
                  </a:lnTo>
                  <a:lnTo>
                    <a:pt x="848325" y="1289692"/>
                  </a:lnTo>
                  <a:lnTo>
                    <a:pt x="844429" y="1288891"/>
                  </a:lnTo>
                  <a:lnTo>
                    <a:pt x="842973" y="1288012"/>
                  </a:lnTo>
                  <a:lnTo>
                    <a:pt x="837002" y="1282088"/>
                  </a:lnTo>
                  <a:lnTo>
                    <a:pt x="837494" y="1280845"/>
                  </a:lnTo>
                  <a:lnTo>
                    <a:pt x="837626" y="1278293"/>
                  </a:lnTo>
                  <a:lnTo>
                    <a:pt x="837956" y="1276763"/>
                  </a:lnTo>
                  <a:lnTo>
                    <a:pt x="838454" y="1276138"/>
                  </a:lnTo>
                  <a:lnTo>
                    <a:pt x="839196" y="1275656"/>
                  </a:lnTo>
                  <a:lnTo>
                    <a:pt x="839865" y="1274753"/>
                  </a:lnTo>
                  <a:lnTo>
                    <a:pt x="840427" y="1271585"/>
                  </a:lnTo>
                  <a:lnTo>
                    <a:pt x="840907" y="1270446"/>
                  </a:lnTo>
                  <a:lnTo>
                    <a:pt x="841520" y="1269458"/>
                  </a:lnTo>
                  <a:lnTo>
                    <a:pt x="842187" y="1268649"/>
                  </a:lnTo>
                  <a:lnTo>
                    <a:pt x="842694" y="1267459"/>
                  </a:lnTo>
                  <a:lnTo>
                    <a:pt x="842416" y="1264948"/>
                  </a:lnTo>
                  <a:lnTo>
                    <a:pt x="842727" y="1263794"/>
                  </a:lnTo>
                  <a:lnTo>
                    <a:pt x="844480" y="1262430"/>
                  </a:lnTo>
                  <a:lnTo>
                    <a:pt x="846950" y="1261693"/>
                  </a:lnTo>
                  <a:lnTo>
                    <a:pt x="854335" y="1261233"/>
                  </a:lnTo>
                  <a:lnTo>
                    <a:pt x="859390" y="1258907"/>
                  </a:lnTo>
                  <a:lnTo>
                    <a:pt x="862494" y="1258673"/>
                  </a:lnTo>
                  <a:lnTo>
                    <a:pt x="863791" y="1258261"/>
                  </a:lnTo>
                  <a:lnTo>
                    <a:pt x="865454" y="1257137"/>
                  </a:lnTo>
                  <a:lnTo>
                    <a:pt x="866462" y="1256685"/>
                  </a:lnTo>
                  <a:lnTo>
                    <a:pt x="894911" y="1252891"/>
                  </a:lnTo>
                  <a:lnTo>
                    <a:pt x="896981" y="1252192"/>
                  </a:lnTo>
                  <a:lnTo>
                    <a:pt x="902333" y="1249610"/>
                  </a:lnTo>
                  <a:lnTo>
                    <a:pt x="916766" y="1246568"/>
                  </a:lnTo>
                  <a:lnTo>
                    <a:pt x="918174" y="1245609"/>
                  </a:lnTo>
                  <a:lnTo>
                    <a:pt x="919497" y="1244187"/>
                  </a:lnTo>
                  <a:lnTo>
                    <a:pt x="920935" y="1242895"/>
                  </a:lnTo>
                  <a:close/>
                  <a:moveTo>
                    <a:pt x="832755" y="1182598"/>
                  </a:moveTo>
                  <a:lnTo>
                    <a:pt x="834155" y="1183274"/>
                  </a:lnTo>
                  <a:lnTo>
                    <a:pt x="835334" y="1184940"/>
                  </a:lnTo>
                  <a:lnTo>
                    <a:pt x="836396" y="1186854"/>
                  </a:lnTo>
                  <a:lnTo>
                    <a:pt x="835698" y="1187716"/>
                  </a:lnTo>
                  <a:lnTo>
                    <a:pt x="834951" y="1186815"/>
                  </a:lnTo>
                  <a:lnTo>
                    <a:pt x="832763" y="1186820"/>
                  </a:lnTo>
                  <a:lnTo>
                    <a:pt x="831013" y="1186365"/>
                  </a:lnTo>
                  <a:lnTo>
                    <a:pt x="830243" y="1185360"/>
                  </a:lnTo>
                  <a:lnTo>
                    <a:pt x="831070" y="1183632"/>
                  </a:lnTo>
                  <a:close/>
                  <a:moveTo>
                    <a:pt x="796312" y="1155866"/>
                  </a:moveTo>
                  <a:lnTo>
                    <a:pt x="797902" y="1157087"/>
                  </a:lnTo>
                  <a:lnTo>
                    <a:pt x="802621" y="1165299"/>
                  </a:lnTo>
                  <a:lnTo>
                    <a:pt x="803801" y="1166595"/>
                  </a:lnTo>
                  <a:lnTo>
                    <a:pt x="804689" y="1167214"/>
                  </a:lnTo>
                  <a:lnTo>
                    <a:pt x="805310" y="1168130"/>
                  </a:lnTo>
                  <a:lnTo>
                    <a:pt x="805794" y="1170237"/>
                  </a:lnTo>
                  <a:lnTo>
                    <a:pt x="805932" y="1171801"/>
                  </a:lnTo>
                  <a:lnTo>
                    <a:pt x="805826" y="1173108"/>
                  </a:lnTo>
                  <a:lnTo>
                    <a:pt x="805329" y="1173609"/>
                  </a:lnTo>
                  <a:lnTo>
                    <a:pt x="804212" y="1172839"/>
                  </a:lnTo>
                  <a:lnTo>
                    <a:pt x="801213" y="1172242"/>
                  </a:lnTo>
                  <a:lnTo>
                    <a:pt x="800292" y="1170030"/>
                  </a:lnTo>
                  <a:lnTo>
                    <a:pt x="800134" y="1166957"/>
                  </a:lnTo>
                  <a:lnTo>
                    <a:pt x="799400" y="1163849"/>
                  </a:lnTo>
                  <a:lnTo>
                    <a:pt x="794900" y="1159562"/>
                  </a:lnTo>
                  <a:lnTo>
                    <a:pt x="793572" y="1156954"/>
                  </a:lnTo>
                  <a:close/>
                  <a:moveTo>
                    <a:pt x="931891" y="1099670"/>
                  </a:moveTo>
                  <a:lnTo>
                    <a:pt x="932257" y="1103006"/>
                  </a:lnTo>
                  <a:lnTo>
                    <a:pt x="931427" y="1106312"/>
                  </a:lnTo>
                  <a:lnTo>
                    <a:pt x="930041" y="1108058"/>
                  </a:lnTo>
                  <a:lnTo>
                    <a:pt x="928723" y="1106692"/>
                  </a:lnTo>
                  <a:lnTo>
                    <a:pt x="928170" y="1105069"/>
                  </a:lnTo>
                  <a:lnTo>
                    <a:pt x="929082" y="1103224"/>
                  </a:lnTo>
                  <a:close/>
                  <a:moveTo>
                    <a:pt x="631535" y="993058"/>
                  </a:moveTo>
                  <a:lnTo>
                    <a:pt x="631792" y="993511"/>
                  </a:lnTo>
                  <a:lnTo>
                    <a:pt x="632246" y="995088"/>
                  </a:lnTo>
                  <a:lnTo>
                    <a:pt x="632668" y="997859"/>
                  </a:lnTo>
                  <a:lnTo>
                    <a:pt x="631889" y="998689"/>
                  </a:lnTo>
                  <a:lnTo>
                    <a:pt x="630312" y="998819"/>
                  </a:lnTo>
                  <a:lnTo>
                    <a:pt x="628450" y="999439"/>
                  </a:lnTo>
                  <a:lnTo>
                    <a:pt x="626143" y="1003199"/>
                  </a:lnTo>
                  <a:lnTo>
                    <a:pt x="624898" y="1004213"/>
                  </a:lnTo>
                  <a:lnTo>
                    <a:pt x="624099" y="1002036"/>
                  </a:lnTo>
                  <a:lnTo>
                    <a:pt x="625348" y="998339"/>
                  </a:lnTo>
                  <a:lnTo>
                    <a:pt x="625553" y="997262"/>
                  </a:lnTo>
                  <a:lnTo>
                    <a:pt x="625589" y="995575"/>
                  </a:lnTo>
                  <a:lnTo>
                    <a:pt x="625789" y="994959"/>
                  </a:lnTo>
                  <a:lnTo>
                    <a:pt x="627190" y="994155"/>
                  </a:lnTo>
                  <a:lnTo>
                    <a:pt x="630147" y="993431"/>
                  </a:lnTo>
                  <a:lnTo>
                    <a:pt x="630393" y="993308"/>
                  </a:lnTo>
                  <a:close/>
                  <a:moveTo>
                    <a:pt x="539296" y="804735"/>
                  </a:moveTo>
                  <a:lnTo>
                    <a:pt x="539293" y="805511"/>
                  </a:lnTo>
                  <a:lnTo>
                    <a:pt x="533259" y="807338"/>
                  </a:lnTo>
                  <a:lnTo>
                    <a:pt x="534213" y="809354"/>
                  </a:lnTo>
                  <a:lnTo>
                    <a:pt x="534734" y="809984"/>
                  </a:lnTo>
                  <a:lnTo>
                    <a:pt x="533489" y="810610"/>
                  </a:lnTo>
                  <a:lnTo>
                    <a:pt x="532792" y="811803"/>
                  </a:lnTo>
                  <a:lnTo>
                    <a:pt x="532396" y="812966"/>
                  </a:lnTo>
                  <a:lnTo>
                    <a:pt x="532120" y="813500"/>
                  </a:lnTo>
                  <a:lnTo>
                    <a:pt x="530777" y="813664"/>
                  </a:lnTo>
                  <a:lnTo>
                    <a:pt x="527264" y="815249"/>
                  </a:lnTo>
                  <a:lnTo>
                    <a:pt x="524628" y="814132"/>
                  </a:lnTo>
                  <a:lnTo>
                    <a:pt x="524882" y="811815"/>
                  </a:lnTo>
                  <a:lnTo>
                    <a:pt x="526701" y="809240"/>
                  </a:lnTo>
                  <a:lnTo>
                    <a:pt x="528778" y="807326"/>
                  </a:lnTo>
                  <a:lnTo>
                    <a:pt x="530817" y="806230"/>
                  </a:lnTo>
                  <a:lnTo>
                    <a:pt x="533585" y="805305"/>
                  </a:lnTo>
                  <a:lnTo>
                    <a:pt x="536574" y="804736"/>
                  </a:lnTo>
                  <a:close/>
                  <a:moveTo>
                    <a:pt x="489028" y="0"/>
                  </a:moveTo>
                  <a:lnTo>
                    <a:pt x="521643" y="22"/>
                  </a:lnTo>
                  <a:lnTo>
                    <a:pt x="554254" y="114"/>
                  </a:lnTo>
                  <a:lnTo>
                    <a:pt x="586864" y="277"/>
                  </a:lnTo>
                  <a:lnTo>
                    <a:pt x="619477" y="511"/>
                  </a:lnTo>
                  <a:lnTo>
                    <a:pt x="652091" y="817"/>
                  </a:lnTo>
                  <a:lnTo>
                    <a:pt x="684697" y="1193"/>
                  </a:lnTo>
                  <a:lnTo>
                    <a:pt x="717308" y="1641"/>
                  </a:lnTo>
                  <a:lnTo>
                    <a:pt x="749909" y="2159"/>
                  </a:lnTo>
                  <a:lnTo>
                    <a:pt x="782516" y="2748"/>
                  </a:lnTo>
                  <a:lnTo>
                    <a:pt x="815112" y="3409"/>
                  </a:lnTo>
                  <a:lnTo>
                    <a:pt x="847713" y="4140"/>
                  </a:lnTo>
                  <a:lnTo>
                    <a:pt x="880296" y="4943"/>
                  </a:lnTo>
                  <a:lnTo>
                    <a:pt x="912896" y="5817"/>
                  </a:lnTo>
                  <a:lnTo>
                    <a:pt x="945479" y="6761"/>
                  </a:lnTo>
                  <a:lnTo>
                    <a:pt x="978062" y="7777"/>
                  </a:lnTo>
                  <a:lnTo>
                    <a:pt x="1010638" y="8863"/>
                  </a:lnTo>
                  <a:lnTo>
                    <a:pt x="1043211" y="10021"/>
                  </a:lnTo>
                  <a:lnTo>
                    <a:pt x="1086617" y="11675"/>
                  </a:lnTo>
                  <a:lnTo>
                    <a:pt x="1130030" y="13455"/>
                  </a:lnTo>
                  <a:lnTo>
                    <a:pt x="1173420" y="15362"/>
                  </a:lnTo>
                  <a:lnTo>
                    <a:pt x="1216805" y="17394"/>
                  </a:lnTo>
                  <a:lnTo>
                    <a:pt x="1260166" y="19553"/>
                  </a:lnTo>
                  <a:lnTo>
                    <a:pt x="1303526" y="21839"/>
                  </a:lnTo>
                  <a:lnTo>
                    <a:pt x="1346871" y="24251"/>
                  </a:lnTo>
                  <a:lnTo>
                    <a:pt x="1390197" y="26789"/>
                  </a:lnTo>
                  <a:lnTo>
                    <a:pt x="1390208" y="26790"/>
                  </a:lnTo>
                  <a:lnTo>
                    <a:pt x="1390215" y="26790"/>
                  </a:lnTo>
                  <a:lnTo>
                    <a:pt x="1390225" y="26791"/>
                  </a:lnTo>
                  <a:lnTo>
                    <a:pt x="1390232" y="26791"/>
                  </a:lnTo>
                  <a:lnTo>
                    <a:pt x="1390238" y="26792"/>
                  </a:lnTo>
                  <a:lnTo>
                    <a:pt x="1390250" y="26792"/>
                  </a:lnTo>
                  <a:lnTo>
                    <a:pt x="1387363" y="75184"/>
                  </a:lnTo>
                  <a:lnTo>
                    <a:pt x="1384447" y="123560"/>
                  </a:lnTo>
                  <a:lnTo>
                    <a:pt x="1381503" y="171935"/>
                  </a:lnTo>
                  <a:lnTo>
                    <a:pt x="1378530" y="220320"/>
                  </a:lnTo>
                  <a:lnTo>
                    <a:pt x="1375529" y="268690"/>
                  </a:lnTo>
                  <a:lnTo>
                    <a:pt x="1372499" y="317055"/>
                  </a:lnTo>
                  <a:lnTo>
                    <a:pt x="1369441" y="365431"/>
                  </a:lnTo>
                  <a:lnTo>
                    <a:pt x="1366354" y="413788"/>
                  </a:lnTo>
                  <a:lnTo>
                    <a:pt x="1363746" y="454298"/>
                  </a:lnTo>
                  <a:lnTo>
                    <a:pt x="1361119" y="494797"/>
                  </a:lnTo>
                  <a:lnTo>
                    <a:pt x="1358472" y="535285"/>
                  </a:lnTo>
                  <a:lnTo>
                    <a:pt x="1355805" y="575782"/>
                  </a:lnTo>
                  <a:lnTo>
                    <a:pt x="1353117" y="616281"/>
                  </a:lnTo>
                  <a:lnTo>
                    <a:pt x="1350411" y="656755"/>
                  </a:lnTo>
                  <a:lnTo>
                    <a:pt x="1347684" y="697231"/>
                  </a:lnTo>
                  <a:lnTo>
                    <a:pt x="1344937" y="737707"/>
                  </a:lnTo>
                  <a:lnTo>
                    <a:pt x="1342171" y="778177"/>
                  </a:lnTo>
                  <a:lnTo>
                    <a:pt x="1339384" y="818635"/>
                  </a:lnTo>
                  <a:lnTo>
                    <a:pt x="1336579" y="859079"/>
                  </a:lnTo>
                  <a:lnTo>
                    <a:pt x="1333753" y="899529"/>
                  </a:lnTo>
                  <a:lnTo>
                    <a:pt x="1330907" y="939972"/>
                  </a:lnTo>
                  <a:lnTo>
                    <a:pt x="1328042" y="980402"/>
                  </a:lnTo>
                  <a:lnTo>
                    <a:pt x="1325158" y="1020823"/>
                  </a:lnTo>
                  <a:lnTo>
                    <a:pt x="1322319" y="1060325"/>
                  </a:lnTo>
                  <a:lnTo>
                    <a:pt x="1321109" y="1057970"/>
                  </a:lnTo>
                  <a:lnTo>
                    <a:pt x="1319091" y="1055970"/>
                  </a:lnTo>
                  <a:lnTo>
                    <a:pt x="1318352" y="1066255"/>
                  </a:lnTo>
                  <a:lnTo>
                    <a:pt x="1313723" y="1130534"/>
                  </a:lnTo>
                  <a:lnTo>
                    <a:pt x="1309043" y="1194797"/>
                  </a:lnTo>
                  <a:lnTo>
                    <a:pt x="1304315" y="1259023"/>
                  </a:lnTo>
                  <a:lnTo>
                    <a:pt x="1299527" y="1323229"/>
                  </a:lnTo>
                  <a:lnTo>
                    <a:pt x="1294694" y="1387409"/>
                  </a:lnTo>
                  <a:lnTo>
                    <a:pt x="1289817" y="1451555"/>
                  </a:lnTo>
                  <a:lnTo>
                    <a:pt x="1284890" y="1515686"/>
                  </a:lnTo>
                  <a:lnTo>
                    <a:pt x="1279960" y="1579183"/>
                  </a:lnTo>
                  <a:lnTo>
                    <a:pt x="1278309" y="1578413"/>
                  </a:lnTo>
                  <a:lnTo>
                    <a:pt x="1253959" y="1578927"/>
                  </a:lnTo>
                  <a:lnTo>
                    <a:pt x="1251608" y="1578462"/>
                  </a:lnTo>
                  <a:lnTo>
                    <a:pt x="1249534" y="1577512"/>
                  </a:lnTo>
                  <a:lnTo>
                    <a:pt x="1247764" y="1576162"/>
                  </a:lnTo>
                  <a:lnTo>
                    <a:pt x="1246240" y="1574524"/>
                  </a:lnTo>
                  <a:lnTo>
                    <a:pt x="1245278" y="1574034"/>
                  </a:lnTo>
                  <a:lnTo>
                    <a:pt x="1242967" y="1574003"/>
                  </a:lnTo>
                  <a:lnTo>
                    <a:pt x="1242132" y="1573384"/>
                  </a:lnTo>
                  <a:lnTo>
                    <a:pt x="1241218" y="1572016"/>
                  </a:lnTo>
                  <a:lnTo>
                    <a:pt x="1240463" y="1571329"/>
                  </a:lnTo>
                  <a:lnTo>
                    <a:pt x="1238452" y="1570038"/>
                  </a:lnTo>
                  <a:lnTo>
                    <a:pt x="1231031" y="1562059"/>
                  </a:lnTo>
                  <a:lnTo>
                    <a:pt x="1229126" y="1560431"/>
                  </a:lnTo>
                  <a:lnTo>
                    <a:pt x="1225078" y="1558704"/>
                  </a:lnTo>
                  <a:lnTo>
                    <a:pt x="1223285" y="1557588"/>
                  </a:lnTo>
                  <a:lnTo>
                    <a:pt x="1223120" y="1557106"/>
                  </a:lnTo>
                  <a:lnTo>
                    <a:pt x="1222851" y="1555402"/>
                  </a:lnTo>
                  <a:lnTo>
                    <a:pt x="1222719" y="1554911"/>
                  </a:lnTo>
                  <a:lnTo>
                    <a:pt x="1222321" y="1554667"/>
                  </a:lnTo>
                  <a:lnTo>
                    <a:pt x="1221126" y="1554248"/>
                  </a:lnTo>
                  <a:lnTo>
                    <a:pt x="1220744" y="1553994"/>
                  </a:lnTo>
                  <a:lnTo>
                    <a:pt x="1219726" y="1552506"/>
                  </a:lnTo>
                  <a:lnTo>
                    <a:pt x="1219541" y="1551603"/>
                  </a:lnTo>
                  <a:lnTo>
                    <a:pt x="1219590" y="1549877"/>
                  </a:lnTo>
                  <a:lnTo>
                    <a:pt x="1219401" y="1547978"/>
                  </a:lnTo>
                  <a:lnTo>
                    <a:pt x="1218017" y="1543899"/>
                  </a:lnTo>
                  <a:lnTo>
                    <a:pt x="1213586" y="1534961"/>
                  </a:lnTo>
                  <a:lnTo>
                    <a:pt x="1213104" y="1532709"/>
                  </a:lnTo>
                  <a:lnTo>
                    <a:pt x="1209512" y="1524043"/>
                  </a:lnTo>
                  <a:lnTo>
                    <a:pt x="1206919" y="1520869"/>
                  </a:lnTo>
                  <a:lnTo>
                    <a:pt x="1199570" y="1514353"/>
                  </a:lnTo>
                  <a:lnTo>
                    <a:pt x="1197024" y="1510996"/>
                  </a:lnTo>
                  <a:lnTo>
                    <a:pt x="1197084" y="1510119"/>
                  </a:lnTo>
                  <a:lnTo>
                    <a:pt x="1199612" y="1509386"/>
                  </a:lnTo>
                  <a:lnTo>
                    <a:pt x="1199516" y="1506885"/>
                  </a:lnTo>
                  <a:lnTo>
                    <a:pt x="1197908" y="1504233"/>
                  </a:lnTo>
                  <a:lnTo>
                    <a:pt x="1195862" y="1502939"/>
                  </a:lnTo>
                  <a:lnTo>
                    <a:pt x="1194781" y="1502446"/>
                  </a:lnTo>
                  <a:lnTo>
                    <a:pt x="1192912" y="1500524"/>
                  </a:lnTo>
                  <a:lnTo>
                    <a:pt x="1191795" y="1500060"/>
                  </a:lnTo>
                  <a:lnTo>
                    <a:pt x="1191195" y="1499900"/>
                  </a:lnTo>
                  <a:lnTo>
                    <a:pt x="1190240" y="1499278"/>
                  </a:lnTo>
                  <a:lnTo>
                    <a:pt x="1189730" y="1499133"/>
                  </a:lnTo>
                  <a:lnTo>
                    <a:pt x="1189071" y="1499483"/>
                  </a:lnTo>
                  <a:lnTo>
                    <a:pt x="1188678" y="1500341"/>
                  </a:lnTo>
                  <a:lnTo>
                    <a:pt x="1188518" y="1501213"/>
                  </a:lnTo>
                  <a:lnTo>
                    <a:pt x="1188540" y="1501633"/>
                  </a:lnTo>
                  <a:lnTo>
                    <a:pt x="1185237" y="1499577"/>
                  </a:lnTo>
                  <a:lnTo>
                    <a:pt x="1167269" y="1470433"/>
                  </a:lnTo>
                  <a:lnTo>
                    <a:pt x="1165107" y="1464148"/>
                  </a:lnTo>
                  <a:lnTo>
                    <a:pt x="1162508" y="1458846"/>
                  </a:lnTo>
                  <a:lnTo>
                    <a:pt x="1163195" y="1457594"/>
                  </a:lnTo>
                  <a:lnTo>
                    <a:pt x="1164972" y="1456896"/>
                  </a:lnTo>
                  <a:lnTo>
                    <a:pt x="1166832" y="1455447"/>
                  </a:lnTo>
                  <a:lnTo>
                    <a:pt x="1167782" y="1452103"/>
                  </a:lnTo>
                  <a:lnTo>
                    <a:pt x="1166510" y="1449128"/>
                  </a:lnTo>
                  <a:lnTo>
                    <a:pt x="1164555" y="1446179"/>
                  </a:lnTo>
                  <a:lnTo>
                    <a:pt x="1163355" y="1442862"/>
                  </a:lnTo>
                  <a:lnTo>
                    <a:pt x="1163246" y="1438001"/>
                  </a:lnTo>
                  <a:lnTo>
                    <a:pt x="1162697" y="1436052"/>
                  </a:lnTo>
                  <a:lnTo>
                    <a:pt x="1161080" y="1433930"/>
                  </a:lnTo>
                  <a:lnTo>
                    <a:pt x="1158487" y="1432298"/>
                  </a:lnTo>
                  <a:lnTo>
                    <a:pt x="1157464" y="1431173"/>
                  </a:lnTo>
                  <a:lnTo>
                    <a:pt x="1157215" y="1429252"/>
                  </a:lnTo>
                  <a:lnTo>
                    <a:pt x="1169285" y="1423298"/>
                  </a:lnTo>
                  <a:lnTo>
                    <a:pt x="1172639" y="1420517"/>
                  </a:lnTo>
                  <a:lnTo>
                    <a:pt x="1175673" y="1416418"/>
                  </a:lnTo>
                  <a:lnTo>
                    <a:pt x="1177541" y="1411740"/>
                  </a:lnTo>
                  <a:lnTo>
                    <a:pt x="1178545" y="1406447"/>
                  </a:lnTo>
                  <a:lnTo>
                    <a:pt x="1178985" y="1389417"/>
                  </a:lnTo>
                  <a:lnTo>
                    <a:pt x="1178741" y="1387703"/>
                  </a:lnTo>
                  <a:lnTo>
                    <a:pt x="1167855" y="1354950"/>
                  </a:lnTo>
                  <a:lnTo>
                    <a:pt x="1159391" y="1332734"/>
                  </a:lnTo>
                  <a:lnTo>
                    <a:pt x="1153401" y="1315880"/>
                  </a:lnTo>
                  <a:lnTo>
                    <a:pt x="1151530" y="1313577"/>
                  </a:lnTo>
                  <a:lnTo>
                    <a:pt x="1148243" y="1310455"/>
                  </a:lnTo>
                  <a:lnTo>
                    <a:pt x="1144219" y="1303698"/>
                  </a:lnTo>
                  <a:lnTo>
                    <a:pt x="1143693" y="1301813"/>
                  </a:lnTo>
                  <a:lnTo>
                    <a:pt x="1142758" y="1300191"/>
                  </a:lnTo>
                  <a:lnTo>
                    <a:pt x="1124610" y="1279557"/>
                  </a:lnTo>
                  <a:lnTo>
                    <a:pt x="1117370" y="1271672"/>
                  </a:lnTo>
                  <a:lnTo>
                    <a:pt x="1113578" y="1269039"/>
                  </a:lnTo>
                  <a:lnTo>
                    <a:pt x="1110484" y="1265214"/>
                  </a:lnTo>
                  <a:lnTo>
                    <a:pt x="1107326" y="1263402"/>
                  </a:lnTo>
                  <a:lnTo>
                    <a:pt x="1103697" y="1259574"/>
                  </a:lnTo>
                  <a:lnTo>
                    <a:pt x="1100552" y="1257785"/>
                  </a:lnTo>
                  <a:lnTo>
                    <a:pt x="1097344" y="1254000"/>
                  </a:lnTo>
                  <a:lnTo>
                    <a:pt x="1094190" y="1252475"/>
                  </a:lnTo>
                  <a:lnTo>
                    <a:pt x="1089102" y="1248383"/>
                  </a:lnTo>
                  <a:lnTo>
                    <a:pt x="1093524" y="1247293"/>
                  </a:lnTo>
                  <a:lnTo>
                    <a:pt x="1097777" y="1249909"/>
                  </a:lnTo>
                  <a:lnTo>
                    <a:pt x="1132247" y="1285454"/>
                  </a:lnTo>
                  <a:lnTo>
                    <a:pt x="1142034" y="1296209"/>
                  </a:lnTo>
                  <a:lnTo>
                    <a:pt x="1146945" y="1302897"/>
                  </a:lnTo>
                  <a:lnTo>
                    <a:pt x="1153373" y="1312584"/>
                  </a:lnTo>
                  <a:lnTo>
                    <a:pt x="1156565" y="1320654"/>
                  </a:lnTo>
                  <a:lnTo>
                    <a:pt x="1162384" y="1336022"/>
                  </a:lnTo>
                  <a:lnTo>
                    <a:pt x="1163096" y="1336061"/>
                  </a:lnTo>
                  <a:lnTo>
                    <a:pt x="1162788" y="1330379"/>
                  </a:lnTo>
                  <a:lnTo>
                    <a:pt x="1157893" y="1316256"/>
                  </a:lnTo>
                  <a:lnTo>
                    <a:pt x="1157128" y="1311253"/>
                  </a:lnTo>
                  <a:lnTo>
                    <a:pt x="1156570" y="1309251"/>
                  </a:lnTo>
                  <a:lnTo>
                    <a:pt x="1145191" y="1292387"/>
                  </a:lnTo>
                  <a:lnTo>
                    <a:pt x="1143448" y="1290565"/>
                  </a:lnTo>
                  <a:lnTo>
                    <a:pt x="1139388" y="1288896"/>
                  </a:lnTo>
                  <a:lnTo>
                    <a:pt x="1137745" y="1286964"/>
                  </a:lnTo>
                  <a:lnTo>
                    <a:pt x="1135296" y="1283313"/>
                  </a:lnTo>
                  <a:lnTo>
                    <a:pt x="1116513" y="1264402"/>
                  </a:lnTo>
                  <a:lnTo>
                    <a:pt x="1114551" y="1263695"/>
                  </a:lnTo>
                  <a:lnTo>
                    <a:pt x="1108140" y="1257620"/>
                  </a:lnTo>
                  <a:lnTo>
                    <a:pt x="1107266" y="1256392"/>
                  </a:lnTo>
                  <a:lnTo>
                    <a:pt x="1103088" y="1253597"/>
                  </a:lnTo>
                  <a:lnTo>
                    <a:pt x="1101881" y="1252521"/>
                  </a:lnTo>
                  <a:lnTo>
                    <a:pt x="1101458" y="1250276"/>
                  </a:lnTo>
                  <a:lnTo>
                    <a:pt x="1102096" y="1248650"/>
                  </a:lnTo>
                  <a:lnTo>
                    <a:pt x="1103583" y="1248134"/>
                  </a:lnTo>
                  <a:lnTo>
                    <a:pt x="1105666" y="1249180"/>
                  </a:lnTo>
                  <a:lnTo>
                    <a:pt x="1105985" y="1245933"/>
                  </a:lnTo>
                  <a:lnTo>
                    <a:pt x="1107059" y="1243908"/>
                  </a:lnTo>
                  <a:lnTo>
                    <a:pt x="1110123" y="1240943"/>
                  </a:lnTo>
                  <a:lnTo>
                    <a:pt x="1112526" y="1239404"/>
                  </a:lnTo>
                  <a:lnTo>
                    <a:pt x="1114578" y="1240155"/>
                  </a:lnTo>
                  <a:lnTo>
                    <a:pt x="1117501" y="1243511"/>
                  </a:lnTo>
                  <a:lnTo>
                    <a:pt x="1119193" y="1244497"/>
                  </a:lnTo>
                  <a:lnTo>
                    <a:pt x="1121060" y="1245136"/>
                  </a:lnTo>
                  <a:lnTo>
                    <a:pt x="1122540" y="1246249"/>
                  </a:lnTo>
                  <a:lnTo>
                    <a:pt x="1123022" y="1248592"/>
                  </a:lnTo>
                  <a:lnTo>
                    <a:pt x="1122405" y="1251719"/>
                  </a:lnTo>
                  <a:lnTo>
                    <a:pt x="1121514" y="1253499"/>
                  </a:lnTo>
                  <a:lnTo>
                    <a:pt x="1121064" y="1254925"/>
                  </a:lnTo>
                  <a:lnTo>
                    <a:pt x="1121757" y="1257005"/>
                  </a:lnTo>
                  <a:lnTo>
                    <a:pt x="1122697" y="1257640"/>
                  </a:lnTo>
                  <a:lnTo>
                    <a:pt x="1123691" y="1257501"/>
                  </a:lnTo>
                  <a:lnTo>
                    <a:pt x="1124230" y="1257790"/>
                  </a:lnTo>
                  <a:lnTo>
                    <a:pt x="1123818" y="1259753"/>
                  </a:lnTo>
                  <a:lnTo>
                    <a:pt x="1122977" y="1260529"/>
                  </a:lnTo>
                  <a:lnTo>
                    <a:pt x="1121604" y="1261446"/>
                  </a:lnTo>
                  <a:lnTo>
                    <a:pt x="1120617" y="1262697"/>
                  </a:lnTo>
                  <a:lnTo>
                    <a:pt x="1121003" y="1264458"/>
                  </a:lnTo>
                  <a:lnTo>
                    <a:pt x="1122476" y="1265193"/>
                  </a:lnTo>
                  <a:lnTo>
                    <a:pt x="1128062" y="1266262"/>
                  </a:lnTo>
                  <a:lnTo>
                    <a:pt x="1129908" y="1266314"/>
                  </a:lnTo>
                  <a:lnTo>
                    <a:pt x="1132402" y="1264783"/>
                  </a:lnTo>
                  <a:lnTo>
                    <a:pt x="1132757" y="1262389"/>
                  </a:lnTo>
                  <a:lnTo>
                    <a:pt x="1132660" y="1259666"/>
                  </a:lnTo>
                  <a:lnTo>
                    <a:pt x="1133705" y="1257170"/>
                  </a:lnTo>
                  <a:lnTo>
                    <a:pt x="1135343" y="1254672"/>
                  </a:lnTo>
                  <a:lnTo>
                    <a:pt x="1134965" y="1252786"/>
                  </a:lnTo>
                  <a:lnTo>
                    <a:pt x="1127890" y="1245354"/>
                  </a:lnTo>
                  <a:lnTo>
                    <a:pt x="1126507" y="1244361"/>
                  </a:lnTo>
                  <a:lnTo>
                    <a:pt x="1122923" y="1243309"/>
                  </a:lnTo>
                  <a:lnTo>
                    <a:pt x="1121552" y="1242391"/>
                  </a:lnTo>
                  <a:lnTo>
                    <a:pt x="1121237" y="1240990"/>
                  </a:lnTo>
                  <a:lnTo>
                    <a:pt x="1122502" y="1240193"/>
                  </a:lnTo>
                  <a:lnTo>
                    <a:pt x="1125705" y="1239536"/>
                  </a:lnTo>
                  <a:lnTo>
                    <a:pt x="1126400" y="1239078"/>
                  </a:lnTo>
                  <a:lnTo>
                    <a:pt x="1126742" y="1238518"/>
                  </a:lnTo>
                  <a:lnTo>
                    <a:pt x="1127207" y="1238048"/>
                  </a:lnTo>
                  <a:lnTo>
                    <a:pt x="1128322" y="1237905"/>
                  </a:lnTo>
                  <a:lnTo>
                    <a:pt x="1129437" y="1238035"/>
                  </a:lnTo>
                  <a:lnTo>
                    <a:pt x="1135166" y="1239848"/>
                  </a:lnTo>
                  <a:lnTo>
                    <a:pt x="1136303" y="1239466"/>
                  </a:lnTo>
                  <a:lnTo>
                    <a:pt x="1137667" y="1237888"/>
                  </a:lnTo>
                  <a:lnTo>
                    <a:pt x="1138020" y="1236258"/>
                  </a:lnTo>
                  <a:lnTo>
                    <a:pt x="1137198" y="1234747"/>
                  </a:lnTo>
                  <a:lnTo>
                    <a:pt x="1136084" y="1233263"/>
                  </a:lnTo>
                  <a:lnTo>
                    <a:pt x="1135588" y="1231622"/>
                  </a:lnTo>
                  <a:lnTo>
                    <a:pt x="1137404" y="1226552"/>
                  </a:lnTo>
                  <a:lnTo>
                    <a:pt x="1137357" y="1224996"/>
                  </a:lnTo>
                  <a:lnTo>
                    <a:pt x="1136183" y="1224075"/>
                  </a:lnTo>
                  <a:lnTo>
                    <a:pt x="1134797" y="1224865"/>
                  </a:lnTo>
                  <a:lnTo>
                    <a:pt x="1132173" y="1227439"/>
                  </a:lnTo>
                  <a:lnTo>
                    <a:pt x="1131032" y="1222061"/>
                  </a:lnTo>
                  <a:lnTo>
                    <a:pt x="1127657" y="1218627"/>
                  </a:lnTo>
                  <a:lnTo>
                    <a:pt x="1123069" y="1216781"/>
                  </a:lnTo>
                  <a:lnTo>
                    <a:pt x="1118337" y="1216105"/>
                  </a:lnTo>
                  <a:lnTo>
                    <a:pt x="1118787" y="1216799"/>
                  </a:lnTo>
                  <a:lnTo>
                    <a:pt x="1119033" y="1217304"/>
                  </a:lnTo>
                  <a:lnTo>
                    <a:pt x="1119442" y="1217670"/>
                  </a:lnTo>
                  <a:lnTo>
                    <a:pt x="1120397" y="1217970"/>
                  </a:lnTo>
                  <a:lnTo>
                    <a:pt x="1118787" y="1219821"/>
                  </a:lnTo>
                  <a:lnTo>
                    <a:pt x="1113700" y="1222570"/>
                  </a:lnTo>
                  <a:lnTo>
                    <a:pt x="1111720" y="1224182"/>
                  </a:lnTo>
                  <a:lnTo>
                    <a:pt x="1109806" y="1225211"/>
                  </a:lnTo>
                  <a:lnTo>
                    <a:pt x="1106906" y="1225469"/>
                  </a:lnTo>
                  <a:lnTo>
                    <a:pt x="1103963" y="1225116"/>
                  </a:lnTo>
                  <a:lnTo>
                    <a:pt x="1102011" y="1224203"/>
                  </a:lnTo>
                  <a:lnTo>
                    <a:pt x="1097061" y="1225989"/>
                  </a:lnTo>
                  <a:lnTo>
                    <a:pt x="1094806" y="1227654"/>
                  </a:lnTo>
                  <a:lnTo>
                    <a:pt x="1093752" y="1230436"/>
                  </a:lnTo>
                  <a:lnTo>
                    <a:pt x="1094000" y="1234056"/>
                  </a:lnTo>
                  <a:lnTo>
                    <a:pt x="1095202" y="1235604"/>
                  </a:lnTo>
                  <a:lnTo>
                    <a:pt x="1099845" y="1237295"/>
                  </a:lnTo>
                  <a:lnTo>
                    <a:pt x="1101603" y="1238702"/>
                  </a:lnTo>
                  <a:lnTo>
                    <a:pt x="1102206" y="1240200"/>
                  </a:lnTo>
                  <a:lnTo>
                    <a:pt x="1101405" y="1241336"/>
                  </a:lnTo>
                  <a:lnTo>
                    <a:pt x="1098880" y="1241717"/>
                  </a:lnTo>
                  <a:lnTo>
                    <a:pt x="1097605" y="1241373"/>
                  </a:lnTo>
                  <a:lnTo>
                    <a:pt x="1095523" y="1240077"/>
                  </a:lnTo>
                  <a:lnTo>
                    <a:pt x="1089631" y="1238653"/>
                  </a:lnTo>
                  <a:lnTo>
                    <a:pt x="1088717" y="1237791"/>
                  </a:lnTo>
                  <a:lnTo>
                    <a:pt x="1087764" y="1235743"/>
                  </a:lnTo>
                  <a:lnTo>
                    <a:pt x="1086969" y="1234918"/>
                  </a:lnTo>
                  <a:lnTo>
                    <a:pt x="1085981" y="1234620"/>
                  </a:lnTo>
                  <a:lnTo>
                    <a:pt x="1077809" y="1234835"/>
                  </a:lnTo>
                  <a:lnTo>
                    <a:pt x="1076708" y="1235844"/>
                  </a:lnTo>
                  <a:lnTo>
                    <a:pt x="1078149" y="1238113"/>
                  </a:lnTo>
                  <a:lnTo>
                    <a:pt x="1079973" y="1238964"/>
                  </a:lnTo>
                  <a:lnTo>
                    <a:pt x="1087428" y="1239408"/>
                  </a:lnTo>
                  <a:lnTo>
                    <a:pt x="1088748" y="1239754"/>
                  </a:lnTo>
                  <a:lnTo>
                    <a:pt x="1089667" y="1240501"/>
                  </a:lnTo>
                  <a:lnTo>
                    <a:pt x="1091247" y="1242673"/>
                  </a:lnTo>
                  <a:lnTo>
                    <a:pt x="1092411" y="1243337"/>
                  </a:lnTo>
                  <a:lnTo>
                    <a:pt x="1093661" y="1243062"/>
                  </a:lnTo>
                  <a:lnTo>
                    <a:pt x="1094864" y="1242553"/>
                  </a:lnTo>
                  <a:lnTo>
                    <a:pt x="1095907" y="1242456"/>
                  </a:lnTo>
                  <a:lnTo>
                    <a:pt x="1097979" y="1243908"/>
                  </a:lnTo>
                  <a:lnTo>
                    <a:pt x="1097250" y="1245006"/>
                  </a:lnTo>
                  <a:lnTo>
                    <a:pt x="1094990" y="1245716"/>
                  </a:lnTo>
                  <a:lnTo>
                    <a:pt x="1092520" y="1245902"/>
                  </a:lnTo>
                  <a:lnTo>
                    <a:pt x="1091442" y="1245683"/>
                  </a:lnTo>
                  <a:lnTo>
                    <a:pt x="1089425" y="1244947"/>
                  </a:lnTo>
                  <a:lnTo>
                    <a:pt x="1088220" y="1244732"/>
                  </a:lnTo>
                  <a:lnTo>
                    <a:pt x="1087178" y="1244977"/>
                  </a:lnTo>
                  <a:lnTo>
                    <a:pt x="1085452" y="1246133"/>
                  </a:lnTo>
                  <a:lnTo>
                    <a:pt x="1084128" y="1246218"/>
                  </a:lnTo>
                  <a:lnTo>
                    <a:pt x="1082367" y="1245484"/>
                  </a:lnTo>
                  <a:lnTo>
                    <a:pt x="1078505" y="1243017"/>
                  </a:lnTo>
                  <a:lnTo>
                    <a:pt x="1076095" y="1242401"/>
                  </a:lnTo>
                  <a:lnTo>
                    <a:pt x="1071297" y="1242652"/>
                  </a:lnTo>
                  <a:lnTo>
                    <a:pt x="1062210" y="1244785"/>
                  </a:lnTo>
                  <a:lnTo>
                    <a:pt x="1059877" y="1245781"/>
                  </a:lnTo>
                  <a:lnTo>
                    <a:pt x="1058836" y="1247370"/>
                  </a:lnTo>
                  <a:lnTo>
                    <a:pt x="1057987" y="1249377"/>
                  </a:lnTo>
                  <a:lnTo>
                    <a:pt x="1056104" y="1251148"/>
                  </a:lnTo>
                  <a:lnTo>
                    <a:pt x="1052111" y="1253706"/>
                  </a:lnTo>
                  <a:lnTo>
                    <a:pt x="1048042" y="1255413"/>
                  </a:lnTo>
                  <a:lnTo>
                    <a:pt x="1038072" y="1256507"/>
                  </a:lnTo>
                  <a:lnTo>
                    <a:pt x="1021680" y="1255029"/>
                  </a:lnTo>
                  <a:lnTo>
                    <a:pt x="1021727" y="1254067"/>
                  </a:lnTo>
                  <a:lnTo>
                    <a:pt x="1020002" y="1255210"/>
                  </a:lnTo>
                  <a:lnTo>
                    <a:pt x="1017795" y="1256250"/>
                  </a:lnTo>
                  <a:lnTo>
                    <a:pt x="1015430" y="1256990"/>
                  </a:lnTo>
                  <a:lnTo>
                    <a:pt x="1013279" y="1257236"/>
                  </a:lnTo>
                  <a:lnTo>
                    <a:pt x="1010686" y="1256689"/>
                  </a:lnTo>
                  <a:lnTo>
                    <a:pt x="1008805" y="1255531"/>
                  </a:lnTo>
                  <a:lnTo>
                    <a:pt x="1003692" y="1250280"/>
                  </a:lnTo>
                  <a:lnTo>
                    <a:pt x="1003497" y="1248951"/>
                  </a:lnTo>
                  <a:lnTo>
                    <a:pt x="1004240" y="1247347"/>
                  </a:lnTo>
                  <a:lnTo>
                    <a:pt x="1004877" y="1244175"/>
                  </a:lnTo>
                  <a:lnTo>
                    <a:pt x="1005692" y="1241944"/>
                  </a:lnTo>
                  <a:lnTo>
                    <a:pt x="1007493" y="1240099"/>
                  </a:lnTo>
                  <a:lnTo>
                    <a:pt x="1009711" y="1238702"/>
                  </a:lnTo>
                  <a:lnTo>
                    <a:pt x="1020267" y="1234212"/>
                  </a:lnTo>
                  <a:lnTo>
                    <a:pt x="1023519" y="1231675"/>
                  </a:lnTo>
                  <a:lnTo>
                    <a:pt x="1026651" y="1227812"/>
                  </a:lnTo>
                  <a:lnTo>
                    <a:pt x="1029473" y="1223277"/>
                  </a:lnTo>
                  <a:lnTo>
                    <a:pt x="1031335" y="1221007"/>
                  </a:lnTo>
                  <a:lnTo>
                    <a:pt x="1033148" y="1220099"/>
                  </a:lnTo>
                  <a:lnTo>
                    <a:pt x="1034818" y="1219667"/>
                  </a:lnTo>
                  <a:lnTo>
                    <a:pt x="1036995" y="1218587"/>
                  </a:lnTo>
                  <a:lnTo>
                    <a:pt x="1039011" y="1217227"/>
                  </a:lnTo>
                  <a:lnTo>
                    <a:pt x="1040206" y="1215999"/>
                  </a:lnTo>
                  <a:lnTo>
                    <a:pt x="1041007" y="1213370"/>
                  </a:lnTo>
                  <a:lnTo>
                    <a:pt x="1040904" y="1208164"/>
                  </a:lnTo>
                  <a:lnTo>
                    <a:pt x="1041509" y="1205505"/>
                  </a:lnTo>
                  <a:lnTo>
                    <a:pt x="1042232" y="1204467"/>
                  </a:lnTo>
                  <a:lnTo>
                    <a:pt x="1043119" y="1203761"/>
                  </a:lnTo>
                  <a:lnTo>
                    <a:pt x="1043937" y="1202884"/>
                  </a:lnTo>
                  <a:lnTo>
                    <a:pt x="1044531" y="1201305"/>
                  </a:lnTo>
                  <a:lnTo>
                    <a:pt x="1044586" y="1199682"/>
                  </a:lnTo>
                  <a:lnTo>
                    <a:pt x="1044186" y="1198385"/>
                  </a:lnTo>
                  <a:lnTo>
                    <a:pt x="1043687" y="1197168"/>
                  </a:lnTo>
                  <a:lnTo>
                    <a:pt x="1043432" y="1195899"/>
                  </a:lnTo>
                  <a:lnTo>
                    <a:pt x="1043476" y="1193456"/>
                  </a:lnTo>
                  <a:lnTo>
                    <a:pt x="1044684" y="1186272"/>
                  </a:lnTo>
                  <a:lnTo>
                    <a:pt x="1045861" y="1183921"/>
                  </a:lnTo>
                  <a:lnTo>
                    <a:pt x="1049338" y="1179521"/>
                  </a:lnTo>
                  <a:lnTo>
                    <a:pt x="1050153" y="1177197"/>
                  </a:lnTo>
                  <a:lnTo>
                    <a:pt x="1049963" y="1171681"/>
                  </a:lnTo>
                  <a:lnTo>
                    <a:pt x="1048497" y="1161075"/>
                  </a:lnTo>
                  <a:lnTo>
                    <a:pt x="1048304" y="1155874"/>
                  </a:lnTo>
                  <a:lnTo>
                    <a:pt x="1049612" y="1145378"/>
                  </a:lnTo>
                  <a:lnTo>
                    <a:pt x="1050495" y="1142751"/>
                  </a:lnTo>
                  <a:lnTo>
                    <a:pt x="1052197" y="1142595"/>
                  </a:lnTo>
                  <a:lnTo>
                    <a:pt x="1054038" y="1144187"/>
                  </a:lnTo>
                  <a:lnTo>
                    <a:pt x="1055286" y="1146896"/>
                  </a:lnTo>
                  <a:lnTo>
                    <a:pt x="1055688" y="1144396"/>
                  </a:lnTo>
                  <a:lnTo>
                    <a:pt x="1055452" y="1141489"/>
                  </a:lnTo>
                  <a:lnTo>
                    <a:pt x="1054432" y="1139053"/>
                  </a:lnTo>
                  <a:lnTo>
                    <a:pt x="1052497" y="1137971"/>
                  </a:lnTo>
                  <a:lnTo>
                    <a:pt x="1051322" y="1137584"/>
                  </a:lnTo>
                  <a:lnTo>
                    <a:pt x="1050303" y="1136658"/>
                  </a:lnTo>
                  <a:lnTo>
                    <a:pt x="1049614" y="1135369"/>
                  </a:lnTo>
                  <a:lnTo>
                    <a:pt x="1049390" y="1133922"/>
                  </a:lnTo>
                  <a:lnTo>
                    <a:pt x="1048832" y="1133331"/>
                  </a:lnTo>
                  <a:lnTo>
                    <a:pt x="1046079" y="1132257"/>
                  </a:lnTo>
                  <a:lnTo>
                    <a:pt x="1045152" y="1131567"/>
                  </a:lnTo>
                  <a:lnTo>
                    <a:pt x="1044647" y="1130203"/>
                  </a:lnTo>
                  <a:lnTo>
                    <a:pt x="1044657" y="1128933"/>
                  </a:lnTo>
                  <a:lnTo>
                    <a:pt x="1044774" y="1127616"/>
                  </a:lnTo>
                  <a:lnTo>
                    <a:pt x="1044626" y="1126193"/>
                  </a:lnTo>
                  <a:lnTo>
                    <a:pt x="1044193" y="1125147"/>
                  </a:lnTo>
                  <a:lnTo>
                    <a:pt x="1040584" y="1121299"/>
                  </a:lnTo>
                  <a:lnTo>
                    <a:pt x="1037595" y="1118937"/>
                  </a:lnTo>
                  <a:lnTo>
                    <a:pt x="1036396" y="1117029"/>
                  </a:lnTo>
                  <a:lnTo>
                    <a:pt x="1034996" y="1112039"/>
                  </a:lnTo>
                  <a:lnTo>
                    <a:pt x="1033856" y="1109767"/>
                  </a:lnTo>
                  <a:lnTo>
                    <a:pt x="1030187" y="1107546"/>
                  </a:lnTo>
                  <a:lnTo>
                    <a:pt x="1028704" y="1104777"/>
                  </a:lnTo>
                  <a:lnTo>
                    <a:pt x="1026941" y="1098881"/>
                  </a:lnTo>
                  <a:lnTo>
                    <a:pt x="1024095" y="1083561"/>
                  </a:lnTo>
                  <a:lnTo>
                    <a:pt x="1022023" y="1079311"/>
                  </a:lnTo>
                  <a:lnTo>
                    <a:pt x="1018589" y="1076988"/>
                  </a:lnTo>
                  <a:lnTo>
                    <a:pt x="1016882" y="1075523"/>
                  </a:lnTo>
                  <a:lnTo>
                    <a:pt x="1016751" y="1074206"/>
                  </a:lnTo>
                  <a:lnTo>
                    <a:pt x="1017964" y="1071664"/>
                  </a:lnTo>
                  <a:lnTo>
                    <a:pt x="1017515" y="1069285"/>
                  </a:lnTo>
                  <a:lnTo>
                    <a:pt x="1011653" y="1060319"/>
                  </a:lnTo>
                  <a:lnTo>
                    <a:pt x="1009380" y="1058193"/>
                  </a:lnTo>
                  <a:lnTo>
                    <a:pt x="1008238" y="1059752"/>
                  </a:lnTo>
                  <a:lnTo>
                    <a:pt x="1007650" y="1062572"/>
                  </a:lnTo>
                  <a:lnTo>
                    <a:pt x="1006432" y="1064853"/>
                  </a:lnTo>
                  <a:lnTo>
                    <a:pt x="1002203" y="1070666"/>
                  </a:lnTo>
                  <a:lnTo>
                    <a:pt x="1001360" y="1072825"/>
                  </a:lnTo>
                  <a:lnTo>
                    <a:pt x="1001338" y="1075268"/>
                  </a:lnTo>
                  <a:lnTo>
                    <a:pt x="1002616" y="1078036"/>
                  </a:lnTo>
                  <a:lnTo>
                    <a:pt x="1003297" y="1078934"/>
                  </a:lnTo>
                  <a:lnTo>
                    <a:pt x="1003913" y="1079965"/>
                  </a:lnTo>
                  <a:lnTo>
                    <a:pt x="1004033" y="1081145"/>
                  </a:lnTo>
                  <a:lnTo>
                    <a:pt x="999651" y="1087224"/>
                  </a:lnTo>
                  <a:lnTo>
                    <a:pt x="992036" y="1094437"/>
                  </a:lnTo>
                  <a:lnTo>
                    <a:pt x="991630" y="1096330"/>
                  </a:lnTo>
                  <a:lnTo>
                    <a:pt x="987293" y="1108592"/>
                  </a:lnTo>
                  <a:lnTo>
                    <a:pt x="986966" y="1110561"/>
                  </a:lnTo>
                  <a:lnTo>
                    <a:pt x="986827" y="1114143"/>
                  </a:lnTo>
                  <a:lnTo>
                    <a:pt x="986632" y="1115646"/>
                  </a:lnTo>
                  <a:lnTo>
                    <a:pt x="985968" y="1116753"/>
                  </a:lnTo>
                  <a:lnTo>
                    <a:pt x="988674" y="1121262"/>
                  </a:lnTo>
                  <a:lnTo>
                    <a:pt x="987167" y="1123826"/>
                  </a:lnTo>
                  <a:lnTo>
                    <a:pt x="985892" y="1126650"/>
                  </a:lnTo>
                  <a:lnTo>
                    <a:pt x="984970" y="1129709"/>
                  </a:lnTo>
                  <a:lnTo>
                    <a:pt x="983967" y="1138637"/>
                  </a:lnTo>
                  <a:lnTo>
                    <a:pt x="983552" y="1140414"/>
                  </a:lnTo>
                  <a:lnTo>
                    <a:pt x="982834" y="1142012"/>
                  </a:lnTo>
                  <a:lnTo>
                    <a:pt x="980776" y="1145183"/>
                  </a:lnTo>
                  <a:lnTo>
                    <a:pt x="980349" y="1146069"/>
                  </a:lnTo>
                  <a:lnTo>
                    <a:pt x="979817" y="1147569"/>
                  </a:lnTo>
                  <a:lnTo>
                    <a:pt x="977718" y="1150132"/>
                  </a:lnTo>
                  <a:lnTo>
                    <a:pt x="977203" y="1151256"/>
                  </a:lnTo>
                  <a:lnTo>
                    <a:pt x="976970" y="1153060"/>
                  </a:lnTo>
                  <a:lnTo>
                    <a:pt x="975373" y="1158662"/>
                  </a:lnTo>
                  <a:lnTo>
                    <a:pt x="972285" y="1166032"/>
                  </a:lnTo>
                  <a:lnTo>
                    <a:pt x="971232" y="1170092"/>
                  </a:lnTo>
                  <a:lnTo>
                    <a:pt x="971910" y="1173566"/>
                  </a:lnTo>
                  <a:lnTo>
                    <a:pt x="969540" y="1175165"/>
                  </a:lnTo>
                  <a:lnTo>
                    <a:pt x="968920" y="1176547"/>
                  </a:lnTo>
                  <a:lnTo>
                    <a:pt x="969351" y="1180987"/>
                  </a:lnTo>
                  <a:lnTo>
                    <a:pt x="968964" y="1185208"/>
                  </a:lnTo>
                  <a:lnTo>
                    <a:pt x="968799" y="1185841"/>
                  </a:lnTo>
                  <a:lnTo>
                    <a:pt x="968546" y="1186084"/>
                  </a:lnTo>
                  <a:lnTo>
                    <a:pt x="965473" y="1187478"/>
                  </a:lnTo>
                  <a:lnTo>
                    <a:pt x="962667" y="1190928"/>
                  </a:lnTo>
                  <a:lnTo>
                    <a:pt x="961677" y="1191740"/>
                  </a:lnTo>
                  <a:lnTo>
                    <a:pt x="960274" y="1191940"/>
                  </a:lnTo>
                  <a:lnTo>
                    <a:pt x="954909" y="1189909"/>
                  </a:lnTo>
                  <a:lnTo>
                    <a:pt x="951024" y="1186393"/>
                  </a:lnTo>
                  <a:lnTo>
                    <a:pt x="948881" y="1185110"/>
                  </a:lnTo>
                  <a:lnTo>
                    <a:pt x="947675" y="1184889"/>
                  </a:lnTo>
                  <a:lnTo>
                    <a:pt x="944562" y="1184956"/>
                  </a:lnTo>
                  <a:lnTo>
                    <a:pt x="943392" y="1184506"/>
                  </a:lnTo>
                  <a:lnTo>
                    <a:pt x="941545" y="1183330"/>
                  </a:lnTo>
                  <a:lnTo>
                    <a:pt x="940592" y="1183055"/>
                  </a:lnTo>
                  <a:lnTo>
                    <a:pt x="936604" y="1182789"/>
                  </a:lnTo>
                  <a:lnTo>
                    <a:pt x="934625" y="1182961"/>
                  </a:lnTo>
                  <a:lnTo>
                    <a:pt x="932263" y="1183644"/>
                  </a:lnTo>
                  <a:lnTo>
                    <a:pt x="930096" y="1185110"/>
                  </a:lnTo>
                  <a:lnTo>
                    <a:pt x="926479" y="1188844"/>
                  </a:lnTo>
                  <a:lnTo>
                    <a:pt x="924472" y="1189540"/>
                  </a:lnTo>
                  <a:lnTo>
                    <a:pt x="916997" y="1188482"/>
                  </a:lnTo>
                  <a:lnTo>
                    <a:pt x="914635" y="1189209"/>
                  </a:lnTo>
                  <a:lnTo>
                    <a:pt x="911330" y="1192401"/>
                  </a:lnTo>
                  <a:lnTo>
                    <a:pt x="909397" y="1195775"/>
                  </a:lnTo>
                  <a:lnTo>
                    <a:pt x="906931" y="1198000"/>
                  </a:lnTo>
                  <a:lnTo>
                    <a:pt x="902040" y="1197663"/>
                  </a:lnTo>
                  <a:lnTo>
                    <a:pt x="895689" y="1195626"/>
                  </a:lnTo>
                  <a:lnTo>
                    <a:pt x="893330" y="1195625"/>
                  </a:lnTo>
                  <a:lnTo>
                    <a:pt x="886998" y="1199041"/>
                  </a:lnTo>
                  <a:lnTo>
                    <a:pt x="883956" y="1202636"/>
                  </a:lnTo>
                  <a:lnTo>
                    <a:pt x="879700" y="1204129"/>
                  </a:lnTo>
                  <a:lnTo>
                    <a:pt x="875517" y="1203761"/>
                  </a:lnTo>
                  <a:lnTo>
                    <a:pt x="873733" y="1200669"/>
                  </a:lnTo>
                  <a:lnTo>
                    <a:pt x="873446" y="1200011"/>
                  </a:lnTo>
                  <a:lnTo>
                    <a:pt x="872046" y="1198691"/>
                  </a:lnTo>
                  <a:lnTo>
                    <a:pt x="871670" y="1197600"/>
                  </a:lnTo>
                  <a:lnTo>
                    <a:pt x="871869" y="1196779"/>
                  </a:lnTo>
                  <a:lnTo>
                    <a:pt x="872914" y="1194903"/>
                  </a:lnTo>
                  <a:lnTo>
                    <a:pt x="873181" y="1193653"/>
                  </a:lnTo>
                  <a:lnTo>
                    <a:pt x="873974" y="1192127"/>
                  </a:lnTo>
                  <a:lnTo>
                    <a:pt x="877672" y="1190174"/>
                  </a:lnTo>
                  <a:lnTo>
                    <a:pt x="879118" y="1188960"/>
                  </a:lnTo>
                  <a:lnTo>
                    <a:pt x="878365" y="1188057"/>
                  </a:lnTo>
                  <a:lnTo>
                    <a:pt x="879305" y="1187279"/>
                  </a:lnTo>
                  <a:lnTo>
                    <a:pt x="881272" y="1186165"/>
                  </a:lnTo>
                  <a:lnTo>
                    <a:pt x="882069" y="1185529"/>
                  </a:lnTo>
                  <a:lnTo>
                    <a:pt x="882517" y="1184820"/>
                  </a:lnTo>
                  <a:lnTo>
                    <a:pt x="883199" y="1183049"/>
                  </a:lnTo>
                  <a:lnTo>
                    <a:pt x="885605" y="1178545"/>
                  </a:lnTo>
                  <a:lnTo>
                    <a:pt x="885853" y="1176666"/>
                  </a:lnTo>
                  <a:lnTo>
                    <a:pt x="885422" y="1174200"/>
                  </a:lnTo>
                  <a:lnTo>
                    <a:pt x="884552" y="1172203"/>
                  </a:lnTo>
                  <a:lnTo>
                    <a:pt x="883852" y="1171050"/>
                  </a:lnTo>
                  <a:lnTo>
                    <a:pt x="883821" y="1169918"/>
                  </a:lnTo>
                  <a:lnTo>
                    <a:pt x="884974" y="1168025"/>
                  </a:lnTo>
                  <a:lnTo>
                    <a:pt x="887624" y="1165769"/>
                  </a:lnTo>
                  <a:lnTo>
                    <a:pt x="888204" y="1164268"/>
                  </a:lnTo>
                  <a:lnTo>
                    <a:pt x="887308" y="1161788"/>
                  </a:lnTo>
                  <a:lnTo>
                    <a:pt x="892053" y="1155752"/>
                  </a:lnTo>
                  <a:lnTo>
                    <a:pt x="892723" y="1153656"/>
                  </a:lnTo>
                  <a:lnTo>
                    <a:pt x="893877" y="1153482"/>
                  </a:lnTo>
                  <a:lnTo>
                    <a:pt x="900584" y="1156933"/>
                  </a:lnTo>
                  <a:lnTo>
                    <a:pt x="905295" y="1157221"/>
                  </a:lnTo>
                  <a:lnTo>
                    <a:pt x="914304" y="1155063"/>
                  </a:lnTo>
                  <a:lnTo>
                    <a:pt x="918893" y="1154963"/>
                  </a:lnTo>
                  <a:lnTo>
                    <a:pt x="921044" y="1155832"/>
                  </a:lnTo>
                  <a:lnTo>
                    <a:pt x="922027" y="1157018"/>
                  </a:lnTo>
                  <a:lnTo>
                    <a:pt x="923125" y="1158103"/>
                  </a:lnTo>
                  <a:lnTo>
                    <a:pt x="928304" y="1159474"/>
                  </a:lnTo>
                  <a:lnTo>
                    <a:pt x="930036" y="1160875"/>
                  </a:lnTo>
                  <a:lnTo>
                    <a:pt x="931832" y="1161712"/>
                  </a:lnTo>
                  <a:lnTo>
                    <a:pt x="934678" y="1160710"/>
                  </a:lnTo>
                  <a:lnTo>
                    <a:pt x="937829" y="1157202"/>
                  </a:lnTo>
                  <a:lnTo>
                    <a:pt x="938727" y="1152852"/>
                  </a:lnTo>
                  <a:lnTo>
                    <a:pt x="938856" y="1147835"/>
                  </a:lnTo>
                  <a:lnTo>
                    <a:pt x="939681" y="1142328"/>
                  </a:lnTo>
                  <a:lnTo>
                    <a:pt x="941564" y="1138683"/>
                  </a:lnTo>
                  <a:lnTo>
                    <a:pt x="942064" y="1137222"/>
                  </a:lnTo>
                  <a:lnTo>
                    <a:pt x="942203" y="1135686"/>
                  </a:lnTo>
                  <a:lnTo>
                    <a:pt x="942163" y="1132529"/>
                  </a:lnTo>
                  <a:lnTo>
                    <a:pt x="942312" y="1130982"/>
                  </a:lnTo>
                  <a:lnTo>
                    <a:pt x="946432" y="1118902"/>
                  </a:lnTo>
                  <a:lnTo>
                    <a:pt x="945122" y="1115248"/>
                  </a:lnTo>
                  <a:lnTo>
                    <a:pt x="944767" y="1110643"/>
                  </a:lnTo>
                  <a:lnTo>
                    <a:pt x="943446" y="1107042"/>
                  </a:lnTo>
                  <a:lnTo>
                    <a:pt x="943897" y="1101574"/>
                  </a:lnTo>
                  <a:lnTo>
                    <a:pt x="943571" y="1099277"/>
                  </a:lnTo>
                  <a:lnTo>
                    <a:pt x="941638" y="1096798"/>
                  </a:lnTo>
                  <a:lnTo>
                    <a:pt x="940056" y="1097298"/>
                  </a:lnTo>
                  <a:lnTo>
                    <a:pt x="938533" y="1098944"/>
                  </a:lnTo>
                  <a:lnTo>
                    <a:pt x="936702" y="1099835"/>
                  </a:lnTo>
                  <a:lnTo>
                    <a:pt x="936852" y="1098666"/>
                  </a:lnTo>
                  <a:lnTo>
                    <a:pt x="939258" y="1093066"/>
                  </a:lnTo>
                  <a:lnTo>
                    <a:pt x="940313" y="1091173"/>
                  </a:lnTo>
                  <a:lnTo>
                    <a:pt x="940718" y="1091061"/>
                  </a:lnTo>
                  <a:lnTo>
                    <a:pt x="942026" y="1091337"/>
                  </a:lnTo>
                  <a:lnTo>
                    <a:pt x="942430" y="1091246"/>
                  </a:lnTo>
                  <a:lnTo>
                    <a:pt x="942686" y="1090689"/>
                  </a:lnTo>
                  <a:lnTo>
                    <a:pt x="943083" y="1089214"/>
                  </a:lnTo>
                  <a:lnTo>
                    <a:pt x="943793" y="1087739"/>
                  </a:lnTo>
                  <a:lnTo>
                    <a:pt x="944708" y="1085034"/>
                  </a:lnTo>
                  <a:lnTo>
                    <a:pt x="945965" y="1075682"/>
                  </a:lnTo>
                  <a:lnTo>
                    <a:pt x="946078" y="1072812"/>
                  </a:lnTo>
                  <a:lnTo>
                    <a:pt x="945862" y="1069910"/>
                  </a:lnTo>
                  <a:lnTo>
                    <a:pt x="945345" y="1066914"/>
                  </a:lnTo>
                  <a:lnTo>
                    <a:pt x="944490" y="1064094"/>
                  </a:lnTo>
                  <a:lnTo>
                    <a:pt x="942471" y="1060290"/>
                  </a:lnTo>
                  <a:lnTo>
                    <a:pt x="942356" y="1059216"/>
                  </a:lnTo>
                  <a:lnTo>
                    <a:pt x="942733" y="1058285"/>
                  </a:lnTo>
                  <a:lnTo>
                    <a:pt x="943397" y="1057333"/>
                  </a:lnTo>
                  <a:lnTo>
                    <a:pt x="944386" y="1056990"/>
                  </a:lnTo>
                  <a:lnTo>
                    <a:pt x="946905" y="1058494"/>
                  </a:lnTo>
                  <a:lnTo>
                    <a:pt x="948167" y="1058727"/>
                  </a:lnTo>
                  <a:lnTo>
                    <a:pt x="949623" y="1057173"/>
                  </a:lnTo>
                  <a:lnTo>
                    <a:pt x="952989" y="1050759"/>
                  </a:lnTo>
                  <a:lnTo>
                    <a:pt x="953668" y="1048832"/>
                  </a:lnTo>
                  <a:lnTo>
                    <a:pt x="953684" y="1047112"/>
                  </a:lnTo>
                  <a:lnTo>
                    <a:pt x="953504" y="1045931"/>
                  </a:lnTo>
                  <a:lnTo>
                    <a:pt x="952434" y="1043050"/>
                  </a:lnTo>
                  <a:lnTo>
                    <a:pt x="951829" y="1041801"/>
                  </a:lnTo>
                  <a:lnTo>
                    <a:pt x="951571" y="1041457"/>
                  </a:lnTo>
                  <a:lnTo>
                    <a:pt x="952570" y="1039604"/>
                  </a:lnTo>
                  <a:lnTo>
                    <a:pt x="953961" y="1037566"/>
                  </a:lnTo>
                  <a:lnTo>
                    <a:pt x="956041" y="1035301"/>
                  </a:lnTo>
                  <a:lnTo>
                    <a:pt x="958172" y="1033489"/>
                  </a:lnTo>
                  <a:lnTo>
                    <a:pt x="960859" y="1032264"/>
                  </a:lnTo>
                  <a:lnTo>
                    <a:pt x="961748" y="1031016"/>
                  </a:lnTo>
                  <a:lnTo>
                    <a:pt x="962348" y="1029558"/>
                  </a:lnTo>
                  <a:lnTo>
                    <a:pt x="962554" y="1028370"/>
                  </a:lnTo>
                  <a:lnTo>
                    <a:pt x="962170" y="1026845"/>
                  </a:lnTo>
                  <a:lnTo>
                    <a:pt x="961452" y="1025823"/>
                  </a:lnTo>
                  <a:lnTo>
                    <a:pt x="960595" y="1024953"/>
                  </a:lnTo>
                  <a:lnTo>
                    <a:pt x="959801" y="1023865"/>
                  </a:lnTo>
                  <a:lnTo>
                    <a:pt x="961496" y="1022971"/>
                  </a:lnTo>
                  <a:lnTo>
                    <a:pt x="963014" y="1021536"/>
                  </a:lnTo>
                  <a:lnTo>
                    <a:pt x="965556" y="1018345"/>
                  </a:lnTo>
                  <a:lnTo>
                    <a:pt x="971183" y="1013514"/>
                  </a:lnTo>
                  <a:lnTo>
                    <a:pt x="972419" y="1012804"/>
                  </a:lnTo>
                  <a:lnTo>
                    <a:pt x="976675" y="1005082"/>
                  </a:lnTo>
                  <a:lnTo>
                    <a:pt x="979498" y="1000979"/>
                  </a:lnTo>
                  <a:lnTo>
                    <a:pt x="981386" y="1001690"/>
                  </a:lnTo>
                  <a:lnTo>
                    <a:pt x="982041" y="1001715"/>
                  </a:lnTo>
                  <a:lnTo>
                    <a:pt x="989140" y="992654"/>
                  </a:lnTo>
                  <a:lnTo>
                    <a:pt x="991002" y="989078"/>
                  </a:lnTo>
                  <a:lnTo>
                    <a:pt x="993728" y="987869"/>
                  </a:lnTo>
                  <a:lnTo>
                    <a:pt x="994368" y="988996"/>
                  </a:lnTo>
                  <a:lnTo>
                    <a:pt x="992984" y="991189"/>
                  </a:lnTo>
                  <a:lnTo>
                    <a:pt x="993764" y="993013"/>
                  </a:lnTo>
                  <a:lnTo>
                    <a:pt x="996498" y="991687"/>
                  </a:lnTo>
                  <a:lnTo>
                    <a:pt x="996825" y="989989"/>
                  </a:lnTo>
                  <a:lnTo>
                    <a:pt x="996684" y="986729"/>
                  </a:lnTo>
                  <a:lnTo>
                    <a:pt x="997482" y="983471"/>
                  </a:lnTo>
                  <a:lnTo>
                    <a:pt x="997695" y="980304"/>
                  </a:lnTo>
                  <a:lnTo>
                    <a:pt x="996876" y="978131"/>
                  </a:lnTo>
                  <a:lnTo>
                    <a:pt x="995868" y="975081"/>
                  </a:lnTo>
                  <a:lnTo>
                    <a:pt x="994451" y="970915"/>
                  </a:lnTo>
                  <a:lnTo>
                    <a:pt x="993348" y="968612"/>
                  </a:lnTo>
                  <a:lnTo>
                    <a:pt x="992450" y="966838"/>
                  </a:lnTo>
                  <a:lnTo>
                    <a:pt x="991489" y="965270"/>
                  </a:lnTo>
                  <a:lnTo>
                    <a:pt x="990326" y="963022"/>
                  </a:lnTo>
                  <a:lnTo>
                    <a:pt x="990697" y="960208"/>
                  </a:lnTo>
                  <a:lnTo>
                    <a:pt x="991316" y="958214"/>
                  </a:lnTo>
                  <a:lnTo>
                    <a:pt x="990546" y="956215"/>
                  </a:lnTo>
                  <a:lnTo>
                    <a:pt x="988706" y="953591"/>
                  </a:lnTo>
                  <a:lnTo>
                    <a:pt x="986119" y="949661"/>
                  </a:lnTo>
                  <a:lnTo>
                    <a:pt x="985464" y="945296"/>
                  </a:lnTo>
                  <a:lnTo>
                    <a:pt x="986760" y="943629"/>
                  </a:lnTo>
                  <a:lnTo>
                    <a:pt x="987767" y="941001"/>
                  </a:lnTo>
                  <a:lnTo>
                    <a:pt x="989035" y="938467"/>
                  </a:lnTo>
                  <a:lnTo>
                    <a:pt x="990647" y="936544"/>
                  </a:lnTo>
                  <a:lnTo>
                    <a:pt x="994954" y="935249"/>
                  </a:lnTo>
                  <a:lnTo>
                    <a:pt x="1001400" y="930898"/>
                  </a:lnTo>
                  <a:lnTo>
                    <a:pt x="1001980" y="930921"/>
                  </a:lnTo>
                  <a:lnTo>
                    <a:pt x="1002953" y="931651"/>
                  </a:lnTo>
                  <a:lnTo>
                    <a:pt x="1003582" y="931780"/>
                  </a:lnTo>
                  <a:lnTo>
                    <a:pt x="1004098" y="931453"/>
                  </a:lnTo>
                  <a:lnTo>
                    <a:pt x="1005391" y="930276"/>
                  </a:lnTo>
                  <a:lnTo>
                    <a:pt x="1005798" y="930019"/>
                  </a:lnTo>
                  <a:lnTo>
                    <a:pt x="1007043" y="930560"/>
                  </a:lnTo>
                  <a:lnTo>
                    <a:pt x="1008141" y="931453"/>
                  </a:lnTo>
                  <a:lnTo>
                    <a:pt x="1009260" y="931833"/>
                  </a:lnTo>
                  <a:lnTo>
                    <a:pt x="1010603" y="930731"/>
                  </a:lnTo>
                  <a:lnTo>
                    <a:pt x="1011326" y="929500"/>
                  </a:lnTo>
                  <a:lnTo>
                    <a:pt x="1011423" y="928895"/>
                  </a:lnTo>
                  <a:lnTo>
                    <a:pt x="1011211" y="928299"/>
                  </a:lnTo>
                  <a:lnTo>
                    <a:pt x="1011090" y="927223"/>
                  </a:lnTo>
                  <a:lnTo>
                    <a:pt x="1011324" y="924272"/>
                  </a:lnTo>
                  <a:lnTo>
                    <a:pt x="1011261" y="923283"/>
                  </a:lnTo>
                  <a:lnTo>
                    <a:pt x="1010838" y="921261"/>
                  </a:lnTo>
                  <a:lnTo>
                    <a:pt x="1010220" y="919253"/>
                  </a:lnTo>
                  <a:lnTo>
                    <a:pt x="1009385" y="917394"/>
                  </a:lnTo>
                  <a:lnTo>
                    <a:pt x="1008327" y="915746"/>
                  </a:lnTo>
                  <a:lnTo>
                    <a:pt x="1007345" y="915204"/>
                  </a:lnTo>
                  <a:lnTo>
                    <a:pt x="1004909" y="915235"/>
                  </a:lnTo>
                  <a:lnTo>
                    <a:pt x="1003945" y="914694"/>
                  </a:lnTo>
                  <a:lnTo>
                    <a:pt x="1003116" y="913655"/>
                  </a:lnTo>
                  <a:lnTo>
                    <a:pt x="1002773" y="913022"/>
                  </a:lnTo>
                  <a:lnTo>
                    <a:pt x="997952" y="884830"/>
                  </a:lnTo>
                  <a:lnTo>
                    <a:pt x="998025" y="883090"/>
                  </a:lnTo>
                  <a:lnTo>
                    <a:pt x="999265" y="882003"/>
                  </a:lnTo>
                  <a:lnTo>
                    <a:pt x="1002062" y="880483"/>
                  </a:lnTo>
                  <a:lnTo>
                    <a:pt x="997707" y="876317"/>
                  </a:lnTo>
                  <a:lnTo>
                    <a:pt x="996999" y="875471"/>
                  </a:lnTo>
                  <a:lnTo>
                    <a:pt x="996755" y="874769"/>
                  </a:lnTo>
                  <a:lnTo>
                    <a:pt x="996054" y="874396"/>
                  </a:lnTo>
                  <a:lnTo>
                    <a:pt x="995234" y="874081"/>
                  </a:lnTo>
                  <a:lnTo>
                    <a:pt x="994096" y="873346"/>
                  </a:lnTo>
                  <a:lnTo>
                    <a:pt x="992952" y="873208"/>
                  </a:lnTo>
                  <a:lnTo>
                    <a:pt x="992657" y="873071"/>
                  </a:lnTo>
                  <a:lnTo>
                    <a:pt x="992520" y="872552"/>
                  </a:lnTo>
                  <a:lnTo>
                    <a:pt x="992595" y="872009"/>
                  </a:lnTo>
                  <a:lnTo>
                    <a:pt x="992618" y="871463"/>
                  </a:lnTo>
                  <a:lnTo>
                    <a:pt x="992375" y="870909"/>
                  </a:lnTo>
                  <a:lnTo>
                    <a:pt x="992322" y="870277"/>
                  </a:lnTo>
                  <a:lnTo>
                    <a:pt x="992936" y="868032"/>
                  </a:lnTo>
                  <a:lnTo>
                    <a:pt x="992912" y="866919"/>
                  </a:lnTo>
                  <a:lnTo>
                    <a:pt x="992352" y="865701"/>
                  </a:lnTo>
                  <a:lnTo>
                    <a:pt x="990087" y="863285"/>
                  </a:lnTo>
                  <a:lnTo>
                    <a:pt x="988965" y="861469"/>
                  </a:lnTo>
                  <a:lnTo>
                    <a:pt x="988298" y="859586"/>
                  </a:lnTo>
                  <a:lnTo>
                    <a:pt x="988584" y="857791"/>
                  </a:lnTo>
                  <a:lnTo>
                    <a:pt x="990375" y="856262"/>
                  </a:lnTo>
                  <a:lnTo>
                    <a:pt x="989436" y="855188"/>
                  </a:lnTo>
                  <a:lnTo>
                    <a:pt x="988412" y="854866"/>
                  </a:lnTo>
                  <a:lnTo>
                    <a:pt x="987441" y="854735"/>
                  </a:lnTo>
                  <a:lnTo>
                    <a:pt x="986663" y="854265"/>
                  </a:lnTo>
                  <a:lnTo>
                    <a:pt x="986298" y="853213"/>
                  </a:lnTo>
                  <a:lnTo>
                    <a:pt x="985954" y="850575"/>
                  </a:lnTo>
                  <a:lnTo>
                    <a:pt x="985425" y="849822"/>
                  </a:lnTo>
                  <a:lnTo>
                    <a:pt x="984367" y="850349"/>
                  </a:lnTo>
                  <a:lnTo>
                    <a:pt x="983811" y="852449"/>
                  </a:lnTo>
                  <a:lnTo>
                    <a:pt x="983435" y="854965"/>
                  </a:lnTo>
                  <a:lnTo>
                    <a:pt x="982839" y="856770"/>
                  </a:lnTo>
                  <a:lnTo>
                    <a:pt x="983570" y="859264"/>
                  </a:lnTo>
                  <a:lnTo>
                    <a:pt x="983640" y="862374"/>
                  </a:lnTo>
                  <a:lnTo>
                    <a:pt x="983205" y="867870"/>
                  </a:lnTo>
                  <a:lnTo>
                    <a:pt x="982291" y="870744"/>
                  </a:lnTo>
                  <a:lnTo>
                    <a:pt x="982342" y="872111"/>
                  </a:lnTo>
                  <a:lnTo>
                    <a:pt x="985132" y="873368"/>
                  </a:lnTo>
                  <a:lnTo>
                    <a:pt x="986136" y="874781"/>
                  </a:lnTo>
                  <a:lnTo>
                    <a:pt x="986797" y="876537"/>
                  </a:lnTo>
                  <a:lnTo>
                    <a:pt x="987166" y="878157"/>
                  </a:lnTo>
                  <a:lnTo>
                    <a:pt x="987611" y="883454"/>
                  </a:lnTo>
                  <a:lnTo>
                    <a:pt x="987537" y="892101"/>
                  </a:lnTo>
                  <a:lnTo>
                    <a:pt x="987372" y="893522"/>
                  </a:lnTo>
                  <a:lnTo>
                    <a:pt x="986906" y="894555"/>
                  </a:lnTo>
                  <a:lnTo>
                    <a:pt x="985945" y="896010"/>
                  </a:lnTo>
                  <a:lnTo>
                    <a:pt x="984852" y="898992"/>
                  </a:lnTo>
                  <a:lnTo>
                    <a:pt x="984042" y="900211"/>
                  </a:lnTo>
                  <a:lnTo>
                    <a:pt x="983124" y="900440"/>
                  </a:lnTo>
                  <a:lnTo>
                    <a:pt x="982506" y="899766"/>
                  </a:lnTo>
                  <a:lnTo>
                    <a:pt x="981891" y="899501"/>
                  </a:lnTo>
                  <a:lnTo>
                    <a:pt x="981044" y="900982"/>
                  </a:lnTo>
                  <a:lnTo>
                    <a:pt x="980906" y="902205"/>
                  </a:lnTo>
                  <a:lnTo>
                    <a:pt x="981087" y="903618"/>
                  </a:lnTo>
                  <a:lnTo>
                    <a:pt x="981510" y="904935"/>
                  </a:lnTo>
                  <a:lnTo>
                    <a:pt x="983190" y="907873"/>
                  </a:lnTo>
                  <a:lnTo>
                    <a:pt x="983468" y="909479"/>
                  </a:lnTo>
                  <a:lnTo>
                    <a:pt x="982501" y="910472"/>
                  </a:lnTo>
                  <a:lnTo>
                    <a:pt x="979928" y="910629"/>
                  </a:lnTo>
                  <a:lnTo>
                    <a:pt x="978522" y="910451"/>
                  </a:lnTo>
                  <a:lnTo>
                    <a:pt x="977564" y="910164"/>
                  </a:lnTo>
                  <a:lnTo>
                    <a:pt x="975537" y="908789"/>
                  </a:lnTo>
                  <a:lnTo>
                    <a:pt x="972315" y="905512"/>
                  </a:lnTo>
                  <a:lnTo>
                    <a:pt x="970415" y="904940"/>
                  </a:lnTo>
                  <a:lnTo>
                    <a:pt x="967745" y="906156"/>
                  </a:lnTo>
                  <a:lnTo>
                    <a:pt x="965186" y="908164"/>
                  </a:lnTo>
                  <a:lnTo>
                    <a:pt x="963577" y="910037"/>
                  </a:lnTo>
                  <a:lnTo>
                    <a:pt x="963484" y="910853"/>
                  </a:lnTo>
                  <a:lnTo>
                    <a:pt x="963564" y="913500"/>
                  </a:lnTo>
                  <a:lnTo>
                    <a:pt x="963401" y="914512"/>
                  </a:lnTo>
                  <a:lnTo>
                    <a:pt x="962853" y="915437"/>
                  </a:lnTo>
                  <a:lnTo>
                    <a:pt x="954084" y="924668"/>
                  </a:lnTo>
                  <a:lnTo>
                    <a:pt x="951787" y="925973"/>
                  </a:lnTo>
                  <a:lnTo>
                    <a:pt x="949343" y="926991"/>
                  </a:lnTo>
                  <a:lnTo>
                    <a:pt x="947383" y="928466"/>
                  </a:lnTo>
                  <a:lnTo>
                    <a:pt x="946507" y="931101"/>
                  </a:lnTo>
                  <a:lnTo>
                    <a:pt x="946281" y="934241"/>
                  </a:lnTo>
                  <a:lnTo>
                    <a:pt x="945816" y="936743"/>
                  </a:lnTo>
                  <a:lnTo>
                    <a:pt x="945056" y="938931"/>
                  </a:lnTo>
                  <a:lnTo>
                    <a:pt x="939705" y="948035"/>
                  </a:lnTo>
                  <a:lnTo>
                    <a:pt x="939074" y="950279"/>
                  </a:lnTo>
                  <a:lnTo>
                    <a:pt x="938019" y="960358"/>
                  </a:lnTo>
                  <a:lnTo>
                    <a:pt x="937142" y="963339"/>
                  </a:lnTo>
                  <a:lnTo>
                    <a:pt x="935932" y="965618"/>
                  </a:lnTo>
                  <a:lnTo>
                    <a:pt x="931107" y="971897"/>
                  </a:lnTo>
                  <a:lnTo>
                    <a:pt x="929838" y="974173"/>
                  </a:lnTo>
                  <a:lnTo>
                    <a:pt x="923483" y="988565"/>
                  </a:lnTo>
                  <a:lnTo>
                    <a:pt x="920413" y="993720"/>
                  </a:lnTo>
                  <a:lnTo>
                    <a:pt x="917810" y="995943"/>
                  </a:lnTo>
                  <a:lnTo>
                    <a:pt x="915943" y="996701"/>
                  </a:lnTo>
                  <a:lnTo>
                    <a:pt x="912664" y="1000234"/>
                  </a:lnTo>
                  <a:lnTo>
                    <a:pt x="910212" y="1000985"/>
                  </a:lnTo>
                  <a:lnTo>
                    <a:pt x="904930" y="1001373"/>
                  </a:lnTo>
                  <a:lnTo>
                    <a:pt x="898066" y="1002920"/>
                  </a:lnTo>
                  <a:lnTo>
                    <a:pt x="897319" y="1002803"/>
                  </a:lnTo>
                  <a:lnTo>
                    <a:pt x="896510" y="1002379"/>
                  </a:lnTo>
                  <a:lnTo>
                    <a:pt x="895291" y="1001450"/>
                  </a:lnTo>
                  <a:lnTo>
                    <a:pt x="895003" y="1000686"/>
                  </a:lnTo>
                  <a:lnTo>
                    <a:pt x="894934" y="999855"/>
                  </a:lnTo>
                  <a:lnTo>
                    <a:pt x="894440" y="998729"/>
                  </a:lnTo>
                  <a:lnTo>
                    <a:pt x="892376" y="996861"/>
                  </a:lnTo>
                  <a:lnTo>
                    <a:pt x="890261" y="996514"/>
                  </a:lnTo>
                  <a:lnTo>
                    <a:pt x="888589" y="997785"/>
                  </a:lnTo>
                  <a:lnTo>
                    <a:pt x="887833" y="1000719"/>
                  </a:lnTo>
                  <a:lnTo>
                    <a:pt x="887348" y="1001869"/>
                  </a:lnTo>
                  <a:lnTo>
                    <a:pt x="886319" y="1002813"/>
                  </a:lnTo>
                  <a:lnTo>
                    <a:pt x="885150" y="1003470"/>
                  </a:lnTo>
                  <a:lnTo>
                    <a:pt x="884320" y="1003697"/>
                  </a:lnTo>
                  <a:lnTo>
                    <a:pt x="883285" y="1004295"/>
                  </a:lnTo>
                  <a:lnTo>
                    <a:pt x="883240" y="1005647"/>
                  </a:lnTo>
                  <a:lnTo>
                    <a:pt x="883604" y="1007042"/>
                  </a:lnTo>
                  <a:lnTo>
                    <a:pt x="883845" y="1007678"/>
                  </a:lnTo>
                  <a:lnTo>
                    <a:pt x="890064" y="1005391"/>
                  </a:lnTo>
                  <a:lnTo>
                    <a:pt x="891996" y="1005691"/>
                  </a:lnTo>
                  <a:lnTo>
                    <a:pt x="886264" y="1009104"/>
                  </a:lnTo>
                  <a:lnTo>
                    <a:pt x="884831" y="1010351"/>
                  </a:lnTo>
                  <a:lnTo>
                    <a:pt x="882580" y="1011773"/>
                  </a:lnTo>
                  <a:lnTo>
                    <a:pt x="880055" y="1012001"/>
                  </a:lnTo>
                  <a:lnTo>
                    <a:pt x="877435" y="1011892"/>
                  </a:lnTo>
                  <a:lnTo>
                    <a:pt x="874886" y="1012300"/>
                  </a:lnTo>
                  <a:lnTo>
                    <a:pt x="872976" y="1013503"/>
                  </a:lnTo>
                  <a:lnTo>
                    <a:pt x="871540" y="1014908"/>
                  </a:lnTo>
                  <a:lnTo>
                    <a:pt x="869799" y="1016042"/>
                  </a:lnTo>
                  <a:lnTo>
                    <a:pt x="866988" y="1016465"/>
                  </a:lnTo>
                  <a:lnTo>
                    <a:pt x="865852" y="1016999"/>
                  </a:lnTo>
                  <a:lnTo>
                    <a:pt x="864306" y="1019440"/>
                  </a:lnTo>
                  <a:lnTo>
                    <a:pt x="863224" y="1019954"/>
                  </a:lnTo>
                  <a:lnTo>
                    <a:pt x="862623" y="1020147"/>
                  </a:lnTo>
                  <a:lnTo>
                    <a:pt x="859871" y="1021548"/>
                  </a:lnTo>
                  <a:lnTo>
                    <a:pt x="853038" y="1023863"/>
                  </a:lnTo>
                  <a:lnTo>
                    <a:pt x="851264" y="1025303"/>
                  </a:lnTo>
                  <a:lnTo>
                    <a:pt x="850581" y="1026228"/>
                  </a:lnTo>
                  <a:lnTo>
                    <a:pt x="850267" y="1027079"/>
                  </a:lnTo>
                  <a:lnTo>
                    <a:pt x="850081" y="1029705"/>
                  </a:lnTo>
                  <a:lnTo>
                    <a:pt x="845539" y="1032664"/>
                  </a:lnTo>
                  <a:lnTo>
                    <a:pt x="842354" y="1035849"/>
                  </a:lnTo>
                  <a:lnTo>
                    <a:pt x="840409" y="1037275"/>
                  </a:lnTo>
                  <a:lnTo>
                    <a:pt x="835846" y="1038203"/>
                  </a:lnTo>
                  <a:lnTo>
                    <a:pt x="833719" y="1039331"/>
                  </a:lnTo>
                  <a:lnTo>
                    <a:pt x="826880" y="1045129"/>
                  </a:lnTo>
                  <a:lnTo>
                    <a:pt x="826052" y="1046303"/>
                  </a:lnTo>
                  <a:lnTo>
                    <a:pt x="825594" y="1047665"/>
                  </a:lnTo>
                  <a:lnTo>
                    <a:pt x="825424" y="1050281"/>
                  </a:lnTo>
                  <a:lnTo>
                    <a:pt x="825079" y="1051635"/>
                  </a:lnTo>
                  <a:lnTo>
                    <a:pt x="824437" y="1052772"/>
                  </a:lnTo>
                  <a:lnTo>
                    <a:pt x="822841" y="1054660"/>
                  </a:lnTo>
                  <a:lnTo>
                    <a:pt x="822117" y="1055878"/>
                  </a:lnTo>
                  <a:lnTo>
                    <a:pt x="820982" y="1059413"/>
                  </a:lnTo>
                  <a:lnTo>
                    <a:pt x="818260" y="1062364"/>
                  </a:lnTo>
                  <a:lnTo>
                    <a:pt x="811355" y="1075042"/>
                  </a:lnTo>
                  <a:lnTo>
                    <a:pt x="807757" y="1077825"/>
                  </a:lnTo>
                  <a:lnTo>
                    <a:pt x="801143" y="1080727"/>
                  </a:lnTo>
                  <a:lnTo>
                    <a:pt x="798560" y="1084396"/>
                  </a:lnTo>
                  <a:lnTo>
                    <a:pt x="799776" y="1086311"/>
                  </a:lnTo>
                  <a:lnTo>
                    <a:pt x="799073" y="1087615"/>
                  </a:lnTo>
                  <a:lnTo>
                    <a:pt x="798027" y="1088743"/>
                  </a:lnTo>
                  <a:lnTo>
                    <a:pt x="798077" y="1090107"/>
                  </a:lnTo>
                  <a:lnTo>
                    <a:pt x="799166" y="1091935"/>
                  </a:lnTo>
                  <a:lnTo>
                    <a:pt x="799398" y="1093324"/>
                  </a:lnTo>
                  <a:lnTo>
                    <a:pt x="799024" y="1097234"/>
                  </a:lnTo>
                  <a:lnTo>
                    <a:pt x="798206" y="1101522"/>
                  </a:lnTo>
                  <a:lnTo>
                    <a:pt x="796619" y="1103810"/>
                  </a:lnTo>
                  <a:lnTo>
                    <a:pt x="795111" y="1103461"/>
                  </a:lnTo>
                  <a:lnTo>
                    <a:pt x="794521" y="1099811"/>
                  </a:lnTo>
                  <a:lnTo>
                    <a:pt x="793384" y="1096913"/>
                  </a:lnTo>
                  <a:lnTo>
                    <a:pt x="790541" y="1097444"/>
                  </a:lnTo>
                  <a:lnTo>
                    <a:pt x="784972" y="1100786"/>
                  </a:lnTo>
                  <a:lnTo>
                    <a:pt x="782270" y="1100997"/>
                  </a:lnTo>
                  <a:lnTo>
                    <a:pt x="780693" y="1101622"/>
                  </a:lnTo>
                  <a:lnTo>
                    <a:pt x="779088" y="1103378"/>
                  </a:lnTo>
                  <a:lnTo>
                    <a:pt x="778365" y="1105217"/>
                  </a:lnTo>
                  <a:lnTo>
                    <a:pt x="777619" y="1109046"/>
                  </a:lnTo>
                  <a:lnTo>
                    <a:pt x="776727" y="1110430"/>
                  </a:lnTo>
                  <a:lnTo>
                    <a:pt x="779123" y="1114381"/>
                  </a:lnTo>
                  <a:lnTo>
                    <a:pt x="779482" y="1116632"/>
                  </a:lnTo>
                  <a:lnTo>
                    <a:pt x="778040" y="1118537"/>
                  </a:lnTo>
                  <a:lnTo>
                    <a:pt x="776023" y="1116031"/>
                  </a:lnTo>
                  <a:lnTo>
                    <a:pt x="773883" y="1115691"/>
                  </a:lnTo>
                  <a:lnTo>
                    <a:pt x="772139" y="1117277"/>
                  </a:lnTo>
                  <a:lnTo>
                    <a:pt x="771385" y="1120466"/>
                  </a:lnTo>
                  <a:lnTo>
                    <a:pt x="771240" y="1121773"/>
                  </a:lnTo>
                  <a:lnTo>
                    <a:pt x="770617" y="1124253"/>
                  </a:lnTo>
                  <a:lnTo>
                    <a:pt x="770467" y="1125727"/>
                  </a:lnTo>
                  <a:lnTo>
                    <a:pt x="770854" y="1126898"/>
                  </a:lnTo>
                  <a:lnTo>
                    <a:pt x="772739" y="1129097"/>
                  </a:lnTo>
                  <a:lnTo>
                    <a:pt x="773317" y="1130577"/>
                  </a:lnTo>
                  <a:lnTo>
                    <a:pt x="772616" y="1133348"/>
                  </a:lnTo>
                  <a:lnTo>
                    <a:pt x="770297" y="1133423"/>
                  </a:lnTo>
                  <a:lnTo>
                    <a:pt x="767834" y="1133014"/>
                  </a:lnTo>
                  <a:lnTo>
                    <a:pt x="766633" y="1134382"/>
                  </a:lnTo>
                  <a:lnTo>
                    <a:pt x="766135" y="1135681"/>
                  </a:lnTo>
                  <a:lnTo>
                    <a:pt x="764119" y="1137126"/>
                  </a:lnTo>
                  <a:lnTo>
                    <a:pt x="763634" y="1137891"/>
                  </a:lnTo>
                  <a:lnTo>
                    <a:pt x="764204" y="1139412"/>
                  </a:lnTo>
                  <a:lnTo>
                    <a:pt x="765588" y="1140048"/>
                  </a:lnTo>
                  <a:lnTo>
                    <a:pt x="768671" y="1140146"/>
                  </a:lnTo>
                  <a:lnTo>
                    <a:pt x="770795" y="1139867"/>
                  </a:lnTo>
                  <a:lnTo>
                    <a:pt x="772898" y="1139116"/>
                  </a:lnTo>
                  <a:lnTo>
                    <a:pt x="774836" y="1137954"/>
                  </a:lnTo>
                  <a:lnTo>
                    <a:pt x="778869" y="1133737"/>
                  </a:lnTo>
                  <a:lnTo>
                    <a:pt x="779423" y="1133352"/>
                  </a:lnTo>
                  <a:lnTo>
                    <a:pt x="780704" y="1133967"/>
                  </a:lnTo>
                  <a:lnTo>
                    <a:pt x="781428" y="1135094"/>
                  </a:lnTo>
                  <a:lnTo>
                    <a:pt x="782162" y="1135822"/>
                  </a:lnTo>
                  <a:lnTo>
                    <a:pt x="783423" y="1135191"/>
                  </a:lnTo>
                  <a:lnTo>
                    <a:pt x="784026" y="1133958"/>
                  </a:lnTo>
                  <a:lnTo>
                    <a:pt x="783893" y="1131063"/>
                  </a:lnTo>
                  <a:lnTo>
                    <a:pt x="784223" y="1129939"/>
                  </a:lnTo>
                  <a:lnTo>
                    <a:pt x="785131" y="1129331"/>
                  </a:lnTo>
                  <a:lnTo>
                    <a:pt x="786111" y="1129563"/>
                  </a:lnTo>
                  <a:lnTo>
                    <a:pt x="786865" y="1130523"/>
                  </a:lnTo>
                  <a:lnTo>
                    <a:pt x="787132" y="1132247"/>
                  </a:lnTo>
                  <a:lnTo>
                    <a:pt x="786855" y="1137899"/>
                  </a:lnTo>
                  <a:lnTo>
                    <a:pt x="786176" y="1140083"/>
                  </a:lnTo>
                  <a:lnTo>
                    <a:pt x="784693" y="1142260"/>
                  </a:lnTo>
                  <a:lnTo>
                    <a:pt x="782943" y="1144095"/>
                  </a:lnTo>
                  <a:lnTo>
                    <a:pt x="781763" y="1145640"/>
                  </a:lnTo>
                  <a:lnTo>
                    <a:pt x="781449" y="1147466"/>
                  </a:lnTo>
                  <a:lnTo>
                    <a:pt x="784327" y="1156394"/>
                  </a:lnTo>
                  <a:lnTo>
                    <a:pt x="784228" y="1156549"/>
                  </a:lnTo>
                  <a:lnTo>
                    <a:pt x="784228" y="1158540"/>
                  </a:lnTo>
                  <a:lnTo>
                    <a:pt x="784423" y="1159005"/>
                  </a:lnTo>
                  <a:lnTo>
                    <a:pt x="785662" y="1160824"/>
                  </a:lnTo>
                  <a:lnTo>
                    <a:pt x="784632" y="1162236"/>
                  </a:lnTo>
                  <a:lnTo>
                    <a:pt x="781880" y="1162970"/>
                  </a:lnTo>
                  <a:lnTo>
                    <a:pt x="780500" y="1164290"/>
                  </a:lnTo>
                  <a:lnTo>
                    <a:pt x="778471" y="1162987"/>
                  </a:lnTo>
                  <a:lnTo>
                    <a:pt x="776740" y="1157470"/>
                  </a:lnTo>
                  <a:lnTo>
                    <a:pt x="775218" y="1156190"/>
                  </a:lnTo>
                  <a:lnTo>
                    <a:pt x="774139" y="1155884"/>
                  </a:lnTo>
                  <a:lnTo>
                    <a:pt x="771639" y="1154352"/>
                  </a:lnTo>
                  <a:lnTo>
                    <a:pt x="770093" y="1154015"/>
                  </a:lnTo>
                  <a:lnTo>
                    <a:pt x="769647" y="1153230"/>
                  </a:lnTo>
                  <a:lnTo>
                    <a:pt x="769570" y="1152138"/>
                  </a:lnTo>
                  <a:lnTo>
                    <a:pt x="769187" y="1150853"/>
                  </a:lnTo>
                  <a:lnTo>
                    <a:pt x="765839" y="1146821"/>
                  </a:lnTo>
                  <a:lnTo>
                    <a:pt x="761695" y="1144586"/>
                  </a:lnTo>
                  <a:lnTo>
                    <a:pt x="757307" y="1144935"/>
                  </a:lnTo>
                  <a:lnTo>
                    <a:pt x="753237" y="1148686"/>
                  </a:lnTo>
                  <a:lnTo>
                    <a:pt x="752521" y="1151311"/>
                  </a:lnTo>
                  <a:lnTo>
                    <a:pt x="752173" y="1151775"/>
                  </a:lnTo>
                  <a:lnTo>
                    <a:pt x="751692" y="1151996"/>
                  </a:lnTo>
                  <a:lnTo>
                    <a:pt x="751050" y="1152161"/>
                  </a:lnTo>
                  <a:lnTo>
                    <a:pt x="751197" y="1153243"/>
                  </a:lnTo>
                  <a:lnTo>
                    <a:pt x="751595" y="1154749"/>
                  </a:lnTo>
                  <a:lnTo>
                    <a:pt x="751608" y="1156079"/>
                  </a:lnTo>
                  <a:lnTo>
                    <a:pt x="750586" y="1156625"/>
                  </a:lnTo>
                  <a:lnTo>
                    <a:pt x="745488" y="1156523"/>
                  </a:lnTo>
                  <a:lnTo>
                    <a:pt x="744545" y="1155865"/>
                  </a:lnTo>
                  <a:lnTo>
                    <a:pt x="744372" y="1154322"/>
                  </a:lnTo>
                  <a:lnTo>
                    <a:pt x="744497" y="1152544"/>
                  </a:lnTo>
                  <a:lnTo>
                    <a:pt x="744495" y="1151151"/>
                  </a:lnTo>
                  <a:lnTo>
                    <a:pt x="742668" y="1147103"/>
                  </a:lnTo>
                  <a:lnTo>
                    <a:pt x="733161" y="1135987"/>
                  </a:lnTo>
                  <a:lnTo>
                    <a:pt x="729480" y="1130073"/>
                  </a:lnTo>
                  <a:lnTo>
                    <a:pt x="727523" y="1127691"/>
                  </a:lnTo>
                  <a:lnTo>
                    <a:pt x="724597" y="1125208"/>
                  </a:lnTo>
                  <a:lnTo>
                    <a:pt x="719778" y="1123037"/>
                  </a:lnTo>
                  <a:lnTo>
                    <a:pt x="718499" y="1122072"/>
                  </a:lnTo>
                  <a:lnTo>
                    <a:pt x="717262" y="1121548"/>
                  </a:lnTo>
                  <a:lnTo>
                    <a:pt x="714308" y="1122094"/>
                  </a:lnTo>
                  <a:lnTo>
                    <a:pt x="712985" y="1121569"/>
                  </a:lnTo>
                  <a:lnTo>
                    <a:pt x="715479" y="1117149"/>
                  </a:lnTo>
                  <a:lnTo>
                    <a:pt x="715278" y="1115448"/>
                  </a:lnTo>
                  <a:lnTo>
                    <a:pt x="713555" y="1113188"/>
                  </a:lnTo>
                  <a:lnTo>
                    <a:pt x="709831" y="1109479"/>
                  </a:lnTo>
                  <a:lnTo>
                    <a:pt x="706013" y="1106514"/>
                  </a:lnTo>
                  <a:lnTo>
                    <a:pt x="703789" y="1105849"/>
                  </a:lnTo>
                  <a:lnTo>
                    <a:pt x="701833" y="1106173"/>
                  </a:lnTo>
                  <a:lnTo>
                    <a:pt x="699887" y="1106833"/>
                  </a:lnTo>
                  <a:lnTo>
                    <a:pt x="697680" y="1107176"/>
                  </a:lnTo>
                  <a:lnTo>
                    <a:pt x="695949" y="1108060"/>
                  </a:lnTo>
                  <a:lnTo>
                    <a:pt x="693969" y="1109726"/>
                  </a:lnTo>
                  <a:lnTo>
                    <a:pt x="692080" y="1110734"/>
                  </a:lnTo>
                  <a:lnTo>
                    <a:pt x="690686" y="1109623"/>
                  </a:lnTo>
                  <a:lnTo>
                    <a:pt x="690917" y="1107353"/>
                  </a:lnTo>
                  <a:lnTo>
                    <a:pt x="694311" y="1102597"/>
                  </a:lnTo>
                  <a:lnTo>
                    <a:pt x="695214" y="1100517"/>
                  </a:lnTo>
                  <a:lnTo>
                    <a:pt x="695700" y="1097633"/>
                  </a:lnTo>
                  <a:lnTo>
                    <a:pt x="696865" y="1096006"/>
                  </a:lnTo>
                  <a:lnTo>
                    <a:pt x="698301" y="1094772"/>
                  </a:lnTo>
                  <a:lnTo>
                    <a:pt x="699703" y="1093065"/>
                  </a:lnTo>
                  <a:lnTo>
                    <a:pt x="700116" y="1091815"/>
                  </a:lnTo>
                  <a:lnTo>
                    <a:pt x="700403" y="1090353"/>
                  </a:lnTo>
                  <a:lnTo>
                    <a:pt x="700894" y="1089145"/>
                  </a:lnTo>
                  <a:lnTo>
                    <a:pt x="701901" y="1088638"/>
                  </a:lnTo>
                  <a:lnTo>
                    <a:pt x="702819" y="1089239"/>
                  </a:lnTo>
                  <a:lnTo>
                    <a:pt x="702690" y="1090620"/>
                  </a:lnTo>
                  <a:lnTo>
                    <a:pt x="701812" y="1093508"/>
                  </a:lnTo>
                  <a:lnTo>
                    <a:pt x="702175" y="1096468"/>
                  </a:lnTo>
                  <a:lnTo>
                    <a:pt x="703325" y="1098027"/>
                  </a:lnTo>
                  <a:lnTo>
                    <a:pt x="705169" y="1098769"/>
                  </a:lnTo>
                  <a:lnTo>
                    <a:pt x="712783" y="1100656"/>
                  </a:lnTo>
                  <a:lnTo>
                    <a:pt x="714177" y="1101224"/>
                  </a:lnTo>
                  <a:lnTo>
                    <a:pt x="712251" y="1102596"/>
                  </a:lnTo>
                  <a:lnTo>
                    <a:pt x="711520" y="1104134"/>
                  </a:lnTo>
                  <a:lnTo>
                    <a:pt x="711868" y="1105773"/>
                  </a:lnTo>
                  <a:lnTo>
                    <a:pt x="713259" y="1107431"/>
                  </a:lnTo>
                  <a:lnTo>
                    <a:pt x="716371" y="1108721"/>
                  </a:lnTo>
                  <a:lnTo>
                    <a:pt x="717030" y="1109591"/>
                  </a:lnTo>
                  <a:lnTo>
                    <a:pt x="715443" y="1110989"/>
                  </a:lnTo>
                  <a:lnTo>
                    <a:pt x="716558" y="1112454"/>
                  </a:lnTo>
                  <a:lnTo>
                    <a:pt x="718576" y="1114228"/>
                  </a:lnTo>
                  <a:lnTo>
                    <a:pt x="720719" y="1115732"/>
                  </a:lnTo>
                  <a:lnTo>
                    <a:pt x="722249" y="1116387"/>
                  </a:lnTo>
                  <a:lnTo>
                    <a:pt x="723293" y="1116123"/>
                  </a:lnTo>
                  <a:lnTo>
                    <a:pt x="725499" y="1114958"/>
                  </a:lnTo>
                  <a:lnTo>
                    <a:pt x="732104" y="1113926"/>
                  </a:lnTo>
                  <a:lnTo>
                    <a:pt x="732741" y="1112388"/>
                  </a:lnTo>
                  <a:lnTo>
                    <a:pt x="730368" y="1111537"/>
                  </a:lnTo>
                  <a:lnTo>
                    <a:pt x="725690" y="1110698"/>
                  </a:lnTo>
                  <a:lnTo>
                    <a:pt x="725824" y="1109255"/>
                  </a:lnTo>
                  <a:lnTo>
                    <a:pt x="726326" y="1106739"/>
                  </a:lnTo>
                  <a:lnTo>
                    <a:pt x="726456" y="1105432"/>
                  </a:lnTo>
                  <a:lnTo>
                    <a:pt x="725988" y="1103737"/>
                  </a:lnTo>
                  <a:lnTo>
                    <a:pt x="724870" y="1104136"/>
                  </a:lnTo>
                  <a:lnTo>
                    <a:pt x="723851" y="1105259"/>
                  </a:lnTo>
                  <a:lnTo>
                    <a:pt x="723554" y="1105768"/>
                  </a:lnTo>
                  <a:lnTo>
                    <a:pt x="722665" y="1106862"/>
                  </a:lnTo>
                  <a:lnTo>
                    <a:pt x="722508" y="1107781"/>
                  </a:lnTo>
                  <a:lnTo>
                    <a:pt x="722327" y="1108134"/>
                  </a:lnTo>
                  <a:lnTo>
                    <a:pt x="721334" y="1107571"/>
                  </a:lnTo>
                  <a:lnTo>
                    <a:pt x="720676" y="1106680"/>
                  </a:lnTo>
                  <a:lnTo>
                    <a:pt x="720261" y="1105321"/>
                  </a:lnTo>
                  <a:lnTo>
                    <a:pt x="720030" y="1103840"/>
                  </a:lnTo>
                  <a:lnTo>
                    <a:pt x="719976" y="1102645"/>
                  </a:lnTo>
                  <a:lnTo>
                    <a:pt x="719762" y="1102055"/>
                  </a:lnTo>
                  <a:lnTo>
                    <a:pt x="719458" y="1100718"/>
                  </a:lnTo>
                  <a:lnTo>
                    <a:pt x="719521" y="1099368"/>
                  </a:lnTo>
                  <a:lnTo>
                    <a:pt x="721103" y="1098307"/>
                  </a:lnTo>
                  <a:lnTo>
                    <a:pt x="721473" y="1097139"/>
                  </a:lnTo>
                  <a:lnTo>
                    <a:pt x="721607" y="1095633"/>
                  </a:lnTo>
                  <a:lnTo>
                    <a:pt x="721601" y="1094230"/>
                  </a:lnTo>
                  <a:lnTo>
                    <a:pt x="720900" y="1091514"/>
                  </a:lnTo>
                  <a:lnTo>
                    <a:pt x="718588" y="1087681"/>
                  </a:lnTo>
                  <a:lnTo>
                    <a:pt x="718121" y="1085860"/>
                  </a:lnTo>
                  <a:lnTo>
                    <a:pt x="716863" y="1068802"/>
                  </a:lnTo>
                  <a:lnTo>
                    <a:pt x="715094" y="1061783"/>
                  </a:lnTo>
                  <a:lnTo>
                    <a:pt x="712273" y="1056392"/>
                  </a:lnTo>
                  <a:lnTo>
                    <a:pt x="708412" y="1056138"/>
                  </a:lnTo>
                  <a:lnTo>
                    <a:pt x="706342" y="1053663"/>
                  </a:lnTo>
                  <a:lnTo>
                    <a:pt x="705521" y="1052298"/>
                  </a:lnTo>
                  <a:lnTo>
                    <a:pt x="704854" y="1050736"/>
                  </a:lnTo>
                  <a:lnTo>
                    <a:pt x="706793" y="1050475"/>
                  </a:lnTo>
                  <a:lnTo>
                    <a:pt x="708569" y="1049540"/>
                  </a:lnTo>
                  <a:lnTo>
                    <a:pt x="709414" y="1048118"/>
                  </a:lnTo>
                  <a:lnTo>
                    <a:pt x="708592" y="1046470"/>
                  </a:lnTo>
                  <a:lnTo>
                    <a:pt x="709263" y="1044983"/>
                  </a:lnTo>
                  <a:lnTo>
                    <a:pt x="709218" y="1043745"/>
                  </a:lnTo>
                  <a:lnTo>
                    <a:pt x="708908" y="1042567"/>
                  </a:lnTo>
                  <a:lnTo>
                    <a:pt x="708690" y="1041190"/>
                  </a:lnTo>
                  <a:lnTo>
                    <a:pt x="708797" y="1035439"/>
                  </a:lnTo>
                  <a:lnTo>
                    <a:pt x="708241" y="1032915"/>
                  </a:lnTo>
                  <a:lnTo>
                    <a:pt x="706844" y="1030650"/>
                  </a:lnTo>
                  <a:lnTo>
                    <a:pt x="703890" y="1026965"/>
                  </a:lnTo>
                  <a:lnTo>
                    <a:pt x="701008" y="1019279"/>
                  </a:lnTo>
                  <a:lnTo>
                    <a:pt x="699659" y="1018032"/>
                  </a:lnTo>
                  <a:lnTo>
                    <a:pt x="697232" y="1017459"/>
                  </a:lnTo>
                  <a:lnTo>
                    <a:pt x="695560" y="1016113"/>
                  </a:lnTo>
                  <a:lnTo>
                    <a:pt x="687755" y="1006375"/>
                  </a:lnTo>
                  <a:lnTo>
                    <a:pt x="681490" y="1000090"/>
                  </a:lnTo>
                  <a:lnTo>
                    <a:pt x="675167" y="995484"/>
                  </a:lnTo>
                  <a:lnTo>
                    <a:pt x="674178" y="994276"/>
                  </a:lnTo>
                  <a:lnTo>
                    <a:pt x="671697" y="992335"/>
                  </a:lnTo>
                  <a:lnTo>
                    <a:pt x="670920" y="991570"/>
                  </a:lnTo>
                  <a:lnTo>
                    <a:pt x="669103" y="988422"/>
                  </a:lnTo>
                  <a:lnTo>
                    <a:pt x="668458" y="987596"/>
                  </a:lnTo>
                  <a:lnTo>
                    <a:pt x="665014" y="985968"/>
                  </a:lnTo>
                  <a:lnTo>
                    <a:pt x="664055" y="985044"/>
                  </a:lnTo>
                  <a:lnTo>
                    <a:pt x="665516" y="983962"/>
                  </a:lnTo>
                  <a:lnTo>
                    <a:pt x="664808" y="981375"/>
                  </a:lnTo>
                  <a:lnTo>
                    <a:pt x="665457" y="978983"/>
                  </a:lnTo>
                  <a:lnTo>
                    <a:pt x="666527" y="976545"/>
                  </a:lnTo>
                  <a:lnTo>
                    <a:pt x="667136" y="973922"/>
                  </a:lnTo>
                  <a:lnTo>
                    <a:pt x="666931" y="968145"/>
                  </a:lnTo>
                  <a:lnTo>
                    <a:pt x="666512" y="965518"/>
                  </a:lnTo>
                  <a:lnTo>
                    <a:pt x="665823" y="962868"/>
                  </a:lnTo>
                  <a:lnTo>
                    <a:pt x="662707" y="954338"/>
                  </a:lnTo>
                  <a:lnTo>
                    <a:pt x="661674" y="949147"/>
                  </a:lnTo>
                  <a:lnTo>
                    <a:pt x="660087" y="946968"/>
                  </a:lnTo>
                  <a:lnTo>
                    <a:pt x="656455" y="943317"/>
                  </a:lnTo>
                  <a:lnTo>
                    <a:pt x="652824" y="938807"/>
                  </a:lnTo>
                  <a:lnTo>
                    <a:pt x="651648" y="937944"/>
                  </a:lnTo>
                  <a:lnTo>
                    <a:pt x="649114" y="936625"/>
                  </a:lnTo>
                  <a:lnTo>
                    <a:pt x="648035" y="935753"/>
                  </a:lnTo>
                  <a:lnTo>
                    <a:pt x="647042" y="933582"/>
                  </a:lnTo>
                  <a:lnTo>
                    <a:pt x="648757" y="932994"/>
                  </a:lnTo>
                  <a:lnTo>
                    <a:pt x="651317" y="933003"/>
                  </a:lnTo>
                  <a:lnTo>
                    <a:pt x="652906" y="932645"/>
                  </a:lnTo>
                  <a:lnTo>
                    <a:pt x="652706" y="931091"/>
                  </a:lnTo>
                  <a:lnTo>
                    <a:pt x="651722" y="928396"/>
                  </a:lnTo>
                  <a:lnTo>
                    <a:pt x="650346" y="925843"/>
                  </a:lnTo>
                  <a:lnTo>
                    <a:pt x="648952" y="924694"/>
                  </a:lnTo>
                  <a:lnTo>
                    <a:pt x="646466" y="924361"/>
                  </a:lnTo>
                  <a:lnTo>
                    <a:pt x="639741" y="921948"/>
                  </a:lnTo>
                  <a:lnTo>
                    <a:pt x="636903" y="922211"/>
                  </a:lnTo>
                  <a:lnTo>
                    <a:pt x="635701" y="924064"/>
                  </a:lnTo>
                  <a:lnTo>
                    <a:pt x="636080" y="926186"/>
                  </a:lnTo>
                  <a:lnTo>
                    <a:pt x="637847" y="927211"/>
                  </a:lnTo>
                  <a:lnTo>
                    <a:pt x="640860" y="927013"/>
                  </a:lnTo>
                  <a:lnTo>
                    <a:pt x="642123" y="927363"/>
                  </a:lnTo>
                  <a:lnTo>
                    <a:pt x="642618" y="928532"/>
                  </a:lnTo>
                  <a:lnTo>
                    <a:pt x="642962" y="929993"/>
                  </a:lnTo>
                  <a:lnTo>
                    <a:pt x="643771" y="930757"/>
                  </a:lnTo>
                  <a:lnTo>
                    <a:pt x="644739" y="931417"/>
                  </a:lnTo>
                  <a:lnTo>
                    <a:pt x="645516" y="932558"/>
                  </a:lnTo>
                  <a:lnTo>
                    <a:pt x="644432" y="932756"/>
                  </a:lnTo>
                  <a:lnTo>
                    <a:pt x="643528" y="933259"/>
                  </a:lnTo>
                  <a:lnTo>
                    <a:pt x="642707" y="934099"/>
                  </a:lnTo>
                  <a:lnTo>
                    <a:pt x="641796" y="935242"/>
                  </a:lnTo>
                  <a:lnTo>
                    <a:pt x="639316" y="930833"/>
                  </a:lnTo>
                  <a:lnTo>
                    <a:pt x="637662" y="929452"/>
                  </a:lnTo>
                  <a:lnTo>
                    <a:pt x="632527" y="928223"/>
                  </a:lnTo>
                  <a:lnTo>
                    <a:pt x="625634" y="923562"/>
                  </a:lnTo>
                  <a:lnTo>
                    <a:pt x="622232" y="923099"/>
                  </a:lnTo>
                  <a:lnTo>
                    <a:pt x="619712" y="924071"/>
                  </a:lnTo>
                  <a:lnTo>
                    <a:pt x="617453" y="925434"/>
                  </a:lnTo>
                  <a:lnTo>
                    <a:pt x="614832" y="926101"/>
                  </a:lnTo>
                  <a:lnTo>
                    <a:pt x="614892" y="925347"/>
                  </a:lnTo>
                  <a:lnTo>
                    <a:pt x="613956" y="923902"/>
                  </a:lnTo>
                  <a:lnTo>
                    <a:pt x="612829" y="923012"/>
                  </a:lnTo>
                  <a:lnTo>
                    <a:pt x="612266" y="923877"/>
                  </a:lnTo>
                  <a:lnTo>
                    <a:pt x="612228" y="925774"/>
                  </a:lnTo>
                  <a:lnTo>
                    <a:pt x="612036" y="927407"/>
                  </a:lnTo>
                  <a:lnTo>
                    <a:pt x="611373" y="928670"/>
                  </a:lnTo>
                  <a:lnTo>
                    <a:pt x="609992" y="929559"/>
                  </a:lnTo>
                  <a:lnTo>
                    <a:pt x="604128" y="924059"/>
                  </a:lnTo>
                  <a:lnTo>
                    <a:pt x="603355" y="921987"/>
                  </a:lnTo>
                  <a:lnTo>
                    <a:pt x="603185" y="919282"/>
                  </a:lnTo>
                  <a:lnTo>
                    <a:pt x="602714" y="916888"/>
                  </a:lnTo>
                  <a:lnTo>
                    <a:pt x="600259" y="910568"/>
                  </a:lnTo>
                  <a:lnTo>
                    <a:pt x="599381" y="909157"/>
                  </a:lnTo>
                  <a:lnTo>
                    <a:pt x="598057" y="908413"/>
                  </a:lnTo>
                  <a:lnTo>
                    <a:pt x="595705" y="908185"/>
                  </a:lnTo>
                  <a:lnTo>
                    <a:pt x="592554" y="908570"/>
                  </a:lnTo>
                  <a:lnTo>
                    <a:pt x="591437" y="908174"/>
                  </a:lnTo>
                  <a:lnTo>
                    <a:pt x="590180" y="906540"/>
                  </a:lnTo>
                  <a:lnTo>
                    <a:pt x="591945" y="905369"/>
                  </a:lnTo>
                  <a:lnTo>
                    <a:pt x="595603" y="904515"/>
                  </a:lnTo>
                  <a:lnTo>
                    <a:pt x="596859" y="903068"/>
                  </a:lnTo>
                  <a:lnTo>
                    <a:pt x="597091" y="900669"/>
                  </a:lnTo>
                  <a:lnTo>
                    <a:pt x="596292" y="898168"/>
                  </a:lnTo>
                  <a:lnTo>
                    <a:pt x="594827" y="896133"/>
                  </a:lnTo>
                  <a:lnTo>
                    <a:pt x="593149" y="895051"/>
                  </a:lnTo>
                  <a:lnTo>
                    <a:pt x="591949" y="895106"/>
                  </a:lnTo>
                  <a:lnTo>
                    <a:pt x="591150" y="895729"/>
                  </a:lnTo>
                  <a:lnTo>
                    <a:pt x="590615" y="896448"/>
                  </a:lnTo>
                  <a:lnTo>
                    <a:pt x="590258" y="896792"/>
                  </a:lnTo>
                  <a:lnTo>
                    <a:pt x="589185" y="896480"/>
                  </a:lnTo>
                  <a:lnTo>
                    <a:pt x="587237" y="895009"/>
                  </a:lnTo>
                  <a:lnTo>
                    <a:pt x="583109" y="894698"/>
                  </a:lnTo>
                  <a:lnTo>
                    <a:pt x="581614" y="893829"/>
                  </a:lnTo>
                  <a:lnTo>
                    <a:pt x="580669" y="891443"/>
                  </a:lnTo>
                  <a:lnTo>
                    <a:pt x="581521" y="890872"/>
                  </a:lnTo>
                  <a:lnTo>
                    <a:pt x="582762" y="888878"/>
                  </a:lnTo>
                  <a:lnTo>
                    <a:pt x="583652" y="887867"/>
                  </a:lnTo>
                  <a:lnTo>
                    <a:pt x="586698" y="885759"/>
                  </a:lnTo>
                  <a:lnTo>
                    <a:pt x="587686" y="884854"/>
                  </a:lnTo>
                  <a:lnTo>
                    <a:pt x="588663" y="881810"/>
                  </a:lnTo>
                  <a:lnTo>
                    <a:pt x="587791" y="878104"/>
                  </a:lnTo>
                  <a:lnTo>
                    <a:pt x="586050" y="874548"/>
                  </a:lnTo>
                  <a:lnTo>
                    <a:pt x="581894" y="868555"/>
                  </a:lnTo>
                  <a:lnTo>
                    <a:pt x="581572" y="867620"/>
                  </a:lnTo>
                  <a:lnTo>
                    <a:pt x="582398" y="866095"/>
                  </a:lnTo>
                  <a:lnTo>
                    <a:pt x="583814" y="865926"/>
                  </a:lnTo>
                  <a:lnTo>
                    <a:pt x="587083" y="866703"/>
                  </a:lnTo>
                  <a:lnTo>
                    <a:pt x="595341" y="867140"/>
                  </a:lnTo>
                  <a:lnTo>
                    <a:pt x="597902" y="867736"/>
                  </a:lnTo>
                  <a:lnTo>
                    <a:pt x="596559" y="869728"/>
                  </a:lnTo>
                  <a:lnTo>
                    <a:pt x="596089" y="870742"/>
                  </a:lnTo>
                  <a:lnTo>
                    <a:pt x="595636" y="872122"/>
                  </a:lnTo>
                  <a:lnTo>
                    <a:pt x="595520" y="873317"/>
                  </a:lnTo>
                  <a:lnTo>
                    <a:pt x="595522" y="875078"/>
                  </a:lnTo>
                  <a:lnTo>
                    <a:pt x="595668" y="876704"/>
                  </a:lnTo>
                  <a:lnTo>
                    <a:pt x="595964" y="877398"/>
                  </a:lnTo>
                  <a:lnTo>
                    <a:pt x="597512" y="878091"/>
                  </a:lnTo>
                  <a:lnTo>
                    <a:pt x="598240" y="877803"/>
                  </a:lnTo>
                  <a:lnTo>
                    <a:pt x="598877" y="874684"/>
                  </a:lnTo>
                  <a:lnTo>
                    <a:pt x="599535" y="873242"/>
                  </a:lnTo>
                  <a:lnTo>
                    <a:pt x="600914" y="871209"/>
                  </a:lnTo>
                  <a:lnTo>
                    <a:pt x="603088" y="869496"/>
                  </a:lnTo>
                  <a:lnTo>
                    <a:pt x="603839" y="868590"/>
                  </a:lnTo>
                  <a:lnTo>
                    <a:pt x="604354" y="867410"/>
                  </a:lnTo>
                  <a:lnTo>
                    <a:pt x="605183" y="864754"/>
                  </a:lnTo>
                  <a:lnTo>
                    <a:pt x="606742" y="861705"/>
                  </a:lnTo>
                  <a:lnTo>
                    <a:pt x="606658" y="859366"/>
                  </a:lnTo>
                  <a:lnTo>
                    <a:pt x="604201" y="850036"/>
                  </a:lnTo>
                  <a:lnTo>
                    <a:pt x="602148" y="845668"/>
                  </a:lnTo>
                  <a:lnTo>
                    <a:pt x="599542" y="841705"/>
                  </a:lnTo>
                  <a:lnTo>
                    <a:pt x="595848" y="838091"/>
                  </a:lnTo>
                  <a:lnTo>
                    <a:pt x="590727" y="833041"/>
                  </a:lnTo>
                  <a:lnTo>
                    <a:pt x="588861" y="832336"/>
                  </a:lnTo>
                  <a:lnTo>
                    <a:pt x="587432" y="832389"/>
                  </a:lnTo>
                  <a:lnTo>
                    <a:pt x="586410" y="832676"/>
                  </a:lnTo>
                  <a:lnTo>
                    <a:pt x="585490" y="833350"/>
                  </a:lnTo>
                  <a:lnTo>
                    <a:pt x="584417" y="834486"/>
                  </a:lnTo>
                  <a:lnTo>
                    <a:pt x="583582" y="834733"/>
                  </a:lnTo>
                  <a:lnTo>
                    <a:pt x="581453" y="833576"/>
                  </a:lnTo>
                  <a:lnTo>
                    <a:pt x="580338" y="833244"/>
                  </a:lnTo>
                  <a:lnTo>
                    <a:pt x="578042" y="834173"/>
                  </a:lnTo>
                  <a:lnTo>
                    <a:pt x="576475" y="836250"/>
                  </a:lnTo>
                  <a:lnTo>
                    <a:pt x="575221" y="838329"/>
                  </a:lnTo>
                  <a:lnTo>
                    <a:pt x="573919" y="839265"/>
                  </a:lnTo>
                  <a:lnTo>
                    <a:pt x="571174" y="838809"/>
                  </a:lnTo>
                  <a:lnTo>
                    <a:pt x="569332" y="838221"/>
                  </a:lnTo>
                  <a:lnTo>
                    <a:pt x="567628" y="838558"/>
                  </a:lnTo>
                  <a:lnTo>
                    <a:pt x="565336" y="840978"/>
                  </a:lnTo>
                  <a:lnTo>
                    <a:pt x="564680" y="842212"/>
                  </a:lnTo>
                  <a:lnTo>
                    <a:pt x="564339" y="843217"/>
                  </a:lnTo>
                  <a:lnTo>
                    <a:pt x="563732" y="843968"/>
                  </a:lnTo>
                  <a:lnTo>
                    <a:pt x="562258" y="844475"/>
                  </a:lnTo>
                  <a:lnTo>
                    <a:pt x="560909" y="844646"/>
                  </a:lnTo>
                  <a:lnTo>
                    <a:pt x="559722" y="844431"/>
                  </a:lnTo>
                  <a:lnTo>
                    <a:pt x="558885" y="843693"/>
                  </a:lnTo>
                  <a:lnTo>
                    <a:pt x="558564" y="842224"/>
                  </a:lnTo>
                  <a:lnTo>
                    <a:pt x="558691" y="841689"/>
                  </a:lnTo>
                  <a:lnTo>
                    <a:pt x="559391" y="840120"/>
                  </a:lnTo>
                  <a:lnTo>
                    <a:pt x="559695" y="839629"/>
                  </a:lnTo>
                  <a:lnTo>
                    <a:pt x="559822" y="839147"/>
                  </a:lnTo>
                  <a:lnTo>
                    <a:pt x="559449" y="837730"/>
                  </a:lnTo>
                  <a:lnTo>
                    <a:pt x="559336" y="836964"/>
                  </a:lnTo>
                  <a:lnTo>
                    <a:pt x="559207" y="833126"/>
                  </a:lnTo>
                  <a:lnTo>
                    <a:pt x="559362" y="832162"/>
                  </a:lnTo>
                  <a:lnTo>
                    <a:pt x="560316" y="829713"/>
                  </a:lnTo>
                  <a:lnTo>
                    <a:pt x="561850" y="826847"/>
                  </a:lnTo>
                  <a:lnTo>
                    <a:pt x="563295" y="825429"/>
                  </a:lnTo>
                  <a:lnTo>
                    <a:pt x="563924" y="827340"/>
                  </a:lnTo>
                  <a:lnTo>
                    <a:pt x="564876" y="828436"/>
                  </a:lnTo>
                  <a:lnTo>
                    <a:pt x="566944" y="828132"/>
                  </a:lnTo>
                  <a:lnTo>
                    <a:pt x="568782" y="826642"/>
                  </a:lnTo>
                  <a:lnTo>
                    <a:pt x="569162" y="824202"/>
                  </a:lnTo>
                  <a:lnTo>
                    <a:pt x="568080" y="822424"/>
                  </a:lnTo>
                  <a:lnTo>
                    <a:pt x="564695" y="818190"/>
                  </a:lnTo>
                  <a:lnTo>
                    <a:pt x="563988" y="815859"/>
                  </a:lnTo>
                  <a:lnTo>
                    <a:pt x="563224" y="814408"/>
                  </a:lnTo>
                  <a:lnTo>
                    <a:pt x="558053" y="809192"/>
                  </a:lnTo>
                  <a:lnTo>
                    <a:pt x="556414" y="806165"/>
                  </a:lnTo>
                  <a:lnTo>
                    <a:pt x="555777" y="805575"/>
                  </a:lnTo>
                  <a:lnTo>
                    <a:pt x="554229" y="805799"/>
                  </a:lnTo>
                  <a:lnTo>
                    <a:pt x="553147" y="806748"/>
                  </a:lnTo>
                  <a:lnTo>
                    <a:pt x="552342" y="807804"/>
                  </a:lnTo>
                  <a:lnTo>
                    <a:pt x="551657" y="808283"/>
                  </a:lnTo>
                  <a:lnTo>
                    <a:pt x="550333" y="807984"/>
                  </a:lnTo>
                  <a:lnTo>
                    <a:pt x="549529" y="807121"/>
                  </a:lnTo>
                  <a:lnTo>
                    <a:pt x="549107" y="805882"/>
                  </a:lnTo>
                  <a:lnTo>
                    <a:pt x="548936" y="802358"/>
                  </a:lnTo>
                  <a:lnTo>
                    <a:pt x="548618" y="801822"/>
                  </a:lnTo>
                  <a:lnTo>
                    <a:pt x="547942" y="801725"/>
                  </a:lnTo>
                  <a:lnTo>
                    <a:pt x="545811" y="800678"/>
                  </a:lnTo>
                  <a:lnTo>
                    <a:pt x="543359" y="799915"/>
                  </a:lnTo>
                  <a:lnTo>
                    <a:pt x="542366" y="799376"/>
                  </a:lnTo>
                  <a:lnTo>
                    <a:pt x="541293" y="798523"/>
                  </a:lnTo>
                  <a:lnTo>
                    <a:pt x="541123" y="798302"/>
                  </a:lnTo>
                  <a:lnTo>
                    <a:pt x="541375" y="797842"/>
                  </a:lnTo>
                  <a:lnTo>
                    <a:pt x="541568" y="796333"/>
                  </a:lnTo>
                  <a:lnTo>
                    <a:pt x="541199" y="794968"/>
                  </a:lnTo>
                  <a:lnTo>
                    <a:pt x="540293" y="794524"/>
                  </a:lnTo>
                  <a:lnTo>
                    <a:pt x="539181" y="794301"/>
                  </a:lnTo>
                  <a:lnTo>
                    <a:pt x="538169" y="793637"/>
                  </a:lnTo>
                  <a:lnTo>
                    <a:pt x="537871" y="792409"/>
                  </a:lnTo>
                  <a:lnTo>
                    <a:pt x="538675" y="791478"/>
                  </a:lnTo>
                  <a:lnTo>
                    <a:pt x="539693" y="790643"/>
                  </a:lnTo>
                  <a:lnTo>
                    <a:pt x="540097" y="789700"/>
                  </a:lnTo>
                  <a:lnTo>
                    <a:pt x="538883" y="788071"/>
                  </a:lnTo>
                  <a:lnTo>
                    <a:pt x="536474" y="786983"/>
                  </a:lnTo>
                  <a:lnTo>
                    <a:pt x="533697" y="786356"/>
                  </a:lnTo>
                  <a:lnTo>
                    <a:pt x="531454" y="786151"/>
                  </a:lnTo>
                  <a:lnTo>
                    <a:pt x="529581" y="787153"/>
                  </a:lnTo>
                  <a:lnTo>
                    <a:pt x="529049" y="789552"/>
                  </a:lnTo>
                  <a:lnTo>
                    <a:pt x="528872" y="792457"/>
                  </a:lnTo>
                  <a:lnTo>
                    <a:pt x="528064" y="794930"/>
                  </a:lnTo>
                  <a:lnTo>
                    <a:pt x="526842" y="796038"/>
                  </a:lnTo>
                  <a:lnTo>
                    <a:pt x="525819" y="796057"/>
                  </a:lnTo>
                  <a:lnTo>
                    <a:pt x="521153" y="793499"/>
                  </a:lnTo>
                  <a:lnTo>
                    <a:pt x="519740" y="792489"/>
                  </a:lnTo>
                  <a:lnTo>
                    <a:pt x="519108" y="791796"/>
                  </a:lnTo>
                  <a:lnTo>
                    <a:pt x="518687" y="788639"/>
                  </a:lnTo>
                  <a:lnTo>
                    <a:pt x="517611" y="788260"/>
                  </a:lnTo>
                  <a:lnTo>
                    <a:pt x="514713" y="790521"/>
                  </a:lnTo>
                  <a:lnTo>
                    <a:pt x="513521" y="790666"/>
                  </a:lnTo>
                  <a:lnTo>
                    <a:pt x="512265" y="790602"/>
                  </a:lnTo>
                  <a:lnTo>
                    <a:pt x="511250" y="791030"/>
                  </a:lnTo>
                  <a:lnTo>
                    <a:pt x="510821" y="792697"/>
                  </a:lnTo>
                  <a:lnTo>
                    <a:pt x="511193" y="794050"/>
                  </a:lnTo>
                  <a:lnTo>
                    <a:pt x="512127" y="794565"/>
                  </a:lnTo>
                  <a:lnTo>
                    <a:pt x="514706" y="794904"/>
                  </a:lnTo>
                  <a:lnTo>
                    <a:pt x="517143" y="796135"/>
                  </a:lnTo>
                  <a:lnTo>
                    <a:pt x="519115" y="797931"/>
                  </a:lnTo>
                  <a:lnTo>
                    <a:pt x="519502" y="799567"/>
                  </a:lnTo>
                  <a:lnTo>
                    <a:pt x="517224" y="800277"/>
                  </a:lnTo>
                  <a:lnTo>
                    <a:pt x="516211" y="799939"/>
                  </a:lnTo>
                  <a:lnTo>
                    <a:pt x="514496" y="798584"/>
                  </a:lnTo>
                  <a:lnTo>
                    <a:pt x="513117" y="798425"/>
                  </a:lnTo>
                  <a:lnTo>
                    <a:pt x="512618" y="798886"/>
                  </a:lnTo>
                  <a:lnTo>
                    <a:pt x="512155" y="799777"/>
                  </a:lnTo>
                  <a:lnTo>
                    <a:pt x="511531" y="800656"/>
                  </a:lnTo>
                  <a:lnTo>
                    <a:pt x="510480" y="801064"/>
                  </a:lnTo>
                  <a:lnTo>
                    <a:pt x="504468" y="800367"/>
                  </a:lnTo>
                  <a:lnTo>
                    <a:pt x="501106" y="799526"/>
                  </a:lnTo>
                  <a:lnTo>
                    <a:pt x="498865" y="798414"/>
                  </a:lnTo>
                  <a:lnTo>
                    <a:pt x="496018" y="801518"/>
                  </a:lnTo>
                  <a:lnTo>
                    <a:pt x="495075" y="802021"/>
                  </a:lnTo>
                  <a:lnTo>
                    <a:pt x="494133" y="801622"/>
                  </a:lnTo>
                  <a:lnTo>
                    <a:pt x="492238" y="799735"/>
                  </a:lnTo>
                  <a:lnTo>
                    <a:pt x="489986" y="799023"/>
                  </a:lnTo>
                  <a:lnTo>
                    <a:pt x="487583" y="797881"/>
                  </a:lnTo>
                  <a:lnTo>
                    <a:pt x="486526" y="797620"/>
                  </a:lnTo>
                  <a:lnTo>
                    <a:pt x="485218" y="797882"/>
                  </a:lnTo>
                  <a:lnTo>
                    <a:pt x="483164" y="799069"/>
                  </a:lnTo>
                  <a:lnTo>
                    <a:pt x="482390" y="799301"/>
                  </a:lnTo>
                  <a:lnTo>
                    <a:pt x="481624" y="799175"/>
                  </a:lnTo>
                  <a:lnTo>
                    <a:pt x="481392" y="798798"/>
                  </a:lnTo>
                  <a:lnTo>
                    <a:pt x="481081" y="798023"/>
                  </a:lnTo>
                  <a:lnTo>
                    <a:pt x="480145" y="796660"/>
                  </a:lnTo>
                  <a:lnTo>
                    <a:pt x="471532" y="787781"/>
                  </a:lnTo>
                  <a:lnTo>
                    <a:pt x="469152" y="786359"/>
                  </a:lnTo>
                  <a:lnTo>
                    <a:pt x="466613" y="786134"/>
                  </a:lnTo>
                  <a:lnTo>
                    <a:pt x="465813" y="786702"/>
                  </a:lnTo>
                  <a:lnTo>
                    <a:pt x="465031" y="787595"/>
                  </a:lnTo>
                  <a:lnTo>
                    <a:pt x="464107" y="788216"/>
                  </a:lnTo>
                  <a:lnTo>
                    <a:pt x="462878" y="787904"/>
                  </a:lnTo>
                  <a:lnTo>
                    <a:pt x="462501" y="786835"/>
                  </a:lnTo>
                  <a:lnTo>
                    <a:pt x="462282" y="785011"/>
                  </a:lnTo>
                  <a:lnTo>
                    <a:pt x="461716" y="783293"/>
                  </a:lnTo>
                  <a:lnTo>
                    <a:pt x="460279" y="782541"/>
                  </a:lnTo>
                  <a:lnTo>
                    <a:pt x="458228" y="781823"/>
                  </a:lnTo>
                  <a:lnTo>
                    <a:pt x="451044" y="775868"/>
                  </a:lnTo>
                  <a:lnTo>
                    <a:pt x="448322" y="772700"/>
                  </a:lnTo>
                  <a:lnTo>
                    <a:pt x="443257" y="768293"/>
                  </a:lnTo>
                  <a:lnTo>
                    <a:pt x="440865" y="767599"/>
                  </a:lnTo>
                  <a:lnTo>
                    <a:pt x="438287" y="767432"/>
                  </a:lnTo>
                  <a:lnTo>
                    <a:pt x="433044" y="767791"/>
                  </a:lnTo>
                  <a:lnTo>
                    <a:pt x="428012" y="767459"/>
                  </a:lnTo>
                  <a:lnTo>
                    <a:pt x="420142" y="765623"/>
                  </a:lnTo>
                  <a:lnTo>
                    <a:pt x="417555" y="765565"/>
                  </a:lnTo>
                  <a:lnTo>
                    <a:pt x="412353" y="766519"/>
                  </a:lnTo>
                  <a:lnTo>
                    <a:pt x="409984" y="767289"/>
                  </a:lnTo>
                  <a:lnTo>
                    <a:pt x="407950" y="768309"/>
                  </a:lnTo>
                  <a:lnTo>
                    <a:pt x="406523" y="769597"/>
                  </a:lnTo>
                  <a:lnTo>
                    <a:pt x="405462" y="772058"/>
                  </a:lnTo>
                  <a:lnTo>
                    <a:pt x="406000" y="773775"/>
                  </a:lnTo>
                  <a:lnTo>
                    <a:pt x="407385" y="775391"/>
                  </a:lnTo>
                  <a:lnTo>
                    <a:pt x="408817" y="777511"/>
                  </a:lnTo>
                  <a:lnTo>
                    <a:pt x="407581" y="778033"/>
                  </a:lnTo>
                  <a:lnTo>
                    <a:pt x="406564" y="777840"/>
                  </a:lnTo>
                  <a:lnTo>
                    <a:pt x="404266" y="776660"/>
                  </a:lnTo>
                  <a:lnTo>
                    <a:pt x="401897" y="775932"/>
                  </a:lnTo>
                  <a:lnTo>
                    <a:pt x="399455" y="775813"/>
                  </a:lnTo>
                  <a:lnTo>
                    <a:pt x="396944" y="776124"/>
                  </a:lnTo>
                  <a:lnTo>
                    <a:pt x="391634" y="778493"/>
                  </a:lnTo>
                  <a:lnTo>
                    <a:pt x="386374" y="779163"/>
                  </a:lnTo>
                  <a:lnTo>
                    <a:pt x="381511" y="778554"/>
                  </a:lnTo>
                  <a:lnTo>
                    <a:pt x="377207" y="776640"/>
                  </a:lnTo>
                  <a:lnTo>
                    <a:pt x="373564" y="773296"/>
                  </a:lnTo>
                  <a:lnTo>
                    <a:pt x="367548" y="765717"/>
                  </a:lnTo>
                  <a:lnTo>
                    <a:pt x="364276" y="762581"/>
                  </a:lnTo>
                  <a:lnTo>
                    <a:pt x="347177" y="751955"/>
                  </a:lnTo>
                  <a:lnTo>
                    <a:pt x="331636" y="739736"/>
                  </a:lnTo>
                  <a:lnTo>
                    <a:pt x="304257" y="724340"/>
                  </a:lnTo>
                  <a:lnTo>
                    <a:pt x="283161" y="715034"/>
                  </a:lnTo>
                  <a:lnTo>
                    <a:pt x="264541" y="708466"/>
                  </a:lnTo>
                  <a:lnTo>
                    <a:pt x="259900" y="708179"/>
                  </a:lnTo>
                  <a:lnTo>
                    <a:pt x="255195" y="710475"/>
                  </a:lnTo>
                  <a:lnTo>
                    <a:pt x="244480" y="718706"/>
                  </a:lnTo>
                  <a:lnTo>
                    <a:pt x="227039" y="725158"/>
                  </a:lnTo>
                  <a:lnTo>
                    <a:pt x="222251" y="726073"/>
                  </a:lnTo>
                  <a:lnTo>
                    <a:pt x="211991" y="725958"/>
                  </a:lnTo>
                  <a:lnTo>
                    <a:pt x="195537" y="723742"/>
                  </a:lnTo>
                  <a:lnTo>
                    <a:pt x="169605" y="724331"/>
                  </a:lnTo>
                  <a:lnTo>
                    <a:pt x="164682" y="723024"/>
                  </a:lnTo>
                  <a:lnTo>
                    <a:pt x="152527" y="723253"/>
                  </a:lnTo>
                  <a:lnTo>
                    <a:pt x="150319" y="723687"/>
                  </a:lnTo>
                  <a:lnTo>
                    <a:pt x="144011" y="726105"/>
                  </a:lnTo>
                  <a:lnTo>
                    <a:pt x="129134" y="725850"/>
                  </a:lnTo>
                  <a:lnTo>
                    <a:pt x="108306" y="729810"/>
                  </a:lnTo>
                  <a:lnTo>
                    <a:pt x="84565" y="731382"/>
                  </a:lnTo>
                  <a:lnTo>
                    <a:pt x="77412" y="733995"/>
                  </a:lnTo>
                  <a:lnTo>
                    <a:pt x="75242" y="734388"/>
                  </a:lnTo>
                  <a:lnTo>
                    <a:pt x="65829" y="734684"/>
                  </a:lnTo>
                  <a:lnTo>
                    <a:pt x="59606" y="736353"/>
                  </a:lnTo>
                  <a:lnTo>
                    <a:pt x="57227" y="736651"/>
                  </a:lnTo>
                  <a:lnTo>
                    <a:pt x="50049" y="736623"/>
                  </a:lnTo>
                  <a:lnTo>
                    <a:pt x="47763" y="736961"/>
                  </a:lnTo>
                  <a:lnTo>
                    <a:pt x="41043" y="739905"/>
                  </a:lnTo>
                  <a:lnTo>
                    <a:pt x="39441" y="740138"/>
                  </a:lnTo>
                  <a:lnTo>
                    <a:pt x="36075" y="740063"/>
                  </a:lnTo>
                  <a:lnTo>
                    <a:pt x="25925" y="741934"/>
                  </a:lnTo>
                  <a:lnTo>
                    <a:pt x="24213" y="696509"/>
                  </a:lnTo>
                  <a:lnTo>
                    <a:pt x="22500" y="650651"/>
                  </a:lnTo>
                  <a:lnTo>
                    <a:pt x="20801" y="604786"/>
                  </a:lnTo>
                  <a:lnTo>
                    <a:pt x="19116" y="558909"/>
                  </a:lnTo>
                  <a:lnTo>
                    <a:pt x="17444" y="513034"/>
                  </a:lnTo>
                  <a:lnTo>
                    <a:pt x="15788" y="467160"/>
                  </a:lnTo>
                  <a:lnTo>
                    <a:pt x="14145" y="421282"/>
                  </a:lnTo>
                  <a:lnTo>
                    <a:pt x="12517" y="375394"/>
                  </a:lnTo>
                  <a:lnTo>
                    <a:pt x="10903" y="329502"/>
                  </a:lnTo>
                  <a:lnTo>
                    <a:pt x="9302" y="283601"/>
                  </a:lnTo>
                  <a:lnTo>
                    <a:pt x="7716" y="237703"/>
                  </a:lnTo>
                  <a:lnTo>
                    <a:pt x="6144" y="191811"/>
                  </a:lnTo>
                  <a:lnTo>
                    <a:pt x="4587" y="145916"/>
                  </a:lnTo>
                  <a:lnTo>
                    <a:pt x="3044" y="100015"/>
                  </a:lnTo>
                  <a:lnTo>
                    <a:pt x="1515" y="54105"/>
                  </a:lnTo>
                  <a:lnTo>
                    <a:pt x="0" y="8202"/>
                  </a:lnTo>
                  <a:lnTo>
                    <a:pt x="32588" y="7158"/>
                  </a:lnTo>
                  <a:lnTo>
                    <a:pt x="65169" y="6185"/>
                  </a:lnTo>
                  <a:lnTo>
                    <a:pt x="97760" y="5283"/>
                  </a:lnTo>
                  <a:lnTo>
                    <a:pt x="130355" y="4452"/>
                  </a:lnTo>
                  <a:lnTo>
                    <a:pt x="162948" y="3692"/>
                  </a:lnTo>
                  <a:lnTo>
                    <a:pt x="195544" y="3003"/>
                  </a:lnTo>
                  <a:lnTo>
                    <a:pt x="228148" y="2386"/>
                  </a:lnTo>
                  <a:lnTo>
                    <a:pt x="260756" y="1839"/>
                  </a:lnTo>
                  <a:lnTo>
                    <a:pt x="293359" y="1363"/>
                  </a:lnTo>
                  <a:lnTo>
                    <a:pt x="325964" y="959"/>
                  </a:lnTo>
                  <a:lnTo>
                    <a:pt x="358578" y="625"/>
                  </a:lnTo>
                  <a:lnTo>
                    <a:pt x="391192" y="362"/>
                  </a:lnTo>
                  <a:lnTo>
                    <a:pt x="423801" y="170"/>
                  </a:lnTo>
                  <a:lnTo>
                    <a:pt x="451223" y="64"/>
                  </a:lnTo>
                  <a:lnTo>
                    <a:pt x="456411" y="50"/>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2" name="Freeform 51">
              <a:extLst>
                <a:ext uri="{FF2B5EF4-FFF2-40B4-BE49-F238E27FC236}">
                  <a16:creationId xmlns:a16="http://schemas.microsoft.com/office/drawing/2014/main" id="{8693F361-B947-5ACA-EF42-55780ACF4153}"/>
                </a:ext>
              </a:extLst>
            </p:cNvPr>
            <p:cNvSpPr>
              <a:spLocks noChangeAspect="1"/>
            </p:cNvSpPr>
            <p:nvPr>
              <p:custDataLst>
                <p:tags r:id="rId7"/>
              </p:custDataLst>
            </p:nvPr>
          </p:nvSpPr>
          <p:spPr>
            <a:xfrm>
              <a:off x="5365986" y="4876256"/>
              <a:ext cx="921105" cy="711487"/>
            </a:xfrm>
            <a:custGeom>
              <a:avLst/>
              <a:gdLst/>
              <a:ahLst/>
              <a:cxnLst/>
              <a:rect l="l" t="t" r="r" b="b"/>
              <a:pathLst>
                <a:path w="921105" h="711487">
                  <a:moveTo>
                    <a:pt x="545536" y="661523"/>
                  </a:moveTo>
                  <a:lnTo>
                    <a:pt x="547402" y="661537"/>
                  </a:lnTo>
                  <a:lnTo>
                    <a:pt x="551711" y="663367"/>
                  </a:lnTo>
                  <a:lnTo>
                    <a:pt x="556440" y="662859"/>
                  </a:lnTo>
                  <a:lnTo>
                    <a:pt x="558628" y="662987"/>
                  </a:lnTo>
                  <a:lnTo>
                    <a:pt x="560914" y="664437"/>
                  </a:lnTo>
                  <a:lnTo>
                    <a:pt x="561736" y="664174"/>
                  </a:lnTo>
                  <a:lnTo>
                    <a:pt x="562552" y="664184"/>
                  </a:lnTo>
                  <a:lnTo>
                    <a:pt x="563413" y="664412"/>
                  </a:lnTo>
                  <a:lnTo>
                    <a:pt x="564321" y="664835"/>
                  </a:lnTo>
                  <a:lnTo>
                    <a:pt x="563837" y="665879"/>
                  </a:lnTo>
                  <a:lnTo>
                    <a:pt x="563206" y="666376"/>
                  </a:lnTo>
                  <a:lnTo>
                    <a:pt x="562385" y="666470"/>
                  </a:lnTo>
                  <a:lnTo>
                    <a:pt x="556278" y="665653"/>
                  </a:lnTo>
                  <a:lnTo>
                    <a:pt x="555537" y="666053"/>
                  </a:lnTo>
                  <a:lnTo>
                    <a:pt x="554245" y="668187"/>
                  </a:lnTo>
                  <a:lnTo>
                    <a:pt x="553367" y="668867"/>
                  </a:lnTo>
                  <a:lnTo>
                    <a:pt x="551412" y="668672"/>
                  </a:lnTo>
                  <a:lnTo>
                    <a:pt x="549270" y="667441"/>
                  </a:lnTo>
                  <a:lnTo>
                    <a:pt x="547325" y="665725"/>
                  </a:lnTo>
                  <a:lnTo>
                    <a:pt x="546043" y="664045"/>
                  </a:lnTo>
                  <a:close/>
                  <a:moveTo>
                    <a:pt x="430952" y="610581"/>
                  </a:moveTo>
                  <a:lnTo>
                    <a:pt x="431657" y="610634"/>
                  </a:lnTo>
                  <a:lnTo>
                    <a:pt x="432755" y="611276"/>
                  </a:lnTo>
                  <a:lnTo>
                    <a:pt x="433385" y="611817"/>
                  </a:lnTo>
                  <a:lnTo>
                    <a:pt x="434130" y="612749"/>
                  </a:lnTo>
                  <a:lnTo>
                    <a:pt x="434611" y="613159"/>
                  </a:lnTo>
                  <a:lnTo>
                    <a:pt x="433512" y="613729"/>
                  </a:lnTo>
                  <a:lnTo>
                    <a:pt x="433081" y="613874"/>
                  </a:lnTo>
                  <a:lnTo>
                    <a:pt x="433723" y="615914"/>
                  </a:lnTo>
                  <a:lnTo>
                    <a:pt x="434188" y="616575"/>
                  </a:lnTo>
                  <a:lnTo>
                    <a:pt x="433710" y="617622"/>
                  </a:lnTo>
                  <a:lnTo>
                    <a:pt x="433889" y="618189"/>
                  </a:lnTo>
                  <a:lnTo>
                    <a:pt x="434577" y="618451"/>
                  </a:lnTo>
                  <a:lnTo>
                    <a:pt x="435654" y="618574"/>
                  </a:lnTo>
                  <a:lnTo>
                    <a:pt x="436463" y="618797"/>
                  </a:lnTo>
                  <a:lnTo>
                    <a:pt x="436515" y="619171"/>
                  </a:lnTo>
                  <a:lnTo>
                    <a:pt x="436332" y="619722"/>
                  </a:lnTo>
                  <a:lnTo>
                    <a:pt x="436492" y="620435"/>
                  </a:lnTo>
                  <a:lnTo>
                    <a:pt x="437195" y="621976"/>
                  </a:lnTo>
                  <a:lnTo>
                    <a:pt x="437623" y="623846"/>
                  </a:lnTo>
                  <a:lnTo>
                    <a:pt x="437446" y="625547"/>
                  </a:lnTo>
                  <a:lnTo>
                    <a:pt x="436417" y="626631"/>
                  </a:lnTo>
                  <a:lnTo>
                    <a:pt x="436464" y="626056"/>
                  </a:lnTo>
                  <a:lnTo>
                    <a:pt x="436339" y="625663"/>
                  </a:lnTo>
                  <a:lnTo>
                    <a:pt x="436153" y="625285"/>
                  </a:lnTo>
                  <a:lnTo>
                    <a:pt x="435950" y="624799"/>
                  </a:lnTo>
                  <a:lnTo>
                    <a:pt x="433611" y="622233"/>
                  </a:lnTo>
                  <a:lnTo>
                    <a:pt x="431138" y="620202"/>
                  </a:lnTo>
                  <a:lnTo>
                    <a:pt x="428313" y="619073"/>
                  </a:lnTo>
                  <a:lnTo>
                    <a:pt x="424769" y="619211"/>
                  </a:lnTo>
                  <a:lnTo>
                    <a:pt x="423793" y="620006"/>
                  </a:lnTo>
                  <a:lnTo>
                    <a:pt x="422994" y="620514"/>
                  </a:lnTo>
                  <a:lnTo>
                    <a:pt x="422215" y="620718"/>
                  </a:lnTo>
                  <a:lnTo>
                    <a:pt x="421471" y="620377"/>
                  </a:lnTo>
                  <a:lnTo>
                    <a:pt x="419974" y="619019"/>
                  </a:lnTo>
                  <a:lnTo>
                    <a:pt x="419348" y="618649"/>
                  </a:lnTo>
                  <a:lnTo>
                    <a:pt x="417743" y="618578"/>
                  </a:lnTo>
                  <a:lnTo>
                    <a:pt x="414679" y="619116"/>
                  </a:lnTo>
                  <a:lnTo>
                    <a:pt x="412993" y="618953"/>
                  </a:lnTo>
                  <a:lnTo>
                    <a:pt x="413933" y="617636"/>
                  </a:lnTo>
                  <a:lnTo>
                    <a:pt x="417725" y="614863"/>
                  </a:lnTo>
                  <a:lnTo>
                    <a:pt x="420168" y="612562"/>
                  </a:lnTo>
                  <a:lnTo>
                    <a:pt x="421495" y="611592"/>
                  </a:lnTo>
                  <a:lnTo>
                    <a:pt x="423069" y="610996"/>
                  </a:lnTo>
                  <a:lnTo>
                    <a:pt x="429392" y="610925"/>
                  </a:lnTo>
                  <a:lnTo>
                    <a:pt x="430304" y="610788"/>
                  </a:lnTo>
                  <a:close/>
                  <a:moveTo>
                    <a:pt x="436194" y="590870"/>
                  </a:moveTo>
                  <a:lnTo>
                    <a:pt x="436761" y="591520"/>
                  </a:lnTo>
                  <a:lnTo>
                    <a:pt x="437201" y="592400"/>
                  </a:lnTo>
                  <a:lnTo>
                    <a:pt x="437728" y="593036"/>
                  </a:lnTo>
                  <a:lnTo>
                    <a:pt x="441511" y="595067"/>
                  </a:lnTo>
                  <a:lnTo>
                    <a:pt x="443085" y="595370"/>
                  </a:lnTo>
                  <a:lnTo>
                    <a:pt x="447784" y="594641"/>
                  </a:lnTo>
                  <a:lnTo>
                    <a:pt x="449456" y="595007"/>
                  </a:lnTo>
                  <a:lnTo>
                    <a:pt x="450627" y="595806"/>
                  </a:lnTo>
                  <a:lnTo>
                    <a:pt x="451403" y="596775"/>
                  </a:lnTo>
                  <a:lnTo>
                    <a:pt x="453961" y="601796"/>
                  </a:lnTo>
                  <a:lnTo>
                    <a:pt x="453334" y="602236"/>
                  </a:lnTo>
                  <a:lnTo>
                    <a:pt x="451243" y="602500"/>
                  </a:lnTo>
                  <a:lnTo>
                    <a:pt x="447025" y="602328"/>
                  </a:lnTo>
                  <a:lnTo>
                    <a:pt x="445657" y="602722"/>
                  </a:lnTo>
                  <a:lnTo>
                    <a:pt x="441311" y="606981"/>
                  </a:lnTo>
                  <a:lnTo>
                    <a:pt x="438757" y="608391"/>
                  </a:lnTo>
                  <a:lnTo>
                    <a:pt x="435990" y="607099"/>
                  </a:lnTo>
                  <a:lnTo>
                    <a:pt x="435206" y="606194"/>
                  </a:lnTo>
                  <a:lnTo>
                    <a:pt x="432167" y="604357"/>
                  </a:lnTo>
                  <a:lnTo>
                    <a:pt x="432234" y="602802"/>
                  </a:lnTo>
                  <a:lnTo>
                    <a:pt x="432140" y="601336"/>
                  </a:lnTo>
                  <a:lnTo>
                    <a:pt x="431483" y="598588"/>
                  </a:lnTo>
                  <a:lnTo>
                    <a:pt x="434824" y="594505"/>
                  </a:lnTo>
                  <a:lnTo>
                    <a:pt x="434438" y="593599"/>
                  </a:lnTo>
                  <a:lnTo>
                    <a:pt x="434279" y="592591"/>
                  </a:lnTo>
                  <a:lnTo>
                    <a:pt x="434504" y="591644"/>
                  </a:lnTo>
                  <a:lnTo>
                    <a:pt x="435264" y="590931"/>
                  </a:lnTo>
                  <a:close/>
                  <a:moveTo>
                    <a:pt x="39131" y="0"/>
                  </a:moveTo>
                  <a:lnTo>
                    <a:pt x="41149" y="2000"/>
                  </a:lnTo>
                  <a:lnTo>
                    <a:pt x="42359" y="4355"/>
                  </a:lnTo>
                  <a:lnTo>
                    <a:pt x="44613" y="8728"/>
                  </a:lnTo>
                  <a:lnTo>
                    <a:pt x="46805" y="10286"/>
                  </a:lnTo>
                  <a:lnTo>
                    <a:pt x="56232" y="11127"/>
                  </a:lnTo>
                  <a:lnTo>
                    <a:pt x="58824" y="11951"/>
                  </a:lnTo>
                  <a:lnTo>
                    <a:pt x="60258" y="13081"/>
                  </a:lnTo>
                  <a:lnTo>
                    <a:pt x="61059" y="14082"/>
                  </a:lnTo>
                  <a:lnTo>
                    <a:pt x="61966" y="14777"/>
                  </a:lnTo>
                  <a:lnTo>
                    <a:pt x="63728" y="14920"/>
                  </a:lnTo>
                  <a:lnTo>
                    <a:pt x="64552" y="14634"/>
                  </a:lnTo>
                  <a:lnTo>
                    <a:pt x="66139" y="13536"/>
                  </a:lnTo>
                  <a:lnTo>
                    <a:pt x="66845" y="13283"/>
                  </a:lnTo>
                  <a:lnTo>
                    <a:pt x="67609" y="13434"/>
                  </a:lnTo>
                  <a:lnTo>
                    <a:pt x="68719" y="14202"/>
                  </a:lnTo>
                  <a:lnTo>
                    <a:pt x="69319" y="14409"/>
                  </a:lnTo>
                  <a:lnTo>
                    <a:pt x="70060" y="15013"/>
                  </a:lnTo>
                  <a:lnTo>
                    <a:pt x="70924" y="16279"/>
                  </a:lnTo>
                  <a:lnTo>
                    <a:pt x="72008" y="17568"/>
                  </a:lnTo>
                  <a:lnTo>
                    <a:pt x="73453" y="18219"/>
                  </a:lnTo>
                  <a:lnTo>
                    <a:pt x="74457" y="18848"/>
                  </a:lnTo>
                  <a:lnTo>
                    <a:pt x="75546" y="21747"/>
                  </a:lnTo>
                  <a:lnTo>
                    <a:pt x="76426" y="22908"/>
                  </a:lnTo>
                  <a:lnTo>
                    <a:pt x="78051" y="22877"/>
                  </a:lnTo>
                  <a:lnTo>
                    <a:pt x="80535" y="22223"/>
                  </a:lnTo>
                  <a:lnTo>
                    <a:pt x="83048" y="21924"/>
                  </a:lnTo>
                  <a:lnTo>
                    <a:pt x="84796" y="22952"/>
                  </a:lnTo>
                  <a:lnTo>
                    <a:pt x="85413" y="23648"/>
                  </a:lnTo>
                  <a:lnTo>
                    <a:pt x="88542" y="26220"/>
                  </a:lnTo>
                  <a:lnTo>
                    <a:pt x="89879" y="26980"/>
                  </a:lnTo>
                  <a:lnTo>
                    <a:pt x="95318" y="27746"/>
                  </a:lnTo>
                  <a:lnTo>
                    <a:pt x="96145" y="28364"/>
                  </a:lnTo>
                  <a:lnTo>
                    <a:pt x="96479" y="31267"/>
                  </a:lnTo>
                  <a:lnTo>
                    <a:pt x="96971" y="32571"/>
                  </a:lnTo>
                  <a:lnTo>
                    <a:pt x="97724" y="33552"/>
                  </a:lnTo>
                  <a:lnTo>
                    <a:pt x="98637" y="33976"/>
                  </a:lnTo>
                  <a:lnTo>
                    <a:pt x="101000" y="33524"/>
                  </a:lnTo>
                  <a:lnTo>
                    <a:pt x="102560" y="32088"/>
                  </a:lnTo>
                  <a:lnTo>
                    <a:pt x="105325" y="28257"/>
                  </a:lnTo>
                  <a:lnTo>
                    <a:pt x="108362" y="25655"/>
                  </a:lnTo>
                  <a:lnTo>
                    <a:pt x="112306" y="23083"/>
                  </a:lnTo>
                  <a:lnTo>
                    <a:pt x="116762" y="21190"/>
                  </a:lnTo>
                  <a:lnTo>
                    <a:pt x="121352" y="20631"/>
                  </a:lnTo>
                  <a:lnTo>
                    <a:pt x="123670" y="21343"/>
                  </a:lnTo>
                  <a:lnTo>
                    <a:pt x="128410" y="24107"/>
                  </a:lnTo>
                  <a:lnTo>
                    <a:pt x="130920" y="24841"/>
                  </a:lnTo>
                  <a:lnTo>
                    <a:pt x="135862" y="25195"/>
                  </a:lnTo>
                  <a:lnTo>
                    <a:pt x="137807" y="24833"/>
                  </a:lnTo>
                  <a:lnTo>
                    <a:pt x="140187" y="23741"/>
                  </a:lnTo>
                  <a:lnTo>
                    <a:pt x="141359" y="24448"/>
                  </a:lnTo>
                  <a:lnTo>
                    <a:pt x="142533" y="24853"/>
                  </a:lnTo>
                  <a:lnTo>
                    <a:pt x="143694" y="25004"/>
                  </a:lnTo>
                  <a:lnTo>
                    <a:pt x="144859" y="24969"/>
                  </a:lnTo>
                  <a:lnTo>
                    <a:pt x="150726" y="23911"/>
                  </a:lnTo>
                  <a:lnTo>
                    <a:pt x="153466" y="24593"/>
                  </a:lnTo>
                  <a:lnTo>
                    <a:pt x="156036" y="27463"/>
                  </a:lnTo>
                  <a:lnTo>
                    <a:pt x="157462" y="31988"/>
                  </a:lnTo>
                  <a:lnTo>
                    <a:pt x="158654" y="31815"/>
                  </a:lnTo>
                  <a:lnTo>
                    <a:pt x="160632" y="30798"/>
                  </a:lnTo>
                  <a:lnTo>
                    <a:pt x="161270" y="30583"/>
                  </a:lnTo>
                  <a:lnTo>
                    <a:pt x="163538" y="30852"/>
                  </a:lnTo>
                  <a:lnTo>
                    <a:pt x="164992" y="31461"/>
                  </a:lnTo>
                  <a:lnTo>
                    <a:pt x="166148" y="32730"/>
                  </a:lnTo>
                  <a:lnTo>
                    <a:pt x="167509" y="34979"/>
                  </a:lnTo>
                  <a:lnTo>
                    <a:pt x="168454" y="35644"/>
                  </a:lnTo>
                  <a:lnTo>
                    <a:pt x="171081" y="35526"/>
                  </a:lnTo>
                  <a:lnTo>
                    <a:pt x="172225" y="35812"/>
                  </a:lnTo>
                  <a:lnTo>
                    <a:pt x="172524" y="36396"/>
                  </a:lnTo>
                  <a:lnTo>
                    <a:pt x="173392" y="39357"/>
                  </a:lnTo>
                  <a:lnTo>
                    <a:pt x="173705" y="42210"/>
                  </a:lnTo>
                  <a:lnTo>
                    <a:pt x="173627" y="45234"/>
                  </a:lnTo>
                  <a:lnTo>
                    <a:pt x="173866" y="46408"/>
                  </a:lnTo>
                  <a:lnTo>
                    <a:pt x="174568" y="47063"/>
                  </a:lnTo>
                  <a:lnTo>
                    <a:pt x="175283" y="47498"/>
                  </a:lnTo>
                  <a:lnTo>
                    <a:pt x="176367" y="49834"/>
                  </a:lnTo>
                  <a:lnTo>
                    <a:pt x="178309" y="52475"/>
                  </a:lnTo>
                  <a:lnTo>
                    <a:pt x="180564" y="54919"/>
                  </a:lnTo>
                  <a:lnTo>
                    <a:pt x="182255" y="56091"/>
                  </a:lnTo>
                  <a:lnTo>
                    <a:pt x="184416" y="55934"/>
                  </a:lnTo>
                  <a:lnTo>
                    <a:pt x="186311" y="55483"/>
                  </a:lnTo>
                  <a:lnTo>
                    <a:pt x="187777" y="55895"/>
                  </a:lnTo>
                  <a:lnTo>
                    <a:pt x="188634" y="58342"/>
                  </a:lnTo>
                  <a:lnTo>
                    <a:pt x="187554" y="60500"/>
                  </a:lnTo>
                  <a:lnTo>
                    <a:pt x="185133" y="64128"/>
                  </a:lnTo>
                  <a:lnTo>
                    <a:pt x="184262" y="66844"/>
                  </a:lnTo>
                  <a:lnTo>
                    <a:pt x="183942" y="69415"/>
                  </a:lnTo>
                  <a:lnTo>
                    <a:pt x="184485" y="80933"/>
                  </a:lnTo>
                  <a:lnTo>
                    <a:pt x="185293" y="82747"/>
                  </a:lnTo>
                  <a:lnTo>
                    <a:pt x="191550" y="89005"/>
                  </a:lnTo>
                  <a:lnTo>
                    <a:pt x="192407" y="90610"/>
                  </a:lnTo>
                  <a:lnTo>
                    <a:pt x="192573" y="91726"/>
                  </a:lnTo>
                  <a:lnTo>
                    <a:pt x="192476" y="92467"/>
                  </a:lnTo>
                  <a:lnTo>
                    <a:pt x="192251" y="93273"/>
                  </a:lnTo>
                  <a:lnTo>
                    <a:pt x="192064" y="94556"/>
                  </a:lnTo>
                  <a:lnTo>
                    <a:pt x="192355" y="95762"/>
                  </a:lnTo>
                  <a:lnTo>
                    <a:pt x="194532" y="98807"/>
                  </a:lnTo>
                  <a:lnTo>
                    <a:pt x="196876" y="105978"/>
                  </a:lnTo>
                  <a:lnTo>
                    <a:pt x="196908" y="107003"/>
                  </a:lnTo>
                  <a:lnTo>
                    <a:pt x="196530" y="109923"/>
                  </a:lnTo>
                  <a:lnTo>
                    <a:pt x="196894" y="110915"/>
                  </a:lnTo>
                  <a:lnTo>
                    <a:pt x="197859" y="111933"/>
                  </a:lnTo>
                  <a:lnTo>
                    <a:pt x="198988" y="112790"/>
                  </a:lnTo>
                  <a:lnTo>
                    <a:pt x="199862" y="113279"/>
                  </a:lnTo>
                  <a:lnTo>
                    <a:pt x="202140" y="113879"/>
                  </a:lnTo>
                  <a:lnTo>
                    <a:pt x="203829" y="114051"/>
                  </a:lnTo>
                  <a:lnTo>
                    <a:pt x="205293" y="114647"/>
                  </a:lnTo>
                  <a:lnTo>
                    <a:pt x="206903" y="116559"/>
                  </a:lnTo>
                  <a:lnTo>
                    <a:pt x="208812" y="115726"/>
                  </a:lnTo>
                  <a:lnTo>
                    <a:pt x="209016" y="114558"/>
                  </a:lnTo>
                  <a:lnTo>
                    <a:pt x="208014" y="112225"/>
                  </a:lnTo>
                  <a:lnTo>
                    <a:pt x="207881" y="109953"/>
                  </a:lnTo>
                  <a:lnTo>
                    <a:pt x="208133" y="109030"/>
                  </a:lnTo>
                  <a:lnTo>
                    <a:pt x="209133" y="108861"/>
                  </a:lnTo>
                  <a:lnTo>
                    <a:pt x="211215" y="108865"/>
                  </a:lnTo>
                  <a:lnTo>
                    <a:pt x="212982" y="109104"/>
                  </a:lnTo>
                  <a:lnTo>
                    <a:pt x="214115" y="109414"/>
                  </a:lnTo>
                  <a:lnTo>
                    <a:pt x="214945" y="108865"/>
                  </a:lnTo>
                  <a:lnTo>
                    <a:pt x="215786" y="106570"/>
                  </a:lnTo>
                  <a:lnTo>
                    <a:pt x="215595" y="106568"/>
                  </a:lnTo>
                  <a:lnTo>
                    <a:pt x="215446" y="105579"/>
                  </a:lnTo>
                  <a:lnTo>
                    <a:pt x="215336" y="103483"/>
                  </a:lnTo>
                  <a:lnTo>
                    <a:pt x="215628" y="102509"/>
                  </a:lnTo>
                  <a:lnTo>
                    <a:pt x="216159" y="101802"/>
                  </a:lnTo>
                  <a:lnTo>
                    <a:pt x="216730" y="101191"/>
                  </a:lnTo>
                  <a:lnTo>
                    <a:pt x="217115" y="100573"/>
                  </a:lnTo>
                  <a:lnTo>
                    <a:pt x="218546" y="94906"/>
                  </a:lnTo>
                  <a:lnTo>
                    <a:pt x="219734" y="92712"/>
                  </a:lnTo>
                  <a:lnTo>
                    <a:pt x="221852" y="91943"/>
                  </a:lnTo>
                  <a:lnTo>
                    <a:pt x="223129" y="91757"/>
                  </a:lnTo>
                  <a:lnTo>
                    <a:pt x="225575" y="90714"/>
                  </a:lnTo>
                  <a:lnTo>
                    <a:pt x="226740" y="90566"/>
                  </a:lnTo>
                  <a:lnTo>
                    <a:pt x="227732" y="91047"/>
                  </a:lnTo>
                  <a:lnTo>
                    <a:pt x="228450" y="91940"/>
                  </a:lnTo>
                  <a:lnTo>
                    <a:pt x="229453" y="93520"/>
                  </a:lnTo>
                  <a:lnTo>
                    <a:pt x="232399" y="95228"/>
                  </a:lnTo>
                  <a:lnTo>
                    <a:pt x="233188" y="96067"/>
                  </a:lnTo>
                  <a:lnTo>
                    <a:pt x="233598" y="97251"/>
                  </a:lnTo>
                  <a:lnTo>
                    <a:pt x="233797" y="100212"/>
                  </a:lnTo>
                  <a:lnTo>
                    <a:pt x="234190" y="101455"/>
                  </a:lnTo>
                  <a:lnTo>
                    <a:pt x="235037" y="103209"/>
                  </a:lnTo>
                  <a:lnTo>
                    <a:pt x="235166" y="103801"/>
                  </a:lnTo>
                  <a:lnTo>
                    <a:pt x="238351" y="102473"/>
                  </a:lnTo>
                  <a:lnTo>
                    <a:pt x="239026" y="101845"/>
                  </a:lnTo>
                  <a:lnTo>
                    <a:pt x="239791" y="101418"/>
                  </a:lnTo>
                  <a:lnTo>
                    <a:pt x="241092" y="101523"/>
                  </a:lnTo>
                  <a:lnTo>
                    <a:pt x="244046" y="104768"/>
                  </a:lnTo>
                  <a:lnTo>
                    <a:pt x="245711" y="106115"/>
                  </a:lnTo>
                  <a:lnTo>
                    <a:pt x="246573" y="105108"/>
                  </a:lnTo>
                  <a:lnTo>
                    <a:pt x="247488" y="103422"/>
                  </a:lnTo>
                  <a:lnTo>
                    <a:pt x="249230" y="104107"/>
                  </a:lnTo>
                  <a:lnTo>
                    <a:pt x="252954" y="106915"/>
                  </a:lnTo>
                  <a:lnTo>
                    <a:pt x="262645" y="108598"/>
                  </a:lnTo>
                  <a:lnTo>
                    <a:pt x="264089" y="109233"/>
                  </a:lnTo>
                  <a:lnTo>
                    <a:pt x="270557" y="113681"/>
                  </a:lnTo>
                  <a:lnTo>
                    <a:pt x="271567" y="115158"/>
                  </a:lnTo>
                  <a:lnTo>
                    <a:pt x="273502" y="115849"/>
                  </a:lnTo>
                  <a:lnTo>
                    <a:pt x="275301" y="116770"/>
                  </a:lnTo>
                  <a:lnTo>
                    <a:pt x="275931" y="118992"/>
                  </a:lnTo>
                  <a:lnTo>
                    <a:pt x="276303" y="121848"/>
                  </a:lnTo>
                  <a:lnTo>
                    <a:pt x="277825" y="121796"/>
                  </a:lnTo>
                  <a:lnTo>
                    <a:pt x="279730" y="120892"/>
                  </a:lnTo>
                  <a:lnTo>
                    <a:pt x="281194" y="121210"/>
                  </a:lnTo>
                  <a:lnTo>
                    <a:pt x="283870" y="123645"/>
                  </a:lnTo>
                  <a:lnTo>
                    <a:pt x="284338" y="124308"/>
                  </a:lnTo>
                  <a:lnTo>
                    <a:pt x="283988" y="125677"/>
                  </a:lnTo>
                  <a:lnTo>
                    <a:pt x="283057" y="128002"/>
                  </a:lnTo>
                  <a:lnTo>
                    <a:pt x="283104" y="129338"/>
                  </a:lnTo>
                  <a:lnTo>
                    <a:pt x="283447" y="131081"/>
                  </a:lnTo>
                  <a:lnTo>
                    <a:pt x="283459" y="132053"/>
                  </a:lnTo>
                  <a:lnTo>
                    <a:pt x="283020" y="133201"/>
                  </a:lnTo>
                  <a:lnTo>
                    <a:pt x="282204" y="133969"/>
                  </a:lnTo>
                  <a:lnTo>
                    <a:pt x="281383" y="134516"/>
                  </a:lnTo>
                  <a:lnTo>
                    <a:pt x="280934" y="134980"/>
                  </a:lnTo>
                  <a:lnTo>
                    <a:pt x="280741" y="136409"/>
                  </a:lnTo>
                  <a:lnTo>
                    <a:pt x="280918" y="137596"/>
                  </a:lnTo>
                  <a:lnTo>
                    <a:pt x="281179" y="138595"/>
                  </a:lnTo>
                  <a:lnTo>
                    <a:pt x="281237" y="139424"/>
                  </a:lnTo>
                  <a:lnTo>
                    <a:pt x="280822" y="140728"/>
                  </a:lnTo>
                  <a:lnTo>
                    <a:pt x="279629" y="143191"/>
                  </a:lnTo>
                  <a:lnTo>
                    <a:pt x="279333" y="144170"/>
                  </a:lnTo>
                  <a:lnTo>
                    <a:pt x="279359" y="146295"/>
                  </a:lnTo>
                  <a:lnTo>
                    <a:pt x="280000" y="149903"/>
                  </a:lnTo>
                  <a:lnTo>
                    <a:pt x="280048" y="157600"/>
                  </a:lnTo>
                  <a:lnTo>
                    <a:pt x="280990" y="163015"/>
                  </a:lnTo>
                  <a:lnTo>
                    <a:pt x="282596" y="168140"/>
                  </a:lnTo>
                  <a:lnTo>
                    <a:pt x="284615" y="172603"/>
                  </a:lnTo>
                  <a:lnTo>
                    <a:pt x="285694" y="173887"/>
                  </a:lnTo>
                  <a:lnTo>
                    <a:pt x="287580" y="175541"/>
                  </a:lnTo>
                  <a:lnTo>
                    <a:pt x="289789" y="177003"/>
                  </a:lnTo>
                  <a:lnTo>
                    <a:pt x="298736" y="179918"/>
                  </a:lnTo>
                  <a:lnTo>
                    <a:pt x="300474" y="181046"/>
                  </a:lnTo>
                  <a:lnTo>
                    <a:pt x="302032" y="183250"/>
                  </a:lnTo>
                  <a:lnTo>
                    <a:pt x="302624" y="185626"/>
                  </a:lnTo>
                  <a:lnTo>
                    <a:pt x="302609" y="188088"/>
                  </a:lnTo>
                  <a:lnTo>
                    <a:pt x="302366" y="190538"/>
                  </a:lnTo>
                  <a:lnTo>
                    <a:pt x="301894" y="191675"/>
                  </a:lnTo>
                  <a:lnTo>
                    <a:pt x="301106" y="192451"/>
                  </a:lnTo>
                  <a:lnTo>
                    <a:pt x="300501" y="193429"/>
                  </a:lnTo>
                  <a:lnTo>
                    <a:pt x="300581" y="195210"/>
                  </a:lnTo>
                  <a:lnTo>
                    <a:pt x="301199" y="196590"/>
                  </a:lnTo>
                  <a:lnTo>
                    <a:pt x="302098" y="197652"/>
                  </a:lnTo>
                  <a:lnTo>
                    <a:pt x="307565" y="201860"/>
                  </a:lnTo>
                  <a:lnTo>
                    <a:pt x="316051" y="204228"/>
                  </a:lnTo>
                  <a:lnTo>
                    <a:pt x="320353" y="206759"/>
                  </a:lnTo>
                  <a:lnTo>
                    <a:pt x="321069" y="207707"/>
                  </a:lnTo>
                  <a:lnTo>
                    <a:pt x="321415" y="208601"/>
                  </a:lnTo>
                  <a:lnTo>
                    <a:pt x="321978" y="209294"/>
                  </a:lnTo>
                  <a:lnTo>
                    <a:pt x="324164" y="210004"/>
                  </a:lnTo>
                  <a:lnTo>
                    <a:pt x="325167" y="210710"/>
                  </a:lnTo>
                  <a:lnTo>
                    <a:pt x="326066" y="211534"/>
                  </a:lnTo>
                  <a:lnTo>
                    <a:pt x="328197" y="214223"/>
                  </a:lnTo>
                  <a:lnTo>
                    <a:pt x="332178" y="217319"/>
                  </a:lnTo>
                  <a:lnTo>
                    <a:pt x="338335" y="220648"/>
                  </a:lnTo>
                  <a:lnTo>
                    <a:pt x="340284" y="222151"/>
                  </a:lnTo>
                  <a:lnTo>
                    <a:pt x="341711" y="226433"/>
                  </a:lnTo>
                  <a:lnTo>
                    <a:pt x="343861" y="227707"/>
                  </a:lnTo>
                  <a:lnTo>
                    <a:pt x="348471" y="228844"/>
                  </a:lnTo>
                  <a:lnTo>
                    <a:pt x="351906" y="231430"/>
                  </a:lnTo>
                  <a:lnTo>
                    <a:pt x="356365" y="240047"/>
                  </a:lnTo>
                  <a:lnTo>
                    <a:pt x="359038" y="244060"/>
                  </a:lnTo>
                  <a:lnTo>
                    <a:pt x="359997" y="244671"/>
                  </a:lnTo>
                  <a:lnTo>
                    <a:pt x="361154" y="245160"/>
                  </a:lnTo>
                  <a:lnTo>
                    <a:pt x="362094" y="245730"/>
                  </a:lnTo>
                  <a:lnTo>
                    <a:pt x="362428" y="246625"/>
                  </a:lnTo>
                  <a:lnTo>
                    <a:pt x="362762" y="247232"/>
                  </a:lnTo>
                  <a:lnTo>
                    <a:pt x="364546" y="249495"/>
                  </a:lnTo>
                  <a:lnTo>
                    <a:pt x="366024" y="250571"/>
                  </a:lnTo>
                  <a:lnTo>
                    <a:pt x="367319" y="252957"/>
                  </a:lnTo>
                  <a:lnTo>
                    <a:pt x="368128" y="253836"/>
                  </a:lnTo>
                  <a:lnTo>
                    <a:pt x="369312" y="254269"/>
                  </a:lnTo>
                  <a:lnTo>
                    <a:pt x="371841" y="254612"/>
                  </a:lnTo>
                  <a:lnTo>
                    <a:pt x="373018" y="255098"/>
                  </a:lnTo>
                  <a:lnTo>
                    <a:pt x="375709" y="258380"/>
                  </a:lnTo>
                  <a:lnTo>
                    <a:pt x="377567" y="263326"/>
                  </a:lnTo>
                  <a:lnTo>
                    <a:pt x="381028" y="276567"/>
                  </a:lnTo>
                  <a:lnTo>
                    <a:pt x="382137" y="279039"/>
                  </a:lnTo>
                  <a:lnTo>
                    <a:pt x="383679" y="281128"/>
                  </a:lnTo>
                  <a:lnTo>
                    <a:pt x="387669" y="283130"/>
                  </a:lnTo>
                  <a:lnTo>
                    <a:pt x="397597" y="297890"/>
                  </a:lnTo>
                  <a:lnTo>
                    <a:pt x="399259" y="299223"/>
                  </a:lnTo>
                  <a:lnTo>
                    <a:pt x="403622" y="300027"/>
                  </a:lnTo>
                  <a:lnTo>
                    <a:pt x="405550" y="300952"/>
                  </a:lnTo>
                  <a:lnTo>
                    <a:pt x="407020" y="302918"/>
                  </a:lnTo>
                  <a:lnTo>
                    <a:pt x="407705" y="304118"/>
                  </a:lnTo>
                  <a:lnTo>
                    <a:pt x="407617" y="304612"/>
                  </a:lnTo>
                  <a:lnTo>
                    <a:pt x="408841" y="304711"/>
                  </a:lnTo>
                  <a:lnTo>
                    <a:pt x="409566" y="304943"/>
                  </a:lnTo>
                  <a:lnTo>
                    <a:pt x="409875" y="305623"/>
                  </a:lnTo>
                  <a:lnTo>
                    <a:pt x="409809" y="307085"/>
                  </a:lnTo>
                  <a:lnTo>
                    <a:pt x="410911" y="308117"/>
                  </a:lnTo>
                  <a:lnTo>
                    <a:pt x="413606" y="308562"/>
                  </a:lnTo>
                  <a:lnTo>
                    <a:pt x="418237" y="308393"/>
                  </a:lnTo>
                  <a:lnTo>
                    <a:pt x="420498" y="306966"/>
                  </a:lnTo>
                  <a:lnTo>
                    <a:pt x="425274" y="302864"/>
                  </a:lnTo>
                  <a:lnTo>
                    <a:pt x="427250" y="302114"/>
                  </a:lnTo>
                  <a:lnTo>
                    <a:pt x="429332" y="302964"/>
                  </a:lnTo>
                  <a:lnTo>
                    <a:pt x="433767" y="305731"/>
                  </a:lnTo>
                  <a:lnTo>
                    <a:pt x="435785" y="305698"/>
                  </a:lnTo>
                  <a:lnTo>
                    <a:pt x="437102" y="303696"/>
                  </a:lnTo>
                  <a:lnTo>
                    <a:pt x="436535" y="300937"/>
                  </a:lnTo>
                  <a:lnTo>
                    <a:pt x="435073" y="298168"/>
                  </a:lnTo>
                  <a:lnTo>
                    <a:pt x="433693" y="296106"/>
                  </a:lnTo>
                  <a:lnTo>
                    <a:pt x="432822" y="293478"/>
                  </a:lnTo>
                  <a:lnTo>
                    <a:pt x="433630" y="291237"/>
                  </a:lnTo>
                  <a:lnTo>
                    <a:pt x="436543" y="287087"/>
                  </a:lnTo>
                  <a:lnTo>
                    <a:pt x="438313" y="279650"/>
                  </a:lnTo>
                  <a:lnTo>
                    <a:pt x="438959" y="278741"/>
                  </a:lnTo>
                  <a:lnTo>
                    <a:pt x="440894" y="277203"/>
                  </a:lnTo>
                  <a:lnTo>
                    <a:pt x="442576" y="276547"/>
                  </a:lnTo>
                  <a:lnTo>
                    <a:pt x="454492" y="275608"/>
                  </a:lnTo>
                  <a:lnTo>
                    <a:pt x="464587" y="276629"/>
                  </a:lnTo>
                  <a:lnTo>
                    <a:pt x="467873" y="277748"/>
                  </a:lnTo>
                  <a:lnTo>
                    <a:pt x="471942" y="279794"/>
                  </a:lnTo>
                  <a:lnTo>
                    <a:pt x="476281" y="281044"/>
                  </a:lnTo>
                  <a:lnTo>
                    <a:pt x="480674" y="281094"/>
                  </a:lnTo>
                  <a:lnTo>
                    <a:pt x="488950" y="277619"/>
                  </a:lnTo>
                  <a:lnTo>
                    <a:pt x="493578" y="276722"/>
                  </a:lnTo>
                  <a:lnTo>
                    <a:pt x="498020" y="277205"/>
                  </a:lnTo>
                  <a:lnTo>
                    <a:pt x="501538" y="279453"/>
                  </a:lnTo>
                  <a:lnTo>
                    <a:pt x="517509" y="296905"/>
                  </a:lnTo>
                  <a:lnTo>
                    <a:pt x="521659" y="299302"/>
                  </a:lnTo>
                  <a:lnTo>
                    <a:pt x="526055" y="300228"/>
                  </a:lnTo>
                  <a:lnTo>
                    <a:pt x="533179" y="298850"/>
                  </a:lnTo>
                  <a:lnTo>
                    <a:pt x="535529" y="298720"/>
                  </a:lnTo>
                  <a:lnTo>
                    <a:pt x="537702" y="299317"/>
                  </a:lnTo>
                  <a:lnTo>
                    <a:pt x="539596" y="300845"/>
                  </a:lnTo>
                  <a:lnTo>
                    <a:pt x="540149" y="302068"/>
                  </a:lnTo>
                  <a:lnTo>
                    <a:pt x="540303" y="303415"/>
                  </a:lnTo>
                  <a:lnTo>
                    <a:pt x="540579" y="304735"/>
                  </a:lnTo>
                  <a:lnTo>
                    <a:pt x="541477" y="305893"/>
                  </a:lnTo>
                  <a:lnTo>
                    <a:pt x="542359" y="306218"/>
                  </a:lnTo>
                  <a:lnTo>
                    <a:pt x="546407" y="306375"/>
                  </a:lnTo>
                  <a:lnTo>
                    <a:pt x="549592" y="307179"/>
                  </a:lnTo>
                  <a:lnTo>
                    <a:pt x="550912" y="308331"/>
                  </a:lnTo>
                  <a:lnTo>
                    <a:pt x="552908" y="309631"/>
                  </a:lnTo>
                  <a:lnTo>
                    <a:pt x="559285" y="310875"/>
                  </a:lnTo>
                  <a:lnTo>
                    <a:pt x="561656" y="311728"/>
                  </a:lnTo>
                  <a:lnTo>
                    <a:pt x="563201" y="312966"/>
                  </a:lnTo>
                  <a:lnTo>
                    <a:pt x="564899" y="313860"/>
                  </a:lnTo>
                  <a:lnTo>
                    <a:pt x="565849" y="311841"/>
                  </a:lnTo>
                  <a:lnTo>
                    <a:pt x="566542" y="311682"/>
                  </a:lnTo>
                  <a:lnTo>
                    <a:pt x="568060" y="311547"/>
                  </a:lnTo>
                  <a:lnTo>
                    <a:pt x="570450" y="311772"/>
                  </a:lnTo>
                  <a:lnTo>
                    <a:pt x="573843" y="313581"/>
                  </a:lnTo>
                  <a:lnTo>
                    <a:pt x="580805" y="315224"/>
                  </a:lnTo>
                  <a:lnTo>
                    <a:pt x="582501" y="314729"/>
                  </a:lnTo>
                  <a:lnTo>
                    <a:pt x="588397" y="307112"/>
                  </a:lnTo>
                  <a:lnTo>
                    <a:pt x="589542" y="306569"/>
                  </a:lnTo>
                  <a:lnTo>
                    <a:pt x="590665" y="306944"/>
                  </a:lnTo>
                  <a:lnTo>
                    <a:pt x="591704" y="307645"/>
                  </a:lnTo>
                  <a:lnTo>
                    <a:pt x="592609" y="308071"/>
                  </a:lnTo>
                  <a:lnTo>
                    <a:pt x="593827" y="307926"/>
                  </a:lnTo>
                  <a:lnTo>
                    <a:pt x="595218" y="306858"/>
                  </a:lnTo>
                  <a:lnTo>
                    <a:pt x="596050" y="306683"/>
                  </a:lnTo>
                  <a:lnTo>
                    <a:pt x="597066" y="307181"/>
                  </a:lnTo>
                  <a:lnTo>
                    <a:pt x="598999" y="309128"/>
                  </a:lnTo>
                  <a:lnTo>
                    <a:pt x="599956" y="309707"/>
                  </a:lnTo>
                  <a:lnTo>
                    <a:pt x="608115" y="310635"/>
                  </a:lnTo>
                  <a:lnTo>
                    <a:pt x="609449" y="311635"/>
                  </a:lnTo>
                  <a:lnTo>
                    <a:pt x="612314" y="316025"/>
                  </a:lnTo>
                  <a:lnTo>
                    <a:pt x="614043" y="317616"/>
                  </a:lnTo>
                  <a:lnTo>
                    <a:pt x="616255" y="318112"/>
                  </a:lnTo>
                  <a:lnTo>
                    <a:pt x="618842" y="318308"/>
                  </a:lnTo>
                  <a:lnTo>
                    <a:pt x="620917" y="318944"/>
                  </a:lnTo>
                  <a:lnTo>
                    <a:pt x="622091" y="321757"/>
                  </a:lnTo>
                  <a:lnTo>
                    <a:pt x="623531" y="322186"/>
                  </a:lnTo>
                  <a:lnTo>
                    <a:pt x="626346" y="322592"/>
                  </a:lnTo>
                  <a:lnTo>
                    <a:pt x="627104" y="323212"/>
                  </a:lnTo>
                  <a:lnTo>
                    <a:pt x="627880" y="324142"/>
                  </a:lnTo>
                  <a:lnTo>
                    <a:pt x="629399" y="326580"/>
                  </a:lnTo>
                  <a:lnTo>
                    <a:pt x="632861" y="325696"/>
                  </a:lnTo>
                  <a:lnTo>
                    <a:pt x="635473" y="327569"/>
                  </a:lnTo>
                  <a:lnTo>
                    <a:pt x="637786" y="329938"/>
                  </a:lnTo>
                  <a:lnTo>
                    <a:pt x="640331" y="330518"/>
                  </a:lnTo>
                  <a:lnTo>
                    <a:pt x="641075" y="329811"/>
                  </a:lnTo>
                  <a:lnTo>
                    <a:pt x="641641" y="328734"/>
                  </a:lnTo>
                  <a:lnTo>
                    <a:pt x="642553" y="327763"/>
                  </a:lnTo>
                  <a:lnTo>
                    <a:pt x="644331" y="327353"/>
                  </a:lnTo>
                  <a:lnTo>
                    <a:pt x="645887" y="327555"/>
                  </a:lnTo>
                  <a:lnTo>
                    <a:pt x="646957" y="328058"/>
                  </a:lnTo>
                  <a:lnTo>
                    <a:pt x="649672" y="330276"/>
                  </a:lnTo>
                  <a:lnTo>
                    <a:pt x="648490" y="334148"/>
                  </a:lnTo>
                  <a:lnTo>
                    <a:pt x="648125" y="338704"/>
                  </a:lnTo>
                  <a:lnTo>
                    <a:pt x="648836" y="341608"/>
                  </a:lnTo>
                  <a:lnTo>
                    <a:pt x="652535" y="347080"/>
                  </a:lnTo>
                  <a:lnTo>
                    <a:pt x="653751" y="348160"/>
                  </a:lnTo>
                  <a:lnTo>
                    <a:pt x="663329" y="346578"/>
                  </a:lnTo>
                  <a:lnTo>
                    <a:pt x="662720" y="345092"/>
                  </a:lnTo>
                  <a:lnTo>
                    <a:pt x="661555" y="344623"/>
                  </a:lnTo>
                  <a:lnTo>
                    <a:pt x="658566" y="344315"/>
                  </a:lnTo>
                  <a:lnTo>
                    <a:pt x="657084" y="343627"/>
                  </a:lnTo>
                  <a:lnTo>
                    <a:pt x="655845" y="342706"/>
                  </a:lnTo>
                  <a:lnTo>
                    <a:pt x="654859" y="341553"/>
                  </a:lnTo>
                  <a:lnTo>
                    <a:pt x="654123" y="340152"/>
                  </a:lnTo>
                  <a:lnTo>
                    <a:pt x="653671" y="338618"/>
                  </a:lnTo>
                  <a:lnTo>
                    <a:pt x="653486" y="337061"/>
                  </a:lnTo>
                  <a:lnTo>
                    <a:pt x="653545" y="333857"/>
                  </a:lnTo>
                  <a:lnTo>
                    <a:pt x="653466" y="333006"/>
                  </a:lnTo>
                  <a:lnTo>
                    <a:pt x="653269" y="332175"/>
                  </a:lnTo>
                  <a:lnTo>
                    <a:pt x="653146" y="331271"/>
                  </a:lnTo>
                  <a:lnTo>
                    <a:pt x="653326" y="330189"/>
                  </a:lnTo>
                  <a:lnTo>
                    <a:pt x="653730" y="329489"/>
                  </a:lnTo>
                  <a:lnTo>
                    <a:pt x="654892" y="328098"/>
                  </a:lnTo>
                  <a:lnTo>
                    <a:pt x="655208" y="327341"/>
                  </a:lnTo>
                  <a:lnTo>
                    <a:pt x="655720" y="326513"/>
                  </a:lnTo>
                  <a:lnTo>
                    <a:pt x="658975" y="323296"/>
                  </a:lnTo>
                  <a:lnTo>
                    <a:pt x="660130" y="322618"/>
                  </a:lnTo>
                  <a:lnTo>
                    <a:pt x="661087" y="322880"/>
                  </a:lnTo>
                  <a:lnTo>
                    <a:pt x="661983" y="323915"/>
                  </a:lnTo>
                  <a:lnTo>
                    <a:pt x="662939" y="325544"/>
                  </a:lnTo>
                  <a:lnTo>
                    <a:pt x="664820" y="326421"/>
                  </a:lnTo>
                  <a:lnTo>
                    <a:pt x="668122" y="326457"/>
                  </a:lnTo>
                  <a:lnTo>
                    <a:pt x="673571" y="325640"/>
                  </a:lnTo>
                  <a:lnTo>
                    <a:pt x="674141" y="325547"/>
                  </a:lnTo>
                  <a:lnTo>
                    <a:pt x="675658" y="325769"/>
                  </a:lnTo>
                  <a:lnTo>
                    <a:pt x="677633" y="326349"/>
                  </a:lnTo>
                  <a:lnTo>
                    <a:pt x="679286" y="327815"/>
                  </a:lnTo>
                  <a:lnTo>
                    <a:pt x="680708" y="329898"/>
                  </a:lnTo>
                  <a:lnTo>
                    <a:pt x="681775" y="328215"/>
                  </a:lnTo>
                  <a:lnTo>
                    <a:pt x="684031" y="321400"/>
                  </a:lnTo>
                  <a:lnTo>
                    <a:pt x="685132" y="319782"/>
                  </a:lnTo>
                  <a:lnTo>
                    <a:pt x="686744" y="318015"/>
                  </a:lnTo>
                  <a:lnTo>
                    <a:pt x="688462" y="316539"/>
                  </a:lnTo>
                  <a:lnTo>
                    <a:pt x="689825" y="315787"/>
                  </a:lnTo>
                  <a:lnTo>
                    <a:pt x="690998" y="315626"/>
                  </a:lnTo>
                  <a:lnTo>
                    <a:pt x="693767" y="316264"/>
                  </a:lnTo>
                  <a:lnTo>
                    <a:pt x="694912" y="316140"/>
                  </a:lnTo>
                  <a:lnTo>
                    <a:pt x="696951" y="315182"/>
                  </a:lnTo>
                  <a:lnTo>
                    <a:pt x="697827" y="314972"/>
                  </a:lnTo>
                  <a:lnTo>
                    <a:pt x="699699" y="315570"/>
                  </a:lnTo>
                  <a:lnTo>
                    <a:pt x="701378" y="316974"/>
                  </a:lnTo>
                  <a:lnTo>
                    <a:pt x="702519" y="318993"/>
                  </a:lnTo>
                  <a:lnTo>
                    <a:pt x="702737" y="321398"/>
                  </a:lnTo>
                  <a:lnTo>
                    <a:pt x="704478" y="322352"/>
                  </a:lnTo>
                  <a:lnTo>
                    <a:pt x="717075" y="319113"/>
                  </a:lnTo>
                  <a:lnTo>
                    <a:pt x="717702" y="318826"/>
                  </a:lnTo>
                  <a:lnTo>
                    <a:pt x="719670" y="317377"/>
                  </a:lnTo>
                  <a:lnTo>
                    <a:pt x="720642" y="316957"/>
                  </a:lnTo>
                  <a:lnTo>
                    <a:pt x="721722" y="317043"/>
                  </a:lnTo>
                  <a:lnTo>
                    <a:pt x="723469" y="317934"/>
                  </a:lnTo>
                  <a:lnTo>
                    <a:pt x="724443" y="318236"/>
                  </a:lnTo>
                  <a:lnTo>
                    <a:pt x="736961" y="326630"/>
                  </a:lnTo>
                  <a:lnTo>
                    <a:pt x="739677" y="327341"/>
                  </a:lnTo>
                  <a:lnTo>
                    <a:pt x="740754" y="327974"/>
                  </a:lnTo>
                  <a:lnTo>
                    <a:pt x="741232" y="329228"/>
                  </a:lnTo>
                  <a:lnTo>
                    <a:pt x="741574" y="330728"/>
                  </a:lnTo>
                  <a:lnTo>
                    <a:pt x="742217" y="332117"/>
                  </a:lnTo>
                  <a:lnTo>
                    <a:pt x="743256" y="333192"/>
                  </a:lnTo>
                  <a:lnTo>
                    <a:pt x="744102" y="333648"/>
                  </a:lnTo>
                  <a:lnTo>
                    <a:pt x="746261" y="334406"/>
                  </a:lnTo>
                  <a:lnTo>
                    <a:pt x="748747" y="336055"/>
                  </a:lnTo>
                  <a:lnTo>
                    <a:pt x="749001" y="337530"/>
                  </a:lnTo>
                  <a:lnTo>
                    <a:pt x="748118" y="339604"/>
                  </a:lnTo>
                  <a:lnTo>
                    <a:pt x="747168" y="343025"/>
                  </a:lnTo>
                  <a:lnTo>
                    <a:pt x="747695" y="345230"/>
                  </a:lnTo>
                  <a:lnTo>
                    <a:pt x="751060" y="348420"/>
                  </a:lnTo>
                  <a:lnTo>
                    <a:pt x="751654" y="351214"/>
                  </a:lnTo>
                  <a:lnTo>
                    <a:pt x="749748" y="356294"/>
                  </a:lnTo>
                  <a:lnTo>
                    <a:pt x="749061" y="359310"/>
                  </a:lnTo>
                  <a:lnTo>
                    <a:pt x="749934" y="360796"/>
                  </a:lnTo>
                  <a:lnTo>
                    <a:pt x="749844" y="362201"/>
                  </a:lnTo>
                  <a:lnTo>
                    <a:pt x="751042" y="369928"/>
                  </a:lnTo>
                  <a:lnTo>
                    <a:pt x="751650" y="372069"/>
                  </a:lnTo>
                  <a:lnTo>
                    <a:pt x="751828" y="373339"/>
                  </a:lnTo>
                  <a:lnTo>
                    <a:pt x="751741" y="374960"/>
                  </a:lnTo>
                  <a:lnTo>
                    <a:pt x="751323" y="375683"/>
                  </a:lnTo>
                  <a:lnTo>
                    <a:pt x="749643" y="377722"/>
                  </a:lnTo>
                  <a:lnTo>
                    <a:pt x="749127" y="379039"/>
                  </a:lnTo>
                  <a:lnTo>
                    <a:pt x="749510" y="381893"/>
                  </a:lnTo>
                  <a:lnTo>
                    <a:pt x="751036" y="384064"/>
                  </a:lnTo>
                  <a:lnTo>
                    <a:pt x="754275" y="387350"/>
                  </a:lnTo>
                  <a:lnTo>
                    <a:pt x="755096" y="389020"/>
                  </a:lnTo>
                  <a:lnTo>
                    <a:pt x="755264" y="390040"/>
                  </a:lnTo>
                  <a:lnTo>
                    <a:pt x="755192" y="392810"/>
                  </a:lnTo>
                  <a:lnTo>
                    <a:pt x="755540" y="393751"/>
                  </a:lnTo>
                  <a:lnTo>
                    <a:pt x="755928" y="394449"/>
                  </a:lnTo>
                  <a:lnTo>
                    <a:pt x="756064" y="395073"/>
                  </a:lnTo>
                  <a:lnTo>
                    <a:pt x="755092" y="400371"/>
                  </a:lnTo>
                  <a:lnTo>
                    <a:pt x="755023" y="401496"/>
                  </a:lnTo>
                  <a:lnTo>
                    <a:pt x="755126" y="402548"/>
                  </a:lnTo>
                  <a:lnTo>
                    <a:pt x="755448" y="403554"/>
                  </a:lnTo>
                  <a:lnTo>
                    <a:pt x="756035" y="404512"/>
                  </a:lnTo>
                  <a:lnTo>
                    <a:pt x="756964" y="405016"/>
                  </a:lnTo>
                  <a:lnTo>
                    <a:pt x="758360" y="405458"/>
                  </a:lnTo>
                  <a:lnTo>
                    <a:pt x="759572" y="406120"/>
                  </a:lnTo>
                  <a:lnTo>
                    <a:pt x="760706" y="410367"/>
                  </a:lnTo>
                  <a:lnTo>
                    <a:pt x="760715" y="411839"/>
                  </a:lnTo>
                  <a:lnTo>
                    <a:pt x="759970" y="414765"/>
                  </a:lnTo>
                  <a:lnTo>
                    <a:pt x="758764" y="417376"/>
                  </a:lnTo>
                  <a:lnTo>
                    <a:pt x="757278" y="419626"/>
                  </a:lnTo>
                  <a:lnTo>
                    <a:pt x="748147" y="430595"/>
                  </a:lnTo>
                  <a:lnTo>
                    <a:pt x="748101" y="431115"/>
                  </a:lnTo>
                  <a:lnTo>
                    <a:pt x="749177" y="431846"/>
                  </a:lnTo>
                  <a:lnTo>
                    <a:pt x="751700" y="432898"/>
                  </a:lnTo>
                  <a:lnTo>
                    <a:pt x="757399" y="434063"/>
                  </a:lnTo>
                  <a:lnTo>
                    <a:pt x="759871" y="435731"/>
                  </a:lnTo>
                  <a:lnTo>
                    <a:pt x="780308" y="449827"/>
                  </a:lnTo>
                  <a:lnTo>
                    <a:pt x="800682" y="463961"/>
                  </a:lnTo>
                  <a:lnTo>
                    <a:pt x="821006" y="478135"/>
                  </a:lnTo>
                  <a:lnTo>
                    <a:pt x="841255" y="492346"/>
                  </a:lnTo>
                  <a:lnTo>
                    <a:pt x="861447" y="506595"/>
                  </a:lnTo>
                  <a:lnTo>
                    <a:pt x="881577" y="520882"/>
                  </a:lnTo>
                  <a:lnTo>
                    <a:pt x="901644" y="535201"/>
                  </a:lnTo>
                  <a:lnTo>
                    <a:pt x="921105" y="549169"/>
                  </a:lnTo>
                  <a:lnTo>
                    <a:pt x="918753" y="551521"/>
                  </a:lnTo>
                  <a:lnTo>
                    <a:pt x="912647" y="552958"/>
                  </a:lnTo>
                  <a:lnTo>
                    <a:pt x="900629" y="552204"/>
                  </a:lnTo>
                  <a:lnTo>
                    <a:pt x="901552" y="551910"/>
                  </a:lnTo>
                  <a:lnTo>
                    <a:pt x="902082" y="551347"/>
                  </a:lnTo>
                  <a:lnTo>
                    <a:pt x="902199" y="550597"/>
                  </a:lnTo>
                  <a:lnTo>
                    <a:pt x="901821" y="549690"/>
                  </a:lnTo>
                  <a:lnTo>
                    <a:pt x="903341" y="547831"/>
                  </a:lnTo>
                  <a:lnTo>
                    <a:pt x="903136" y="546640"/>
                  </a:lnTo>
                  <a:lnTo>
                    <a:pt x="901962" y="546727"/>
                  </a:lnTo>
                  <a:lnTo>
                    <a:pt x="900575" y="548701"/>
                  </a:lnTo>
                  <a:lnTo>
                    <a:pt x="899434" y="547834"/>
                  </a:lnTo>
                  <a:lnTo>
                    <a:pt x="895414" y="546181"/>
                  </a:lnTo>
                  <a:lnTo>
                    <a:pt x="898680" y="553266"/>
                  </a:lnTo>
                  <a:lnTo>
                    <a:pt x="898785" y="555604"/>
                  </a:lnTo>
                  <a:lnTo>
                    <a:pt x="897631" y="557143"/>
                  </a:lnTo>
                  <a:lnTo>
                    <a:pt x="893898" y="559644"/>
                  </a:lnTo>
                  <a:lnTo>
                    <a:pt x="891913" y="563056"/>
                  </a:lnTo>
                  <a:lnTo>
                    <a:pt x="887668" y="568008"/>
                  </a:lnTo>
                  <a:lnTo>
                    <a:pt x="886285" y="569003"/>
                  </a:lnTo>
                  <a:lnTo>
                    <a:pt x="880894" y="569576"/>
                  </a:lnTo>
                  <a:lnTo>
                    <a:pt x="880203" y="570404"/>
                  </a:lnTo>
                  <a:lnTo>
                    <a:pt x="879507" y="571466"/>
                  </a:lnTo>
                  <a:lnTo>
                    <a:pt x="878338" y="572407"/>
                  </a:lnTo>
                  <a:lnTo>
                    <a:pt x="876201" y="572912"/>
                  </a:lnTo>
                  <a:lnTo>
                    <a:pt x="871767" y="572975"/>
                  </a:lnTo>
                  <a:lnTo>
                    <a:pt x="869604" y="573850"/>
                  </a:lnTo>
                  <a:lnTo>
                    <a:pt x="868960" y="574557"/>
                  </a:lnTo>
                  <a:lnTo>
                    <a:pt x="867661" y="576493"/>
                  </a:lnTo>
                  <a:lnTo>
                    <a:pt x="866879" y="577127"/>
                  </a:lnTo>
                  <a:lnTo>
                    <a:pt x="865596" y="577286"/>
                  </a:lnTo>
                  <a:lnTo>
                    <a:pt x="851707" y="575438"/>
                  </a:lnTo>
                  <a:lnTo>
                    <a:pt x="847228" y="576354"/>
                  </a:lnTo>
                  <a:lnTo>
                    <a:pt x="844016" y="579173"/>
                  </a:lnTo>
                  <a:lnTo>
                    <a:pt x="843463" y="578255"/>
                  </a:lnTo>
                  <a:lnTo>
                    <a:pt x="843169" y="577331"/>
                  </a:lnTo>
                  <a:lnTo>
                    <a:pt x="843135" y="576305"/>
                  </a:lnTo>
                  <a:lnTo>
                    <a:pt x="843277" y="575069"/>
                  </a:lnTo>
                  <a:lnTo>
                    <a:pt x="842808" y="574556"/>
                  </a:lnTo>
                  <a:lnTo>
                    <a:pt x="834736" y="573530"/>
                  </a:lnTo>
                  <a:lnTo>
                    <a:pt x="832726" y="572752"/>
                  </a:lnTo>
                  <a:lnTo>
                    <a:pt x="831257" y="571166"/>
                  </a:lnTo>
                  <a:lnTo>
                    <a:pt x="826664" y="572340"/>
                  </a:lnTo>
                  <a:lnTo>
                    <a:pt x="811677" y="570263"/>
                  </a:lnTo>
                  <a:lnTo>
                    <a:pt x="807343" y="570565"/>
                  </a:lnTo>
                  <a:lnTo>
                    <a:pt x="795638" y="569212"/>
                  </a:lnTo>
                  <a:lnTo>
                    <a:pt x="793394" y="569653"/>
                  </a:lnTo>
                  <a:lnTo>
                    <a:pt x="790124" y="571391"/>
                  </a:lnTo>
                  <a:lnTo>
                    <a:pt x="788868" y="571615"/>
                  </a:lnTo>
                  <a:lnTo>
                    <a:pt x="777019" y="568412"/>
                  </a:lnTo>
                  <a:lnTo>
                    <a:pt x="746794" y="566022"/>
                  </a:lnTo>
                  <a:lnTo>
                    <a:pt x="728426" y="568028"/>
                  </a:lnTo>
                  <a:lnTo>
                    <a:pt x="705675" y="573121"/>
                  </a:lnTo>
                  <a:lnTo>
                    <a:pt x="688406" y="579609"/>
                  </a:lnTo>
                  <a:lnTo>
                    <a:pt x="669684" y="589709"/>
                  </a:lnTo>
                  <a:lnTo>
                    <a:pt x="647605" y="605138"/>
                  </a:lnTo>
                  <a:lnTo>
                    <a:pt x="622779" y="625238"/>
                  </a:lnTo>
                  <a:lnTo>
                    <a:pt x="611602" y="633638"/>
                  </a:lnTo>
                  <a:lnTo>
                    <a:pt x="599877" y="645154"/>
                  </a:lnTo>
                  <a:lnTo>
                    <a:pt x="589877" y="652024"/>
                  </a:lnTo>
                  <a:lnTo>
                    <a:pt x="588756" y="652462"/>
                  </a:lnTo>
                  <a:lnTo>
                    <a:pt x="588068" y="653122"/>
                  </a:lnTo>
                  <a:lnTo>
                    <a:pt x="584247" y="657958"/>
                  </a:lnTo>
                  <a:lnTo>
                    <a:pt x="583171" y="657492"/>
                  </a:lnTo>
                  <a:lnTo>
                    <a:pt x="582904" y="656212"/>
                  </a:lnTo>
                  <a:lnTo>
                    <a:pt x="584588" y="654697"/>
                  </a:lnTo>
                  <a:lnTo>
                    <a:pt x="583047" y="653880"/>
                  </a:lnTo>
                  <a:lnTo>
                    <a:pt x="568453" y="655462"/>
                  </a:lnTo>
                  <a:lnTo>
                    <a:pt x="563775" y="654492"/>
                  </a:lnTo>
                  <a:lnTo>
                    <a:pt x="561359" y="654507"/>
                  </a:lnTo>
                  <a:lnTo>
                    <a:pt x="556639" y="657088"/>
                  </a:lnTo>
                  <a:lnTo>
                    <a:pt x="554492" y="657008"/>
                  </a:lnTo>
                  <a:lnTo>
                    <a:pt x="552261" y="656337"/>
                  </a:lnTo>
                  <a:lnTo>
                    <a:pt x="549605" y="655935"/>
                  </a:lnTo>
                  <a:lnTo>
                    <a:pt x="544914" y="656631"/>
                  </a:lnTo>
                  <a:lnTo>
                    <a:pt x="542160" y="657551"/>
                  </a:lnTo>
                  <a:lnTo>
                    <a:pt x="540814" y="658951"/>
                  </a:lnTo>
                  <a:lnTo>
                    <a:pt x="539710" y="659892"/>
                  </a:lnTo>
                  <a:lnTo>
                    <a:pt x="537885" y="657886"/>
                  </a:lnTo>
                  <a:lnTo>
                    <a:pt x="536318" y="655296"/>
                  </a:lnTo>
                  <a:lnTo>
                    <a:pt x="535957" y="654367"/>
                  </a:lnTo>
                  <a:lnTo>
                    <a:pt x="534352" y="653455"/>
                  </a:lnTo>
                  <a:lnTo>
                    <a:pt x="524759" y="653242"/>
                  </a:lnTo>
                  <a:lnTo>
                    <a:pt x="522948" y="653565"/>
                  </a:lnTo>
                  <a:lnTo>
                    <a:pt x="521384" y="654508"/>
                  </a:lnTo>
                  <a:lnTo>
                    <a:pt x="516500" y="659346"/>
                  </a:lnTo>
                  <a:lnTo>
                    <a:pt x="519382" y="663285"/>
                  </a:lnTo>
                  <a:lnTo>
                    <a:pt x="519744" y="664350"/>
                  </a:lnTo>
                  <a:lnTo>
                    <a:pt x="520304" y="666643"/>
                  </a:lnTo>
                  <a:lnTo>
                    <a:pt x="520903" y="667894"/>
                  </a:lnTo>
                  <a:lnTo>
                    <a:pt x="521300" y="668076"/>
                  </a:lnTo>
                  <a:lnTo>
                    <a:pt x="523252" y="668160"/>
                  </a:lnTo>
                  <a:lnTo>
                    <a:pt x="523544" y="668510"/>
                  </a:lnTo>
                  <a:lnTo>
                    <a:pt x="523443" y="669259"/>
                  </a:lnTo>
                  <a:lnTo>
                    <a:pt x="523252" y="670125"/>
                  </a:lnTo>
                  <a:lnTo>
                    <a:pt x="523224" y="670819"/>
                  </a:lnTo>
                  <a:lnTo>
                    <a:pt x="523296" y="672486"/>
                  </a:lnTo>
                  <a:lnTo>
                    <a:pt x="523072" y="674035"/>
                  </a:lnTo>
                  <a:lnTo>
                    <a:pt x="523268" y="675336"/>
                  </a:lnTo>
                  <a:lnTo>
                    <a:pt x="524625" y="676283"/>
                  </a:lnTo>
                  <a:lnTo>
                    <a:pt x="523556" y="678760"/>
                  </a:lnTo>
                  <a:lnTo>
                    <a:pt x="524245" y="680201"/>
                  </a:lnTo>
                  <a:lnTo>
                    <a:pt x="525856" y="680649"/>
                  </a:lnTo>
                  <a:lnTo>
                    <a:pt x="527554" y="680166"/>
                  </a:lnTo>
                  <a:lnTo>
                    <a:pt x="529301" y="678654"/>
                  </a:lnTo>
                  <a:lnTo>
                    <a:pt x="531804" y="675706"/>
                  </a:lnTo>
                  <a:lnTo>
                    <a:pt x="533848" y="674608"/>
                  </a:lnTo>
                  <a:lnTo>
                    <a:pt x="534794" y="674569"/>
                  </a:lnTo>
                  <a:lnTo>
                    <a:pt x="536704" y="674967"/>
                  </a:lnTo>
                  <a:lnTo>
                    <a:pt x="537617" y="674628"/>
                  </a:lnTo>
                  <a:lnTo>
                    <a:pt x="538346" y="673634"/>
                  </a:lnTo>
                  <a:lnTo>
                    <a:pt x="538666" y="672434"/>
                  </a:lnTo>
                  <a:lnTo>
                    <a:pt x="538901" y="671193"/>
                  </a:lnTo>
                  <a:lnTo>
                    <a:pt x="539312" y="669993"/>
                  </a:lnTo>
                  <a:lnTo>
                    <a:pt x="540722" y="668009"/>
                  </a:lnTo>
                  <a:lnTo>
                    <a:pt x="542428" y="666757"/>
                  </a:lnTo>
                  <a:lnTo>
                    <a:pt x="543987" y="667064"/>
                  </a:lnTo>
                  <a:lnTo>
                    <a:pt x="544968" y="669671"/>
                  </a:lnTo>
                  <a:lnTo>
                    <a:pt x="544110" y="671306"/>
                  </a:lnTo>
                  <a:lnTo>
                    <a:pt x="543627" y="673385"/>
                  </a:lnTo>
                  <a:lnTo>
                    <a:pt x="543194" y="677098"/>
                  </a:lnTo>
                  <a:lnTo>
                    <a:pt x="543191" y="678388"/>
                  </a:lnTo>
                  <a:lnTo>
                    <a:pt x="543462" y="679296"/>
                  </a:lnTo>
                  <a:lnTo>
                    <a:pt x="543821" y="680109"/>
                  </a:lnTo>
                  <a:lnTo>
                    <a:pt x="544019" y="681189"/>
                  </a:lnTo>
                  <a:lnTo>
                    <a:pt x="544011" y="682150"/>
                  </a:lnTo>
                  <a:lnTo>
                    <a:pt x="543941" y="682597"/>
                  </a:lnTo>
                  <a:lnTo>
                    <a:pt x="543786" y="683128"/>
                  </a:lnTo>
                  <a:lnTo>
                    <a:pt x="543597" y="684269"/>
                  </a:lnTo>
                  <a:lnTo>
                    <a:pt x="542968" y="684894"/>
                  </a:lnTo>
                  <a:lnTo>
                    <a:pt x="541655" y="685810"/>
                  </a:lnTo>
                  <a:lnTo>
                    <a:pt x="540284" y="687163"/>
                  </a:lnTo>
                  <a:lnTo>
                    <a:pt x="539457" y="689107"/>
                  </a:lnTo>
                  <a:lnTo>
                    <a:pt x="539066" y="690457"/>
                  </a:lnTo>
                  <a:lnTo>
                    <a:pt x="537628" y="694107"/>
                  </a:lnTo>
                  <a:lnTo>
                    <a:pt x="537150" y="695976"/>
                  </a:lnTo>
                  <a:lnTo>
                    <a:pt x="537320" y="696904"/>
                  </a:lnTo>
                  <a:lnTo>
                    <a:pt x="537924" y="697417"/>
                  </a:lnTo>
                  <a:lnTo>
                    <a:pt x="538718" y="697509"/>
                  </a:lnTo>
                  <a:lnTo>
                    <a:pt x="540165" y="696798"/>
                  </a:lnTo>
                  <a:lnTo>
                    <a:pt x="540538" y="697444"/>
                  </a:lnTo>
                  <a:lnTo>
                    <a:pt x="541179" y="702242"/>
                  </a:lnTo>
                  <a:lnTo>
                    <a:pt x="540503" y="703084"/>
                  </a:lnTo>
                  <a:lnTo>
                    <a:pt x="539180" y="703142"/>
                  </a:lnTo>
                  <a:lnTo>
                    <a:pt x="537477" y="703558"/>
                  </a:lnTo>
                  <a:lnTo>
                    <a:pt x="535867" y="704810"/>
                  </a:lnTo>
                  <a:lnTo>
                    <a:pt x="535777" y="705878"/>
                  </a:lnTo>
                  <a:lnTo>
                    <a:pt x="535996" y="707287"/>
                  </a:lnTo>
                  <a:lnTo>
                    <a:pt x="535286" y="709583"/>
                  </a:lnTo>
                  <a:lnTo>
                    <a:pt x="534164" y="710753"/>
                  </a:lnTo>
                  <a:lnTo>
                    <a:pt x="532565" y="711446"/>
                  </a:lnTo>
                  <a:lnTo>
                    <a:pt x="530898" y="711487"/>
                  </a:lnTo>
                  <a:lnTo>
                    <a:pt x="529609" y="710705"/>
                  </a:lnTo>
                  <a:lnTo>
                    <a:pt x="526857" y="708826"/>
                  </a:lnTo>
                  <a:lnTo>
                    <a:pt x="525547" y="707451"/>
                  </a:lnTo>
                  <a:lnTo>
                    <a:pt x="524780" y="705715"/>
                  </a:lnTo>
                  <a:lnTo>
                    <a:pt x="524751" y="703514"/>
                  </a:lnTo>
                  <a:lnTo>
                    <a:pt x="525652" y="702814"/>
                  </a:lnTo>
                  <a:lnTo>
                    <a:pt x="526823" y="702303"/>
                  </a:lnTo>
                  <a:lnTo>
                    <a:pt x="527600" y="700649"/>
                  </a:lnTo>
                  <a:lnTo>
                    <a:pt x="527102" y="699409"/>
                  </a:lnTo>
                  <a:lnTo>
                    <a:pt x="523241" y="696686"/>
                  </a:lnTo>
                  <a:lnTo>
                    <a:pt x="522469" y="695351"/>
                  </a:lnTo>
                  <a:lnTo>
                    <a:pt x="520509" y="690965"/>
                  </a:lnTo>
                  <a:lnTo>
                    <a:pt x="520200" y="683609"/>
                  </a:lnTo>
                  <a:lnTo>
                    <a:pt x="514505" y="673711"/>
                  </a:lnTo>
                  <a:lnTo>
                    <a:pt x="506360" y="666489"/>
                  </a:lnTo>
                  <a:lnTo>
                    <a:pt x="498719" y="667179"/>
                  </a:lnTo>
                  <a:lnTo>
                    <a:pt x="497542" y="669034"/>
                  </a:lnTo>
                  <a:lnTo>
                    <a:pt x="496839" y="671364"/>
                  </a:lnTo>
                  <a:lnTo>
                    <a:pt x="496260" y="675312"/>
                  </a:lnTo>
                  <a:lnTo>
                    <a:pt x="495076" y="675667"/>
                  </a:lnTo>
                  <a:lnTo>
                    <a:pt x="489593" y="676178"/>
                  </a:lnTo>
                  <a:lnTo>
                    <a:pt x="487850" y="675711"/>
                  </a:lnTo>
                  <a:lnTo>
                    <a:pt x="487497" y="674257"/>
                  </a:lnTo>
                  <a:lnTo>
                    <a:pt x="486684" y="665530"/>
                  </a:lnTo>
                  <a:lnTo>
                    <a:pt x="483721" y="656166"/>
                  </a:lnTo>
                  <a:lnTo>
                    <a:pt x="481040" y="650477"/>
                  </a:lnTo>
                  <a:lnTo>
                    <a:pt x="476377" y="644362"/>
                  </a:lnTo>
                  <a:lnTo>
                    <a:pt x="475558" y="642309"/>
                  </a:lnTo>
                  <a:lnTo>
                    <a:pt x="478197" y="643768"/>
                  </a:lnTo>
                  <a:lnTo>
                    <a:pt x="481799" y="647741"/>
                  </a:lnTo>
                  <a:lnTo>
                    <a:pt x="484530" y="648610"/>
                  </a:lnTo>
                  <a:lnTo>
                    <a:pt x="482999" y="644356"/>
                  </a:lnTo>
                  <a:lnTo>
                    <a:pt x="480940" y="641671"/>
                  </a:lnTo>
                  <a:lnTo>
                    <a:pt x="477889" y="640135"/>
                  </a:lnTo>
                  <a:lnTo>
                    <a:pt x="473489" y="639360"/>
                  </a:lnTo>
                  <a:lnTo>
                    <a:pt x="469972" y="639972"/>
                  </a:lnTo>
                  <a:lnTo>
                    <a:pt x="463476" y="643313"/>
                  </a:lnTo>
                  <a:lnTo>
                    <a:pt x="459437" y="643227"/>
                  </a:lnTo>
                  <a:lnTo>
                    <a:pt x="456850" y="640565"/>
                  </a:lnTo>
                  <a:lnTo>
                    <a:pt x="453809" y="631385"/>
                  </a:lnTo>
                  <a:lnTo>
                    <a:pt x="452469" y="629290"/>
                  </a:lnTo>
                  <a:lnTo>
                    <a:pt x="451337" y="628684"/>
                  </a:lnTo>
                  <a:lnTo>
                    <a:pt x="446335" y="625018"/>
                  </a:lnTo>
                  <a:lnTo>
                    <a:pt x="440789" y="623430"/>
                  </a:lnTo>
                  <a:lnTo>
                    <a:pt x="439021" y="622473"/>
                  </a:lnTo>
                  <a:lnTo>
                    <a:pt x="439120" y="621672"/>
                  </a:lnTo>
                  <a:lnTo>
                    <a:pt x="441402" y="621300"/>
                  </a:lnTo>
                  <a:lnTo>
                    <a:pt x="444103" y="620224"/>
                  </a:lnTo>
                  <a:lnTo>
                    <a:pt x="445680" y="618681"/>
                  </a:lnTo>
                  <a:lnTo>
                    <a:pt x="444574" y="616854"/>
                  </a:lnTo>
                  <a:lnTo>
                    <a:pt x="445832" y="615278"/>
                  </a:lnTo>
                  <a:lnTo>
                    <a:pt x="446432" y="613262"/>
                  </a:lnTo>
                  <a:lnTo>
                    <a:pt x="446359" y="611059"/>
                  </a:lnTo>
                  <a:lnTo>
                    <a:pt x="445564" y="608918"/>
                  </a:lnTo>
                  <a:lnTo>
                    <a:pt x="448908" y="607498"/>
                  </a:lnTo>
                  <a:lnTo>
                    <a:pt x="449918" y="607858"/>
                  </a:lnTo>
                  <a:lnTo>
                    <a:pt x="450718" y="608544"/>
                  </a:lnTo>
                  <a:lnTo>
                    <a:pt x="451331" y="609211"/>
                  </a:lnTo>
                  <a:lnTo>
                    <a:pt x="451750" y="609572"/>
                  </a:lnTo>
                  <a:lnTo>
                    <a:pt x="454194" y="609463"/>
                  </a:lnTo>
                  <a:lnTo>
                    <a:pt x="455918" y="608084"/>
                  </a:lnTo>
                  <a:lnTo>
                    <a:pt x="457158" y="606527"/>
                  </a:lnTo>
                  <a:lnTo>
                    <a:pt x="458192" y="605824"/>
                  </a:lnTo>
                  <a:lnTo>
                    <a:pt x="459927" y="605028"/>
                  </a:lnTo>
                  <a:lnTo>
                    <a:pt x="459940" y="602875"/>
                  </a:lnTo>
                  <a:lnTo>
                    <a:pt x="458767" y="600597"/>
                  </a:lnTo>
                  <a:lnTo>
                    <a:pt x="456924" y="599419"/>
                  </a:lnTo>
                  <a:lnTo>
                    <a:pt x="456502" y="598678"/>
                  </a:lnTo>
                  <a:lnTo>
                    <a:pt x="456866" y="597228"/>
                  </a:lnTo>
                  <a:lnTo>
                    <a:pt x="457807" y="595154"/>
                  </a:lnTo>
                  <a:lnTo>
                    <a:pt x="457410" y="593950"/>
                  </a:lnTo>
                  <a:lnTo>
                    <a:pt x="456103" y="591658"/>
                  </a:lnTo>
                  <a:lnTo>
                    <a:pt x="454092" y="586209"/>
                  </a:lnTo>
                  <a:lnTo>
                    <a:pt x="453027" y="584756"/>
                  </a:lnTo>
                  <a:lnTo>
                    <a:pt x="451486" y="583780"/>
                  </a:lnTo>
                  <a:lnTo>
                    <a:pt x="449671" y="583399"/>
                  </a:lnTo>
                  <a:lnTo>
                    <a:pt x="444856" y="583894"/>
                  </a:lnTo>
                  <a:lnTo>
                    <a:pt x="441066" y="583497"/>
                  </a:lnTo>
                  <a:lnTo>
                    <a:pt x="440275" y="583974"/>
                  </a:lnTo>
                  <a:lnTo>
                    <a:pt x="439714" y="584759"/>
                  </a:lnTo>
                  <a:lnTo>
                    <a:pt x="439044" y="584932"/>
                  </a:lnTo>
                  <a:lnTo>
                    <a:pt x="437911" y="583610"/>
                  </a:lnTo>
                  <a:lnTo>
                    <a:pt x="436154" y="582614"/>
                  </a:lnTo>
                  <a:lnTo>
                    <a:pt x="433629" y="582541"/>
                  </a:lnTo>
                  <a:lnTo>
                    <a:pt x="431898" y="583437"/>
                  </a:lnTo>
                  <a:lnTo>
                    <a:pt x="432539" y="585329"/>
                  </a:lnTo>
                  <a:lnTo>
                    <a:pt x="431557" y="586430"/>
                  </a:lnTo>
                  <a:lnTo>
                    <a:pt x="430495" y="587364"/>
                  </a:lnTo>
                  <a:lnTo>
                    <a:pt x="429573" y="588440"/>
                  </a:lnTo>
                  <a:lnTo>
                    <a:pt x="428446" y="591478"/>
                  </a:lnTo>
                  <a:lnTo>
                    <a:pt x="427367" y="591957"/>
                  </a:lnTo>
                  <a:lnTo>
                    <a:pt x="426195" y="592299"/>
                  </a:lnTo>
                  <a:lnTo>
                    <a:pt x="425210" y="593505"/>
                  </a:lnTo>
                  <a:lnTo>
                    <a:pt x="425074" y="594948"/>
                  </a:lnTo>
                  <a:lnTo>
                    <a:pt x="426435" y="596987"/>
                  </a:lnTo>
                  <a:lnTo>
                    <a:pt x="426678" y="598521"/>
                  </a:lnTo>
                  <a:lnTo>
                    <a:pt x="426400" y="601605"/>
                  </a:lnTo>
                  <a:lnTo>
                    <a:pt x="426496" y="605149"/>
                  </a:lnTo>
                  <a:lnTo>
                    <a:pt x="417389" y="602593"/>
                  </a:lnTo>
                  <a:lnTo>
                    <a:pt x="414925" y="603067"/>
                  </a:lnTo>
                  <a:lnTo>
                    <a:pt x="414061" y="604117"/>
                  </a:lnTo>
                  <a:lnTo>
                    <a:pt x="413384" y="605514"/>
                  </a:lnTo>
                  <a:lnTo>
                    <a:pt x="412383" y="606677"/>
                  </a:lnTo>
                  <a:lnTo>
                    <a:pt x="409070" y="607465"/>
                  </a:lnTo>
                  <a:lnTo>
                    <a:pt x="407869" y="608766"/>
                  </a:lnTo>
                  <a:lnTo>
                    <a:pt x="406138" y="611975"/>
                  </a:lnTo>
                  <a:lnTo>
                    <a:pt x="406778" y="612926"/>
                  </a:lnTo>
                  <a:lnTo>
                    <a:pt x="404689" y="613356"/>
                  </a:lnTo>
                  <a:lnTo>
                    <a:pt x="397642" y="613271"/>
                  </a:lnTo>
                  <a:lnTo>
                    <a:pt x="396385" y="614641"/>
                  </a:lnTo>
                  <a:lnTo>
                    <a:pt x="394131" y="613464"/>
                  </a:lnTo>
                  <a:lnTo>
                    <a:pt x="390965" y="610434"/>
                  </a:lnTo>
                  <a:lnTo>
                    <a:pt x="377103" y="592106"/>
                  </a:lnTo>
                  <a:lnTo>
                    <a:pt x="375446" y="590739"/>
                  </a:lnTo>
                  <a:lnTo>
                    <a:pt x="373495" y="590040"/>
                  </a:lnTo>
                  <a:lnTo>
                    <a:pt x="372109" y="589260"/>
                  </a:lnTo>
                  <a:lnTo>
                    <a:pt x="371878" y="587962"/>
                  </a:lnTo>
                  <a:lnTo>
                    <a:pt x="372341" y="587132"/>
                  </a:lnTo>
                  <a:lnTo>
                    <a:pt x="373102" y="587714"/>
                  </a:lnTo>
                  <a:lnTo>
                    <a:pt x="373885" y="588550"/>
                  </a:lnTo>
                  <a:lnTo>
                    <a:pt x="377379" y="589540"/>
                  </a:lnTo>
                  <a:lnTo>
                    <a:pt x="379159" y="591129"/>
                  </a:lnTo>
                  <a:lnTo>
                    <a:pt x="382266" y="595392"/>
                  </a:lnTo>
                  <a:lnTo>
                    <a:pt x="384236" y="596411"/>
                  </a:lnTo>
                  <a:lnTo>
                    <a:pt x="388843" y="596799"/>
                  </a:lnTo>
                  <a:lnTo>
                    <a:pt x="393322" y="596512"/>
                  </a:lnTo>
                  <a:lnTo>
                    <a:pt x="399712" y="593931"/>
                  </a:lnTo>
                  <a:lnTo>
                    <a:pt x="402837" y="593405"/>
                  </a:lnTo>
                  <a:lnTo>
                    <a:pt x="403988" y="592531"/>
                  </a:lnTo>
                  <a:lnTo>
                    <a:pt x="404632" y="591320"/>
                  </a:lnTo>
                  <a:lnTo>
                    <a:pt x="404263" y="589953"/>
                  </a:lnTo>
                  <a:lnTo>
                    <a:pt x="404258" y="588825"/>
                  </a:lnTo>
                  <a:lnTo>
                    <a:pt x="405436" y="587795"/>
                  </a:lnTo>
                  <a:lnTo>
                    <a:pt x="407846" y="586332"/>
                  </a:lnTo>
                  <a:lnTo>
                    <a:pt x="408308" y="585461"/>
                  </a:lnTo>
                  <a:lnTo>
                    <a:pt x="409134" y="583288"/>
                  </a:lnTo>
                  <a:lnTo>
                    <a:pt x="409741" y="582106"/>
                  </a:lnTo>
                  <a:lnTo>
                    <a:pt x="410602" y="581033"/>
                  </a:lnTo>
                  <a:lnTo>
                    <a:pt x="412602" y="579128"/>
                  </a:lnTo>
                  <a:lnTo>
                    <a:pt x="413944" y="577018"/>
                  </a:lnTo>
                  <a:lnTo>
                    <a:pt x="419400" y="571501"/>
                  </a:lnTo>
                  <a:lnTo>
                    <a:pt x="420909" y="567351"/>
                  </a:lnTo>
                  <a:lnTo>
                    <a:pt x="421128" y="562447"/>
                  </a:lnTo>
                  <a:lnTo>
                    <a:pt x="420145" y="557619"/>
                  </a:lnTo>
                  <a:lnTo>
                    <a:pt x="418028" y="553752"/>
                  </a:lnTo>
                  <a:lnTo>
                    <a:pt x="417139" y="552965"/>
                  </a:lnTo>
                  <a:lnTo>
                    <a:pt x="414174" y="551502"/>
                  </a:lnTo>
                  <a:lnTo>
                    <a:pt x="413093" y="550506"/>
                  </a:lnTo>
                  <a:lnTo>
                    <a:pt x="412593" y="549664"/>
                  </a:lnTo>
                  <a:lnTo>
                    <a:pt x="410651" y="544772"/>
                  </a:lnTo>
                  <a:lnTo>
                    <a:pt x="410247" y="539551"/>
                  </a:lnTo>
                  <a:lnTo>
                    <a:pt x="409575" y="536793"/>
                  </a:lnTo>
                  <a:lnTo>
                    <a:pt x="407860" y="534362"/>
                  </a:lnTo>
                  <a:lnTo>
                    <a:pt x="405202" y="532280"/>
                  </a:lnTo>
                  <a:lnTo>
                    <a:pt x="402806" y="532281"/>
                  </a:lnTo>
                  <a:lnTo>
                    <a:pt x="401906" y="536019"/>
                  </a:lnTo>
                  <a:lnTo>
                    <a:pt x="395417" y="534567"/>
                  </a:lnTo>
                  <a:lnTo>
                    <a:pt x="393654" y="535087"/>
                  </a:lnTo>
                  <a:lnTo>
                    <a:pt x="392628" y="536651"/>
                  </a:lnTo>
                  <a:lnTo>
                    <a:pt x="391861" y="538642"/>
                  </a:lnTo>
                  <a:lnTo>
                    <a:pt x="390891" y="540296"/>
                  </a:lnTo>
                  <a:lnTo>
                    <a:pt x="389775" y="541070"/>
                  </a:lnTo>
                  <a:lnTo>
                    <a:pt x="388044" y="541752"/>
                  </a:lnTo>
                  <a:lnTo>
                    <a:pt x="386202" y="542233"/>
                  </a:lnTo>
                  <a:lnTo>
                    <a:pt x="384674" y="542335"/>
                  </a:lnTo>
                  <a:lnTo>
                    <a:pt x="383315" y="543054"/>
                  </a:lnTo>
                  <a:lnTo>
                    <a:pt x="379042" y="546459"/>
                  </a:lnTo>
                  <a:lnTo>
                    <a:pt x="378111" y="547442"/>
                  </a:lnTo>
                  <a:lnTo>
                    <a:pt x="376343" y="548744"/>
                  </a:lnTo>
                  <a:lnTo>
                    <a:pt x="364395" y="551515"/>
                  </a:lnTo>
                  <a:lnTo>
                    <a:pt x="362707" y="552731"/>
                  </a:lnTo>
                  <a:lnTo>
                    <a:pt x="361293" y="554311"/>
                  </a:lnTo>
                  <a:lnTo>
                    <a:pt x="360300" y="555859"/>
                  </a:lnTo>
                  <a:lnTo>
                    <a:pt x="360243" y="556791"/>
                  </a:lnTo>
                  <a:lnTo>
                    <a:pt x="360556" y="557696"/>
                  </a:lnTo>
                  <a:lnTo>
                    <a:pt x="360482" y="558553"/>
                  </a:lnTo>
                  <a:lnTo>
                    <a:pt x="359273" y="559301"/>
                  </a:lnTo>
                  <a:lnTo>
                    <a:pt x="358328" y="559272"/>
                  </a:lnTo>
                  <a:lnTo>
                    <a:pt x="357391" y="558738"/>
                  </a:lnTo>
                  <a:lnTo>
                    <a:pt x="356557" y="557951"/>
                  </a:lnTo>
                  <a:lnTo>
                    <a:pt x="355976" y="557135"/>
                  </a:lnTo>
                  <a:lnTo>
                    <a:pt x="352979" y="558015"/>
                  </a:lnTo>
                  <a:lnTo>
                    <a:pt x="347000" y="557470"/>
                  </a:lnTo>
                  <a:lnTo>
                    <a:pt x="344607" y="558768"/>
                  </a:lnTo>
                  <a:lnTo>
                    <a:pt x="343137" y="562273"/>
                  </a:lnTo>
                  <a:lnTo>
                    <a:pt x="344924" y="563898"/>
                  </a:lnTo>
                  <a:lnTo>
                    <a:pt x="350157" y="564603"/>
                  </a:lnTo>
                  <a:lnTo>
                    <a:pt x="358954" y="567869"/>
                  </a:lnTo>
                  <a:lnTo>
                    <a:pt x="362514" y="567574"/>
                  </a:lnTo>
                  <a:lnTo>
                    <a:pt x="365076" y="566559"/>
                  </a:lnTo>
                  <a:lnTo>
                    <a:pt x="372878" y="562329"/>
                  </a:lnTo>
                  <a:lnTo>
                    <a:pt x="377731" y="565581"/>
                  </a:lnTo>
                  <a:lnTo>
                    <a:pt x="379507" y="568182"/>
                  </a:lnTo>
                  <a:lnTo>
                    <a:pt x="378438" y="571355"/>
                  </a:lnTo>
                  <a:lnTo>
                    <a:pt x="378104" y="572080"/>
                  </a:lnTo>
                  <a:lnTo>
                    <a:pt x="377982" y="573829"/>
                  </a:lnTo>
                  <a:lnTo>
                    <a:pt x="377751" y="574460"/>
                  </a:lnTo>
                  <a:lnTo>
                    <a:pt x="377079" y="574878"/>
                  </a:lnTo>
                  <a:lnTo>
                    <a:pt x="375697" y="574752"/>
                  </a:lnTo>
                  <a:lnTo>
                    <a:pt x="374896" y="575063"/>
                  </a:lnTo>
                  <a:lnTo>
                    <a:pt x="372890" y="577015"/>
                  </a:lnTo>
                  <a:lnTo>
                    <a:pt x="371781" y="578413"/>
                  </a:lnTo>
                  <a:lnTo>
                    <a:pt x="370836" y="579890"/>
                  </a:lnTo>
                  <a:lnTo>
                    <a:pt x="370404" y="582957"/>
                  </a:lnTo>
                  <a:lnTo>
                    <a:pt x="366142" y="583412"/>
                  </a:lnTo>
                  <a:lnTo>
                    <a:pt x="357957" y="582316"/>
                  </a:lnTo>
                  <a:lnTo>
                    <a:pt x="356747" y="582809"/>
                  </a:lnTo>
                  <a:lnTo>
                    <a:pt x="355870" y="583293"/>
                  </a:lnTo>
                  <a:lnTo>
                    <a:pt x="354950" y="583624"/>
                  </a:lnTo>
                  <a:lnTo>
                    <a:pt x="353644" y="583592"/>
                  </a:lnTo>
                  <a:lnTo>
                    <a:pt x="352644" y="583190"/>
                  </a:lnTo>
                  <a:lnTo>
                    <a:pt x="350457" y="581840"/>
                  </a:lnTo>
                  <a:lnTo>
                    <a:pt x="349353" y="581480"/>
                  </a:lnTo>
                  <a:lnTo>
                    <a:pt x="347042" y="581656"/>
                  </a:lnTo>
                  <a:lnTo>
                    <a:pt x="344858" y="582457"/>
                  </a:lnTo>
                  <a:lnTo>
                    <a:pt x="334759" y="588672"/>
                  </a:lnTo>
                  <a:lnTo>
                    <a:pt x="329133" y="593192"/>
                  </a:lnTo>
                  <a:lnTo>
                    <a:pt x="327990" y="593841"/>
                  </a:lnTo>
                  <a:lnTo>
                    <a:pt x="325832" y="593867"/>
                  </a:lnTo>
                  <a:lnTo>
                    <a:pt x="324476" y="594128"/>
                  </a:lnTo>
                  <a:lnTo>
                    <a:pt x="323661" y="594746"/>
                  </a:lnTo>
                  <a:lnTo>
                    <a:pt x="322070" y="596744"/>
                  </a:lnTo>
                  <a:lnTo>
                    <a:pt x="321320" y="597442"/>
                  </a:lnTo>
                  <a:lnTo>
                    <a:pt x="315984" y="598623"/>
                  </a:lnTo>
                  <a:lnTo>
                    <a:pt x="315430" y="598992"/>
                  </a:lnTo>
                  <a:lnTo>
                    <a:pt x="314204" y="600772"/>
                  </a:lnTo>
                  <a:lnTo>
                    <a:pt x="313650" y="601141"/>
                  </a:lnTo>
                  <a:lnTo>
                    <a:pt x="309045" y="601583"/>
                  </a:lnTo>
                  <a:lnTo>
                    <a:pt x="306987" y="602749"/>
                  </a:lnTo>
                  <a:lnTo>
                    <a:pt x="300943" y="608376"/>
                  </a:lnTo>
                  <a:lnTo>
                    <a:pt x="300614" y="609187"/>
                  </a:lnTo>
                  <a:lnTo>
                    <a:pt x="300756" y="610148"/>
                  </a:lnTo>
                  <a:lnTo>
                    <a:pt x="300719" y="611302"/>
                  </a:lnTo>
                  <a:lnTo>
                    <a:pt x="299772" y="612688"/>
                  </a:lnTo>
                  <a:lnTo>
                    <a:pt x="298369" y="613568"/>
                  </a:lnTo>
                  <a:lnTo>
                    <a:pt x="295724" y="613934"/>
                  </a:lnTo>
                  <a:lnTo>
                    <a:pt x="294379" y="614430"/>
                  </a:lnTo>
                  <a:lnTo>
                    <a:pt x="292886" y="616281"/>
                  </a:lnTo>
                  <a:lnTo>
                    <a:pt x="289971" y="621612"/>
                  </a:lnTo>
                  <a:lnTo>
                    <a:pt x="288248" y="622631"/>
                  </a:lnTo>
                  <a:lnTo>
                    <a:pt x="287210" y="623051"/>
                  </a:lnTo>
                  <a:lnTo>
                    <a:pt x="286075" y="624147"/>
                  </a:lnTo>
                  <a:lnTo>
                    <a:pt x="284351" y="626229"/>
                  </a:lnTo>
                  <a:lnTo>
                    <a:pt x="283214" y="627115"/>
                  </a:lnTo>
                  <a:lnTo>
                    <a:pt x="272833" y="629807"/>
                  </a:lnTo>
                  <a:lnTo>
                    <a:pt x="270756" y="629934"/>
                  </a:lnTo>
                  <a:lnTo>
                    <a:pt x="268609" y="630560"/>
                  </a:lnTo>
                  <a:lnTo>
                    <a:pt x="267176" y="632366"/>
                  </a:lnTo>
                  <a:lnTo>
                    <a:pt x="266045" y="634599"/>
                  </a:lnTo>
                  <a:lnTo>
                    <a:pt x="264522" y="636944"/>
                  </a:lnTo>
                  <a:lnTo>
                    <a:pt x="264465" y="637328"/>
                  </a:lnTo>
                  <a:lnTo>
                    <a:pt x="264391" y="637700"/>
                  </a:lnTo>
                  <a:lnTo>
                    <a:pt x="263955" y="638155"/>
                  </a:lnTo>
                  <a:lnTo>
                    <a:pt x="263494" y="638219"/>
                  </a:lnTo>
                  <a:lnTo>
                    <a:pt x="262375" y="637897"/>
                  </a:lnTo>
                  <a:lnTo>
                    <a:pt x="261897" y="637970"/>
                  </a:lnTo>
                  <a:lnTo>
                    <a:pt x="258119" y="639755"/>
                  </a:lnTo>
                  <a:lnTo>
                    <a:pt x="257059" y="640649"/>
                  </a:lnTo>
                  <a:lnTo>
                    <a:pt x="253850" y="644074"/>
                  </a:lnTo>
                  <a:lnTo>
                    <a:pt x="252011" y="645329"/>
                  </a:lnTo>
                  <a:lnTo>
                    <a:pt x="250000" y="645717"/>
                  </a:lnTo>
                  <a:lnTo>
                    <a:pt x="248143" y="644500"/>
                  </a:lnTo>
                  <a:lnTo>
                    <a:pt x="245098" y="640801"/>
                  </a:lnTo>
                  <a:lnTo>
                    <a:pt x="244024" y="639970"/>
                  </a:lnTo>
                  <a:lnTo>
                    <a:pt x="243569" y="639498"/>
                  </a:lnTo>
                  <a:lnTo>
                    <a:pt x="242697" y="637539"/>
                  </a:lnTo>
                  <a:lnTo>
                    <a:pt x="242226" y="637076"/>
                  </a:lnTo>
                  <a:lnTo>
                    <a:pt x="238609" y="635075"/>
                  </a:lnTo>
                  <a:lnTo>
                    <a:pt x="235126" y="632255"/>
                  </a:lnTo>
                  <a:lnTo>
                    <a:pt x="233329" y="631309"/>
                  </a:lnTo>
                  <a:lnTo>
                    <a:pt x="231054" y="630816"/>
                  </a:lnTo>
                  <a:lnTo>
                    <a:pt x="221626" y="630880"/>
                  </a:lnTo>
                  <a:lnTo>
                    <a:pt x="219889" y="629888"/>
                  </a:lnTo>
                  <a:lnTo>
                    <a:pt x="217996" y="627990"/>
                  </a:lnTo>
                  <a:lnTo>
                    <a:pt x="216510" y="625749"/>
                  </a:lnTo>
                  <a:lnTo>
                    <a:pt x="216007" y="623719"/>
                  </a:lnTo>
                  <a:lnTo>
                    <a:pt x="210534" y="617478"/>
                  </a:lnTo>
                  <a:lnTo>
                    <a:pt x="207015" y="614383"/>
                  </a:lnTo>
                  <a:lnTo>
                    <a:pt x="205033" y="613068"/>
                  </a:lnTo>
                  <a:lnTo>
                    <a:pt x="193913" y="609913"/>
                  </a:lnTo>
                  <a:lnTo>
                    <a:pt x="189384" y="607264"/>
                  </a:lnTo>
                  <a:lnTo>
                    <a:pt x="186532" y="606438"/>
                  </a:lnTo>
                  <a:lnTo>
                    <a:pt x="184903" y="605104"/>
                  </a:lnTo>
                  <a:lnTo>
                    <a:pt x="184324" y="604772"/>
                  </a:lnTo>
                  <a:lnTo>
                    <a:pt x="180603" y="603592"/>
                  </a:lnTo>
                  <a:lnTo>
                    <a:pt x="176258" y="597896"/>
                  </a:lnTo>
                  <a:lnTo>
                    <a:pt x="173715" y="596237"/>
                  </a:lnTo>
                  <a:lnTo>
                    <a:pt x="166146" y="588769"/>
                  </a:lnTo>
                  <a:lnTo>
                    <a:pt x="160053" y="584452"/>
                  </a:lnTo>
                  <a:lnTo>
                    <a:pt x="156625" y="581129"/>
                  </a:lnTo>
                  <a:lnTo>
                    <a:pt x="155272" y="580390"/>
                  </a:lnTo>
                  <a:lnTo>
                    <a:pt x="154664" y="579721"/>
                  </a:lnTo>
                  <a:lnTo>
                    <a:pt x="154269" y="579438"/>
                  </a:lnTo>
                  <a:lnTo>
                    <a:pt x="153302" y="579308"/>
                  </a:lnTo>
                  <a:lnTo>
                    <a:pt x="152979" y="579146"/>
                  </a:lnTo>
                  <a:lnTo>
                    <a:pt x="152064" y="576288"/>
                  </a:lnTo>
                  <a:lnTo>
                    <a:pt x="152257" y="575484"/>
                  </a:lnTo>
                  <a:lnTo>
                    <a:pt x="152059" y="574943"/>
                  </a:lnTo>
                  <a:lnTo>
                    <a:pt x="150598" y="574617"/>
                  </a:lnTo>
                  <a:lnTo>
                    <a:pt x="149615" y="575022"/>
                  </a:lnTo>
                  <a:lnTo>
                    <a:pt x="148941" y="576103"/>
                  </a:lnTo>
                  <a:lnTo>
                    <a:pt x="148462" y="577493"/>
                  </a:lnTo>
                  <a:lnTo>
                    <a:pt x="148144" y="578760"/>
                  </a:lnTo>
                  <a:lnTo>
                    <a:pt x="145914" y="577375"/>
                  </a:lnTo>
                  <a:lnTo>
                    <a:pt x="144794" y="576414"/>
                  </a:lnTo>
                  <a:lnTo>
                    <a:pt x="142812" y="573862"/>
                  </a:lnTo>
                  <a:lnTo>
                    <a:pt x="141560" y="573165"/>
                  </a:lnTo>
                  <a:lnTo>
                    <a:pt x="132979" y="572471"/>
                  </a:lnTo>
                  <a:lnTo>
                    <a:pt x="129771" y="573103"/>
                  </a:lnTo>
                  <a:lnTo>
                    <a:pt x="128297" y="575435"/>
                  </a:lnTo>
                  <a:lnTo>
                    <a:pt x="123604" y="576741"/>
                  </a:lnTo>
                  <a:lnTo>
                    <a:pt x="118717" y="575461"/>
                  </a:lnTo>
                  <a:lnTo>
                    <a:pt x="110547" y="570541"/>
                  </a:lnTo>
                  <a:lnTo>
                    <a:pt x="100621" y="561221"/>
                  </a:lnTo>
                  <a:lnTo>
                    <a:pt x="96915" y="558864"/>
                  </a:lnTo>
                  <a:lnTo>
                    <a:pt x="95770" y="558590"/>
                  </a:lnTo>
                  <a:lnTo>
                    <a:pt x="92085" y="558504"/>
                  </a:lnTo>
                  <a:lnTo>
                    <a:pt x="90948" y="558041"/>
                  </a:lnTo>
                  <a:lnTo>
                    <a:pt x="88716" y="556731"/>
                  </a:lnTo>
                  <a:lnTo>
                    <a:pt x="78431" y="554777"/>
                  </a:lnTo>
                  <a:lnTo>
                    <a:pt x="74262" y="555207"/>
                  </a:lnTo>
                  <a:lnTo>
                    <a:pt x="69121" y="556996"/>
                  </a:lnTo>
                  <a:lnTo>
                    <a:pt x="64756" y="559839"/>
                  </a:lnTo>
                  <a:lnTo>
                    <a:pt x="62991" y="563501"/>
                  </a:lnTo>
                  <a:lnTo>
                    <a:pt x="63424" y="565526"/>
                  </a:lnTo>
                  <a:lnTo>
                    <a:pt x="65263" y="568156"/>
                  </a:lnTo>
                  <a:lnTo>
                    <a:pt x="65929" y="569947"/>
                  </a:lnTo>
                  <a:lnTo>
                    <a:pt x="65971" y="571671"/>
                  </a:lnTo>
                  <a:lnTo>
                    <a:pt x="65331" y="572002"/>
                  </a:lnTo>
                  <a:lnTo>
                    <a:pt x="62670" y="571328"/>
                  </a:lnTo>
                  <a:lnTo>
                    <a:pt x="62009" y="571038"/>
                  </a:lnTo>
                  <a:lnTo>
                    <a:pt x="61395" y="570553"/>
                  </a:lnTo>
                  <a:lnTo>
                    <a:pt x="60736" y="570317"/>
                  </a:lnTo>
                  <a:lnTo>
                    <a:pt x="59949" y="570712"/>
                  </a:lnTo>
                  <a:lnTo>
                    <a:pt x="57659" y="572804"/>
                  </a:lnTo>
                  <a:lnTo>
                    <a:pt x="57063" y="573569"/>
                  </a:lnTo>
                  <a:lnTo>
                    <a:pt x="56588" y="575067"/>
                  </a:lnTo>
                  <a:lnTo>
                    <a:pt x="55815" y="576083"/>
                  </a:lnTo>
                  <a:lnTo>
                    <a:pt x="54351" y="575285"/>
                  </a:lnTo>
                  <a:lnTo>
                    <a:pt x="53495" y="573860"/>
                  </a:lnTo>
                  <a:lnTo>
                    <a:pt x="52373" y="570474"/>
                  </a:lnTo>
                  <a:lnTo>
                    <a:pt x="51346" y="568901"/>
                  </a:lnTo>
                  <a:lnTo>
                    <a:pt x="50274" y="568059"/>
                  </a:lnTo>
                  <a:lnTo>
                    <a:pt x="48937" y="567408"/>
                  </a:lnTo>
                  <a:lnTo>
                    <a:pt x="47366" y="566982"/>
                  </a:lnTo>
                  <a:lnTo>
                    <a:pt x="45597" y="566731"/>
                  </a:lnTo>
                  <a:lnTo>
                    <a:pt x="44024" y="566914"/>
                  </a:lnTo>
                  <a:lnTo>
                    <a:pt x="43496" y="567674"/>
                  </a:lnTo>
                  <a:lnTo>
                    <a:pt x="43256" y="568874"/>
                  </a:lnTo>
                  <a:lnTo>
                    <a:pt x="42509" y="570374"/>
                  </a:lnTo>
                  <a:lnTo>
                    <a:pt x="41250" y="570769"/>
                  </a:lnTo>
                  <a:lnTo>
                    <a:pt x="39705" y="570031"/>
                  </a:lnTo>
                  <a:lnTo>
                    <a:pt x="38290" y="568819"/>
                  </a:lnTo>
                  <a:lnTo>
                    <a:pt x="37470" y="567923"/>
                  </a:lnTo>
                  <a:lnTo>
                    <a:pt x="38107" y="566729"/>
                  </a:lnTo>
                  <a:lnTo>
                    <a:pt x="39842" y="564501"/>
                  </a:lnTo>
                  <a:lnTo>
                    <a:pt x="40695" y="562714"/>
                  </a:lnTo>
                  <a:lnTo>
                    <a:pt x="40945" y="561703"/>
                  </a:lnTo>
                  <a:lnTo>
                    <a:pt x="40932" y="559656"/>
                  </a:lnTo>
                  <a:lnTo>
                    <a:pt x="40377" y="557760"/>
                  </a:lnTo>
                  <a:lnTo>
                    <a:pt x="38878" y="555735"/>
                  </a:lnTo>
                  <a:lnTo>
                    <a:pt x="23802" y="539459"/>
                  </a:lnTo>
                  <a:lnTo>
                    <a:pt x="16190" y="533087"/>
                  </a:lnTo>
                  <a:lnTo>
                    <a:pt x="1867" y="524690"/>
                  </a:lnTo>
                  <a:lnTo>
                    <a:pt x="235" y="523323"/>
                  </a:lnTo>
                  <a:lnTo>
                    <a:pt x="0" y="523213"/>
                  </a:lnTo>
                  <a:lnTo>
                    <a:pt x="4930" y="459716"/>
                  </a:lnTo>
                  <a:lnTo>
                    <a:pt x="9857" y="395585"/>
                  </a:lnTo>
                  <a:lnTo>
                    <a:pt x="14734" y="331439"/>
                  </a:lnTo>
                  <a:lnTo>
                    <a:pt x="19567" y="267259"/>
                  </a:lnTo>
                  <a:lnTo>
                    <a:pt x="24355" y="203053"/>
                  </a:lnTo>
                  <a:lnTo>
                    <a:pt x="29083" y="138827"/>
                  </a:lnTo>
                  <a:lnTo>
                    <a:pt x="33763" y="74564"/>
                  </a:lnTo>
                  <a:lnTo>
                    <a:pt x="38392" y="10285"/>
                  </a:lnTo>
                  <a:close/>
                </a:path>
              </a:pathLst>
            </a:custGeom>
            <a:solidFill>
              <a:schemeClr val="bg2"/>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3" name="Freeform 52">
              <a:extLst>
                <a:ext uri="{FF2B5EF4-FFF2-40B4-BE49-F238E27FC236}">
                  <a16:creationId xmlns:a16="http://schemas.microsoft.com/office/drawing/2014/main" id="{2BC8B3AE-7AC9-961F-B3D6-9AD3B9C50444}"/>
                </a:ext>
              </a:extLst>
            </p:cNvPr>
            <p:cNvSpPr>
              <a:spLocks noChangeAspect="1"/>
            </p:cNvSpPr>
            <p:nvPr>
              <p:custDataLst>
                <p:tags r:id="rId8"/>
              </p:custDataLst>
            </p:nvPr>
          </p:nvSpPr>
          <p:spPr>
            <a:xfrm>
              <a:off x="5129236" y="1700212"/>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solidFill>
              <a:schemeClr val="tx2"/>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4" name="Freeform 53">
              <a:extLst>
                <a:ext uri="{FF2B5EF4-FFF2-40B4-BE49-F238E27FC236}">
                  <a16:creationId xmlns:a16="http://schemas.microsoft.com/office/drawing/2014/main" id="{2459AA57-84E1-C6E4-4D72-84244278AE30}"/>
                </a:ext>
              </a:extLst>
            </p:cNvPr>
            <p:cNvSpPr>
              <a:spLocks noChangeAspect="1"/>
            </p:cNvSpPr>
            <p:nvPr>
              <p:custDataLst>
                <p:tags r:id="rId9"/>
              </p:custDataLst>
            </p:nvPr>
          </p:nvSpPr>
          <p:spPr>
            <a:xfrm>
              <a:off x="5630964" y="5617320"/>
              <a:ext cx="446988" cy="548529"/>
            </a:xfrm>
            <a:custGeom>
              <a:avLst/>
              <a:gdLst/>
              <a:ahLst/>
              <a:cxnLst/>
              <a:rect l="l" t="t" r="r" b="b"/>
              <a:pathLst>
                <a:path w="446988" h="548529">
                  <a:moveTo>
                    <a:pt x="276357" y="505692"/>
                  </a:moveTo>
                  <a:lnTo>
                    <a:pt x="277004" y="506607"/>
                  </a:lnTo>
                  <a:lnTo>
                    <a:pt x="277777" y="516038"/>
                  </a:lnTo>
                  <a:lnTo>
                    <a:pt x="277783" y="516587"/>
                  </a:lnTo>
                  <a:lnTo>
                    <a:pt x="279445" y="519879"/>
                  </a:lnTo>
                  <a:lnTo>
                    <a:pt x="279548" y="521326"/>
                  </a:lnTo>
                  <a:lnTo>
                    <a:pt x="279512" y="522428"/>
                  </a:lnTo>
                  <a:lnTo>
                    <a:pt x="279241" y="523544"/>
                  </a:lnTo>
                  <a:lnTo>
                    <a:pt x="278627" y="525004"/>
                  </a:lnTo>
                  <a:lnTo>
                    <a:pt x="277968" y="526122"/>
                  </a:lnTo>
                  <a:lnTo>
                    <a:pt x="276708" y="527511"/>
                  </a:lnTo>
                  <a:lnTo>
                    <a:pt x="276148" y="528293"/>
                  </a:lnTo>
                  <a:lnTo>
                    <a:pt x="275451" y="529659"/>
                  </a:lnTo>
                  <a:lnTo>
                    <a:pt x="274029" y="533421"/>
                  </a:lnTo>
                  <a:lnTo>
                    <a:pt x="272602" y="536159"/>
                  </a:lnTo>
                  <a:lnTo>
                    <a:pt x="271312" y="537060"/>
                  </a:lnTo>
                  <a:lnTo>
                    <a:pt x="269853" y="536368"/>
                  </a:lnTo>
                  <a:lnTo>
                    <a:pt x="267971" y="534421"/>
                  </a:lnTo>
                  <a:lnTo>
                    <a:pt x="267385" y="534072"/>
                  </a:lnTo>
                  <a:lnTo>
                    <a:pt x="266750" y="534023"/>
                  </a:lnTo>
                  <a:lnTo>
                    <a:pt x="266163" y="533875"/>
                  </a:lnTo>
                  <a:lnTo>
                    <a:pt x="265627" y="533153"/>
                  </a:lnTo>
                  <a:lnTo>
                    <a:pt x="265650" y="532566"/>
                  </a:lnTo>
                  <a:lnTo>
                    <a:pt x="265869" y="531772"/>
                  </a:lnTo>
                  <a:lnTo>
                    <a:pt x="266201" y="531234"/>
                  </a:lnTo>
                  <a:lnTo>
                    <a:pt x="266499" y="531409"/>
                  </a:lnTo>
                  <a:lnTo>
                    <a:pt x="266172" y="528880"/>
                  </a:lnTo>
                  <a:lnTo>
                    <a:pt x="265727" y="527980"/>
                  </a:lnTo>
                  <a:lnTo>
                    <a:pt x="264498" y="527613"/>
                  </a:lnTo>
                  <a:lnTo>
                    <a:pt x="265208" y="527239"/>
                  </a:lnTo>
                  <a:lnTo>
                    <a:pt x="266148" y="526494"/>
                  </a:lnTo>
                  <a:lnTo>
                    <a:pt x="266728" y="526209"/>
                  </a:lnTo>
                  <a:lnTo>
                    <a:pt x="264967" y="524120"/>
                  </a:lnTo>
                  <a:lnTo>
                    <a:pt x="263730" y="525323"/>
                  </a:lnTo>
                  <a:lnTo>
                    <a:pt x="262044" y="530845"/>
                  </a:lnTo>
                  <a:lnTo>
                    <a:pt x="260606" y="533234"/>
                  </a:lnTo>
                  <a:lnTo>
                    <a:pt x="258769" y="534530"/>
                  </a:lnTo>
                  <a:lnTo>
                    <a:pt x="257048" y="534250"/>
                  </a:lnTo>
                  <a:lnTo>
                    <a:pt x="255966" y="531933"/>
                  </a:lnTo>
                  <a:lnTo>
                    <a:pt x="255552" y="529351"/>
                  </a:lnTo>
                  <a:lnTo>
                    <a:pt x="254366" y="527389"/>
                  </a:lnTo>
                  <a:lnTo>
                    <a:pt x="253132" y="525822"/>
                  </a:lnTo>
                  <a:lnTo>
                    <a:pt x="252600" y="524428"/>
                  </a:lnTo>
                  <a:lnTo>
                    <a:pt x="253390" y="522103"/>
                  </a:lnTo>
                  <a:lnTo>
                    <a:pt x="255042" y="522837"/>
                  </a:lnTo>
                  <a:lnTo>
                    <a:pt x="259153" y="528413"/>
                  </a:lnTo>
                  <a:lnTo>
                    <a:pt x="260042" y="529158"/>
                  </a:lnTo>
                  <a:lnTo>
                    <a:pt x="260793" y="528620"/>
                  </a:lnTo>
                  <a:lnTo>
                    <a:pt x="261442" y="526426"/>
                  </a:lnTo>
                  <a:lnTo>
                    <a:pt x="262045" y="521422"/>
                  </a:lnTo>
                  <a:lnTo>
                    <a:pt x="261985" y="519095"/>
                  </a:lnTo>
                  <a:lnTo>
                    <a:pt x="261476" y="517597"/>
                  </a:lnTo>
                  <a:lnTo>
                    <a:pt x="262142" y="516616"/>
                  </a:lnTo>
                  <a:lnTo>
                    <a:pt x="262958" y="515971"/>
                  </a:lnTo>
                  <a:lnTo>
                    <a:pt x="263840" y="515882"/>
                  </a:lnTo>
                  <a:lnTo>
                    <a:pt x="264682" y="516547"/>
                  </a:lnTo>
                  <a:lnTo>
                    <a:pt x="265730" y="519336"/>
                  </a:lnTo>
                  <a:lnTo>
                    <a:pt x="266498" y="520467"/>
                  </a:lnTo>
                  <a:lnTo>
                    <a:pt x="267523" y="518783"/>
                  </a:lnTo>
                  <a:lnTo>
                    <a:pt x="268190" y="518003"/>
                  </a:lnTo>
                  <a:lnTo>
                    <a:pt x="268576" y="516935"/>
                  </a:lnTo>
                  <a:lnTo>
                    <a:pt x="268107" y="515294"/>
                  </a:lnTo>
                  <a:lnTo>
                    <a:pt x="267842" y="513731"/>
                  </a:lnTo>
                  <a:lnTo>
                    <a:pt x="268620" y="512639"/>
                  </a:lnTo>
                  <a:lnTo>
                    <a:pt x="270717" y="511154"/>
                  </a:lnTo>
                  <a:lnTo>
                    <a:pt x="274352" y="507219"/>
                  </a:lnTo>
                  <a:close/>
                  <a:moveTo>
                    <a:pt x="285332" y="482610"/>
                  </a:moveTo>
                  <a:lnTo>
                    <a:pt x="285999" y="486112"/>
                  </a:lnTo>
                  <a:lnTo>
                    <a:pt x="287913" y="488414"/>
                  </a:lnTo>
                  <a:lnTo>
                    <a:pt x="288142" y="490258"/>
                  </a:lnTo>
                  <a:lnTo>
                    <a:pt x="287912" y="491990"/>
                  </a:lnTo>
                  <a:lnTo>
                    <a:pt x="287886" y="493369"/>
                  </a:lnTo>
                  <a:lnTo>
                    <a:pt x="288088" y="494639"/>
                  </a:lnTo>
                  <a:lnTo>
                    <a:pt x="288515" y="496108"/>
                  </a:lnTo>
                  <a:lnTo>
                    <a:pt x="288650" y="497749"/>
                  </a:lnTo>
                  <a:lnTo>
                    <a:pt x="289182" y="501130"/>
                  </a:lnTo>
                  <a:lnTo>
                    <a:pt x="289268" y="504379"/>
                  </a:lnTo>
                  <a:lnTo>
                    <a:pt x="287964" y="505678"/>
                  </a:lnTo>
                  <a:lnTo>
                    <a:pt x="285748" y="504718"/>
                  </a:lnTo>
                  <a:lnTo>
                    <a:pt x="284893" y="504482"/>
                  </a:lnTo>
                  <a:lnTo>
                    <a:pt x="283636" y="504807"/>
                  </a:lnTo>
                  <a:lnTo>
                    <a:pt x="282554" y="505554"/>
                  </a:lnTo>
                  <a:lnTo>
                    <a:pt x="281712" y="505869"/>
                  </a:lnTo>
                  <a:lnTo>
                    <a:pt x="281196" y="504811"/>
                  </a:lnTo>
                  <a:lnTo>
                    <a:pt x="281052" y="501903"/>
                  </a:lnTo>
                  <a:lnTo>
                    <a:pt x="282185" y="500750"/>
                  </a:lnTo>
                  <a:lnTo>
                    <a:pt x="283901" y="500031"/>
                  </a:lnTo>
                  <a:lnTo>
                    <a:pt x="285488" y="498356"/>
                  </a:lnTo>
                  <a:lnTo>
                    <a:pt x="283984" y="496435"/>
                  </a:lnTo>
                  <a:lnTo>
                    <a:pt x="279343" y="495105"/>
                  </a:lnTo>
                  <a:lnTo>
                    <a:pt x="277471" y="493369"/>
                  </a:lnTo>
                  <a:lnTo>
                    <a:pt x="277359" y="491720"/>
                  </a:lnTo>
                  <a:lnTo>
                    <a:pt x="278719" y="490944"/>
                  </a:lnTo>
                  <a:lnTo>
                    <a:pt x="283481" y="490738"/>
                  </a:lnTo>
                  <a:lnTo>
                    <a:pt x="283105" y="489973"/>
                  </a:lnTo>
                  <a:lnTo>
                    <a:pt x="281935" y="488917"/>
                  </a:lnTo>
                  <a:lnTo>
                    <a:pt x="281253" y="488007"/>
                  </a:lnTo>
                  <a:lnTo>
                    <a:pt x="282021" y="485574"/>
                  </a:lnTo>
                  <a:lnTo>
                    <a:pt x="283735" y="483355"/>
                  </a:lnTo>
                  <a:close/>
                  <a:moveTo>
                    <a:pt x="363261" y="428486"/>
                  </a:moveTo>
                  <a:lnTo>
                    <a:pt x="364711" y="429346"/>
                  </a:lnTo>
                  <a:lnTo>
                    <a:pt x="366627" y="429772"/>
                  </a:lnTo>
                  <a:lnTo>
                    <a:pt x="368184" y="430552"/>
                  </a:lnTo>
                  <a:lnTo>
                    <a:pt x="368595" y="432383"/>
                  </a:lnTo>
                  <a:lnTo>
                    <a:pt x="368422" y="434506"/>
                  </a:lnTo>
                  <a:lnTo>
                    <a:pt x="368680" y="436158"/>
                  </a:lnTo>
                  <a:lnTo>
                    <a:pt x="369485" y="437451"/>
                  </a:lnTo>
                  <a:lnTo>
                    <a:pt x="370877" y="438463"/>
                  </a:lnTo>
                  <a:lnTo>
                    <a:pt x="367998" y="440443"/>
                  </a:lnTo>
                  <a:lnTo>
                    <a:pt x="363802" y="439657"/>
                  </a:lnTo>
                  <a:lnTo>
                    <a:pt x="360777" y="439517"/>
                  </a:lnTo>
                  <a:lnTo>
                    <a:pt x="361437" y="443474"/>
                  </a:lnTo>
                  <a:lnTo>
                    <a:pt x="363224" y="446303"/>
                  </a:lnTo>
                  <a:lnTo>
                    <a:pt x="362662" y="446619"/>
                  </a:lnTo>
                  <a:lnTo>
                    <a:pt x="356682" y="447075"/>
                  </a:lnTo>
                  <a:lnTo>
                    <a:pt x="355172" y="447825"/>
                  </a:lnTo>
                  <a:lnTo>
                    <a:pt x="353851" y="449562"/>
                  </a:lnTo>
                  <a:lnTo>
                    <a:pt x="353215" y="449477"/>
                  </a:lnTo>
                  <a:lnTo>
                    <a:pt x="353645" y="446871"/>
                  </a:lnTo>
                  <a:lnTo>
                    <a:pt x="355079" y="445583"/>
                  </a:lnTo>
                  <a:lnTo>
                    <a:pt x="356225" y="443728"/>
                  </a:lnTo>
                  <a:lnTo>
                    <a:pt x="358113" y="439415"/>
                  </a:lnTo>
                  <a:lnTo>
                    <a:pt x="356047" y="438822"/>
                  </a:lnTo>
                  <a:lnTo>
                    <a:pt x="355425" y="436836"/>
                  </a:lnTo>
                  <a:lnTo>
                    <a:pt x="355919" y="434323"/>
                  </a:lnTo>
                  <a:lnTo>
                    <a:pt x="357330" y="432133"/>
                  </a:lnTo>
                  <a:lnTo>
                    <a:pt x="358958" y="431019"/>
                  </a:lnTo>
                  <a:lnTo>
                    <a:pt x="361811" y="430079"/>
                  </a:lnTo>
                  <a:close/>
                  <a:moveTo>
                    <a:pt x="384993" y="394482"/>
                  </a:moveTo>
                  <a:lnTo>
                    <a:pt x="386791" y="394904"/>
                  </a:lnTo>
                  <a:lnTo>
                    <a:pt x="389756" y="396491"/>
                  </a:lnTo>
                  <a:lnTo>
                    <a:pt x="391266" y="397838"/>
                  </a:lnTo>
                  <a:lnTo>
                    <a:pt x="391808" y="399117"/>
                  </a:lnTo>
                  <a:lnTo>
                    <a:pt x="392054" y="400759"/>
                  </a:lnTo>
                  <a:lnTo>
                    <a:pt x="392662" y="403190"/>
                  </a:lnTo>
                  <a:lnTo>
                    <a:pt x="392031" y="403433"/>
                  </a:lnTo>
                  <a:lnTo>
                    <a:pt x="391573" y="403434"/>
                  </a:lnTo>
                  <a:lnTo>
                    <a:pt x="390722" y="402927"/>
                  </a:lnTo>
                  <a:lnTo>
                    <a:pt x="389433" y="401736"/>
                  </a:lnTo>
                  <a:lnTo>
                    <a:pt x="388505" y="400405"/>
                  </a:lnTo>
                  <a:lnTo>
                    <a:pt x="387458" y="399269"/>
                  </a:lnTo>
                  <a:lnTo>
                    <a:pt x="384652" y="398180"/>
                  </a:lnTo>
                  <a:lnTo>
                    <a:pt x="384159" y="397363"/>
                  </a:lnTo>
                  <a:lnTo>
                    <a:pt x="383422" y="394830"/>
                  </a:lnTo>
                  <a:close/>
                  <a:moveTo>
                    <a:pt x="423024" y="164683"/>
                  </a:moveTo>
                  <a:lnTo>
                    <a:pt x="422320" y="165744"/>
                  </a:lnTo>
                  <a:lnTo>
                    <a:pt x="421060" y="167155"/>
                  </a:lnTo>
                  <a:lnTo>
                    <a:pt x="420468" y="167977"/>
                  </a:lnTo>
                  <a:lnTo>
                    <a:pt x="420038" y="169446"/>
                  </a:lnTo>
                  <a:lnTo>
                    <a:pt x="419883" y="170866"/>
                  </a:lnTo>
                  <a:lnTo>
                    <a:pt x="419456" y="171868"/>
                  </a:lnTo>
                  <a:lnTo>
                    <a:pt x="418108" y="172113"/>
                  </a:lnTo>
                  <a:lnTo>
                    <a:pt x="417487" y="173418"/>
                  </a:lnTo>
                  <a:lnTo>
                    <a:pt x="416663" y="175989"/>
                  </a:lnTo>
                  <a:lnTo>
                    <a:pt x="415304" y="177567"/>
                  </a:lnTo>
                  <a:lnTo>
                    <a:pt x="413049" y="175880"/>
                  </a:lnTo>
                  <a:lnTo>
                    <a:pt x="412691" y="173873"/>
                  </a:lnTo>
                  <a:lnTo>
                    <a:pt x="411177" y="173090"/>
                  </a:lnTo>
                  <a:lnTo>
                    <a:pt x="409563" y="172782"/>
                  </a:lnTo>
                  <a:lnTo>
                    <a:pt x="408887" y="172216"/>
                  </a:lnTo>
                  <a:lnTo>
                    <a:pt x="408772" y="171724"/>
                  </a:lnTo>
                  <a:lnTo>
                    <a:pt x="408142" y="169840"/>
                  </a:lnTo>
                  <a:lnTo>
                    <a:pt x="408043" y="169001"/>
                  </a:lnTo>
                  <a:lnTo>
                    <a:pt x="408051" y="168038"/>
                  </a:lnTo>
                  <a:lnTo>
                    <a:pt x="407988" y="167977"/>
                  </a:lnTo>
                  <a:lnTo>
                    <a:pt x="408192" y="168004"/>
                  </a:lnTo>
                  <a:lnTo>
                    <a:pt x="408985" y="167346"/>
                  </a:lnTo>
                  <a:lnTo>
                    <a:pt x="410858" y="166237"/>
                  </a:lnTo>
                  <a:lnTo>
                    <a:pt x="414886" y="165902"/>
                  </a:lnTo>
                  <a:lnTo>
                    <a:pt x="416477" y="165201"/>
                  </a:lnTo>
                  <a:close/>
                  <a:moveTo>
                    <a:pt x="76204" y="143649"/>
                  </a:moveTo>
                  <a:lnTo>
                    <a:pt x="76290" y="145836"/>
                  </a:lnTo>
                  <a:lnTo>
                    <a:pt x="77059" y="147765"/>
                  </a:lnTo>
                  <a:lnTo>
                    <a:pt x="78779" y="151043"/>
                  </a:lnTo>
                  <a:lnTo>
                    <a:pt x="78908" y="152014"/>
                  </a:lnTo>
                  <a:lnTo>
                    <a:pt x="79005" y="154296"/>
                  </a:lnTo>
                  <a:lnTo>
                    <a:pt x="79234" y="155097"/>
                  </a:lnTo>
                  <a:lnTo>
                    <a:pt x="79821" y="155305"/>
                  </a:lnTo>
                  <a:lnTo>
                    <a:pt x="80572" y="154886"/>
                  </a:lnTo>
                  <a:lnTo>
                    <a:pt x="81394" y="154287"/>
                  </a:lnTo>
                  <a:lnTo>
                    <a:pt x="82101" y="154032"/>
                  </a:lnTo>
                  <a:lnTo>
                    <a:pt x="85383" y="155061"/>
                  </a:lnTo>
                  <a:lnTo>
                    <a:pt x="91480" y="158717"/>
                  </a:lnTo>
                  <a:lnTo>
                    <a:pt x="94942" y="159767"/>
                  </a:lnTo>
                  <a:lnTo>
                    <a:pt x="98618" y="159421"/>
                  </a:lnTo>
                  <a:lnTo>
                    <a:pt x="100250" y="159621"/>
                  </a:lnTo>
                  <a:lnTo>
                    <a:pt x="101564" y="160926"/>
                  </a:lnTo>
                  <a:lnTo>
                    <a:pt x="102754" y="162712"/>
                  </a:lnTo>
                  <a:lnTo>
                    <a:pt x="103905" y="163653"/>
                  </a:lnTo>
                  <a:lnTo>
                    <a:pt x="106793" y="165406"/>
                  </a:lnTo>
                  <a:lnTo>
                    <a:pt x="108080" y="168487"/>
                  </a:lnTo>
                  <a:lnTo>
                    <a:pt x="108936" y="168955"/>
                  </a:lnTo>
                  <a:lnTo>
                    <a:pt x="109931" y="169344"/>
                  </a:lnTo>
                  <a:lnTo>
                    <a:pt x="112079" y="170758"/>
                  </a:lnTo>
                  <a:lnTo>
                    <a:pt x="113925" y="170531"/>
                  </a:lnTo>
                  <a:lnTo>
                    <a:pt x="114975" y="169294"/>
                  </a:lnTo>
                  <a:lnTo>
                    <a:pt x="113999" y="167118"/>
                  </a:lnTo>
                  <a:lnTo>
                    <a:pt x="122975" y="168853"/>
                  </a:lnTo>
                  <a:lnTo>
                    <a:pt x="125368" y="168317"/>
                  </a:lnTo>
                  <a:lnTo>
                    <a:pt x="126728" y="166367"/>
                  </a:lnTo>
                  <a:lnTo>
                    <a:pt x="127339" y="163504"/>
                  </a:lnTo>
                  <a:lnTo>
                    <a:pt x="127267" y="160622"/>
                  </a:lnTo>
                  <a:lnTo>
                    <a:pt x="126613" y="158657"/>
                  </a:lnTo>
                  <a:lnTo>
                    <a:pt x="128395" y="159363"/>
                  </a:lnTo>
                  <a:lnTo>
                    <a:pt x="130648" y="161792"/>
                  </a:lnTo>
                  <a:lnTo>
                    <a:pt x="131584" y="164250"/>
                  </a:lnTo>
                  <a:lnTo>
                    <a:pt x="128467" y="165414"/>
                  </a:lnTo>
                  <a:lnTo>
                    <a:pt x="127613" y="166292"/>
                  </a:lnTo>
                  <a:lnTo>
                    <a:pt x="127097" y="167616"/>
                  </a:lnTo>
                  <a:lnTo>
                    <a:pt x="127201" y="169238"/>
                  </a:lnTo>
                  <a:lnTo>
                    <a:pt x="127906" y="170366"/>
                  </a:lnTo>
                  <a:lnTo>
                    <a:pt x="131436" y="173385"/>
                  </a:lnTo>
                  <a:lnTo>
                    <a:pt x="132596" y="175088"/>
                  </a:lnTo>
                  <a:lnTo>
                    <a:pt x="133456" y="175885"/>
                  </a:lnTo>
                  <a:lnTo>
                    <a:pt x="134764" y="176320"/>
                  </a:lnTo>
                  <a:lnTo>
                    <a:pt x="137903" y="176825"/>
                  </a:lnTo>
                  <a:lnTo>
                    <a:pt x="139489" y="177406"/>
                  </a:lnTo>
                  <a:lnTo>
                    <a:pt x="142866" y="180055"/>
                  </a:lnTo>
                  <a:lnTo>
                    <a:pt x="145640" y="179965"/>
                  </a:lnTo>
                  <a:lnTo>
                    <a:pt x="151108" y="178082"/>
                  </a:lnTo>
                  <a:lnTo>
                    <a:pt x="151396" y="183190"/>
                  </a:lnTo>
                  <a:lnTo>
                    <a:pt x="154716" y="186712"/>
                  </a:lnTo>
                  <a:lnTo>
                    <a:pt x="159239" y="188902"/>
                  </a:lnTo>
                  <a:lnTo>
                    <a:pt x="167911" y="190877"/>
                  </a:lnTo>
                  <a:lnTo>
                    <a:pt x="169479" y="192167"/>
                  </a:lnTo>
                  <a:lnTo>
                    <a:pt x="169799" y="194795"/>
                  </a:lnTo>
                  <a:lnTo>
                    <a:pt x="170277" y="196955"/>
                  </a:lnTo>
                  <a:lnTo>
                    <a:pt x="171677" y="199470"/>
                  </a:lnTo>
                  <a:lnTo>
                    <a:pt x="174155" y="202779"/>
                  </a:lnTo>
                  <a:lnTo>
                    <a:pt x="175783" y="204246"/>
                  </a:lnTo>
                  <a:lnTo>
                    <a:pt x="177662" y="205277"/>
                  </a:lnTo>
                  <a:lnTo>
                    <a:pt x="179783" y="205935"/>
                  </a:lnTo>
                  <a:lnTo>
                    <a:pt x="184590" y="206695"/>
                  </a:lnTo>
                  <a:lnTo>
                    <a:pt x="185784" y="207219"/>
                  </a:lnTo>
                  <a:lnTo>
                    <a:pt x="186211" y="208141"/>
                  </a:lnTo>
                  <a:lnTo>
                    <a:pt x="186409" y="209555"/>
                  </a:lnTo>
                  <a:lnTo>
                    <a:pt x="187297" y="209970"/>
                  </a:lnTo>
                  <a:lnTo>
                    <a:pt x="189337" y="209874"/>
                  </a:lnTo>
                  <a:lnTo>
                    <a:pt x="191470" y="210958"/>
                  </a:lnTo>
                  <a:lnTo>
                    <a:pt x="194762" y="214260"/>
                  </a:lnTo>
                  <a:lnTo>
                    <a:pt x="197049" y="215436"/>
                  </a:lnTo>
                  <a:lnTo>
                    <a:pt x="198874" y="217003"/>
                  </a:lnTo>
                  <a:lnTo>
                    <a:pt x="199434" y="217636"/>
                  </a:lnTo>
                  <a:lnTo>
                    <a:pt x="200329" y="218339"/>
                  </a:lnTo>
                  <a:lnTo>
                    <a:pt x="204157" y="219587"/>
                  </a:lnTo>
                  <a:lnTo>
                    <a:pt x="212705" y="225059"/>
                  </a:lnTo>
                  <a:lnTo>
                    <a:pt x="225960" y="228217"/>
                  </a:lnTo>
                  <a:lnTo>
                    <a:pt x="232750" y="228788"/>
                  </a:lnTo>
                  <a:lnTo>
                    <a:pt x="239586" y="227639"/>
                  </a:lnTo>
                  <a:lnTo>
                    <a:pt x="245227" y="225919"/>
                  </a:lnTo>
                  <a:lnTo>
                    <a:pt x="245982" y="226674"/>
                  </a:lnTo>
                  <a:lnTo>
                    <a:pt x="245929" y="229263"/>
                  </a:lnTo>
                  <a:lnTo>
                    <a:pt x="246132" y="230627"/>
                  </a:lnTo>
                  <a:lnTo>
                    <a:pt x="246904" y="231816"/>
                  </a:lnTo>
                  <a:lnTo>
                    <a:pt x="248146" y="232406"/>
                  </a:lnTo>
                  <a:lnTo>
                    <a:pt x="249634" y="231971"/>
                  </a:lnTo>
                  <a:lnTo>
                    <a:pt x="248199" y="229943"/>
                  </a:lnTo>
                  <a:lnTo>
                    <a:pt x="249281" y="228267"/>
                  </a:lnTo>
                  <a:lnTo>
                    <a:pt x="253108" y="226094"/>
                  </a:lnTo>
                  <a:lnTo>
                    <a:pt x="254154" y="225121"/>
                  </a:lnTo>
                  <a:lnTo>
                    <a:pt x="255728" y="222818"/>
                  </a:lnTo>
                  <a:lnTo>
                    <a:pt x="256445" y="222080"/>
                  </a:lnTo>
                  <a:lnTo>
                    <a:pt x="257691" y="221605"/>
                  </a:lnTo>
                  <a:lnTo>
                    <a:pt x="259929" y="221799"/>
                  </a:lnTo>
                  <a:lnTo>
                    <a:pt x="261215" y="221657"/>
                  </a:lnTo>
                  <a:lnTo>
                    <a:pt x="262481" y="221101"/>
                  </a:lnTo>
                  <a:lnTo>
                    <a:pt x="264233" y="219854"/>
                  </a:lnTo>
                  <a:lnTo>
                    <a:pt x="265596" y="219627"/>
                  </a:lnTo>
                  <a:lnTo>
                    <a:pt x="266503" y="219841"/>
                  </a:lnTo>
                  <a:lnTo>
                    <a:pt x="267573" y="220413"/>
                  </a:lnTo>
                  <a:lnTo>
                    <a:pt x="268580" y="221136"/>
                  </a:lnTo>
                  <a:lnTo>
                    <a:pt x="269296" y="221823"/>
                  </a:lnTo>
                  <a:lnTo>
                    <a:pt x="270114" y="223569"/>
                  </a:lnTo>
                  <a:lnTo>
                    <a:pt x="270920" y="226369"/>
                  </a:lnTo>
                  <a:lnTo>
                    <a:pt x="270964" y="228908"/>
                  </a:lnTo>
                  <a:lnTo>
                    <a:pt x="269469" y="229825"/>
                  </a:lnTo>
                  <a:lnTo>
                    <a:pt x="270079" y="231988"/>
                  </a:lnTo>
                  <a:lnTo>
                    <a:pt x="271604" y="232722"/>
                  </a:lnTo>
                  <a:lnTo>
                    <a:pt x="273399" y="233086"/>
                  </a:lnTo>
                  <a:lnTo>
                    <a:pt x="274887" y="234111"/>
                  </a:lnTo>
                  <a:lnTo>
                    <a:pt x="276282" y="233118"/>
                  </a:lnTo>
                  <a:lnTo>
                    <a:pt x="277207" y="232703"/>
                  </a:lnTo>
                  <a:lnTo>
                    <a:pt x="278135" y="232709"/>
                  </a:lnTo>
                  <a:lnTo>
                    <a:pt x="279484" y="232895"/>
                  </a:lnTo>
                  <a:lnTo>
                    <a:pt x="280533" y="233381"/>
                  </a:lnTo>
                  <a:lnTo>
                    <a:pt x="281394" y="234151"/>
                  </a:lnTo>
                  <a:lnTo>
                    <a:pt x="282350" y="234615"/>
                  </a:lnTo>
                  <a:lnTo>
                    <a:pt x="283659" y="234205"/>
                  </a:lnTo>
                  <a:lnTo>
                    <a:pt x="282347" y="232799"/>
                  </a:lnTo>
                  <a:lnTo>
                    <a:pt x="281427" y="231230"/>
                  </a:lnTo>
                  <a:lnTo>
                    <a:pt x="280202" y="229877"/>
                  </a:lnTo>
                  <a:lnTo>
                    <a:pt x="275578" y="228451"/>
                  </a:lnTo>
                  <a:lnTo>
                    <a:pt x="273738" y="227131"/>
                  </a:lnTo>
                  <a:lnTo>
                    <a:pt x="272702" y="224926"/>
                  </a:lnTo>
                  <a:lnTo>
                    <a:pt x="272687" y="221757"/>
                  </a:lnTo>
                  <a:lnTo>
                    <a:pt x="275133" y="217427"/>
                  </a:lnTo>
                  <a:lnTo>
                    <a:pt x="279625" y="216208"/>
                  </a:lnTo>
                  <a:lnTo>
                    <a:pt x="284720" y="215801"/>
                  </a:lnTo>
                  <a:lnTo>
                    <a:pt x="288965" y="213942"/>
                  </a:lnTo>
                  <a:lnTo>
                    <a:pt x="289675" y="213311"/>
                  </a:lnTo>
                  <a:lnTo>
                    <a:pt x="290482" y="212796"/>
                  </a:lnTo>
                  <a:lnTo>
                    <a:pt x="291360" y="212396"/>
                  </a:lnTo>
                  <a:lnTo>
                    <a:pt x="292818" y="211973"/>
                  </a:lnTo>
                  <a:lnTo>
                    <a:pt x="293250" y="211708"/>
                  </a:lnTo>
                  <a:lnTo>
                    <a:pt x="293730" y="211503"/>
                  </a:lnTo>
                  <a:lnTo>
                    <a:pt x="294372" y="211497"/>
                  </a:lnTo>
                  <a:lnTo>
                    <a:pt x="294907" y="211848"/>
                  </a:lnTo>
                  <a:lnTo>
                    <a:pt x="295031" y="213004"/>
                  </a:lnTo>
                  <a:lnTo>
                    <a:pt x="295489" y="213430"/>
                  </a:lnTo>
                  <a:lnTo>
                    <a:pt x="308015" y="217137"/>
                  </a:lnTo>
                  <a:lnTo>
                    <a:pt x="312122" y="215491"/>
                  </a:lnTo>
                  <a:lnTo>
                    <a:pt x="320390" y="210211"/>
                  </a:lnTo>
                  <a:lnTo>
                    <a:pt x="321023" y="212340"/>
                  </a:lnTo>
                  <a:lnTo>
                    <a:pt x="325874" y="211002"/>
                  </a:lnTo>
                  <a:lnTo>
                    <a:pt x="326733" y="212420"/>
                  </a:lnTo>
                  <a:lnTo>
                    <a:pt x="326574" y="213996"/>
                  </a:lnTo>
                  <a:lnTo>
                    <a:pt x="326788" y="214964"/>
                  </a:lnTo>
                  <a:lnTo>
                    <a:pt x="327430" y="215489"/>
                  </a:lnTo>
                  <a:lnTo>
                    <a:pt x="330016" y="216257"/>
                  </a:lnTo>
                  <a:lnTo>
                    <a:pt x="330364" y="217136"/>
                  </a:lnTo>
                  <a:lnTo>
                    <a:pt x="330443" y="218299"/>
                  </a:lnTo>
                  <a:lnTo>
                    <a:pt x="331030" y="219598"/>
                  </a:lnTo>
                  <a:lnTo>
                    <a:pt x="334457" y="220686"/>
                  </a:lnTo>
                  <a:lnTo>
                    <a:pt x="338744" y="218321"/>
                  </a:lnTo>
                  <a:lnTo>
                    <a:pt x="342865" y="214434"/>
                  </a:lnTo>
                  <a:lnTo>
                    <a:pt x="350351" y="204959"/>
                  </a:lnTo>
                  <a:lnTo>
                    <a:pt x="351148" y="203029"/>
                  </a:lnTo>
                  <a:lnTo>
                    <a:pt x="352397" y="201972"/>
                  </a:lnTo>
                  <a:lnTo>
                    <a:pt x="357905" y="200296"/>
                  </a:lnTo>
                  <a:lnTo>
                    <a:pt x="359742" y="200182"/>
                  </a:lnTo>
                  <a:lnTo>
                    <a:pt x="360981" y="201621"/>
                  </a:lnTo>
                  <a:lnTo>
                    <a:pt x="362213" y="204149"/>
                  </a:lnTo>
                  <a:lnTo>
                    <a:pt x="363585" y="206071"/>
                  </a:lnTo>
                  <a:lnTo>
                    <a:pt x="367337" y="205157"/>
                  </a:lnTo>
                  <a:lnTo>
                    <a:pt x="369277" y="206879"/>
                  </a:lnTo>
                  <a:lnTo>
                    <a:pt x="371138" y="209267"/>
                  </a:lnTo>
                  <a:lnTo>
                    <a:pt x="373005" y="210683"/>
                  </a:lnTo>
                  <a:lnTo>
                    <a:pt x="375966" y="210454"/>
                  </a:lnTo>
                  <a:lnTo>
                    <a:pt x="379780" y="209003"/>
                  </a:lnTo>
                  <a:lnTo>
                    <a:pt x="383149" y="206700"/>
                  </a:lnTo>
                  <a:lnTo>
                    <a:pt x="384872" y="203845"/>
                  </a:lnTo>
                  <a:lnTo>
                    <a:pt x="385345" y="202785"/>
                  </a:lnTo>
                  <a:lnTo>
                    <a:pt x="387219" y="199790"/>
                  </a:lnTo>
                  <a:lnTo>
                    <a:pt x="388406" y="195648"/>
                  </a:lnTo>
                  <a:lnTo>
                    <a:pt x="389273" y="194290"/>
                  </a:lnTo>
                  <a:lnTo>
                    <a:pt x="390487" y="193485"/>
                  </a:lnTo>
                  <a:lnTo>
                    <a:pt x="392084" y="192752"/>
                  </a:lnTo>
                  <a:lnTo>
                    <a:pt x="392643" y="193450"/>
                  </a:lnTo>
                  <a:lnTo>
                    <a:pt x="393192" y="193691"/>
                  </a:lnTo>
                  <a:lnTo>
                    <a:pt x="395433" y="194133"/>
                  </a:lnTo>
                  <a:lnTo>
                    <a:pt x="396248" y="194632"/>
                  </a:lnTo>
                  <a:lnTo>
                    <a:pt x="396784" y="195412"/>
                  </a:lnTo>
                  <a:lnTo>
                    <a:pt x="397084" y="197727"/>
                  </a:lnTo>
                  <a:lnTo>
                    <a:pt x="397972" y="197855"/>
                  </a:lnTo>
                  <a:lnTo>
                    <a:pt x="399781" y="197320"/>
                  </a:lnTo>
                  <a:lnTo>
                    <a:pt x="400821" y="197966"/>
                  </a:lnTo>
                  <a:lnTo>
                    <a:pt x="401902" y="199315"/>
                  </a:lnTo>
                  <a:lnTo>
                    <a:pt x="403428" y="202153"/>
                  </a:lnTo>
                  <a:lnTo>
                    <a:pt x="404521" y="205878"/>
                  </a:lnTo>
                  <a:lnTo>
                    <a:pt x="405544" y="207326"/>
                  </a:lnTo>
                  <a:lnTo>
                    <a:pt x="407563" y="208124"/>
                  </a:lnTo>
                  <a:lnTo>
                    <a:pt x="410840" y="208305"/>
                  </a:lnTo>
                  <a:lnTo>
                    <a:pt x="411762" y="208914"/>
                  </a:lnTo>
                  <a:lnTo>
                    <a:pt x="417613" y="220404"/>
                  </a:lnTo>
                  <a:lnTo>
                    <a:pt x="419447" y="225671"/>
                  </a:lnTo>
                  <a:lnTo>
                    <a:pt x="420079" y="228499"/>
                  </a:lnTo>
                  <a:lnTo>
                    <a:pt x="420223" y="231061"/>
                  </a:lnTo>
                  <a:lnTo>
                    <a:pt x="419282" y="232057"/>
                  </a:lnTo>
                  <a:lnTo>
                    <a:pt x="417786" y="232375"/>
                  </a:lnTo>
                  <a:lnTo>
                    <a:pt x="416022" y="233399"/>
                  </a:lnTo>
                  <a:lnTo>
                    <a:pt x="414477" y="234663"/>
                  </a:lnTo>
                  <a:lnTo>
                    <a:pt x="413635" y="235748"/>
                  </a:lnTo>
                  <a:lnTo>
                    <a:pt x="414708" y="236251"/>
                  </a:lnTo>
                  <a:lnTo>
                    <a:pt x="415632" y="236884"/>
                  </a:lnTo>
                  <a:lnTo>
                    <a:pt x="416264" y="237731"/>
                  </a:lnTo>
                  <a:lnTo>
                    <a:pt x="416498" y="238801"/>
                  </a:lnTo>
                  <a:lnTo>
                    <a:pt x="414124" y="243778"/>
                  </a:lnTo>
                  <a:lnTo>
                    <a:pt x="413837" y="244650"/>
                  </a:lnTo>
                  <a:lnTo>
                    <a:pt x="412214" y="245957"/>
                  </a:lnTo>
                  <a:lnTo>
                    <a:pt x="411096" y="249281"/>
                  </a:lnTo>
                  <a:lnTo>
                    <a:pt x="410474" y="253094"/>
                  </a:lnTo>
                  <a:lnTo>
                    <a:pt x="410367" y="255812"/>
                  </a:lnTo>
                  <a:lnTo>
                    <a:pt x="410597" y="257537"/>
                  </a:lnTo>
                  <a:lnTo>
                    <a:pt x="410897" y="258404"/>
                  </a:lnTo>
                  <a:lnTo>
                    <a:pt x="413498" y="263094"/>
                  </a:lnTo>
                  <a:lnTo>
                    <a:pt x="413732" y="264842"/>
                  </a:lnTo>
                  <a:lnTo>
                    <a:pt x="412969" y="266422"/>
                  </a:lnTo>
                  <a:lnTo>
                    <a:pt x="408139" y="269268"/>
                  </a:lnTo>
                  <a:lnTo>
                    <a:pt x="406059" y="271286"/>
                  </a:lnTo>
                  <a:lnTo>
                    <a:pt x="405996" y="273967"/>
                  </a:lnTo>
                  <a:lnTo>
                    <a:pt x="414364" y="268008"/>
                  </a:lnTo>
                  <a:lnTo>
                    <a:pt x="416388" y="268186"/>
                  </a:lnTo>
                  <a:lnTo>
                    <a:pt x="413519" y="271845"/>
                  </a:lnTo>
                  <a:lnTo>
                    <a:pt x="405896" y="287453"/>
                  </a:lnTo>
                  <a:lnTo>
                    <a:pt x="405620" y="289480"/>
                  </a:lnTo>
                  <a:lnTo>
                    <a:pt x="405639" y="291642"/>
                  </a:lnTo>
                  <a:lnTo>
                    <a:pt x="405328" y="294755"/>
                  </a:lnTo>
                  <a:lnTo>
                    <a:pt x="404879" y="296367"/>
                  </a:lnTo>
                  <a:lnTo>
                    <a:pt x="404425" y="297386"/>
                  </a:lnTo>
                  <a:lnTo>
                    <a:pt x="404273" y="298413"/>
                  </a:lnTo>
                  <a:lnTo>
                    <a:pt x="406016" y="303698"/>
                  </a:lnTo>
                  <a:lnTo>
                    <a:pt x="406235" y="305168"/>
                  </a:lnTo>
                  <a:lnTo>
                    <a:pt x="406027" y="307786"/>
                  </a:lnTo>
                  <a:lnTo>
                    <a:pt x="405165" y="310697"/>
                  </a:lnTo>
                  <a:lnTo>
                    <a:pt x="403825" y="313470"/>
                  </a:lnTo>
                  <a:lnTo>
                    <a:pt x="402188" y="315726"/>
                  </a:lnTo>
                  <a:lnTo>
                    <a:pt x="401535" y="317956"/>
                  </a:lnTo>
                  <a:lnTo>
                    <a:pt x="402184" y="326014"/>
                  </a:lnTo>
                  <a:lnTo>
                    <a:pt x="400806" y="327427"/>
                  </a:lnTo>
                  <a:lnTo>
                    <a:pt x="398515" y="329330"/>
                  </a:lnTo>
                  <a:lnTo>
                    <a:pt x="396805" y="331756"/>
                  </a:lnTo>
                  <a:lnTo>
                    <a:pt x="397059" y="334690"/>
                  </a:lnTo>
                  <a:lnTo>
                    <a:pt x="397375" y="335748"/>
                  </a:lnTo>
                  <a:lnTo>
                    <a:pt x="397842" y="339029"/>
                  </a:lnTo>
                  <a:lnTo>
                    <a:pt x="397850" y="340130"/>
                  </a:lnTo>
                  <a:lnTo>
                    <a:pt x="397971" y="341269"/>
                  </a:lnTo>
                  <a:lnTo>
                    <a:pt x="399748" y="344419"/>
                  </a:lnTo>
                  <a:lnTo>
                    <a:pt x="399898" y="345328"/>
                  </a:lnTo>
                  <a:lnTo>
                    <a:pt x="399849" y="346010"/>
                  </a:lnTo>
                  <a:lnTo>
                    <a:pt x="399973" y="346598"/>
                  </a:lnTo>
                  <a:lnTo>
                    <a:pt x="400660" y="347284"/>
                  </a:lnTo>
                  <a:lnTo>
                    <a:pt x="398687" y="351292"/>
                  </a:lnTo>
                  <a:lnTo>
                    <a:pt x="396316" y="357850"/>
                  </a:lnTo>
                  <a:lnTo>
                    <a:pt x="395189" y="364068"/>
                  </a:lnTo>
                  <a:lnTo>
                    <a:pt x="400047" y="372494"/>
                  </a:lnTo>
                  <a:lnTo>
                    <a:pt x="399948" y="373179"/>
                  </a:lnTo>
                  <a:lnTo>
                    <a:pt x="399162" y="373538"/>
                  </a:lnTo>
                  <a:lnTo>
                    <a:pt x="398058" y="374467"/>
                  </a:lnTo>
                  <a:lnTo>
                    <a:pt x="394841" y="377840"/>
                  </a:lnTo>
                  <a:lnTo>
                    <a:pt x="394234" y="379493"/>
                  </a:lnTo>
                  <a:lnTo>
                    <a:pt x="398176" y="381890"/>
                  </a:lnTo>
                  <a:lnTo>
                    <a:pt x="398093" y="384461"/>
                  </a:lnTo>
                  <a:lnTo>
                    <a:pt x="396360" y="388966"/>
                  </a:lnTo>
                  <a:lnTo>
                    <a:pt x="395835" y="389656"/>
                  </a:lnTo>
                  <a:lnTo>
                    <a:pt x="393707" y="391440"/>
                  </a:lnTo>
                  <a:lnTo>
                    <a:pt x="393205" y="392039"/>
                  </a:lnTo>
                  <a:lnTo>
                    <a:pt x="392501" y="393277"/>
                  </a:lnTo>
                  <a:lnTo>
                    <a:pt x="391589" y="392507"/>
                  </a:lnTo>
                  <a:lnTo>
                    <a:pt x="390878" y="391100"/>
                  </a:lnTo>
                  <a:lnTo>
                    <a:pt x="390758" y="390491"/>
                  </a:lnTo>
                  <a:lnTo>
                    <a:pt x="387676" y="389016"/>
                  </a:lnTo>
                  <a:lnTo>
                    <a:pt x="387170" y="388165"/>
                  </a:lnTo>
                  <a:lnTo>
                    <a:pt x="387592" y="387100"/>
                  </a:lnTo>
                  <a:lnTo>
                    <a:pt x="389747" y="386101"/>
                  </a:lnTo>
                  <a:lnTo>
                    <a:pt x="390332" y="385429"/>
                  </a:lnTo>
                  <a:lnTo>
                    <a:pt x="390752" y="384756"/>
                  </a:lnTo>
                  <a:lnTo>
                    <a:pt x="391579" y="383915"/>
                  </a:lnTo>
                  <a:lnTo>
                    <a:pt x="392450" y="382806"/>
                  </a:lnTo>
                  <a:lnTo>
                    <a:pt x="392999" y="381357"/>
                  </a:lnTo>
                  <a:lnTo>
                    <a:pt x="392775" y="380427"/>
                  </a:lnTo>
                  <a:lnTo>
                    <a:pt x="392090" y="379139"/>
                  </a:lnTo>
                  <a:lnTo>
                    <a:pt x="391210" y="377878"/>
                  </a:lnTo>
                  <a:lnTo>
                    <a:pt x="390406" y="377059"/>
                  </a:lnTo>
                  <a:lnTo>
                    <a:pt x="393342" y="375933"/>
                  </a:lnTo>
                  <a:lnTo>
                    <a:pt x="394801" y="374956"/>
                  </a:lnTo>
                  <a:lnTo>
                    <a:pt x="395704" y="373090"/>
                  </a:lnTo>
                  <a:lnTo>
                    <a:pt x="393104" y="372759"/>
                  </a:lnTo>
                  <a:lnTo>
                    <a:pt x="391530" y="371720"/>
                  </a:lnTo>
                  <a:lnTo>
                    <a:pt x="389214" y="367853"/>
                  </a:lnTo>
                  <a:lnTo>
                    <a:pt x="387753" y="366281"/>
                  </a:lnTo>
                  <a:lnTo>
                    <a:pt x="381994" y="363413"/>
                  </a:lnTo>
                  <a:lnTo>
                    <a:pt x="384962" y="361484"/>
                  </a:lnTo>
                  <a:lnTo>
                    <a:pt x="386641" y="360800"/>
                  </a:lnTo>
                  <a:lnTo>
                    <a:pt x="388099" y="360593"/>
                  </a:lnTo>
                  <a:lnTo>
                    <a:pt x="389348" y="359788"/>
                  </a:lnTo>
                  <a:lnTo>
                    <a:pt x="390619" y="357843"/>
                  </a:lnTo>
                  <a:lnTo>
                    <a:pt x="391036" y="355751"/>
                  </a:lnTo>
                  <a:lnTo>
                    <a:pt x="388354" y="353581"/>
                  </a:lnTo>
                  <a:lnTo>
                    <a:pt x="388074" y="351682"/>
                  </a:lnTo>
                  <a:lnTo>
                    <a:pt x="388116" y="349836"/>
                  </a:lnTo>
                  <a:lnTo>
                    <a:pt x="387673" y="348919"/>
                  </a:lnTo>
                  <a:lnTo>
                    <a:pt x="386100" y="349428"/>
                  </a:lnTo>
                  <a:lnTo>
                    <a:pt x="386024" y="351004"/>
                  </a:lnTo>
                  <a:lnTo>
                    <a:pt x="386904" y="353736"/>
                  </a:lnTo>
                  <a:lnTo>
                    <a:pt x="386187" y="356401"/>
                  </a:lnTo>
                  <a:lnTo>
                    <a:pt x="385476" y="356348"/>
                  </a:lnTo>
                  <a:lnTo>
                    <a:pt x="384614" y="355238"/>
                  </a:lnTo>
                  <a:lnTo>
                    <a:pt x="383435" y="354657"/>
                  </a:lnTo>
                  <a:lnTo>
                    <a:pt x="381777" y="355598"/>
                  </a:lnTo>
                  <a:lnTo>
                    <a:pt x="381475" y="357292"/>
                  </a:lnTo>
                  <a:lnTo>
                    <a:pt x="381687" y="359415"/>
                  </a:lnTo>
                  <a:lnTo>
                    <a:pt x="381575" y="361590"/>
                  </a:lnTo>
                  <a:lnTo>
                    <a:pt x="380990" y="361829"/>
                  </a:lnTo>
                  <a:lnTo>
                    <a:pt x="379906" y="362075"/>
                  </a:lnTo>
                  <a:lnTo>
                    <a:pt x="379001" y="362526"/>
                  </a:lnTo>
                  <a:lnTo>
                    <a:pt x="378981" y="363369"/>
                  </a:lnTo>
                  <a:lnTo>
                    <a:pt x="379734" y="364707"/>
                  </a:lnTo>
                  <a:lnTo>
                    <a:pt x="380181" y="365307"/>
                  </a:lnTo>
                  <a:lnTo>
                    <a:pt x="380861" y="365927"/>
                  </a:lnTo>
                  <a:lnTo>
                    <a:pt x="382006" y="366609"/>
                  </a:lnTo>
                  <a:lnTo>
                    <a:pt x="386468" y="368456"/>
                  </a:lnTo>
                  <a:lnTo>
                    <a:pt x="377229" y="366964"/>
                  </a:lnTo>
                  <a:lnTo>
                    <a:pt x="374531" y="367746"/>
                  </a:lnTo>
                  <a:lnTo>
                    <a:pt x="373219" y="369580"/>
                  </a:lnTo>
                  <a:lnTo>
                    <a:pt x="372397" y="372474"/>
                  </a:lnTo>
                  <a:lnTo>
                    <a:pt x="371501" y="378468"/>
                  </a:lnTo>
                  <a:lnTo>
                    <a:pt x="370750" y="379869"/>
                  </a:lnTo>
                  <a:lnTo>
                    <a:pt x="366826" y="382772"/>
                  </a:lnTo>
                  <a:lnTo>
                    <a:pt x="366191" y="384147"/>
                  </a:lnTo>
                  <a:lnTo>
                    <a:pt x="365932" y="385582"/>
                  </a:lnTo>
                  <a:lnTo>
                    <a:pt x="365388" y="386641"/>
                  </a:lnTo>
                  <a:lnTo>
                    <a:pt x="363828" y="386878"/>
                  </a:lnTo>
                  <a:lnTo>
                    <a:pt x="364005" y="387673"/>
                  </a:lnTo>
                  <a:lnTo>
                    <a:pt x="363167" y="389327"/>
                  </a:lnTo>
                  <a:lnTo>
                    <a:pt x="359582" y="394190"/>
                  </a:lnTo>
                  <a:lnTo>
                    <a:pt x="357300" y="396583"/>
                  </a:lnTo>
                  <a:lnTo>
                    <a:pt x="358521" y="396195"/>
                  </a:lnTo>
                  <a:lnTo>
                    <a:pt x="360603" y="394103"/>
                  </a:lnTo>
                  <a:lnTo>
                    <a:pt x="361739" y="393620"/>
                  </a:lnTo>
                  <a:lnTo>
                    <a:pt x="363308" y="394526"/>
                  </a:lnTo>
                  <a:lnTo>
                    <a:pt x="363807" y="396475"/>
                  </a:lnTo>
                  <a:lnTo>
                    <a:pt x="363449" y="398372"/>
                  </a:lnTo>
                  <a:lnTo>
                    <a:pt x="360651" y="400548"/>
                  </a:lnTo>
                  <a:lnTo>
                    <a:pt x="359859" y="404185"/>
                  </a:lnTo>
                  <a:lnTo>
                    <a:pt x="359655" y="410363"/>
                  </a:lnTo>
                  <a:lnTo>
                    <a:pt x="358649" y="416201"/>
                  </a:lnTo>
                  <a:lnTo>
                    <a:pt x="357657" y="419272"/>
                  </a:lnTo>
                  <a:lnTo>
                    <a:pt x="356384" y="420477"/>
                  </a:lnTo>
                  <a:lnTo>
                    <a:pt x="354980" y="420850"/>
                  </a:lnTo>
                  <a:lnTo>
                    <a:pt x="353132" y="423109"/>
                  </a:lnTo>
                  <a:lnTo>
                    <a:pt x="351872" y="423513"/>
                  </a:lnTo>
                  <a:lnTo>
                    <a:pt x="350991" y="422762"/>
                  </a:lnTo>
                  <a:lnTo>
                    <a:pt x="350049" y="419679"/>
                  </a:lnTo>
                  <a:lnTo>
                    <a:pt x="349020" y="418539"/>
                  </a:lnTo>
                  <a:lnTo>
                    <a:pt x="348807" y="420127"/>
                  </a:lnTo>
                  <a:lnTo>
                    <a:pt x="348154" y="421098"/>
                  </a:lnTo>
                  <a:lnTo>
                    <a:pt x="347178" y="421592"/>
                  </a:lnTo>
                  <a:lnTo>
                    <a:pt x="345928" y="421744"/>
                  </a:lnTo>
                  <a:lnTo>
                    <a:pt x="349524" y="428169"/>
                  </a:lnTo>
                  <a:lnTo>
                    <a:pt x="349732" y="430733"/>
                  </a:lnTo>
                  <a:lnTo>
                    <a:pt x="349274" y="432954"/>
                  </a:lnTo>
                  <a:lnTo>
                    <a:pt x="349230" y="433794"/>
                  </a:lnTo>
                  <a:lnTo>
                    <a:pt x="349381" y="434595"/>
                  </a:lnTo>
                  <a:lnTo>
                    <a:pt x="349708" y="435273"/>
                  </a:lnTo>
                  <a:lnTo>
                    <a:pt x="350033" y="435781"/>
                  </a:lnTo>
                  <a:lnTo>
                    <a:pt x="350163" y="436137"/>
                  </a:lnTo>
                  <a:lnTo>
                    <a:pt x="349623" y="439615"/>
                  </a:lnTo>
                  <a:lnTo>
                    <a:pt x="349166" y="441203"/>
                  </a:lnTo>
                  <a:lnTo>
                    <a:pt x="348389" y="442547"/>
                  </a:lnTo>
                  <a:lnTo>
                    <a:pt x="348368" y="444774"/>
                  </a:lnTo>
                  <a:lnTo>
                    <a:pt x="346802" y="446584"/>
                  </a:lnTo>
                  <a:lnTo>
                    <a:pt x="344726" y="447778"/>
                  </a:lnTo>
                  <a:lnTo>
                    <a:pt x="343224" y="448150"/>
                  </a:lnTo>
                  <a:lnTo>
                    <a:pt x="341511" y="449148"/>
                  </a:lnTo>
                  <a:lnTo>
                    <a:pt x="340296" y="451745"/>
                  </a:lnTo>
                  <a:lnTo>
                    <a:pt x="339793" y="454668"/>
                  </a:lnTo>
                  <a:lnTo>
                    <a:pt x="340225" y="456616"/>
                  </a:lnTo>
                  <a:lnTo>
                    <a:pt x="339569" y="457660"/>
                  </a:lnTo>
                  <a:lnTo>
                    <a:pt x="339160" y="457965"/>
                  </a:lnTo>
                  <a:lnTo>
                    <a:pt x="338747" y="457763"/>
                  </a:lnTo>
                  <a:lnTo>
                    <a:pt x="338092" y="457222"/>
                  </a:lnTo>
                  <a:lnTo>
                    <a:pt x="335971" y="460248"/>
                  </a:lnTo>
                  <a:lnTo>
                    <a:pt x="335107" y="461993"/>
                  </a:lnTo>
                  <a:lnTo>
                    <a:pt x="335044" y="463906"/>
                  </a:lnTo>
                  <a:lnTo>
                    <a:pt x="335944" y="464998"/>
                  </a:lnTo>
                  <a:lnTo>
                    <a:pt x="337671" y="465796"/>
                  </a:lnTo>
                  <a:lnTo>
                    <a:pt x="339666" y="466112"/>
                  </a:lnTo>
                  <a:lnTo>
                    <a:pt x="341289" y="465704"/>
                  </a:lnTo>
                  <a:lnTo>
                    <a:pt x="341445" y="464753"/>
                  </a:lnTo>
                  <a:lnTo>
                    <a:pt x="338473" y="463155"/>
                  </a:lnTo>
                  <a:lnTo>
                    <a:pt x="339999" y="460569"/>
                  </a:lnTo>
                  <a:lnTo>
                    <a:pt x="342848" y="459404"/>
                  </a:lnTo>
                  <a:lnTo>
                    <a:pt x="343928" y="462061"/>
                  </a:lnTo>
                  <a:lnTo>
                    <a:pt x="343881" y="463956"/>
                  </a:lnTo>
                  <a:lnTo>
                    <a:pt x="344512" y="464294"/>
                  </a:lnTo>
                  <a:lnTo>
                    <a:pt x="345522" y="463910"/>
                  </a:lnTo>
                  <a:lnTo>
                    <a:pt x="346616" y="463675"/>
                  </a:lnTo>
                  <a:lnTo>
                    <a:pt x="347354" y="463890"/>
                  </a:lnTo>
                  <a:lnTo>
                    <a:pt x="347798" y="464329"/>
                  </a:lnTo>
                  <a:lnTo>
                    <a:pt x="347941" y="465025"/>
                  </a:lnTo>
                  <a:lnTo>
                    <a:pt x="347842" y="466089"/>
                  </a:lnTo>
                  <a:lnTo>
                    <a:pt x="347922" y="467209"/>
                  </a:lnTo>
                  <a:lnTo>
                    <a:pt x="348968" y="468310"/>
                  </a:lnTo>
                  <a:lnTo>
                    <a:pt x="349261" y="469416"/>
                  </a:lnTo>
                  <a:lnTo>
                    <a:pt x="348975" y="470012"/>
                  </a:lnTo>
                  <a:lnTo>
                    <a:pt x="348335" y="470719"/>
                  </a:lnTo>
                  <a:lnTo>
                    <a:pt x="347694" y="471616"/>
                  </a:lnTo>
                  <a:lnTo>
                    <a:pt x="347402" y="472718"/>
                  </a:lnTo>
                  <a:lnTo>
                    <a:pt x="347669" y="473039"/>
                  </a:lnTo>
                  <a:lnTo>
                    <a:pt x="348246" y="473518"/>
                  </a:lnTo>
                  <a:lnTo>
                    <a:pt x="348805" y="474099"/>
                  </a:lnTo>
                  <a:lnTo>
                    <a:pt x="349027" y="474784"/>
                  </a:lnTo>
                  <a:lnTo>
                    <a:pt x="348450" y="477232"/>
                  </a:lnTo>
                  <a:lnTo>
                    <a:pt x="347435" y="478078"/>
                  </a:lnTo>
                  <a:lnTo>
                    <a:pt x="346135" y="478349"/>
                  </a:lnTo>
                  <a:lnTo>
                    <a:pt x="344716" y="479047"/>
                  </a:lnTo>
                  <a:lnTo>
                    <a:pt x="343291" y="481815"/>
                  </a:lnTo>
                  <a:lnTo>
                    <a:pt x="342365" y="488157"/>
                  </a:lnTo>
                  <a:lnTo>
                    <a:pt x="340638" y="489553"/>
                  </a:lnTo>
                  <a:lnTo>
                    <a:pt x="342318" y="493051"/>
                  </a:lnTo>
                  <a:lnTo>
                    <a:pt x="342529" y="494220"/>
                  </a:lnTo>
                  <a:lnTo>
                    <a:pt x="342379" y="495689"/>
                  </a:lnTo>
                  <a:lnTo>
                    <a:pt x="342043" y="496543"/>
                  </a:lnTo>
                  <a:lnTo>
                    <a:pt x="340531" y="498475"/>
                  </a:lnTo>
                  <a:lnTo>
                    <a:pt x="342606" y="498920"/>
                  </a:lnTo>
                  <a:lnTo>
                    <a:pt x="343736" y="499705"/>
                  </a:lnTo>
                  <a:lnTo>
                    <a:pt x="343885" y="501056"/>
                  </a:lnTo>
                  <a:lnTo>
                    <a:pt x="343054" y="503247"/>
                  </a:lnTo>
                  <a:lnTo>
                    <a:pt x="342457" y="503886"/>
                  </a:lnTo>
                  <a:lnTo>
                    <a:pt x="341710" y="504314"/>
                  </a:lnTo>
                  <a:lnTo>
                    <a:pt x="340987" y="505009"/>
                  </a:lnTo>
                  <a:lnTo>
                    <a:pt x="340501" y="506434"/>
                  </a:lnTo>
                  <a:lnTo>
                    <a:pt x="341355" y="507657"/>
                  </a:lnTo>
                  <a:lnTo>
                    <a:pt x="341862" y="508813"/>
                  </a:lnTo>
                  <a:lnTo>
                    <a:pt x="341901" y="510170"/>
                  </a:lnTo>
                  <a:lnTo>
                    <a:pt x="340031" y="509635"/>
                  </a:lnTo>
                  <a:lnTo>
                    <a:pt x="338844" y="508727"/>
                  </a:lnTo>
                  <a:lnTo>
                    <a:pt x="334170" y="502634"/>
                  </a:lnTo>
                  <a:lnTo>
                    <a:pt x="333499" y="501088"/>
                  </a:lnTo>
                  <a:lnTo>
                    <a:pt x="333347" y="498998"/>
                  </a:lnTo>
                  <a:lnTo>
                    <a:pt x="333504" y="497055"/>
                  </a:lnTo>
                  <a:lnTo>
                    <a:pt x="333159" y="496174"/>
                  </a:lnTo>
                  <a:lnTo>
                    <a:pt x="331513" y="497277"/>
                  </a:lnTo>
                  <a:lnTo>
                    <a:pt x="330204" y="498983"/>
                  </a:lnTo>
                  <a:lnTo>
                    <a:pt x="329586" y="500992"/>
                  </a:lnTo>
                  <a:lnTo>
                    <a:pt x="329595" y="503063"/>
                  </a:lnTo>
                  <a:lnTo>
                    <a:pt x="330228" y="505068"/>
                  </a:lnTo>
                  <a:lnTo>
                    <a:pt x="327451" y="504553"/>
                  </a:lnTo>
                  <a:lnTo>
                    <a:pt x="325686" y="505924"/>
                  </a:lnTo>
                  <a:lnTo>
                    <a:pt x="324237" y="507929"/>
                  </a:lnTo>
                  <a:lnTo>
                    <a:pt x="322357" y="509349"/>
                  </a:lnTo>
                  <a:lnTo>
                    <a:pt x="321006" y="505645"/>
                  </a:lnTo>
                  <a:lnTo>
                    <a:pt x="315414" y="497892"/>
                  </a:lnTo>
                  <a:lnTo>
                    <a:pt x="315570" y="494207"/>
                  </a:lnTo>
                  <a:lnTo>
                    <a:pt x="316867" y="493839"/>
                  </a:lnTo>
                  <a:lnTo>
                    <a:pt x="319490" y="492652"/>
                  </a:lnTo>
                  <a:lnTo>
                    <a:pt x="321060" y="491232"/>
                  </a:lnTo>
                  <a:lnTo>
                    <a:pt x="313747" y="487172"/>
                  </a:lnTo>
                  <a:lnTo>
                    <a:pt x="312359" y="485830"/>
                  </a:lnTo>
                  <a:lnTo>
                    <a:pt x="311697" y="484245"/>
                  </a:lnTo>
                  <a:lnTo>
                    <a:pt x="311048" y="481754"/>
                  </a:lnTo>
                  <a:lnTo>
                    <a:pt x="310832" y="479182"/>
                  </a:lnTo>
                  <a:lnTo>
                    <a:pt x="311482" y="477335"/>
                  </a:lnTo>
                  <a:lnTo>
                    <a:pt x="312498" y="476549"/>
                  </a:lnTo>
                  <a:lnTo>
                    <a:pt x="315786" y="475457"/>
                  </a:lnTo>
                  <a:lnTo>
                    <a:pt x="317070" y="475234"/>
                  </a:lnTo>
                  <a:lnTo>
                    <a:pt x="317445" y="475040"/>
                  </a:lnTo>
                  <a:lnTo>
                    <a:pt x="317927" y="474089"/>
                  </a:lnTo>
                  <a:lnTo>
                    <a:pt x="317918" y="473465"/>
                  </a:lnTo>
                  <a:lnTo>
                    <a:pt x="317778" y="472982"/>
                  </a:lnTo>
                  <a:lnTo>
                    <a:pt x="317877" y="472372"/>
                  </a:lnTo>
                  <a:lnTo>
                    <a:pt x="317885" y="471360"/>
                  </a:lnTo>
                  <a:lnTo>
                    <a:pt x="317694" y="470184"/>
                  </a:lnTo>
                  <a:lnTo>
                    <a:pt x="317966" y="469227"/>
                  </a:lnTo>
                  <a:lnTo>
                    <a:pt x="319372" y="469020"/>
                  </a:lnTo>
                  <a:lnTo>
                    <a:pt x="321472" y="469453"/>
                  </a:lnTo>
                  <a:lnTo>
                    <a:pt x="322410" y="469977"/>
                  </a:lnTo>
                  <a:lnTo>
                    <a:pt x="322715" y="470841"/>
                  </a:lnTo>
                  <a:lnTo>
                    <a:pt x="322126" y="474649"/>
                  </a:lnTo>
                  <a:lnTo>
                    <a:pt x="321559" y="476021"/>
                  </a:lnTo>
                  <a:lnTo>
                    <a:pt x="320228" y="478074"/>
                  </a:lnTo>
                  <a:lnTo>
                    <a:pt x="323893" y="482756"/>
                  </a:lnTo>
                  <a:lnTo>
                    <a:pt x="325799" y="484443"/>
                  </a:lnTo>
                  <a:lnTo>
                    <a:pt x="328579" y="485368"/>
                  </a:lnTo>
                  <a:lnTo>
                    <a:pt x="329240" y="485329"/>
                  </a:lnTo>
                  <a:lnTo>
                    <a:pt x="330323" y="484902"/>
                  </a:lnTo>
                  <a:lnTo>
                    <a:pt x="330964" y="484796"/>
                  </a:lnTo>
                  <a:lnTo>
                    <a:pt x="331023" y="484815"/>
                  </a:lnTo>
                  <a:lnTo>
                    <a:pt x="332691" y="484961"/>
                  </a:lnTo>
                  <a:lnTo>
                    <a:pt x="332871" y="485048"/>
                  </a:lnTo>
                  <a:lnTo>
                    <a:pt x="334367" y="484581"/>
                  </a:lnTo>
                  <a:lnTo>
                    <a:pt x="335586" y="483898"/>
                  </a:lnTo>
                  <a:lnTo>
                    <a:pt x="337990" y="482178"/>
                  </a:lnTo>
                  <a:lnTo>
                    <a:pt x="335197" y="481712"/>
                  </a:lnTo>
                  <a:lnTo>
                    <a:pt x="333523" y="480129"/>
                  </a:lnTo>
                  <a:lnTo>
                    <a:pt x="332602" y="477567"/>
                  </a:lnTo>
                  <a:lnTo>
                    <a:pt x="332042" y="474230"/>
                  </a:lnTo>
                  <a:lnTo>
                    <a:pt x="332971" y="474416"/>
                  </a:lnTo>
                  <a:lnTo>
                    <a:pt x="333594" y="474277"/>
                  </a:lnTo>
                  <a:lnTo>
                    <a:pt x="334735" y="473699"/>
                  </a:lnTo>
                  <a:lnTo>
                    <a:pt x="334865" y="472903"/>
                  </a:lnTo>
                  <a:lnTo>
                    <a:pt x="332468" y="471815"/>
                  </a:lnTo>
                  <a:lnTo>
                    <a:pt x="332517" y="470185"/>
                  </a:lnTo>
                  <a:lnTo>
                    <a:pt x="333523" y="468332"/>
                  </a:lnTo>
                  <a:lnTo>
                    <a:pt x="333964" y="466500"/>
                  </a:lnTo>
                  <a:lnTo>
                    <a:pt x="332869" y="465310"/>
                  </a:lnTo>
                  <a:lnTo>
                    <a:pt x="326898" y="465570"/>
                  </a:lnTo>
                  <a:lnTo>
                    <a:pt x="326181" y="465170"/>
                  </a:lnTo>
                  <a:lnTo>
                    <a:pt x="324749" y="463895"/>
                  </a:lnTo>
                  <a:lnTo>
                    <a:pt x="323921" y="463417"/>
                  </a:lnTo>
                  <a:lnTo>
                    <a:pt x="322958" y="463375"/>
                  </a:lnTo>
                  <a:lnTo>
                    <a:pt x="319925" y="463782"/>
                  </a:lnTo>
                  <a:lnTo>
                    <a:pt x="318821" y="462930"/>
                  </a:lnTo>
                  <a:lnTo>
                    <a:pt x="318283" y="461910"/>
                  </a:lnTo>
                  <a:lnTo>
                    <a:pt x="317915" y="460849"/>
                  </a:lnTo>
                  <a:lnTo>
                    <a:pt x="317285" y="459816"/>
                  </a:lnTo>
                  <a:lnTo>
                    <a:pt x="316615" y="459465"/>
                  </a:lnTo>
                  <a:lnTo>
                    <a:pt x="314809" y="459041"/>
                  </a:lnTo>
                  <a:lnTo>
                    <a:pt x="314214" y="458605"/>
                  </a:lnTo>
                  <a:lnTo>
                    <a:pt x="314040" y="457696"/>
                  </a:lnTo>
                  <a:lnTo>
                    <a:pt x="314135" y="456525"/>
                  </a:lnTo>
                  <a:lnTo>
                    <a:pt x="314109" y="455234"/>
                  </a:lnTo>
                  <a:lnTo>
                    <a:pt x="313578" y="454014"/>
                  </a:lnTo>
                  <a:lnTo>
                    <a:pt x="312621" y="453257"/>
                  </a:lnTo>
                  <a:lnTo>
                    <a:pt x="311675" y="453103"/>
                  </a:lnTo>
                  <a:lnTo>
                    <a:pt x="306460" y="454424"/>
                  </a:lnTo>
                  <a:lnTo>
                    <a:pt x="304571" y="455289"/>
                  </a:lnTo>
                  <a:lnTo>
                    <a:pt x="303315" y="456310"/>
                  </a:lnTo>
                  <a:lnTo>
                    <a:pt x="302658" y="459834"/>
                  </a:lnTo>
                  <a:lnTo>
                    <a:pt x="303455" y="464665"/>
                  </a:lnTo>
                  <a:lnTo>
                    <a:pt x="305997" y="472602"/>
                  </a:lnTo>
                  <a:lnTo>
                    <a:pt x="303633" y="475811"/>
                  </a:lnTo>
                  <a:lnTo>
                    <a:pt x="302432" y="477029"/>
                  </a:lnTo>
                  <a:lnTo>
                    <a:pt x="300545" y="478093"/>
                  </a:lnTo>
                  <a:lnTo>
                    <a:pt x="294923" y="479090"/>
                  </a:lnTo>
                  <a:lnTo>
                    <a:pt x="293061" y="479864"/>
                  </a:lnTo>
                  <a:lnTo>
                    <a:pt x="292265" y="478802"/>
                  </a:lnTo>
                  <a:lnTo>
                    <a:pt x="291336" y="476952"/>
                  </a:lnTo>
                  <a:lnTo>
                    <a:pt x="290712" y="474942"/>
                  </a:lnTo>
                  <a:lnTo>
                    <a:pt x="290830" y="473374"/>
                  </a:lnTo>
                  <a:lnTo>
                    <a:pt x="292473" y="471812"/>
                  </a:lnTo>
                  <a:lnTo>
                    <a:pt x="293590" y="473126"/>
                  </a:lnTo>
                  <a:lnTo>
                    <a:pt x="294421" y="475354"/>
                  </a:lnTo>
                  <a:lnTo>
                    <a:pt x="295219" y="476596"/>
                  </a:lnTo>
                  <a:lnTo>
                    <a:pt x="296845" y="475844"/>
                  </a:lnTo>
                  <a:lnTo>
                    <a:pt x="298180" y="473874"/>
                  </a:lnTo>
                  <a:lnTo>
                    <a:pt x="298895" y="471845"/>
                  </a:lnTo>
                  <a:lnTo>
                    <a:pt x="298726" y="470853"/>
                  </a:lnTo>
                  <a:lnTo>
                    <a:pt x="297577" y="469744"/>
                  </a:lnTo>
                  <a:lnTo>
                    <a:pt x="297898" y="467496"/>
                  </a:lnTo>
                  <a:lnTo>
                    <a:pt x="299704" y="462926"/>
                  </a:lnTo>
                  <a:lnTo>
                    <a:pt x="297816" y="463307"/>
                  </a:lnTo>
                  <a:lnTo>
                    <a:pt x="295735" y="464317"/>
                  </a:lnTo>
                  <a:lnTo>
                    <a:pt x="294158" y="464558"/>
                  </a:lnTo>
                  <a:lnTo>
                    <a:pt x="293850" y="462619"/>
                  </a:lnTo>
                  <a:lnTo>
                    <a:pt x="293764" y="459474"/>
                  </a:lnTo>
                  <a:lnTo>
                    <a:pt x="292534" y="457967"/>
                  </a:lnTo>
                  <a:lnTo>
                    <a:pt x="290758" y="457001"/>
                  </a:lnTo>
                  <a:lnTo>
                    <a:pt x="289039" y="455369"/>
                  </a:lnTo>
                  <a:lnTo>
                    <a:pt x="285348" y="445520"/>
                  </a:lnTo>
                  <a:lnTo>
                    <a:pt x="285091" y="444170"/>
                  </a:lnTo>
                  <a:lnTo>
                    <a:pt x="284103" y="444034"/>
                  </a:lnTo>
                  <a:lnTo>
                    <a:pt x="283008" y="444433"/>
                  </a:lnTo>
                  <a:lnTo>
                    <a:pt x="281639" y="445231"/>
                  </a:lnTo>
                  <a:lnTo>
                    <a:pt x="282202" y="446578"/>
                  </a:lnTo>
                  <a:lnTo>
                    <a:pt x="283188" y="447916"/>
                  </a:lnTo>
                  <a:lnTo>
                    <a:pt x="283635" y="448405"/>
                  </a:lnTo>
                  <a:lnTo>
                    <a:pt x="285036" y="450725"/>
                  </a:lnTo>
                  <a:lnTo>
                    <a:pt x="286116" y="453151"/>
                  </a:lnTo>
                  <a:lnTo>
                    <a:pt x="287003" y="457874"/>
                  </a:lnTo>
                  <a:lnTo>
                    <a:pt x="288554" y="461753"/>
                  </a:lnTo>
                  <a:lnTo>
                    <a:pt x="288363" y="463596"/>
                  </a:lnTo>
                  <a:lnTo>
                    <a:pt x="285832" y="467357"/>
                  </a:lnTo>
                  <a:lnTo>
                    <a:pt x="284529" y="470029"/>
                  </a:lnTo>
                  <a:lnTo>
                    <a:pt x="284009" y="472473"/>
                  </a:lnTo>
                  <a:lnTo>
                    <a:pt x="283462" y="478194"/>
                  </a:lnTo>
                  <a:lnTo>
                    <a:pt x="282503" y="478547"/>
                  </a:lnTo>
                  <a:lnTo>
                    <a:pt x="280794" y="476790"/>
                  </a:lnTo>
                  <a:lnTo>
                    <a:pt x="278323" y="473481"/>
                  </a:lnTo>
                  <a:lnTo>
                    <a:pt x="276376" y="475302"/>
                  </a:lnTo>
                  <a:lnTo>
                    <a:pt x="276840" y="477554"/>
                  </a:lnTo>
                  <a:lnTo>
                    <a:pt x="279152" y="480674"/>
                  </a:lnTo>
                  <a:lnTo>
                    <a:pt x="279656" y="482953"/>
                  </a:lnTo>
                  <a:lnTo>
                    <a:pt x="278758" y="484051"/>
                  </a:lnTo>
                  <a:lnTo>
                    <a:pt x="276998" y="484893"/>
                  </a:lnTo>
                  <a:lnTo>
                    <a:pt x="274931" y="486403"/>
                  </a:lnTo>
                  <a:lnTo>
                    <a:pt x="273710" y="488168"/>
                  </a:lnTo>
                  <a:lnTo>
                    <a:pt x="273134" y="490098"/>
                  </a:lnTo>
                  <a:lnTo>
                    <a:pt x="273004" y="492107"/>
                  </a:lnTo>
                  <a:lnTo>
                    <a:pt x="273178" y="496916"/>
                  </a:lnTo>
                  <a:lnTo>
                    <a:pt x="272965" y="499198"/>
                  </a:lnTo>
                  <a:lnTo>
                    <a:pt x="272123" y="504184"/>
                  </a:lnTo>
                  <a:lnTo>
                    <a:pt x="271068" y="505843"/>
                  </a:lnTo>
                  <a:lnTo>
                    <a:pt x="269040" y="507178"/>
                  </a:lnTo>
                  <a:lnTo>
                    <a:pt x="266897" y="507719"/>
                  </a:lnTo>
                  <a:lnTo>
                    <a:pt x="265499" y="506888"/>
                  </a:lnTo>
                  <a:lnTo>
                    <a:pt x="264878" y="506146"/>
                  </a:lnTo>
                  <a:lnTo>
                    <a:pt x="263035" y="505081"/>
                  </a:lnTo>
                  <a:lnTo>
                    <a:pt x="262269" y="504268"/>
                  </a:lnTo>
                  <a:lnTo>
                    <a:pt x="262381" y="503354"/>
                  </a:lnTo>
                  <a:lnTo>
                    <a:pt x="263001" y="502272"/>
                  </a:lnTo>
                  <a:lnTo>
                    <a:pt x="263136" y="501320"/>
                  </a:lnTo>
                  <a:lnTo>
                    <a:pt x="261872" y="500760"/>
                  </a:lnTo>
                  <a:lnTo>
                    <a:pt x="257971" y="500376"/>
                  </a:lnTo>
                  <a:lnTo>
                    <a:pt x="257085" y="499380"/>
                  </a:lnTo>
                  <a:lnTo>
                    <a:pt x="258489" y="497152"/>
                  </a:lnTo>
                  <a:lnTo>
                    <a:pt x="260202" y="495248"/>
                  </a:lnTo>
                  <a:lnTo>
                    <a:pt x="260449" y="494267"/>
                  </a:lnTo>
                  <a:lnTo>
                    <a:pt x="260075" y="492881"/>
                  </a:lnTo>
                  <a:lnTo>
                    <a:pt x="259972" y="489748"/>
                  </a:lnTo>
                  <a:lnTo>
                    <a:pt x="258748" y="492209"/>
                  </a:lnTo>
                  <a:lnTo>
                    <a:pt x="256660" y="494140"/>
                  </a:lnTo>
                  <a:lnTo>
                    <a:pt x="254728" y="495164"/>
                  </a:lnTo>
                  <a:lnTo>
                    <a:pt x="253966" y="494816"/>
                  </a:lnTo>
                  <a:lnTo>
                    <a:pt x="252048" y="492701"/>
                  </a:lnTo>
                  <a:lnTo>
                    <a:pt x="251751" y="491905"/>
                  </a:lnTo>
                  <a:lnTo>
                    <a:pt x="252567" y="486652"/>
                  </a:lnTo>
                  <a:lnTo>
                    <a:pt x="252483" y="483332"/>
                  </a:lnTo>
                  <a:lnTo>
                    <a:pt x="251157" y="482851"/>
                  </a:lnTo>
                  <a:lnTo>
                    <a:pt x="249362" y="483893"/>
                  </a:lnTo>
                  <a:lnTo>
                    <a:pt x="247901" y="485187"/>
                  </a:lnTo>
                  <a:lnTo>
                    <a:pt x="246888" y="487212"/>
                  </a:lnTo>
                  <a:lnTo>
                    <a:pt x="246089" y="490569"/>
                  </a:lnTo>
                  <a:lnTo>
                    <a:pt x="245964" y="493736"/>
                  </a:lnTo>
                  <a:lnTo>
                    <a:pt x="247017" y="495279"/>
                  </a:lnTo>
                  <a:lnTo>
                    <a:pt x="247985" y="495947"/>
                  </a:lnTo>
                  <a:lnTo>
                    <a:pt x="253857" y="501801"/>
                  </a:lnTo>
                  <a:lnTo>
                    <a:pt x="255371" y="503740"/>
                  </a:lnTo>
                  <a:lnTo>
                    <a:pt x="256432" y="505896"/>
                  </a:lnTo>
                  <a:lnTo>
                    <a:pt x="256459" y="508050"/>
                  </a:lnTo>
                  <a:lnTo>
                    <a:pt x="255814" y="508896"/>
                  </a:lnTo>
                  <a:lnTo>
                    <a:pt x="254646" y="509920"/>
                  </a:lnTo>
                  <a:lnTo>
                    <a:pt x="253438" y="510749"/>
                  </a:lnTo>
                  <a:lnTo>
                    <a:pt x="252677" y="511096"/>
                  </a:lnTo>
                  <a:lnTo>
                    <a:pt x="251554" y="510892"/>
                  </a:lnTo>
                  <a:lnTo>
                    <a:pt x="251157" y="510305"/>
                  </a:lnTo>
                  <a:lnTo>
                    <a:pt x="250972" y="509597"/>
                  </a:lnTo>
                  <a:lnTo>
                    <a:pt x="250445" y="509047"/>
                  </a:lnTo>
                  <a:lnTo>
                    <a:pt x="248686" y="508732"/>
                  </a:lnTo>
                  <a:lnTo>
                    <a:pt x="246482" y="509027"/>
                  </a:lnTo>
                  <a:lnTo>
                    <a:pt x="244352" y="509963"/>
                  </a:lnTo>
                  <a:lnTo>
                    <a:pt x="242828" y="511639"/>
                  </a:lnTo>
                  <a:lnTo>
                    <a:pt x="248375" y="511929"/>
                  </a:lnTo>
                  <a:lnTo>
                    <a:pt x="249904" y="512520"/>
                  </a:lnTo>
                  <a:lnTo>
                    <a:pt x="251308" y="513813"/>
                  </a:lnTo>
                  <a:lnTo>
                    <a:pt x="251177" y="514745"/>
                  </a:lnTo>
                  <a:lnTo>
                    <a:pt x="248588" y="516782"/>
                  </a:lnTo>
                  <a:lnTo>
                    <a:pt x="247400" y="518182"/>
                  </a:lnTo>
                  <a:lnTo>
                    <a:pt x="245338" y="521466"/>
                  </a:lnTo>
                  <a:lnTo>
                    <a:pt x="244439" y="522523"/>
                  </a:lnTo>
                  <a:lnTo>
                    <a:pt x="242799" y="523204"/>
                  </a:lnTo>
                  <a:lnTo>
                    <a:pt x="240903" y="523190"/>
                  </a:lnTo>
                  <a:lnTo>
                    <a:pt x="237237" y="522514"/>
                  </a:lnTo>
                  <a:lnTo>
                    <a:pt x="238850" y="524547"/>
                  </a:lnTo>
                  <a:lnTo>
                    <a:pt x="244145" y="526743"/>
                  </a:lnTo>
                  <a:lnTo>
                    <a:pt x="245257" y="529790"/>
                  </a:lnTo>
                  <a:lnTo>
                    <a:pt x="240199" y="528423"/>
                  </a:lnTo>
                  <a:lnTo>
                    <a:pt x="238339" y="528740"/>
                  </a:lnTo>
                  <a:lnTo>
                    <a:pt x="237290" y="531011"/>
                  </a:lnTo>
                  <a:lnTo>
                    <a:pt x="237575" y="532016"/>
                  </a:lnTo>
                  <a:lnTo>
                    <a:pt x="238286" y="532968"/>
                  </a:lnTo>
                  <a:lnTo>
                    <a:pt x="238642" y="534108"/>
                  </a:lnTo>
                  <a:lnTo>
                    <a:pt x="237824" y="535839"/>
                  </a:lnTo>
                  <a:lnTo>
                    <a:pt x="236825" y="536399"/>
                  </a:lnTo>
                  <a:lnTo>
                    <a:pt x="235506" y="536373"/>
                  </a:lnTo>
                  <a:lnTo>
                    <a:pt x="234216" y="535960"/>
                  </a:lnTo>
                  <a:lnTo>
                    <a:pt x="233362" y="535286"/>
                  </a:lnTo>
                  <a:lnTo>
                    <a:pt x="232141" y="538484"/>
                  </a:lnTo>
                  <a:lnTo>
                    <a:pt x="233086" y="539759"/>
                  </a:lnTo>
                  <a:lnTo>
                    <a:pt x="234871" y="540465"/>
                  </a:lnTo>
                  <a:lnTo>
                    <a:pt x="236163" y="541995"/>
                  </a:lnTo>
                  <a:lnTo>
                    <a:pt x="235832" y="544176"/>
                  </a:lnTo>
                  <a:lnTo>
                    <a:pt x="234149" y="545705"/>
                  </a:lnTo>
                  <a:lnTo>
                    <a:pt x="226964" y="548418"/>
                  </a:lnTo>
                  <a:lnTo>
                    <a:pt x="226074" y="548529"/>
                  </a:lnTo>
                  <a:lnTo>
                    <a:pt x="224707" y="548182"/>
                  </a:lnTo>
                  <a:lnTo>
                    <a:pt x="224662" y="547671"/>
                  </a:lnTo>
                  <a:lnTo>
                    <a:pt x="224951" y="546906"/>
                  </a:lnTo>
                  <a:lnTo>
                    <a:pt x="224568" y="545785"/>
                  </a:lnTo>
                  <a:lnTo>
                    <a:pt x="222647" y="544117"/>
                  </a:lnTo>
                  <a:lnTo>
                    <a:pt x="220662" y="543620"/>
                  </a:lnTo>
                  <a:lnTo>
                    <a:pt x="218535" y="543938"/>
                  </a:lnTo>
                  <a:lnTo>
                    <a:pt x="213667" y="545417"/>
                  </a:lnTo>
                  <a:lnTo>
                    <a:pt x="212817" y="544619"/>
                  </a:lnTo>
                  <a:lnTo>
                    <a:pt x="212404" y="542621"/>
                  </a:lnTo>
                  <a:lnTo>
                    <a:pt x="211162" y="539722"/>
                  </a:lnTo>
                  <a:lnTo>
                    <a:pt x="205491" y="535350"/>
                  </a:lnTo>
                  <a:lnTo>
                    <a:pt x="204839" y="534450"/>
                  </a:lnTo>
                  <a:lnTo>
                    <a:pt x="204326" y="532219"/>
                  </a:lnTo>
                  <a:lnTo>
                    <a:pt x="204264" y="526907"/>
                  </a:lnTo>
                  <a:lnTo>
                    <a:pt x="203655" y="524686"/>
                  </a:lnTo>
                  <a:lnTo>
                    <a:pt x="202196" y="523384"/>
                  </a:lnTo>
                  <a:lnTo>
                    <a:pt x="201349" y="524892"/>
                  </a:lnTo>
                  <a:lnTo>
                    <a:pt x="201104" y="527747"/>
                  </a:lnTo>
                  <a:lnTo>
                    <a:pt x="201476" y="530507"/>
                  </a:lnTo>
                  <a:lnTo>
                    <a:pt x="200178" y="529888"/>
                  </a:lnTo>
                  <a:lnTo>
                    <a:pt x="199706" y="529431"/>
                  </a:lnTo>
                  <a:lnTo>
                    <a:pt x="197116" y="531119"/>
                  </a:lnTo>
                  <a:lnTo>
                    <a:pt x="194776" y="531260"/>
                  </a:lnTo>
                  <a:lnTo>
                    <a:pt x="184567" y="528915"/>
                  </a:lnTo>
                  <a:lnTo>
                    <a:pt x="182922" y="527657"/>
                  </a:lnTo>
                  <a:lnTo>
                    <a:pt x="181413" y="525479"/>
                  </a:lnTo>
                  <a:lnTo>
                    <a:pt x="179135" y="527545"/>
                  </a:lnTo>
                  <a:lnTo>
                    <a:pt x="177769" y="528362"/>
                  </a:lnTo>
                  <a:lnTo>
                    <a:pt x="176448" y="528406"/>
                  </a:lnTo>
                  <a:lnTo>
                    <a:pt x="175381" y="527460"/>
                  </a:lnTo>
                  <a:lnTo>
                    <a:pt x="175152" y="526086"/>
                  </a:lnTo>
                  <a:lnTo>
                    <a:pt x="175108" y="524503"/>
                  </a:lnTo>
                  <a:lnTo>
                    <a:pt x="174603" y="522992"/>
                  </a:lnTo>
                  <a:lnTo>
                    <a:pt x="173739" y="522301"/>
                  </a:lnTo>
                  <a:lnTo>
                    <a:pt x="172336" y="521789"/>
                  </a:lnTo>
                  <a:lnTo>
                    <a:pt x="170798" y="521724"/>
                  </a:lnTo>
                  <a:lnTo>
                    <a:pt x="169493" y="522392"/>
                  </a:lnTo>
                  <a:lnTo>
                    <a:pt x="168764" y="523947"/>
                  </a:lnTo>
                  <a:lnTo>
                    <a:pt x="168445" y="525803"/>
                  </a:lnTo>
                  <a:lnTo>
                    <a:pt x="167954" y="527407"/>
                  </a:lnTo>
                  <a:lnTo>
                    <a:pt x="166743" y="528232"/>
                  </a:lnTo>
                  <a:lnTo>
                    <a:pt x="166190" y="526148"/>
                  </a:lnTo>
                  <a:lnTo>
                    <a:pt x="165611" y="524566"/>
                  </a:lnTo>
                  <a:lnTo>
                    <a:pt x="164789" y="523524"/>
                  </a:lnTo>
                  <a:lnTo>
                    <a:pt x="163702" y="523502"/>
                  </a:lnTo>
                  <a:lnTo>
                    <a:pt x="160302" y="524326"/>
                  </a:lnTo>
                  <a:lnTo>
                    <a:pt x="159427" y="524666"/>
                  </a:lnTo>
                  <a:lnTo>
                    <a:pt x="159227" y="525336"/>
                  </a:lnTo>
                  <a:lnTo>
                    <a:pt x="159133" y="527576"/>
                  </a:lnTo>
                  <a:lnTo>
                    <a:pt x="158911" y="528202"/>
                  </a:lnTo>
                  <a:lnTo>
                    <a:pt x="158200" y="528308"/>
                  </a:lnTo>
                  <a:lnTo>
                    <a:pt x="157619" y="527842"/>
                  </a:lnTo>
                  <a:lnTo>
                    <a:pt x="157076" y="527274"/>
                  </a:lnTo>
                  <a:lnTo>
                    <a:pt x="156484" y="527036"/>
                  </a:lnTo>
                  <a:lnTo>
                    <a:pt x="151091" y="528094"/>
                  </a:lnTo>
                  <a:lnTo>
                    <a:pt x="152992" y="519293"/>
                  </a:lnTo>
                  <a:lnTo>
                    <a:pt x="152921" y="515300"/>
                  </a:lnTo>
                  <a:lnTo>
                    <a:pt x="151301" y="510918"/>
                  </a:lnTo>
                  <a:lnTo>
                    <a:pt x="146625" y="506122"/>
                  </a:lnTo>
                  <a:lnTo>
                    <a:pt x="145931" y="504970"/>
                  </a:lnTo>
                  <a:lnTo>
                    <a:pt x="146957" y="503374"/>
                  </a:lnTo>
                  <a:lnTo>
                    <a:pt x="148774" y="504108"/>
                  </a:lnTo>
                  <a:lnTo>
                    <a:pt x="150721" y="505594"/>
                  </a:lnTo>
                  <a:lnTo>
                    <a:pt x="152308" y="506197"/>
                  </a:lnTo>
                  <a:lnTo>
                    <a:pt x="151977" y="504781"/>
                  </a:lnTo>
                  <a:lnTo>
                    <a:pt x="150318" y="501551"/>
                  </a:lnTo>
                  <a:lnTo>
                    <a:pt x="152070" y="501396"/>
                  </a:lnTo>
                  <a:lnTo>
                    <a:pt x="160495" y="503525"/>
                  </a:lnTo>
                  <a:lnTo>
                    <a:pt x="162872" y="505148"/>
                  </a:lnTo>
                  <a:lnTo>
                    <a:pt x="164061" y="507516"/>
                  </a:lnTo>
                  <a:lnTo>
                    <a:pt x="164934" y="510079"/>
                  </a:lnTo>
                  <a:lnTo>
                    <a:pt x="166440" y="512231"/>
                  </a:lnTo>
                  <a:lnTo>
                    <a:pt x="167076" y="510791"/>
                  </a:lnTo>
                  <a:lnTo>
                    <a:pt x="166836" y="508302"/>
                  </a:lnTo>
                  <a:lnTo>
                    <a:pt x="167211" y="506957"/>
                  </a:lnTo>
                  <a:lnTo>
                    <a:pt x="167690" y="507497"/>
                  </a:lnTo>
                  <a:lnTo>
                    <a:pt x="168051" y="507729"/>
                  </a:lnTo>
                  <a:lnTo>
                    <a:pt x="169037" y="508138"/>
                  </a:lnTo>
                  <a:lnTo>
                    <a:pt x="168639" y="506346"/>
                  </a:lnTo>
                  <a:lnTo>
                    <a:pt x="169149" y="505942"/>
                  </a:lnTo>
                  <a:lnTo>
                    <a:pt x="169988" y="506240"/>
                  </a:lnTo>
                  <a:lnTo>
                    <a:pt x="170517" y="506544"/>
                  </a:lnTo>
                  <a:lnTo>
                    <a:pt x="171453" y="507453"/>
                  </a:lnTo>
                  <a:lnTo>
                    <a:pt x="172576" y="509836"/>
                  </a:lnTo>
                  <a:lnTo>
                    <a:pt x="173260" y="510400"/>
                  </a:lnTo>
                  <a:lnTo>
                    <a:pt x="174178" y="509056"/>
                  </a:lnTo>
                  <a:lnTo>
                    <a:pt x="174657" y="505893"/>
                  </a:lnTo>
                  <a:lnTo>
                    <a:pt x="174758" y="502570"/>
                  </a:lnTo>
                  <a:lnTo>
                    <a:pt x="174606" y="500753"/>
                  </a:lnTo>
                  <a:lnTo>
                    <a:pt x="174083" y="500082"/>
                  </a:lnTo>
                  <a:lnTo>
                    <a:pt x="171796" y="497794"/>
                  </a:lnTo>
                  <a:lnTo>
                    <a:pt x="170591" y="495591"/>
                  </a:lnTo>
                  <a:lnTo>
                    <a:pt x="169646" y="494724"/>
                  </a:lnTo>
                  <a:lnTo>
                    <a:pt x="168610" y="495129"/>
                  </a:lnTo>
                  <a:lnTo>
                    <a:pt x="165166" y="500408"/>
                  </a:lnTo>
                  <a:lnTo>
                    <a:pt x="163203" y="501526"/>
                  </a:lnTo>
                  <a:lnTo>
                    <a:pt x="161125" y="499181"/>
                  </a:lnTo>
                  <a:lnTo>
                    <a:pt x="161090" y="498357"/>
                  </a:lnTo>
                  <a:lnTo>
                    <a:pt x="161208" y="495510"/>
                  </a:lnTo>
                  <a:lnTo>
                    <a:pt x="161165" y="494789"/>
                  </a:lnTo>
                  <a:lnTo>
                    <a:pt x="160137" y="494176"/>
                  </a:lnTo>
                  <a:lnTo>
                    <a:pt x="159277" y="494487"/>
                  </a:lnTo>
                  <a:lnTo>
                    <a:pt x="158610" y="495399"/>
                  </a:lnTo>
                  <a:lnTo>
                    <a:pt x="158242" y="496660"/>
                  </a:lnTo>
                  <a:lnTo>
                    <a:pt x="157077" y="499512"/>
                  </a:lnTo>
                  <a:lnTo>
                    <a:pt x="155389" y="499180"/>
                  </a:lnTo>
                  <a:lnTo>
                    <a:pt x="153707" y="497294"/>
                  </a:lnTo>
                  <a:lnTo>
                    <a:pt x="152537" y="495561"/>
                  </a:lnTo>
                  <a:lnTo>
                    <a:pt x="151446" y="493437"/>
                  </a:lnTo>
                  <a:lnTo>
                    <a:pt x="150977" y="491354"/>
                  </a:lnTo>
                  <a:lnTo>
                    <a:pt x="151000" y="489022"/>
                  </a:lnTo>
                  <a:lnTo>
                    <a:pt x="151363" y="486066"/>
                  </a:lnTo>
                  <a:lnTo>
                    <a:pt x="151015" y="485459"/>
                  </a:lnTo>
                  <a:lnTo>
                    <a:pt x="149284" y="483767"/>
                  </a:lnTo>
                  <a:lnTo>
                    <a:pt x="147588" y="481617"/>
                  </a:lnTo>
                  <a:lnTo>
                    <a:pt x="147129" y="482217"/>
                  </a:lnTo>
                  <a:lnTo>
                    <a:pt x="146819" y="485104"/>
                  </a:lnTo>
                  <a:lnTo>
                    <a:pt x="146868" y="487045"/>
                  </a:lnTo>
                  <a:lnTo>
                    <a:pt x="146527" y="488068"/>
                  </a:lnTo>
                  <a:lnTo>
                    <a:pt x="145372" y="488389"/>
                  </a:lnTo>
                  <a:lnTo>
                    <a:pt x="144610" y="488344"/>
                  </a:lnTo>
                  <a:lnTo>
                    <a:pt x="143739" y="488412"/>
                  </a:lnTo>
                  <a:lnTo>
                    <a:pt x="142916" y="488634"/>
                  </a:lnTo>
                  <a:lnTo>
                    <a:pt x="142338" y="489094"/>
                  </a:lnTo>
                  <a:lnTo>
                    <a:pt x="141698" y="490913"/>
                  </a:lnTo>
                  <a:lnTo>
                    <a:pt x="142770" y="491456"/>
                  </a:lnTo>
                  <a:lnTo>
                    <a:pt x="146259" y="491308"/>
                  </a:lnTo>
                  <a:lnTo>
                    <a:pt x="147176" y="492107"/>
                  </a:lnTo>
                  <a:lnTo>
                    <a:pt x="146704" y="493567"/>
                  </a:lnTo>
                  <a:lnTo>
                    <a:pt x="145395" y="494910"/>
                  </a:lnTo>
                  <a:lnTo>
                    <a:pt x="143718" y="495412"/>
                  </a:lnTo>
                  <a:lnTo>
                    <a:pt x="140257" y="494828"/>
                  </a:lnTo>
                  <a:lnTo>
                    <a:pt x="138851" y="494143"/>
                  </a:lnTo>
                  <a:lnTo>
                    <a:pt x="137827" y="492997"/>
                  </a:lnTo>
                  <a:lnTo>
                    <a:pt x="136250" y="486552"/>
                  </a:lnTo>
                  <a:lnTo>
                    <a:pt x="136232" y="485698"/>
                  </a:lnTo>
                  <a:lnTo>
                    <a:pt x="136804" y="482641"/>
                  </a:lnTo>
                  <a:lnTo>
                    <a:pt x="136622" y="481948"/>
                  </a:lnTo>
                  <a:lnTo>
                    <a:pt x="134355" y="479084"/>
                  </a:lnTo>
                  <a:lnTo>
                    <a:pt x="133438" y="478266"/>
                  </a:lnTo>
                  <a:lnTo>
                    <a:pt x="132919" y="477366"/>
                  </a:lnTo>
                  <a:lnTo>
                    <a:pt x="132855" y="476497"/>
                  </a:lnTo>
                  <a:lnTo>
                    <a:pt x="132942" y="475329"/>
                  </a:lnTo>
                  <a:lnTo>
                    <a:pt x="132887" y="474282"/>
                  </a:lnTo>
                  <a:lnTo>
                    <a:pt x="132445" y="473781"/>
                  </a:lnTo>
                  <a:lnTo>
                    <a:pt x="131383" y="472988"/>
                  </a:lnTo>
                  <a:lnTo>
                    <a:pt x="130992" y="471294"/>
                  </a:lnTo>
                  <a:lnTo>
                    <a:pt x="131160" y="469263"/>
                  </a:lnTo>
                  <a:lnTo>
                    <a:pt x="131720" y="467433"/>
                  </a:lnTo>
                  <a:lnTo>
                    <a:pt x="130826" y="467817"/>
                  </a:lnTo>
                  <a:lnTo>
                    <a:pt x="129758" y="468117"/>
                  </a:lnTo>
                  <a:lnTo>
                    <a:pt x="128644" y="468181"/>
                  </a:lnTo>
                  <a:lnTo>
                    <a:pt x="127678" y="467862"/>
                  </a:lnTo>
                  <a:lnTo>
                    <a:pt x="126473" y="466750"/>
                  </a:lnTo>
                  <a:lnTo>
                    <a:pt x="126290" y="465721"/>
                  </a:lnTo>
                  <a:lnTo>
                    <a:pt x="127056" y="462958"/>
                  </a:lnTo>
                  <a:lnTo>
                    <a:pt x="127504" y="462545"/>
                  </a:lnTo>
                  <a:lnTo>
                    <a:pt x="128303" y="461605"/>
                  </a:lnTo>
                  <a:lnTo>
                    <a:pt x="128687" y="460596"/>
                  </a:lnTo>
                  <a:lnTo>
                    <a:pt x="127823" y="460026"/>
                  </a:lnTo>
                  <a:lnTo>
                    <a:pt x="126756" y="459644"/>
                  </a:lnTo>
                  <a:lnTo>
                    <a:pt x="125727" y="458877"/>
                  </a:lnTo>
                  <a:lnTo>
                    <a:pt x="123997" y="456877"/>
                  </a:lnTo>
                  <a:lnTo>
                    <a:pt x="121514" y="449736"/>
                  </a:lnTo>
                  <a:lnTo>
                    <a:pt x="120226" y="448521"/>
                  </a:lnTo>
                  <a:lnTo>
                    <a:pt x="114353" y="447713"/>
                  </a:lnTo>
                  <a:lnTo>
                    <a:pt x="113523" y="447117"/>
                  </a:lnTo>
                  <a:lnTo>
                    <a:pt x="110708" y="441216"/>
                  </a:lnTo>
                  <a:lnTo>
                    <a:pt x="109132" y="436829"/>
                  </a:lnTo>
                  <a:lnTo>
                    <a:pt x="107892" y="432016"/>
                  </a:lnTo>
                  <a:lnTo>
                    <a:pt x="106855" y="425355"/>
                  </a:lnTo>
                  <a:lnTo>
                    <a:pt x="106143" y="423007"/>
                  </a:lnTo>
                  <a:lnTo>
                    <a:pt x="105754" y="422071"/>
                  </a:lnTo>
                  <a:lnTo>
                    <a:pt x="105210" y="421466"/>
                  </a:lnTo>
                  <a:lnTo>
                    <a:pt x="103826" y="420727"/>
                  </a:lnTo>
                  <a:lnTo>
                    <a:pt x="103401" y="420060"/>
                  </a:lnTo>
                  <a:lnTo>
                    <a:pt x="103373" y="419227"/>
                  </a:lnTo>
                  <a:lnTo>
                    <a:pt x="103701" y="418705"/>
                  </a:lnTo>
                  <a:lnTo>
                    <a:pt x="104117" y="418341"/>
                  </a:lnTo>
                  <a:lnTo>
                    <a:pt x="105670" y="416114"/>
                  </a:lnTo>
                  <a:lnTo>
                    <a:pt x="106061" y="414790"/>
                  </a:lnTo>
                  <a:lnTo>
                    <a:pt x="105196" y="414075"/>
                  </a:lnTo>
                  <a:lnTo>
                    <a:pt x="104733" y="413332"/>
                  </a:lnTo>
                  <a:lnTo>
                    <a:pt x="103955" y="406342"/>
                  </a:lnTo>
                  <a:lnTo>
                    <a:pt x="103661" y="405974"/>
                  </a:lnTo>
                  <a:lnTo>
                    <a:pt x="101723" y="405890"/>
                  </a:lnTo>
                  <a:lnTo>
                    <a:pt x="101331" y="405721"/>
                  </a:lnTo>
                  <a:lnTo>
                    <a:pt x="100831" y="404080"/>
                  </a:lnTo>
                  <a:lnTo>
                    <a:pt x="100583" y="402319"/>
                  </a:lnTo>
                  <a:lnTo>
                    <a:pt x="100191" y="400868"/>
                  </a:lnTo>
                  <a:lnTo>
                    <a:pt x="99154" y="400189"/>
                  </a:lnTo>
                  <a:lnTo>
                    <a:pt x="96478" y="399522"/>
                  </a:lnTo>
                  <a:lnTo>
                    <a:pt x="96508" y="398369"/>
                  </a:lnTo>
                  <a:lnTo>
                    <a:pt x="100327" y="394072"/>
                  </a:lnTo>
                  <a:lnTo>
                    <a:pt x="98185" y="391276"/>
                  </a:lnTo>
                  <a:lnTo>
                    <a:pt x="96446" y="386612"/>
                  </a:lnTo>
                  <a:lnTo>
                    <a:pt x="95900" y="381414"/>
                  </a:lnTo>
                  <a:lnTo>
                    <a:pt x="97359" y="376998"/>
                  </a:lnTo>
                  <a:lnTo>
                    <a:pt x="95975" y="369261"/>
                  </a:lnTo>
                  <a:lnTo>
                    <a:pt x="95567" y="364929"/>
                  </a:lnTo>
                  <a:lnTo>
                    <a:pt x="95541" y="360848"/>
                  </a:lnTo>
                  <a:lnTo>
                    <a:pt x="96520" y="353447"/>
                  </a:lnTo>
                  <a:lnTo>
                    <a:pt x="96466" y="351885"/>
                  </a:lnTo>
                  <a:lnTo>
                    <a:pt x="95883" y="348901"/>
                  </a:lnTo>
                  <a:lnTo>
                    <a:pt x="96085" y="346714"/>
                  </a:lnTo>
                  <a:lnTo>
                    <a:pt x="97223" y="347824"/>
                  </a:lnTo>
                  <a:lnTo>
                    <a:pt x="98459" y="349912"/>
                  </a:lnTo>
                  <a:lnTo>
                    <a:pt x="99401" y="352199"/>
                  </a:lnTo>
                  <a:lnTo>
                    <a:pt x="99710" y="353788"/>
                  </a:lnTo>
                  <a:lnTo>
                    <a:pt x="99918" y="356018"/>
                  </a:lnTo>
                  <a:lnTo>
                    <a:pt x="101044" y="357085"/>
                  </a:lnTo>
                  <a:lnTo>
                    <a:pt x="104404" y="358266"/>
                  </a:lnTo>
                  <a:lnTo>
                    <a:pt x="105598" y="359047"/>
                  </a:lnTo>
                  <a:lnTo>
                    <a:pt x="106081" y="359614"/>
                  </a:lnTo>
                  <a:lnTo>
                    <a:pt x="106698" y="361247"/>
                  </a:lnTo>
                  <a:lnTo>
                    <a:pt x="106973" y="362244"/>
                  </a:lnTo>
                  <a:lnTo>
                    <a:pt x="107102" y="363394"/>
                  </a:lnTo>
                  <a:lnTo>
                    <a:pt x="107482" y="364381"/>
                  </a:lnTo>
                  <a:lnTo>
                    <a:pt x="110002" y="365579"/>
                  </a:lnTo>
                  <a:lnTo>
                    <a:pt x="115584" y="371422"/>
                  </a:lnTo>
                  <a:lnTo>
                    <a:pt x="116420" y="372627"/>
                  </a:lnTo>
                  <a:lnTo>
                    <a:pt x="116733" y="374207"/>
                  </a:lnTo>
                  <a:lnTo>
                    <a:pt x="116327" y="379241"/>
                  </a:lnTo>
                  <a:lnTo>
                    <a:pt x="116412" y="383888"/>
                  </a:lnTo>
                  <a:lnTo>
                    <a:pt x="116988" y="388609"/>
                  </a:lnTo>
                  <a:lnTo>
                    <a:pt x="117653" y="390006"/>
                  </a:lnTo>
                  <a:lnTo>
                    <a:pt x="118395" y="389688"/>
                  </a:lnTo>
                  <a:lnTo>
                    <a:pt x="119065" y="386891"/>
                  </a:lnTo>
                  <a:lnTo>
                    <a:pt x="120310" y="377721"/>
                  </a:lnTo>
                  <a:lnTo>
                    <a:pt x="122669" y="379663"/>
                  </a:lnTo>
                  <a:lnTo>
                    <a:pt x="123679" y="379574"/>
                  </a:lnTo>
                  <a:lnTo>
                    <a:pt x="124945" y="375475"/>
                  </a:lnTo>
                  <a:lnTo>
                    <a:pt x="125988" y="373402"/>
                  </a:lnTo>
                  <a:lnTo>
                    <a:pt x="128347" y="370233"/>
                  </a:lnTo>
                  <a:lnTo>
                    <a:pt x="128807" y="369106"/>
                  </a:lnTo>
                  <a:lnTo>
                    <a:pt x="127694" y="369193"/>
                  </a:lnTo>
                  <a:lnTo>
                    <a:pt x="126333" y="369832"/>
                  </a:lnTo>
                  <a:lnTo>
                    <a:pt x="125971" y="370413"/>
                  </a:lnTo>
                  <a:lnTo>
                    <a:pt x="126110" y="370660"/>
                  </a:lnTo>
                  <a:lnTo>
                    <a:pt x="125759" y="370873"/>
                  </a:lnTo>
                  <a:lnTo>
                    <a:pt x="125242" y="371038"/>
                  </a:lnTo>
                  <a:lnTo>
                    <a:pt x="124907" y="371075"/>
                  </a:lnTo>
                  <a:lnTo>
                    <a:pt x="124560" y="370847"/>
                  </a:lnTo>
                  <a:lnTo>
                    <a:pt x="124653" y="370395"/>
                  </a:lnTo>
                  <a:lnTo>
                    <a:pt x="124852" y="369849"/>
                  </a:lnTo>
                  <a:lnTo>
                    <a:pt x="124804" y="369401"/>
                  </a:lnTo>
                  <a:lnTo>
                    <a:pt x="124579" y="368504"/>
                  </a:lnTo>
                  <a:lnTo>
                    <a:pt x="124770" y="367568"/>
                  </a:lnTo>
                  <a:lnTo>
                    <a:pt x="124757" y="366620"/>
                  </a:lnTo>
                  <a:lnTo>
                    <a:pt x="123986" y="365694"/>
                  </a:lnTo>
                  <a:lnTo>
                    <a:pt x="122969" y="365540"/>
                  </a:lnTo>
                  <a:lnTo>
                    <a:pt x="122584" y="366466"/>
                  </a:lnTo>
                  <a:lnTo>
                    <a:pt x="122310" y="367614"/>
                  </a:lnTo>
                  <a:lnTo>
                    <a:pt x="121617" y="368084"/>
                  </a:lnTo>
                  <a:lnTo>
                    <a:pt x="120013" y="366290"/>
                  </a:lnTo>
                  <a:lnTo>
                    <a:pt x="115501" y="358500"/>
                  </a:lnTo>
                  <a:lnTo>
                    <a:pt x="114337" y="355681"/>
                  </a:lnTo>
                  <a:lnTo>
                    <a:pt x="112798" y="354358"/>
                  </a:lnTo>
                  <a:lnTo>
                    <a:pt x="112316" y="353843"/>
                  </a:lnTo>
                  <a:lnTo>
                    <a:pt x="112141" y="350206"/>
                  </a:lnTo>
                  <a:lnTo>
                    <a:pt x="111330" y="346606"/>
                  </a:lnTo>
                  <a:lnTo>
                    <a:pt x="111193" y="344215"/>
                  </a:lnTo>
                  <a:lnTo>
                    <a:pt x="111895" y="342146"/>
                  </a:lnTo>
                  <a:lnTo>
                    <a:pt x="110798" y="341322"/>
                  </a:lnTo>
                  <a:lnTo>
                    <a:pt x="109872" y="341349"/>
                  </a:lnTo>
                  <a:lnTo>
                    <a:pt x="107791" y="342765"/>
                  </a:lnTo>
                  <a:lnTo>
                    <a:pt x="107742" y="342960"/>
                  </a:lnTo>
                  <a:lnTo>
                    <a:pt x="106966" y="344348"/>
                  </a:lnTo>
                  <a:lnTo>
                    <a:pt x="106563" y="344641"/>
                  </a:lnTo>
                  <a:lnTo>
                    <a:pt x="105258" y="345279"/>
                  </a:lnTo>
                  <a:lnTo>
                    <a:pt x="104730" y="345874"/>
                  </a:lnTo>
                  <a:lnTo>
                    <a:pt x="104503" y="347406"/>
                  </a:lnTo>
                  <a:lnTo>
                    <a:pt x="104841" y="348946"/>
                  </a:lnTo>
                  <a:lnTo>
                    <a:pt x="104777" y="350253"/>
                  </a:lnTo>
                  <a:lnTo>
                    <a:pt x="103373" y="351111"/>
                  </a:lnTo>
                  <a:lnTo>
                    <a:pt x="102676" y="350658"/>
                  </a:lnTo>
                  <a:lnTo>
                    <a:pt x="99931" y="347126"/>
                  </a:lnTo>
                  <a:lnTo>
                    <a:pt x="104717" y="338302"/>
                  </a:lnTo>
                  <a:lnTo>
                    <a:pt x="104677" y="327699"/>
                  </a:lnTo>
                  <a:lnTo>
                    <a:pt x="101635" y="317700"/>
                  </a:lnTo>
                  <a:lnTo>
                    <a:pt x="97500" y="310698"/>
                  </a:lnTo>
                  <a:lnTo>
                    <a:pt x="90683" y="302533"/>
                  </a:lnTo>
                  <a:lnTo>
                    <a:pt x="90021" y="302075"/>
                  </a:lnTo>
                  <a:lnTo>
                    <a:pt x="89568" y="301301"/>
                  </a:lnTo>
                  <a:lnTo>
                    <a:pt x="89574" y="297895"/>
                  </a:lnTo>
                  <a:lnTo>
                    <a:pt x="89087" y="297067"/>
                  </a:lnTo>
                  <a:lnTo>
                    <a:pt x="88284" y="296478"/>
                  </a:lnTo>
                  <a:lnTo>
                    <a:pt x="87420" y="295441"/>
                  </a:lnTo>
                  <a:lnTo>
                    <a:pt x="84693" y="287511"/>
                  </a:lnTo>
                  <a:lnTo>
                    <a:pt x="83046" y="285521"/>
                  </a:lnTo>
                  <a:lnTo>
                    <a:pt x="82673" y="284284"/>
                  </a:lnTo>
                  <a:lnTo>
                    <a:pt x="82122" y="283017"/>
                  </a:lnTo>
                  <a:lnTo>
                    <a:pt x="81089" y="282352"/>
                  </a:lnTo>
                  <a:lnTo>
                    <a:pt x="79743" y="282264"/>
                  </a:lnTo>
                  <a:lnTo>
                    <a:pt x="78962" y="282047"/>
                  </a:lnTo>
                  <a:lnTo>
                    <a:pt x="78499" y="281200"/>
                  </a:lnTo>
                  <a:lnTo>
                    <a:pt x="78167" y="279326"/>
                  </a:lnTo>
                  <a:lnTo>
                    <a:pt x="78139" y="278114"/>
                  </a:lnTo>
                  <a:lnTo>
                    <a:pt x="78774" y="274563"/>
                  </a:lnTo>
                  <a:lnTo>
                    <a:pt x="75893" y="260482"/>
                  </a:lnTo>
                  <a:lnTo>
                    <a:pt x="71622" y="251222"/>
                  </a:lnTo>
                  <a:lnTo>
                    <a:pt x="70521" y="247250"/>
                  </a:lnTo>
                  <a:lnTo>
                    <a:pt x="69883" y="246628"/>
                  </a:lnTo>
                  <a:lnTo>
                    <a:pt x="68932" y="246079"/>
                  </a:lnTo>
                  <a:lnTo>
                    <a:pt x="67995" y="244921"/>
                  </a:lnTo>
                  <a:lnTo>
                    <a:pt x="66728" y="242699"/>
                  </a:lnTo>
                  <a:lnTo>
                    <a:pt x="67172" y="242335"/>
                  </a:lnTo>
                  <a:lnTo>
                    <a:pt x="67342" y="241932"/>
                  </a:lnTo>
                  <a:lnTo>
                    <a:pt x="67420" y="241498"/>
                  </a:lnTo>
                  <a:lnTo>
                    <a:pt x="67599" y="241022"/>
                  </a:lnTo>
                  <a:lnTo>
                    <a:pt x="70189" y="240120"/>
                  </a:lnTo>
                  <a:lnTo>
                    <a:pt x="70532" y="236748"/>
                  </a:lnTo>
                  <a:lnTo>
                    <a:pt x="69675" y="232834"/>
                  </a:lnTo>
                  <a:lnTo>
                    <a:pt x="64671" y="220297"/>
                  </a:lnTo>
                  <a:lnTo>
                    <a:pt x="63164" y="217642"/>
                  </a:lnTo>
                  <a:lnTo>
                    <a:pt x="64300" y="214666"/>
                  </a:lnTo>
                  <a:lnTo>
                    <a:pt x="64964" y="210717"/>
                  </a:lnTo>
                  <a:lnTo>
                    <a:pt x="64794" y="206924"/>
                  </a:lnTo>
                  <a:lnTo>
                    <a:pt x="63383" y="204437"/>
                  </a:lnTo>
                  <a:lnTo>
                    <a:pt x="64794" y="199417"/>
                  </a:lnTo>
                  <a:lnTo>
                    <a:pt x="63472" y="195151"/>
                  </a:lnTo>
                  <a:lnTo>
                    <a:pt x="59362" y="187987"/>
                  </a:lnTo>
                  <a:lnTo>
                    <a:pt x="60830" y="187714"/>
                  </a:lnTo>
                  <a:lnTo>
                    <a:pt x="62019" y="186845"/>
                  </a:lnTo>
                  <a:lnTo>
                    <a:pt x="62861" y="185458"/>
                  </a:lnTo>
                  <a:lnTo>
                    <a:pt x="63336" y="183550"/>
                  </a:lnTo>
                  <a:lnTo>
                    <a:pt x="61931" y="180759"/>
                  </a:lnTo>
                  <a:lnTo>
                    <a:pt x="61532" y="179562"/>
                  </a:lnTo>
                  <a:lnTo>
                    <a:pt x="62253" y="179046"/>
                  </a:lnTo>
                  <a:lnTo>
                    <a:pt x="63925" y="178751"/>
                  </a:lnTo>
                  <a:lnTo>
                    <a:pt x="65800" y="176142"/>
                  </a:lnTo>
                  <a:lnTo>
                    <a:pt x="66858" y="175639"/>
                  </a:lnTo>
                  <a:lnTo>
                    <a:pt x="68657" y="175610"/>
                  </a:lnTo>
                  <a:lnTo>
                    <a:pt x="69949" y="174889"/>
                  </a:lnTo>
                  <a:lnTo>
                    <a:pt x="70859" y="172972"/>
                  </a:lnTo>
                  <a:lnTo>
                    <a:pt x="71806" y="168882"/>
                  </a:lnTo>
                  <a:lnTo>
                    <a:pt x="72302" y="165251"/>
                  </a:lnTo>
                  <a:lnTo>
                    <a:pt x="72059" y="151531"/>
                  </a:lnTo>
                  <a:lnTo>
                    <a:pt x="72421" y="148580"/>
                  </a:lnTo>
                  <a:lnTo>
                    <a:pt x="73666" y="145970"/>
                  </a:lnTo>
                  <a:close/>
                  <a:moveTo>
                    <a:pt x="97034" y="142545"/>
                  </a:moveTo>
                  <a:lnTo>
                    <a:pt x="97530" y="143859"/>
                  </a:lnTo>
                  <a:lnTo>
                    <a:pt x="98056" y="145829"/>
                  </a:lnTo>
                  <a:lnTo>
                    <a:pt x="99608" y="147000"/>
                  </a:lnTo>
                  <a:lnTo>
                    <a:pt x="101025" y="147567"/>
                  </a:lnTo>
                  <a:lnTo>
                    <a:pt x="102693" y="149550"/>
                  </a:lnTo>
                  <a:lnTo>
                    <a:pt x="104309" y="150139"/>
                  </a:lnTo>
                  <a:lnTo>
                    <a:pt x="105931" y="150865"/>
                  </a:lnTo>
                  <a:lnTo>
                    <a:pt x="107239" y="152359"/>
                  </a:lnTo>
                  <a:lnTo>
                    <a:pt x="108190" y="154194"/>
                  </a:lnTo>
                  <a:lnTo>
                    <a:pt x="108675" y="155887"/>
                  </a:lnTo>
                  <a:lnTo>
                    <a:pt x="105951" y="155603"/>
                  </a:lnTo>
                  <a:lnTo>
                    <a:pt x="104104" y="153485"/>
                  </a:lnTo>
                  <a:lnTo>
                    <a:pt x="100790" y="153794"/>
                  </a:lnTo>
                  <a:lnTo>
                    <a:pt x="95004" y="156312"/>
                  </a:lnTo>
                  <a:lnTo>
                    <a:pt x="94491" y="156248"/>
                  </a:lnTo>
                  <a:lnTo>
                    <a:pt x="93807" y="155988"/>
                  </a:lnTo>
                  <a:lnTo>
                    <a:pt x="92966" y="155902"/>
                  </a:lnTo>
                  <a:lnTo>
                    <a:pt x="91987" y="156401"/>
                  </a:lnTo>
                  <a:lnTo>
                    <a:pt x="91309" y="156542"/>
                  </a:lnTo>
                  <a:lnTo>
                    <a:pt x="90646" y="156053"/>
                  </a:lnTo>
                  <a:lnTo>
                    <a:pt x="90090" y="155364"/>
                  </a:lnTo>
                  <a:lnTo>
                    <a:pt x="89796" y="154818"/>
                  </a:lnTo>
                  <a:lnTo>
                    <a:pt x="90403" y="149104"/>
                  </a:lnTo>
                  <a:lnTo>
                    <a:pt x="90301" y="148252"/>
                  </a:lnTo>
                  <a:lnTo>
                    <a:pt x="95637" y="143422"/>
                  </a:lnTo>
                  <a:close/>
                  <a:moveTo>
                    <a:pt x="433856" y="142041"/>
                  </a:moveTo>
                  <a:lnTo>
                    <a:pt x="435234" y="142395"/>
                  </a:lnTo>
                  <a:lnTo>
                    <a:pt x="435942" y="142977"/>
                  </a:lnTo>
                  <a:lnTo>
                    <a:pt x="439416" y="149506"/>
                  </a:lnTo>
                  <a:lnTo>
                    <a:pt x="440147" y="150345"/>
                  </a:lnTo>
                  <a:lnTo>
                    <a:pt x="442007" y="151455"/>
                  </a:lnTo>
                  <a:lnTo>
                    <a:pt x="442808" y="152209"/>
                  </a:lnTo>
                  <a:lnTo>
                    <a:pt x="445645" y="158062"/>
                  </a:lnTo>
                  <a:lnTo>
                    <a:pt x="446988" y="159897"/>
                  </a:lnTo>
                  <a:lnTo>
                    <a:pt x="446027" y="161082"/>
                  </a:lnTo>
                  <a:lnTo>
                    <a:pt x="445204" y="161310"/>
                  </a:lnTo>
                  <a:lnTo>
                    <a:pt x="444581" y="160770"/>
                  </a:lnTo>
                  <a:lnTo>
                    <a:pt x="444266" y="159529"/>
                  </a:lnTo>
                  <a:lnTo>
                    <a:pt x="443788" y="160079"/>
                  </a:lnTo>
                  <a:lnTo>
                    <a:pt x="442637" y="161981"/>
                  </a:lnTo>
                  <a:lnTo>
                    <a:pt x="440667" y="162563"/>
                  </a:lnTo>
                  <a:lnTo>
                    <a:pt x="440392" y="162558"/>
                  </a:lnTo>
                  <a:lnTo>
                    <a:pt x="438996" y="164087"/>
                  </a:lnTo>
                  <a:lnTo>
                    <a:pt x="438525" y="165094"/>
                  </a:lnTo>
                  <a:lnTo>
                    <a:pt x="438356" y="166735"/>
                  </a:lnTo>
                  <a:lnTo>
                    <a:pt x="436613" y="165515"/>
                  </a:lnTo>
                  <a:lnTo>
                    <a:pt x="434776" y="165586"/>
                  </a:lnTo>
                  <a:lnTo>
                    <a:pt x="433001" y="166472"/>
                  </a:lnTo>
                  <a:lnTo>
                    <a:pt x="431427" y="167660"/>
                  </a:lnTo>
                  <a:lnTo>
                    <a:pt x="432130" y="163303"/>
                  </a:lnTo>
                  <a:lnTo>
                    <a:pt x="431529" y="158856"/>
                  </a:lnTo>
                  <a:lnTo>
                    <a:pt x="428476" y="158279"/>
                  </a:lnTo>
                  <a:lnTo>
                    <a:pt x="421597" y="160933"/>
                  </a:lnTo>
                  <a:lnTo>
                    <a:pt x="421171" y="159510"/>
                  </a:lnTo>
                  <a:lnTo>
                    <a:pt x="420597" y="158639"/>
                  </a:lnTo>
                  <a:lnTo>
                    <a:pt x="419787" y="158150"/>
                  </a:lnTo>
                  <a:lnTo>
                    <a:pt x="418689" y="157888"/>
                  </a:lnTo>
                  <a:lnTo>
                    <a:pt x="417993" y="158039"/>
                  </a:lnTo>
                  <a:lnTo>
                    <a:pt x="416939" y="159118"/>
                  </a:lnTo>
                  <a:lnTo>
                    <a:pt x="416417" y="159356"/>
                  </a:lnTo>
                  <a:lnTo>
                    <a:pt x="415726" y="159169"/>
                  </a:lnTo>
                  <a:lnTo>
                    <a:pt x="414716" y="158400"/>
                  </a:lnTo>
                  <a:lnTo>
                    <a:pt x="414178" y="158181"/>
                  </a:lnTo>
                  <a:lnTo>
                    <a:pt x="407290" y="158024"/>
                  </a:lnTo>
                  <a:lnTo>
                    <a:pt x="405150" y="156991"/>
                  </a:lnTo>
                  <a:lnTo>
                    <a:pt x="404428" y="156187"/>
                  </a:lnTo>
                  <a:lnTo>
                    <a:pt x="403633" y="154621"/>
                  </a:lnTo>
                  <a:lnTo>
                    <a:pt x="403021" y="154043"/>
                  </a:lnTo>
                  <a:lnTo>
                    <a:pt x="400981" y="153839"/>
                  </a:lnTo>
                  <a:lnTo>
                    <a:pt x="400102" y="153470"/>
                  </a:lnTo>
                  <a:lnTo>
                    <a:pt x="399899" y="152300"/>
                  </a:lnTo>
                  <a:lnTo>
                    <a:pt x="400772" y="149068"/>
                  </a:lnTo>
                  <a:lnTo>
                    <a:pt x="402106" y="147431"/>
                  </a:lnTo>
                  <a:lnTo>
                    <a:pt x="408596" y="144776"/>
                  </a:lnTo>
                  <a:lnTo>
                    <a:pt x="410482" y="144473"/>
                  </a:lnTo>
                  <a:lnTo>
                    <a:pt x="414963" y="144862"/>
                  </a:lnTo>
                  <a:lnTo>
                    <a:pt x="417078" y="145459"/>
                  </a:lnTo>
                  <a:lnTo>
                    <a:pt x="418096" y="146028"/>
                  </a:lnTo>
                  <a:lnTo>
                    <a:pt x="419999" y="148166"/>
                  </a:lnTo>
                  <a:lnTo>
                    <a:pt x="421025" y="147370"/>
                  </a:lnTo>
                  <a:lnTo>
                    <a:pt x="422118" y="144929"/>
                  </a:lnTo>
                  <a:lnTo>
                    <a:pt x="426335" y="145150"/>
                  </a:lnTo>
                  <a:lnTo>
                    <a:pt x="429073" y="144889"/>
                  </a:lnTo>
                  <a:lnTo>
                    <a:pt x="430459" y="143771"/>
                  </a:lnTo>
                  <a:lnTo>
                    <a:pt x="431002" y="143620"/>
                  </a:lnTo>
                  <a:lnTo>
                    <a:pt x="433416" y="142364"/>
                  </a:lnTo>
                  <a:close/>
                  <a:moveTo>
                    <a:pt x="85546" y="114219"/>
                  </a:moveTo>
                  <a:lnTo>
                    <a:pt x="85938" y="114711"/>
                  </a:lnTo>
                  <a:lnTo>
                    <a:pt x="86446" y="116352"/>
                  </a:lnTo>
                  <a:lnTo>
                    <a:pt x="86467" y="117228"/>
                  </a:lnTo>
                  <a:lnTo>
                    <a:pt x="85141" y="126690"/>
                  </a:lnTo>
                  <a:lnTo>
                    <a:pt x="84683" y="127654"/>
                  </a:lnTo>
                  <a:lnTo>
                    <a:pt x="82352" y="129301"/>
                  </a:lnTo>
                  <a:lnTo>
                    <a:pt x="81312" y="136960"/>
                  </a:lnTo>
                  <a:lnTo>
                    <a:pt x="79016" y="137748"/>
                  </a:lnTo>
                  <a:lnTo>
                    <a:pt x="78321" y="135732"/>
                  </a:lnTo>
                  <a:lnTo>
                    <a:pt x="78104" y="134741"/>
                  </a:lnTo>
                  <a:lnTo>
                    <a:pt x="78915" y="127543"/>
                  </a:lnTo>
                  <a:lnTo>
                    <a:pt x="78703" y="126511"/>
                  </a:lnTo>
                  <a:lnTo>
                    <a:pt x="77433" y="125088"/>
                  </a:lnTo>
                  <a:lnTo>
                    <a:pt x="77286" y="124253"/>
                  </a:lnTo>
                  <a:lnTo>
                    <a:pt x="78242" y="122697"/>
                  </a:lnTo>
                  <a:lnTo>
                    <a:pt x="79650" y="122661"/>
                  </a:lnTo>
                  <a:lnTo>
                    <a:pt x="81278" y="122942"/>
                  </a:lnTo>
                  <a:lnTo>
                    <a:pt x="82953" y="122248"/>
                  </a:lnTo>
                  <a:lnTo>
                    <a:pt x="83523" y="121086"/>
                  </a:lnTo>
                  <a:lnTo>
                    <a:pt x="85260" y="114906"/>
                  </a:lnTo>
                  <a:close/>
                  <a:moveTo>
                    <a:pt x="97504" y="112102"/>
                  </a:moveTo>
                  <a:lnTo>
                    <a:pt x="99769" y="112471"/>
                  </a:lnTo>
                  <a:lnTo>
                    <a:pt x="100756" y="112847"/>
                  </a:lnTo>
                  <a:lnTo>
                    <a:pt x="101718" y="113419"/>
                  </a:lnTo>
                  <a:lnTo>
                    <a:pt x="103435" y="115080"/>
                  </a:lnTo>
                  <a:lnTo>
                    <a:pt x="103329" y="116312"/>
                  </a:lnTo>
                  <a:lnTo>
                    <a:pt x="102403" y="117774"/>
                  </a:lnTo>
                  <a:lnTo>
                    <a:pt x="101624" y="120073"/>
                  </a:lnTo>
                  <a:lnTo>
                    <a:pt x="101856" y="121518"/>
                  </a:lnTo>
                  <a:lnTo>
                    <a:pt x="101545" y="122065"/>
                  </a:lnTo>
                  <a:lnTo>
                    <a:pt x="99233" y="122163"/>
                  </a:lnTo>
                  <a:lnTo>
                    <a:pt x="98240" y="122356"/>
                  </a:lnTo>
                  <a:lnTo>
                    <a:pt x="97317" y="122830"/>
                  </a:lnTo>
                  <a:lnTo>
                    <a:pt x="96444" y="123625"/>
                  </a:lnTo>
                  <a:lnTo>
                    <a:pt x="93909" y="123112"/>
                  </a:lnTo>
                  <a:lnTo>
                    <a:pt x="92572" y="121523"/>
                  </a:lnTo>
                  <a:lnTo>
                    <a:pt x="91619" y="119510"/>
                  </a:lnTo>
                  <a:lnTo>
                    <a:pt x="90293" y="117628"/>
                  </a:lnTo>
                  <a:lnTo>
                    <a:pt x="91142" y="117419"/>
                  </a:lnTo>
                  <a:lnTo>
                    <a:pt x="93087" y="117365"/>
                  </a:lnTo>
                  <a:lnTo>
                    <a:pt x="93855" y="117107"/>
                  </a:lnTo>
                  <a:lnTo>
                    <a:pt x="94657" y="116421"/>
                  </a:lnTo>
                  <a:lnTo>
                    <a:pt x="95579" y="115315"/>
                  </a:lnTo>
                  <a:lnTo>
                    <a:pt x="95989" y="114284"/>
                  </a:lnTo>
                  <a:lnTo>
                    <a:pt x="95235" y="113712"/>
                  </a:lnTo>
                  <a:lnTo>
                    <a:pt x="94998" y="113414"/>
                  </a:lnTo>
                  <a:lnTo>
                    <a:pt x="95650" y="112849"/>
                  </a:lnTo>
                  <a:lnTo>
                    <a:pt x="96639" y="112298"/>
                  </a:lnTo>
                  <a:close/>
                  <a:moveTo>
                    <a:pt x="409544" y="61654"/>
                  </a:moveTo>
                  <a:lnTo>
                    <a:pt x="424322" y="88019"/>
                  </a:lnTo>
                  <a:lnTo>
                    <a:pt x="424706" y="89553"/>
                  </a:lnTo>
                  <a:lnTo>
                    <a:pt x="426056" y="92974"/>
                  </a:lnTo>
                  <a:lnTo>
                    <a:pt x="430045" y="95546"/>
                  </a:lnTo>
                  <a:lnTo>
                    <a:pt x="438457" y="98029"/>
                  </a:lnTo>
                  <a:lnTo>
                    <a:pt x="437343" y="100786"/>
                  </a:lnTo>
                  <a:lnTo>
                    <a:pt x="435761" y="110645"/>
                  </a:lnTo>
                  <a:lnTo>
                    <a:pt x="434479" y="113082"/>
                  </a:lnTo>
                  <a:lnTo>
                    <a:pt x="429734" y="115780"/>
                  </a:lnTo>
                  <a:lnTo>
                    <a:pt x="427766" y="118042"/>
                  </a:lnTo>
                  <a:lnTo>
                    <a:pt x="429734" y="119150"/>
                  </a:lnTo>
                  <a:lnTo>
                    <a:pt x="432001" y="118731"/>
                  </a:lnTo>
                  <a:lnTo>
                    <a:pt x="434140" y="117341"/>
                  </a:lnTo>
                  <a:lnTo>
                    <a:pt x="435663" y="115529"/>
                  </a:lnTo>
                  <a:lnTo>
                    <a:pt x="436331" y="117505"/>
                  </a:lnTo>
                  <a:lnTo>
                    <a:pt x="436950" y="120492"/>
                  </a:lnTo>
                  <a:lnTo>
                    <a:pt x="437513" y="125634"/>
                  </a:lnTo>
                  <a:lnTo>
                    <a:pt x="436990" y="127833"/>
                  </a:lnTo>
                  <a:lnTo>
                    <a:pt x="435965" y="127441"/>
                  </a:lnTo>
                  <a:lnTo>
                    <a:pt x="433591" y="124221"/>
                  </a:lnTo>
                  <a:lnTo>
                    <a:pt x="432574" y="126926"/>
                  </a:lnTo>
                  <a:lnTo>
                    <a:pt x="434019" y="128602"/>
                  </a:lnTo>
                  <a:lnTo>
                    <a:pt x="435807" y="129943"/>
                  </a:lnTo>
                  <a:lnTo>
                    <a:pt x="435867" y="131647"/>
                  </a:lnTo>
                  <a:lnTo>
                    <a:pt x="433652" y="133322"/>
                  </a:lnTo>
                  <a:lnTo>
                    <a:pt x="431935" y="132235"/>
                  </a:lnTo>
                  <a:lnTo>
                    <a:pt x="430337" y="130168"/>
                  </a:lnTo>
                  <a:lnTo>
                    <a:pt x="428417" y="128874"/>
                  </a:lnTo>
                  <a:lnTo>
                    <a:pt x="426378" y="128031"/>
                  </a:lnTo>
                  <a:lnTo>
                    <a:pt x="425233" y="127837"/>
                  </a:lnTo>
                  <a:lnTo>
                    <a:pt x="424032" y="128292"/>
                  </a:lnTo>
                  <a:lnTo>
                    <a:pt x="423342" y="129473"/>
                  </a:lnTo>
                  <a:lnTo>
                    <a:pt x="422298" y="132768"/>
                  </a:lnTo>
                  <a:lnTo>
                    <a:pt x="421551" y="133389"/>
                  </a:lnTo>
                  <a:lnTo>
                    <a:pt x="419642" y="133773"/>
                  </a:lnTo>
                  <a:lnTo>
                    <a:pt x="417417" y="134708"/>
                  </a:lnTo>
                  <a:lnTo>
                    <a:pt x="415119" y="135147"/>
                  </a:lnTo>
                  <a:lnTo>
                    <a:pt x="410596" y="132539"/>
                  </a:lnTo>
                  <a:lnTo>
                    <a:pt x="408465" y="130417"/>
                  </a:lnTo>
                  <a:lnTo>
                    <a:pt x="407845" y="127973"/>
                  </a:lnTo>
                  <a:lnTo>
                    <a:pt x="410114" y="125569"/>
                  </a:lnTo>
                  <a:lnTo>
                    <a:pt x="407648" y="122216"/>
                  </a:lnTo>
                  <a:lnTo>
                    <a:pt x="406540" y="120176"/>
                  </a:lnTo>
                  <a:lnTo>
                    <a:pt x="406854" y="118437"/>
                  </a:lnTo>
                  <a:lnTo>
                    <a:pt x="407404" y="116793"/>
                  </a:lnTo>
                  <a:lnTo>
                    <a:pt x="407239" y="114431"/>
                  </a:lnTo>
                  <a:lnTo>
                    <a:pt x="406598" y="112143"/>
                  </a:lnTo>
                  <a:lnTo>
                    <a:pt x="405688" y="110690"/>
                  </a:lnTo>
                  <a:lnTo>
                    <a:pt x="403879" y="110052"/>
                  </a:lnTo>
                  <a:lnTo>
                    <a:pt x="402566" y="110188"/>
                  </a:lnTo>
                  <a:lnTo>
                    <a:pt x="401952" y="109441"/>
                  </a:lnTo>
                  <a:lnTo>
                    <a:pt x="402240" y="106238"/>
                  </a:lnTo>
                  <a:lnTo>
                    <a:pt x="401769" y="104047"/>
                  </a:lnTo>
                  <a:lnTo>
                    <a:pt x="400091" y="102611"/>
                  </a:lnTo>
                  <a:lnTo>
                    <a:pt x="398051" y="101818"/>
                  </a:lnTo>
                  <a:lnTo>
                    <a:pt x="396529" y="101515"/>
                  </a:lnTo>
                  <a:lnTo>
                    <a:pt x="396750" y="100664"/>
                  </a:lnTo>
                  <a:lnTo>
                    <a:pt x="399236" y="96591"/>
                  </a:lnTo>
                  <a:lnTo>
                    <a:pt x="399980" y="94844"/>
                  </a:lnTo>
                  <a:lnTo>
                    <a:pt x="399950" y="92997"/>
                  </a:lnTo>
                  <a:lnTo>
                    <a:pt x="399154" y="88996"/>
                  </a:lnTo>
                  <a:lnTo>
                    <a:pt x="399129" y="87108"/>
                  </a:lnTo>
                  <a:lnTo>
                    <a:pt x="398810" y="84122"/>
                  </a:lnTo>
                  <a:lnTo>
                    <a:pt x="396985" y="84014"/>
                  </a:lnTo>
                  <a:lnTo>
                    <a:pt x="393113" y="85888"/>
                  </a:lnTo>
                  <a:lnTo>
                    <a:pt x="391296" y="85209"/>
                  </a:lnTo>
                  <a:lnTo>
                    <a:pt x="387024" y="80574"/>
                  </a:lnTo>
                  <a:lnTo>
                    <a:pt x="388799" y="79467"/>
                  </a:lnTo>
                  <a:lnTo>
                    <a:pt x="391408" y="76963"/>
                  </a:lnTo>
                  <a:lnTo>
                    <a:pt x="393262" y="76036"/>
                  </a:lnTo>
                  <a:lnTo>
                    <a:pt x="397465" y="75200"/>
                  </a:lnTo>
                  <a:lnTo>
                    <a:pt x="398652" y="73955"/>
                  </a:lnTo>
                  <a:lnTo>
                    <a:pt x="398094" y="71341"/>
                  </a:lnTo>
                  <a:lnTo>
                    <a:pt x="399022" y="71037"/>
                  </a:lnTo>
                  <a:lnTo>
                    <a:pt x="401046" y="69857"/>
                  </a:lnTo>
                  <a:lnTo>
                    <a:pt x="400074" y="67910"/>
                  </a:lnTo>
                  <a:lnTo>
                    <a:pt x="399696" y="66823"/>
                  </a:lnTo>
                  <a:lnTo>
                    <a:pt x="399629" y="65713"/>
                  </a:lnTo>
                  <a:lnTo>
                    <a:pt x="400255" y="64511"/>
                  </a:lnTo>
                  <a:lnTo>
                    <a:pt x="401208" y="65005"/>
                  </a:lnTo>
                  <a:lnTo>
                    <a:pt x="402187" y="66063"/>
                  </a:lnTo>
                  <a:lnTo>
                    <a:pt x="402916" y="66624"/>
                  </a:lnTo>
                  <a:lnTo>
                    <a:pt x="404634" y="65914"/>
                  </a:lnTo>
                  <a:close/>
                  <a:moveTo>
                    <a:pt x="19801" y="0"/>
                  </a:moveTo>
                  <a:lnTo>
                    <a:pt x="20509" y="539"/>
                  </a:lnTo>
                  <a:lnTo>
                    <a:pt x="23188" y="3925"/>
                  </a:lnTo>
                  <a:lnTo>
                    <a:pt x="27103" y="6314"/>
                  </a:lnTo>
                  <a:lnTo>
                    <a:pt x="28797" y="7915"/>
                  </a:lnTo>
                  <a:lnTo>
                    <a:pt x="29551" y="10900"/>
                  </a:lnTo>
                  <a:lnTo>
                    <a:pt x="30151" y="11925"/>
                  </a:lnTo>
                  <a:lnTo>
                    <a:pt x="30706" y="13219"/>
                  </a:lnTo>
                  <a:lnTo>
                    <a:pt x="30851" y="14800"/>
                  </a:lnTo>
                  <a:lnTo>
                    <a:pt x="29512" y="20406"/>
                  </a:lnTo>
                  <a:lnTo>
                    <a:pt x="29431" y="23469"/>
                  </a:lnTo>
                  <a:lnTo>
                    <a:pt x="30275" y="28830"/>
                  </a:lnTo>
                  <a:lnTo>
                    <a:pt x="30308" y="31526"/>
                  </a:lnTo>
                  <a:lnTo>
                    <a:pt x="29548" y="34188"/>
                  </a:lnTo>
                  <a:lnTo>
                    <a:pt x="27268" y="39608"/>
                  </a:lnTo>
                  <a:lnTo>
                    <a:pt x="27016" y="42235"/>
                  </a:lnTo>
                  <a:lnTo>
                    <a:pt x="27614" y="43533"/>
                  </a:lnTo>
                  <a:lnTo>
                    <a:pt x="28546" y="44063"/>
                  </a:lnTo>
                  <a:lnTo>
                    <a:pt x="29509" y="44449"/>
                  </a:lnTo>
                  <a:lnTo>
                    <a:pt x="30155" y="45268"/>
                  </a:lnTo>
                  <a:lnTo>
                    <a:pt x="30409" y="46880"/>
                  </a:lnTo>
                  <a:lnTo>
                    <a:pt x="30217" y="48124"/>
                  </a:lnTo>
                  <a:lnTo>
                    <a:pt x="29832" y="49349"/>
                  </a:lnTo>
                  <a:lnTo>
                    <a:pt x="28998" y="53845"/>
                  </a:lnTo>
                  <a:lnTo>
                    <a:pt x="28504" y="55185"/>
                  </a:lnTo>
                  <a:lnTo>
                    <a:pt x="27834" y="55711"/>
                  </a:lnTo>
                  <a:lnTo>
                    <a:pt x="26905" y="56169"/>
                  </a:lnTo>
                  <a:lnTo>
                    <a:pt x="26443" y="57429"/>
                  </a:lnTo>
                  <a:lnTo>
                    <a:pt x="26146" y="58873"/>
                  </a:lnTo>
                  <a:lnTo>
                    <a:pt x="25685" y="59923"/>
                  </a:lnTo>
                  <a:lnTo>
                    <a:pt x="24664" y="60625"/>
                  </a:lnTo>
                  <a:lnTo>
                    <a:pt x="22439" y="61486"/>
                  </a:lnTo>
                  <a:lnTo>
                    <a:pt x="21342" y="62139"/>
                  </a:lnTo>
                  <a:lnTo>
                    <a:pt x="20519" y="63091"/>
                  </a:lnTo>
                  <a:lnTo>
                    <a:pt x="19780" y="64167"/>
                  </a:lnTo>
                  <a:lnTo>
                    <a:pt x="18951" y="65035"/>
                  </a:lnTo>
                  <a:lnTo>
                    <a:pt x="17877" y="65344"/>
                  </a:lnTo>
                  <a:lnTo>
                    <a:pt x="15731" y="65540"/>
                  </a:lnTo>
                  <a:lnTo>
                    <a:pt x="5554" y="70492"/>
                  </a:lnTo>
                  <a:lnTo>
                    <a:pt x="3632" y="70155"/>
                  </a:lnTo>
                  <a:lnTo>
                    <a:pt x="2302" y="67498"/>
                  </a:lnTo>
                  <a:lnTo>
                    <a:pt x="1953" y="65636"/>
                  </a:lnTo>
                  <a:lnTo>
                    <a:pt x="1693" y="60293"/>
                  </a:lnTo>
                  <a:lnTo>
                    <a:pt x="3085" y="60549"/>
                  </a:lnTo>
                  <a:lnTo>
                    <a:pt x="3921" y="58377"/>
                  </a:lnTo>
                  <a:lnTo>
                    <a:pt x="4555" y="53023"/>
                  </a:lnTo>
                  <a:lnTo>
                    <a:pt x="4249" y="49767"/>
                  </a:lnTo>
                  <a:lnTo>
                    <a:pt x="2842" y="48195"/>
                  </a:lnTo>
                  <a:lnTo>
                    <a:pt x="1149" y="47061"/>
                  </a:lnTo>
                  <a:lnTo>
                    <a:pt x="0" y="45062"/>
                  </a:lnTo>
                  <a:lnTo>
                    <a:pt x="130" y="43024"/>
                  </a:lnTo>
                  <a:lnTo>
                    <a:pt x="1474" y="36147"/>
                  </a:lnTo>
                  <a:lnTo>
                    <a:pt x="2174" y="34688"/>
                  </a:lnTo>
                  <a:lnTo>
                    <a:pt x="3607" y="33517"/>
                  </a:lnTo>
                  <a:lnTo>
                    <a:pt x="4452" y="30610"/>
                  </a:lnTo>
                  <a:lnTo>
                    <a:pt x="5004" y="25172"/>
                  </a:lnTo>
                  <a:lnTo>
                    <a:pt x="4855" y="24538"/>
                  </a:lnTo>
                  <a:lnTo>
                    <a:pt x="4066" y="23067"/>
                  </a:lnTo>
                  <a:lnTo>
                    <a:pt x="3885" y="22419"/>
                  </a:lnTo>
                  <a:lnTo>
                    <a:pt x="4118" y="21947"/>
                  </a:lnTo>
                  <a:lnTo>
                    <a:pt x="5266" y="20550"/>
                  </a:lnTo>
                  <a:lnTo>
                    <a:pt x="5599" y="19844"/>
                  </a:lnTo>
                  <a:lnTo>
                    <a:pt x="5348" y="16835"/>
                  </a:lnTo>
                  <a:lnTo>
                    <a:pt x="5697" y="15374"/>
                  </a:lnTo>
                  <a:lnTo>
                    <a:pt x="7124" y="14855"/>
                  </a:lnTo>
                  <a:lnTo>
                    <a:pt x="9079" y="14511"/>
                  </a:lnTo>
                  <a:lnTo>
                    <a:pt x="11458" y="13355"/>
                  </a:lnTo>
                  <a:lnTo>
                    <a:pt x="13613" y="11800"/>
                  </a:lnTo>
                  <a:lnTo>
                    <a:pt x="14893" y="10205"/>
                  </a:lnTo>
                  <a:lnTo>
                    <a:pt x="15021" y="7682"/>
                  </a:lnTo>
                  <a:lnTo>
                    <a:pt x="14557" y="4400"/>
                  </a:lnTo>
                  <a:lnTo>
                    <a:pt x="14459" y="1635"/>
                  </a:lnTo>
                  <a:lnTo>
                    <a:pt x="15632" y="567"/>
                  </a:lnTo>
                  <a:lnTo>
                    <a:pt x="16739" y="523"/>
                  </a:lnTo>
                  <a:lnTo>
                    <a:pt x="18680" y="3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grpSp>
      <p:pic>
        <p:nvPicPr>
          <p:cNvPr id="55" name="Graphic 54">
            <a:extLst>
              <a:ext uri="{FF2B5EF4-FFF2-40B4-BE49-F238E27FC236}">
                <a16:creationId xmlns:a16="http://schemas.microsoft.com/office/drawing/2014/main" id="{EE0FD487-5810-2EB8-D2AD-EC0EE5CF6872}"/>
              </a:ext>
              <a:ext uri="{C183D7F6-B498-43B3-948B-1728B52AA6E4}">
                <adec:decorative xmlns:adec="http://schemas.microsoft.com/office/drawing/2017/decorative" val="1"/>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423021" y="2916226"/>
            <a:ext cx="365125" cy="365125"/>
          </a:xfrm>
          <a:prstGeom prst="rect">
            <a:avLst/>
          </a:prstGeom>
        </p:spPr>
      </p:pic>
      <p:sp>
        <p:nvSpPr>
          <p:cNvPr id="60" name="TextBox 59">
            <a:extLst>
              <a:ext uri="{FF2B5EF4-FFF2-40B4-BE49-F238E27FC236}">
                <a16:creationId xmlns:a16="http://schemas.microsoft.com/office/drawing/2014/main" id="{C23CFCE6-BB53-9738-997D-1A95494BBEB3}"/>
              </a:ext>
              <a:ext uri="{C183D7F6-B498-43B3-948B-1728B52AA6E4}">
                <adec:decorative xmlns:adec="http://schemas.microsoft.com/office/drawing/2017/decorative" val="1"/>
              </a:ext>
            </a:extLst>
          </p:cNvPr>
          <p:cNvSpPr txBox="1"/>
          <p:nvPr/>
        </p:nvSpPr>
        <p:spPr>
          <a:xfrm>
            <a:off x="5347245" y="3917113"/>
            <a:ext cx="3206389" cy="430887"/>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931B2F"/>
                </a:solidFill>
                <a:effectLst/>
                <a:uLnTx/>
                <a:uFillTx/>
                <a:latin typeface="Arial Narrow"/>
                <a:ea typeface="+mn-ea"/>
                <a:cs typeface="+mn-cs"/>
              </a:rPr>
              <a:t>8</a:t>
            </a:r>
            <a:r>
              <a:rPr lang="en-AU" sz="1100" b="1">
                <a:solidFill>
                  <a:srgbClr val="931B2F"/>
                </a:solidFill>
                <a:latin typeface="Arial Narrow"/>
              </a:rPr>
              <a:t>4</a:t>
            </a:r>
            <a:r>
              <a:rPr kumimoji="0" lang="en-AU" sz="1100" b="1" i="0" u="none" strike="noStrike" kern="1200" cap="none" spc="0" normalizeH="0" baseline="0" noProof="0">
                <a:ln>
                  <a:noFill/>
                </a:ln>
                <a:solidFill>
                  <a:srgbClr val="931B2F"/>
                </a:solidFill>
                <a:effectLst/>
                <a:uLnTx/>
                <a:uFillTx/>
                <a:latin typeface="Arial Narrow"/>
                <a:ea typeface="+mn-ea"/>
                <a:cs typeface="+mn-cs"/>
              </a:rPr>
              <a:t>% </a:t>
            </a:r>
            <a:r>
              <a:rPr kumimoji="0" lang="en-AU" sz="1100" b="0" i="0" u="none" strike="noStrike" kern="1200" cap="none" spc="0" normalizeH="0" baseline="0" noProof="0">
                <a:ln>
                  <a:noFill/>
                </a:ln>
                <a:solidFill>
                  <a:srgbClr val="000000"/>
                </a:solidFill>
                <a:effectLst/>
                <a:uLnTx/>
                <a:uFillTx/>
                <a:latin typeface="Arial Narrow"/>
                <a:ea typeface="+mn-ea"/>
                <a:cs typeface="+mn-cs"/>
              </a:rPr>
              <a:t>of cadets had a tertiary qualification prior to the cadetship. </a:t>
            </a:r>
          </a:p>
        </p:txBody>
      </p:sp>
      <p:sp>
        <p:nvSpPr>
          <p:cNvPr id="62" name="TextBox 61">
            <a:extLst>
              <a:ext uri="{FF2B5EF4-FFF2-40B4-BE49-F238E27FC236}">
                <a16:creationId xmlns:a16="http://schemas.microsoft.com/office/drawing/2014/main" id="{829E7C21-52C3-1EF5-5BA9-410F07A774FD}"/>
              </a:ext>
              <a:ext uri="{C183D7F6-B498-43B3-948B-1728B52AA6E4}">
                <adec:decorative xmlns:adec="http://schemas.microsoft.com/office/drawing/2017/decorative" val="1"/>
              </a:ext>
            </a:extLst>
          </p:cNvPr>
          <p:cNvSpPr txBox="1"/>
          <p:nvPr/>
        </p:nvSpPr>
        <p:spPr>
          <a:xfrm>
            <a:off x="4710727" y="1936892"/>
            <a:ext cx="95895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a:ln>
                  <a:noFill/>
                </a:ln>
                <a:solidFill>
                  <a:srgbClr val="931B2F"/>
                </a:solidFill>
                <a:effectLst/>
                <a:uLnTx/>
                <a:uFillTx/>
                <a:latin typeface="Arial Narrow"/>
                <a:ea typeface="+mn-ea"/>
                <a:cs typeface="+mn-cs"/>
              </a:rPr>
              <a:t>60%</a:t>
            </a:r>
            <a:endParaRPr kumimoji="0" lang="en-US" b="0" i="0" u="none" strike="noStrike" kern="1200" cap="none" spc="0" normalizeH="0" baseline="0" noProof="0">
              <a:ln>
                <a:noFill/>
              </a:ln>
              <a:solidFill>
                <a:srgbClr val="191919"/>
              </a:solidFill>
              <a:effectLst/>
              <a:uLnTx/>
              <a:uFillTx/>
              <a:latin typeface="Arial Narrow"/>
              <a:ea typeface="+mn-ea"/>
              <a:cs typeface="+mn-cs"/>
            </a:endParaRPr>
          </a:p>
        </p:txBody>
      </p:sp>
      <p:sp>
        <p:nvSpPr>
          <p:cNvPr id="63" name="TextBox 62">
            <a:extLst>
              <a:ext uri="{FF2B5EF4-FFF2-40B4-BE49-F238E27FC236}">
                <a16:creationId xmlns:a16="http://schemas.microsoft.com/office/drawing/2014/main" id="{C2841B30-9B7B-31F6-6198-AAD39146C48D}"/>
              </a:ext>
              <a:ext uri="{C183D7F6-B498-43B3-948B-1728B52AA6E4}">
                <adec:decorative xmlns:adec="http://schemas.microsoft.com/office/drawing/2017/decorative" val="1"/>
              </a:ext>
            </a:extLst>
          </p:cNvPr>
          <p:cNvSpPr txBox="1"/>
          <p:nvPr/>
        </p:nvSpPr>
        <p:spPr>
          <a:xfrm>
            <a:off x="4702226" y="2367533"/>
            <a:ext cx="95895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a:ln>
                  <a:noFill/>
                </a:ln>
                <a:solidFill>
                  <a:srgbClr val="931B2F"/>
                </a:solidFill>
                <a:effectLst/>
                <a:uLnTx/>
                <a:uFillTx/>
                <a:latin typeface="Arial Narrow"/>
                <a:ea typeface="+mn-ea"/>
                <a:cs typeface="+mn-cs"/>
              </a:rPr>
              <a:t>10% </a:t>
            </a:r>
            <a:endParaRPr kumimoji="0" lang="en-US" b="0" i="0" u="none" strike="noStrike" kern="1200" cap="none" spc="0" normalizeH="0" baseline="0" noProof="0">
              <a:ln>
                <a:noFill/>
              </a:ln>
              <a:solidFill>
                <a:srgbClr val="191919"/>
              </a:solidFill>
              <a:effectLst/>
              <a:uLnTx/>
              <a:uFillTx/>
              <a:latin typeface="Arial Narrow"/>
              <a:ea typeface="+mn-ea"/>
              <a:cs typeface="+mn-cs"/>
            </a:endParaRPr>
          </a:p>
        </p:txBody>
      </p:sp>
      <p:pic>
        <p:nvPicPr>
          <p:cNvPr id="64" name="Graphic 63">
            <a:extLst>
              <a:ext uri="{FF2B5EF4-FFF2-40B4-BE49-F238E27FC236}">
                <a16:creationId xmlns:a16="http://schemas.microsoft.com/office/drawing/2014/main" id="{4800CA87-E493-4CA2-ED58-764E6D53D16A}"/>
              </a:ext>
              <a:ext uri="{C183D7F6-B498-43B3-948B-1728B52AA6E4}">
                <adec:decorative xmlns:adec="http://schemas.microsoft.com/office/drawing/2017/decorative" val="1"/>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4763917" y="3831288"/>
            <a:ext cx="557616" cy="557616"/>
          </a:xfrm>
          <a:prstGeom prst="rect">
            <a:avLst/>
          </a:prstGeom>
        </p:spPr>
      </p:pic>
      <p:sp>
        <p:nvSpPr>
          <p:cNvPr id="65" name="Freeform 965">
            <a:extLst>
              <a:ext uri="{FF2B5EF4-FFF2-40B4-BE49-F238E27FC236}">
                <a16:creationId xmlns:a16="http://schemas.microsoft.com/office/drawing/2014/main" id="{429140AB-90F5-2E98-247A-0C4C728A6444}"/>
              </a:ext>
              <a:ext uri="{C183D7F6-B498-43B3-948B-1728B52AA6E4}">
                <adec:decorative xmlns:adec="http://schemas.microsoft.com/office/drawing/2017/decorative" val="1"/>
              </a:ext>
            </a:extLst>
          </p:cNvPr>
          <p:cNvSpPr>
            <a:spLocks noChangeAspect="1" noEditPoints="1"/>
          </p:cNvSpPr>
          <p:nvPr/>
        </p:nvSpPr>
        <p:spPr bwMode="auto">
          <a:xfrm>
            <a:off x="4843552" y="4557750"/>
            <a:ext cx="398346" cy="342662"/>
          </a:xfrm>
          <a:custGeom>
            <a:avLst/>
            <a:gdLst>
              <a:gd name="T0" fmla="*/ 585 w 585"/>
              <a:gd name="T1" fmla="*/ 261 h 502"/>
              <a:gd name="T2" fmla="*/ 0 w 585"/>
              <a:gd name="T3" fmla="*/ 261 h 502"/>
              <a:gd name="T4" fmla="*/ 0 w 585"/>
              <a:gd name="T5" fmla="*/ 136 h 502"/>
              <a:gd name="T6" fmla="*/ 52 w 585"/>
              <a:gd name="T7" fmla="*/ 84 h 502"/>
              <a:gd name="T8" fmla="*/ 167 w 585"/>
              <a:gd name="T9" fmla="*/ 84 h 502"/>
              <a:gd name="T10" fmla="*/ 167 w 585"/>
              <a:gd name="T11" fmla="*/ 31 h 502"/>
              <a:gd name="T12" fmla="*/ 198 w 585"/>
              <a:gd name="T13" fmla="*/ 0 h 502"/>
              <a:gd name="T14" fmla="*/ 386 w 585"/>
              <a:gd name="T15" fmla="*/ 0 h 502"/>
              <a:gd name="T16" fmla="*/ 418 w 585"/>
              <a:gd name="T17" fmla="*/ 31 h 502"/>
              <a:gd name="T18" fmla="*/ 418 w 585"/>
              <a:gd name="T19" fmla="*/ 84 h 502"/>
              <a:gd name="T20" fmla="*/ 533 w 585"/>
              <a:gd name="T21" fmla="*/ 84 h 502"/>
              <a:gd name="T22" fmla="*/ 585 w 585"/>
              <a:gd name="T23" fmla="*/ 136 h 502"/>
              <a:gd name="T24" fmla="*/ 585 w 585"/>
              <a:gd name="T25" fmla="*/ 261 h 502"/>
              <a:gd name="T26" fmla="*/ 585 w 585"/>
              <a:gd name="T27" fmla="*/ 450 h 502"/>
              <a:gd name="T28" fmla="*/ 533 w 585"/>
              <a:gd name="T29" fmla="*/ 502 h 502"/>
              <a:gd name="T30" fmla="*/ 52 w 585"/>
              <a:gd name="T31" fmla="*/ 502 h 502"/>
              <a:gd name="T32" fmla="*/ 0 w 585"/>
              <a:gd name="T33" fmla="*/ 450 h 502"/>
              <a:gd name="T34" fmla="*/ 0 w 585"/>
              <a:gd name="T35" fmla="*/ 293 h 502"/>
              <a:gd name="T36" fmla="*/ 219 w 585"/>
              <a:gd name="T37" fmla="*/ 293 h 502"/>
              <a:gd name="T38" fmla="*/ 219 w 585"/>
              <a:gd name="T39" fmla="*/ 345 h 502"/>
              <a:gd name="T40" fmla="*/ 240 w 585"/>
              <a:gd name="T41" fmla="*/ 366 h 502"/>
              <a:gd name="T42" fmla="*/ 345 w 585"/>
              <a:gd name="T43" fmla="*/ 366 h 502"/>
              <a:gd name="T44" fmla="*/ 366 w 585"/>
              <a:gd name="T45" fmla="*/ 345 h 502"/>
              <a:gd name="T46" fmla="*/ 366 w 585"/>
              <a:gd name="T47" fmla="*/ 293 h 502"/>
              <a:gd name="T48" fmla="*/ 585 w 585"/>
              <a:gd name="T49" fmla="*/ 293 h 502"/>
              <a:gd name="T50" fmla="*/ 585 w 585"/>
              <a:gd name="T51" fmla="*/ 450 h 502"/>
              <a:gd name="T52" fmla="*/ 376 w 585"/>
              <a:gd name="T53" fmla="*/ 84 h 502"/>
              <a:gd name="T54" fmla="*/ 376 w 585"/>
              <a:gd name="T55" fmla="*/ 42 h 502"/>
              <a:gd name="T56" fmla="*/ 209 w 585"/>
              <a:gd name="T57" fmla="*/ 42 h 502"/>
              <a:gd name="T58" fmla="*/ 209 w 585"/>
              <a:gd name="T59" fmla="*/ 84 h 502"/>
              <a:gd name="T60" fmla="*/ 376 w 585"/>
              <a:gd name="T61" fmla="*/ 84 h 502"/>
              <a:gd name="T62" fmla="*/ 334 w 585"/>
              <a:gd name="T63" fmla="*/ 335 h 502"/>
              <a:gd name="T64" fmla="*/ 251 w 585"/>
              <a:gd name="T65" fmla="*/ 335 h 502"/>
              <a:gd name="T66" fmla="*/ 251 w 585"/>
              <a:gd name="T67" fmla="*/ 293 h 502"/>
              <a:gd name="T68" fmla="*/ 334 w 585"/>
              <a:gd name="T69" fmla="*/ 293 h 502"/>
              <a:gd name="T70" fmla="*/ 334 w 585"/>
              <a:gd name="T71" fmla="*/ 33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5" h="502">
                <a:moveTo>
                  <a:pt x="585" y="261"/>
                </a:moveTo>
                <a:cubicBezTo>
                  <a:pt x="0" y="261"/>
                  <a:pt x="0" y="261"/>
                  <a:pt x="0" y="261"/>
                </a:cubicBezTo>
                <a:cubicBezTo>
                  <a:pt x="0" y="136"/>
                  <a:pt x="0" y="136"/>
                  <a:pt x="0" y="136"/>
                </a:cubicBezTo>
                <a:cubicBezTo>
                  <a:pt x="0" y="107"/>
                  <a:pt x="23" y="84"/>
                  <a:pt x="52" y="84"/>
                </a:cubicBezTo>
                <a:cubicBezTo>
                  <a:pt x="167" y="84"/>
                  <a:pt x="167" y="84"/>
                  <a:pt x="167" y="84"/>
                </a:cubicBezTo>
                <a:cubicBezTo>
                  <a:pt x="167" y="31"/>
                  <a:pt x="167" y="31"/>
                  <a:pt x="167" y="31"/>
                </a:cubicBezTo>
                <a:cubicBezTo>
                  <a:pt x="167" y="14"/>
                  <a:pt x="181" y="0"/>
                  <a:pt x="198" y="0"/>
                </a:cubicBezTo>
                <a:cubicBezTo>
                  <a:pt x="386" y="0"/>
                  <a:pt x="386" y="0"/>
                  <a:pt x="386" y="0"/>
                </a:cubicBezTo>
                <a:cubicBezTo>
                  <a:pt x="404" y="0"/>
                  <a:pt x="418" y="14"/>
                  <a:pt x="418" y="31"/>
                </a:cubicBezTo>
                <a:cubicBezTo>
                  <a:pt x="418" y="84"/>
                  <a:pt x="418" y="84"/>
                  <a:pt x="418" y="84"/>
                </a:cubicBezTo>
                <a:cubicBezTo>
                  <a:pt x="533" y="84"/>
                  <a:pt x="533" y="84"/>
                  <a:pt x="533" y="84"/>
                </a:cubicBezTo>
                <a:cubicBezTo>
                  <a:pt x="562" y="84"/>
                  <a:pt x="585" y="107"/>
                  <a:pt x="585" y="136"/>
                </a:cubicBezTo>
                <a:lnTo>
                  <a:pt x="585" y="261"/>
                </a:lnTo>
                <a:close/>
                <a:moveTo>
                  <a:pt x="585" y="450"/>
                </a:moveTo>
                <a:cubicBezTo>
                  <a:pt x="585" y="478"/>
                  <a:pt x="562" y="502"/>
                  <a:pt x="533" y="502"/>
                </a:cubicBezTo>
                <a:cubicBezTo>
                  <a:pt x="52" y="502"/>
                  <a:pt x="52" y="502"/>
                  <a:pt x="52" y="502"/>
                </a:cubicBezTo>
                <a:cubicBezTo>
                  <a:pt x="23" y="502"/>
                  <a:pt x="0" y="478"/>
                  <a:pt x="0" y="450"/>
                </a:cubicBezTo>
                <a:cubicBezTo>
                  <a:pt x="0" y="293"/>
                  <a:pt x="0" y="293"/>
                  <a:pt x="0" y="293"/>
                </a:cubicBezTo>
                <a:cubicBezTo>
                  <a:pt x="219" y="293"/>
                  <a:pt x="219" y="293"/>
                  <a:pt x="219" y="293"/>
                </a:cubicBezTo>
                <a:cubicBezTo>
                  <a:pt x="219" y="345"/>
                  <a:pt x="219" y="345"/>
                  <a:pt x="219" y="345"/>
                </a:cubicBezTo>
                <a:cubicBezTo>
                  <a:pt x="219" y="357"/>
                  <a:pt x="229" y="366"/>
                  <a:pt x="240" y="366"/>
                </a:cubicBezTo>
                <a:cubicBezTo>
                  <a:pt x="345" y="366"/>
                  <a:pt x="345" y="366"/>
                  <a:pt x="345" y="366"/>
                </a:cubicBezTo>
                <a:cubicBezTo>
                  <a:pt x="356" y="366"/>
                  <a:pt x="366" y="357"/>
                  <a:pt x="366" y="345"/>
                </a:cubicBezTo>
                <a:cubicBezTo>
                  <a:pt x="366" y="293"/>
                  <a:pt x="366" y="293"/>
                  <a:pt x="366" y="293"/>
                </a:cubicBezTo>
                <a:cubicBezTo>
                  <a:pt x="585" y="293"/>
                  <a:pt x="585" y="293"/>
                  <a:pt x="585" y="293"/>
                </a:cubicBezTo>
                <a:lnTo>
                  <a:pt x="585" y="450"/>
                </a:lnTo>
                <a:close/>
                <a:moveTo>
                  <a:pt x="376" y="84"/>
                </a:moveTo>
                <a:cubicBezTo>
                  <a:pt x="376" y="42"/>
                  <a:pt x="376" y="42"/>
                  <a:pt x="376" y="42"/>
                </a:cubicBezTo>
                <a:cubicBezTo>
                  <a:pt x="209" y="42"/>
                  <a:pt x="209" y="42"/>
                  <a:pt x="209" y="42"/>
                </a:cubicBezTo>
                <a:cubicBezTo>
                  <a:pt x="209" y="84"/>
                  <a:pt x="209" y="84"/>
                  <a:pt x="209" y="84"/>
                </a:cubicBezTo>
                <a:lnTo>
                  <a:pt x="376" y="84"/>
                </a:lnTo>
                <a:close/>
                <a:moveTo>
                  <a:pt x="334" y="335"/>
                </a:moveTo>
                <a:cubicBezTo>
                  <a:pt x="251" y="335"/>
                  <a:pt x="251" y="335"/>
                  <a:pt x="251" y="335"/>
                </a:cubicBezTo>
                <a:cubicBezTo>
                  <a:pt x="251" y="293"/>
                  <a:pt x="251" y="293"/>
                  <a:pt x="251" y="293"/>
                </a:cubicBezTo>
                <a:cubicBezTo>
                  <a:pt x="334" y="293"/>
                  <a:pt x="334" y="293"/>
                  <a:pt x="334" y="293"/>
                </a:cubicBezTo>
                <a:lnTo>
                  <a:pt x="334" y="335"/>
                </a:lnTo>
                <a:close/>
              </a:path>
            </a:pathLst>
          </a:cu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63" b="0" i="0" u="none" strike="noStrike" kern="1200" cap="none" spc="0" normalizeH="0" baseline="0" noProof="0">
              <a:ln>
                <a:noFill/>
              </a:ln>
              <a:solidFill>
                <a:srgbClr val="191919"/>
              </a:solidFill>
              <a:effectLst/>
              <a:uLnTx/>
              <a:uFillTx/>
              <a:latin typeface="Arial Narrow"/>
              <a:ea typeface="+mn-ea"/>
              <a:cs typeface="+mn-cs"/>
            </a:endParaRPr>
          </a:p>
        </p:txBody>
      </p:sp>
      <p:sp>
        <p:nvSpPr>
          <p:cNvPr id="66" name="TextBox 65">
            <a:extLst>
              <a:ext uri="{FF2B5EF4-FFF2-40B4-BE49-F238E27FC236}">
                <a16:creationId xmlns:a16="http://schemas.microsoft.com/office/drawing/2014/main" id="{56B624A4-989B-A372-5237-F300B6D82260}"/>
              </a:ext>
              <a:ext uri="{C183D7F6-B498-43B3-948B-1728B52AA6E4}">
                <adec:decorative xmlns:adec="http://schemas.microsoft.com/office/drawing/2017/decorative" val="1"/>
              </a:ext>
            </a:extLst>
          </p:cNvPr>
          <p:cNvSpPr txBox="1"/>
          <p:nvPr/>
        </p:nvSpPr>
        <p:spPr>
          <a:xfrm>
            <a:off x="5347245" y="4539329"/>
            <a:ext cx="3206389" cy="430887"/>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931B2F"/>
                </a:solidFill>
                <a:effectLst/>
                <a:uLnTx/>
                <a:uFillTx/>
                <a:latin typeface="Arial Narrow"/>
                <a:ea typeface="+mn-ea"/>
                <a:cs typeface="+mn-cs"/>
              </a:rPr>
              <a:t>79% </a:t>
            </a:r>
            <a:r>
              <a:rPr kumimoji="0" lang="en-AU" sz="1100" b="0" i="0" u="none" strike="noStrike" kern="1200" cap="none" spc="0" normalizeH="0" baseline="0" noProof="0">
                <a:ln>
                  <a:noFill/>
                </a:ln>
                <a:solidFill>
                  <a:srgbClr val="000000"/>
                </a:solidFill>
                <a:effectLst/>
                <a:uLnTx/>
                <a:uFillTx/>
                <a:latin typeface="Arial Narrow"/>
                <a:ea typeface="+mn-ea"/>
                <a:cs typeface="+mn-cs"/>
              </a:rPr>
              <a:t>of cadets were unemployed prior to the cadetship. A further 19% were working part-time or full-time. </a:t>
            </a:r>
          </a:p>
        </p:txBody>
      </p:sp>
      <p:sp>
        <p:nvSpPr>
          <p:cNvPr id="16" name="TextBox 15">
            <a:extLst>
              <a:ext uri="{FF2B5EF4-FFF2-40B4-BE49-F238E27FC236}">
                <a16:creationId xmlns:a16="http://schemas.microsoft.com/office/drawing/2014/main" id="{D4F5E76E-8B07-7714-5EF4-7911BB16BD00}"/>
              </a:ext>
              <a:ext uri="{C183D7F6-B498-43B3-948B-1728B52AA6E4}">
                <adec:decorative xmlns:adec="http://schemas.microsoft.com/office/drawing/2017/decorative" val="1"/>
              </a:ext>
            </a:extLst>
          </p:cNvPr>
          <p:cNvSpPr txBox="1"/>
          <p:nvPr/>
        </p:nvSpPr>
        <p:spPr>
          <a:xfrm>
            <a:off x="5384524" y="2395902"/>
            <a:ext cx="4963362" cy="261610"/>
          </a:xfrm>
          <a:prstGeom prst="rect">
            <a:avLst/>
          </a:prstGeom>
          <a:noFill/>
        </p:spPr>
        <p:txBody>
          <a:bodyPr wrap="square">
            <a:spAutoFit/>
          </a:bodyPr>
          <a:lstStyle/>
          <a:p>
            <a:pPr defTabSz="914400">
              <a:defRPr/>
            </a:pPr>
            <a:r>
              <a:rPr lang="en-AU" sz="1100">
                <a:solidFill>
                  <a:srgbClr val="000000"/>
                </a:solidFill>
                <a:latin typeface="Arial Narrow"/>
              </a:rPr>
              <a:t>Identify as Refugee / Asylum seekers.</a:t>
            </a:r>
            <a:endParaRPr kumimoji="0" lang="en-AU" sz="1100" b="0" i="0" u="none" strike="noStrike" kern="1200" cap="none" spc="0" normalizeH="0" baseline="0" noProof="0">
              <a:ln>
                <a:noFill/>
              </a:ln>
              <a:solidFill>
                <a:srgbClr val="000000"/>
              </a:solidFill>
              <a:effectLst/>
              <a:uLnTx/>
              <a:uFillTx/>
              <a:latin typeface="Arial Narrow"/>
              <a:ea typeface="+mn-ea"/>
              <a:cs typeface="+mn-cs"/>
            </a:endParaRPr>
          </a:p>
        </p:txBody>
      </p:sp>
      <p:sp>
        <p:nvSpPr>
          <p:cNvPr id="17" name="TextBox 16">
            <a:extLst>
              <a:ext uri="{FF2B5EF4-FFF2-40B4-BE49-F238E27FC236}">
                <a16:creationId xmlns:a16="http://schemas.microsoft.com/office/drawing/2014/main" id="{E1D494FC-5D50-E7F7-8BF3-5D2C47AE454B}"/>
              </a:ext>
              <a:ext uri="{C183D7F6-B498-43B3-948B-1728B52AA6E4}">
                <adec:decorative xmlns:adec="http://schemas.microsoft.com/office/drawing/2017/decorative" val="1"/>
              </a:ext>
            </a:extLst>
          </p:cNvPr>
          <p:cNvSpPr txBox="1"/>
          <p:nvPr/>
        </p:nvSpPr>
        <p:spPr>
          <a:xfrm>
            <a:off x="4702226" y="2790092"/>
            <a:ext cx="95895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a:solidFill>
                  <a:srgbClr val="931B2F"/>
                </a:solidFill>
                <a:latin typeface="Arial Narrow"/>
              </a:rPr>
              <a:t>5</a:t>
            </a:r>
            <a:r>
              <a:rPr kumimoji="0" lang="en-AU" b="1" i="0" u="none" strike="noStrike" kern="1200" cap="none" spc="0" normalizeH="0" baseline="0" noProof="0">
                <a:ln>
                  <a:noFill/>
                </a:ln>
                <a:solidFill>
                  <a:srgbClr val="931B2F"/>
                </a:solidFill>
                <a:effectLst/>
                <a:uLnTx/>
                <a:uFillTx/>
                <a:latin typeface="Arial Narrow"/>
                <a:ea typeface="+mn-ea"/>
                <a:cs typeface="+mn-cs"/>
              </a:rPr>
              <a:t>% </a:t>
            </a:r>
            <a:endParaRPr kumimoji="0" lang="en-US" b="0" i="0" u="none" strike="noStrike" kern="1200" cap="none" spc="0" normalizeH="0" baseline="0" noProof="0">
              <a:ln>
                <a:noFill/>
              </a:ln>
              <a:solidFill>
                <a:srgbClr val="191919"/>
              </a:solidFill>
              <a:effectLst/>
              <a:uLnTx/>
              <a:uFillTx/>
              <a:latin typeface="Arial Narrow"/>
              <a:ea typeface="+mn-ea"/>
              <a:cs typeface="+mn-cs"/>
            </a:endParaRPr>
          </a:p>
        </p:txBody>
      </p:sp>
      <p:sp>
        <p:nvSpPr>
          <p:cNvPr id="18" name="TextBox 17">
            <a:extLst>
              <a:ext uri="{FF2B5EF4-FFF2-40B4-BE49-F238E27FC236}">
                <a16:creationId xmlns:a16="http://schemas.microsoft.com/office/drawing/2014/main" id="{6553BE35-5066-1EB5-02BD-4DF367A4620E}"/>
              </a:ext>
              <a:ext uri="{C183D7F6-B498-43B3-948B-1728B52AA6E4}">
                <adec:decorative xmlns:adec="http://schemas.microsoft.com/office/drawing/2017/decorative" val="1"/>
              </a:ext>
            </a:extLst>
          </p:cNvPr>
          <p:cNvSpPr txBox="1"/>
          <p:nvPr/>
        </p:nvSpPr>
        <p:spPr>
          <a:xfrm>
            <a:off x="5384524" y="2818461"/>
            <a:ext cx="4963362" cy="261610"/>
          </a:xfrm>
          <a:prstGeom prst="rect">
            <a:avLst/>
          </a:prstGeom>
          <a:noFill/>
        </p:spPr>
        <p:txBody>
          <a:bodyPr wrap="square">
            <a:spAutoFit/>
          </a:bodyPr>
          <a:lstStyle/>
          <a:p>
            <a:pPr defTabSz="914400">
              <a:defRPr/>
            </a:pPr>
            <a:r>
              <a:rPr lang="en-AU" sz="1100">
                <a:solidFill>
                  <a:srgbClr val="000000"/>
                </a:solidFill>
                <a:latin typeface="Arial Narrow"/>
              </a:rPr>
              <a:t>Identify as First Nations.</a:t>
            </a:r>
            <a:endParaRPr kumimoji="0" lang="en-AU" sz="1100" b="0" i="0" u="none" strike="noStrike" kern="1200" cap="none" spc="0" normalizeH="0" baseline="0" noProof="0">
              <a:ln>
                <a:noFill/>
              </a:ln>
              <a:solidFill>
                <a:srgbClr val="000000"/>
              </a:solidFill>
              <a:effectLst/>
              <a:uLnTx/>
              <a:uFillTx/>
              <a:latin typeface="Arial Narrow"/>
              <a:ea typeface="+mn-ea"/>
              <a:cs typeface="+mn-cs"/>
            </a:endParaRPr>
          </a:p>
        </p:txBody>
      </p:sp>
    </p:spTree>
    <p:extLst>
      <p:ext uri="{BB962C8B-B14F-4D97-AF65-F5344CB8AC3E}">
        <p14:creationId xmlns:p14="http://schemas.microsoft.com/office/powerpoint/2010/main" val="2987094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8">
            <a:extLst>
              <a:ext uri="{FF2B5EF4-FFF2-40B4-BE49-F238E27FC236}">
                <a16:creationId xmlns:a16="http://schemas.microsoft.com/office/drawing/2014/main" id="{737C6A4F-CBBA-E1C7-7507-40CA9653ADD9}"/>
              </a:ext>
              <a:ext uri="{C183D7F6-B498-43B3-948B-1728B52AA6E4}">
                <adec:decorative xmlns:adec="http://schemas.microsoft.com/office/drawing/2017/decorative" val="1"/>
              </a:ext>
            </a:extLst>
          </p:cNvPr>
          <p:cNvSpPr>
            <a:spLocks/>
          </p:cNvSpPr>
          <p:nvPr>
            <p:custDataLst>
              <p:tags r:id="rId1"/>
            </p:custDataLst>
          </p:nvPr>
        </p:nvSpPr>
        <p:spPr bwMode="gray">
          <a:xfrm>
            <a:off x="6770992" y="1463467"/>
            <a:ext cx="2868655" cy="686470"/>
          </a:xfrm>
          <a:prstGeom prst="rect">
            <a:avLst/>
          </a:prstGeom>
          <a:solidFill>
            <a:schemeClr val="tx2"/>
          </a:solidFill>
          <a:ln w="19050">
            <a:noFill/>
            <a:miter lim="800000"/>
          </a:ln>
          <a:effectLst/>
        </p:spPr>
        <p:txBody>
          <a:bodyPr wrap="square" lIns="72000" tIns="72000" rIns="72000" bIns="72000" numCol="1" spcCol="72000" rtlCol="0" anchor="ctr" anchorCtr="0">
            <a:noAutofit/>
          </a:bodyPr>
          <a:lstStyle/>
          <a:p>
            <a:pPr marL="0" marR="0" lvl="0" indent="0" algn="l" defTabSz="457200" rtl="0" eaLnBrk="1" fontAlgn="auto" latinLnBrk="0" hangingPunct="1">
              <a:lnSpc>
                <a:spcPct val="100000"/>
              </a:lnSpc>
              <a:spcBef>
                <a:spcPts val="600"/>
              </a:spcBef>
              <a:spcAft>
                <a:spcPts val="0"/>
              </a:spcAft>
              <a:buClrTx/>
              <a:buSzTx/>
              <a:buFontTx/>
              <a:buNone/>
              <a:tabLst>
                <a:tab pos="1019757" algn="r"/>
              </a:tabLst>
              <a:defRPr/>
            </a:pPr>
            <a:r>
              <a:rPr lang="en-AU" altLang="de-DE" sz="1100" b="1">
                <a:solidFill>
                  <a:schemeClr val="bg1"/>
                </a:solidFill>
                <a:latin typeface="Arial Narrow"/>
                <a:ea typeface="Arial Unicode MS"/>
              </a:rPr>
              <a:t>MEGT created opportunities for continuous feedback, which meant the model was iterated and refined throughout the life of the project to meet the needs of employers </a:t>
            </a:r>
            <a:endParaRPr kumimoji="0" lang="en-AU" altLang="de-DE" sz="1100" b="1" i="0" u="none" strike="noStrike" kern="1200" cap="none" spc="0" normalizeH="0" baseline="0" noProof="0">
              <a:ln>
                <a:noFill/>
              </a:ln>
              <a:solidFill>
                <a:schemeClr val="bg1"/>
              </a:solidFill>
              <a:effectLst/>
              <a:uLnTx/>
              <a:uFillTx/>
              <a:latin typeface="Arial Narrow"/>
              <a:ea typeface="Arial Unicode MS"/>
              <a:cs typeface="+mn-cs"/>
            </a:endParaRPr>
          </a:p>
        </p:txBody>
      </p:sp>
      <p:sp>
        <p:nvSpPr>
          <p:cNvPr id="2" name="Text Placeholder 1">
            <a:extLst>
              <a:ext uri="{FF2B5EF4-FFF2-40B4-BE49-F238E27FC236}">
                <a16:creationId xmlns:a16="http://schemas.microsoft.com/office/drawing/2014/main" id="{31596C47-4342-4A64-F7C2-7893BDA311CA}"/>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1384995"/>
          </a:xfrm>
        </p:spPr>
        <p:txBody>
          <a:bodyPr/>
          <a:lstStyle/>
          <a:p>
            <a:r>
              <a:rPr lang="en-US"/>
              <a:t>The MEGT cadetship project was designed with employers, largely drawing on learnings and feedback received from an existing ‘earn while you learn’ model. The project focused on supporting women re-entering the workforce, with a strong focus on mentorship of cadets.</a:t>
            </a:r>
          </a:p>
          <a:p>
            <a:endParaRPr lang="en-US"/>
          </a:p>
          <a:p>
            <a:endParaRPr lang="en-US"/>
          </a:p>
        </p:txBody>
      </p:sp>
      <p:sp>
        <p:nvSpPr>
          <p:cNvPr id="3" name="Title 2">
            <a:extLst>
              <a:ext uri="{FF2B5EF4-FFF2-40B4-BE49-F238E27FC236}">
                <a16:creationId xmlns:a16="http://schemas.microsoft.com/office/drawing/2014/main" id="{EAC2887E-FE82-131C-F68D-7DC5ED88599B}"/>
              </a:ext>
              <a:ext uri="{C183D7F6-B498-43B3-948B-1728B52AA6E4}">
                <adec:decorative xmlns:adec="http://schemas.microsoft.com/office/drawing/2017/decorative" val="1"/>
              </a:ext>
            </a:extLst>
          </p:cNvPr>
          <p:cNvSpPr>
            <a:spLocks noGrp="1"/>
          </p:cNvSpPr>
          <p:nvPr>
            <p:ph type="title"/>
          </p:nvPr>
        </p:nvSpPr>
        <p:spPr/>
        <p:txBody>
          <a:bodyPr/>
          <a:lstStyle/>
          <a:p>
            <a:r>
              <a:rPr lang="en-US"/>
              <a:t>MEGT | Design</a:t>
            </a:r>
          </a:p>
        </p:txBody>
      </p:sp>
      <p:sp>
        <p:nvSpPr>
          <p:cNvPr id="4" name="Slide Number Placeholder 3">
            <a:extLst>
              <a:ext uri="{FF2B5EF4-FFF2-40B4-BE49-F238E27FC236}">
                <a16:creationId xmlns:a16="http://schemas.microsoft.com/office/drawing/2014/main" id="{12DBE656-F9FF-FAA6-E8FB-7D6E15A05990}"/>
              </a:ext>
              <a:ext uri="{C183D7F6-B498-43B3-948B-1728B52AA6E4}">
                <adec:decorative xmlns:adec="http://schemas.microsoft.com/office/drawing/2017/decorative" val="1"/>
              </a:ext>
            </a:extLst>
          </p:cNvPr>
          <p:cNvSpPr>
            <a:spLocks noGrp="1"/>
          </p:cNvSpPr>
          <p:nvPr>
            <p:ph type="sldNum" sz="quarter" idx="11"/>
          </p:nvPr>
        </p:nvSpPr>
        <p:spPr>
          <a:xfrm>
            <a:off x="9573013" y="6508024"/>
            <a:ext cx="3356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68FE7CA6-799E-C4A4-6ABF-742F7F995AF1}"/>
              </a:ext>
              <a:ext uri="{C183D7F6-B498-43B3-948B-1728B52AA6E4}">
                <adec:decorative xmlns:adec="http://schemas.microsoft.com/office/drawing/2017/decorative" val="1"/>
              </a:ext>
            </a:extLst>
          </p:cNvPr>
          <p:cNvSpPr>
            <a:spLocks noGrp="1"/>
          </p:cNvSpPr>
          <p:nvPr>
            <p:ph type="ftr" sz="quarter" idx="14"/>
          </p:nvPr>
        </p:nvSpPr>
        <p:spPr>
          <a:xfrm>
            <a:off x="150718" y="6574080"/>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 MEGT DSCT Final Implementation Report 2024.</a:t>
            </a:r>
          </a:p>
        </p:txBody>
      </p:sp>
      <p:sp>
        <p:nvSpPr>
          <p:cNvPr id="6" name="Rechteck 28">
            <a:extLst>
              <a:ext uri="{FF2B5EF4-FFF2-40B4-BE49-F238E27FC236}">
                <a16:creationId xmlns:a16="http://schemas.microsoft.com/office/drawing/2014/main" id="{147DF382-B76B-6836-4284-952FCD73B2B0}"/>
              </a:ext>
              <a:ext uri="{C183D7F6-B498-43B3-948B-1728B52AA6E4}">
                <adec:decorative xmlns:adec="http://schemas.microsoft.com/office/drawing/2017/decorative" val="1"/>
              </a:ext>
            </a:extLst>
          </p:cNvPr>
          <p:cNvSpPr>
            <a:spLocks/>
          </p:cNvSpPr>
          <p:nvPr>
            <p:custDataLst>
              <p:tags r:id="rId2"/>
            </p:custDataLst>
          </p:nvPr>
        </p:nvSpPr>
        <p:spPr bwMode="gray">
          <a:xfrm>
            <a:off x="3608672" y="1461756"/>
            <a:ext cx="2865567" cy="686470"/>
          </a:xfrm>
          <a:prstGeom prst="rect">
            <a:avLst/>
          </a:prstGeom>
          <a:solidFill>
            <a:schemeClr val="tx2"/>
          </a:solidFill>
          <a:ln w="19050">
            <a:noFill/>
            <a:miter lim="800000"/>
          </a:ln>
          <a:effectLst/>
        </p:spPr>
        <p:txBody>
          <a:bodyPr wrap="square" lIns="72000" tIns="72000" rIns="72000" bIns="72000" numCol="1" spcCol="72000" rtlCol="0" anchor="ctr" anchorCtr="0">
            <a:noAutofit/>
          </a:bodyPr>
          <a:lstStyle/>
          <a:p>
            <a:pPr marL="0" marR="0" lvl="0" indent="0" algn="l" defTabSz="457200" rtl="0" eaLnBrk="1" fontAlgn="auto" latinLnBrk="0" hangingPunct="1">
              <a:lnSpc>
                <a:spcPct val="100000"/>
              </a:lnSpc>
              <a:spcBef>
                <a:spcPts val="600"/>
              </a:spcBef>
              <a:spcAft>
                <a:spcPts val="0"/>
              </a:spcAft>
              <a:buClrTx/>
              <a:buSzTx/>
              <a:buFontTx/>
              <a:buNone/>
              <a:tabLst>
                <a:tab pos="1019757" algn="r"/>
              </a:tabLst>
              <a:defRPr/>
            </a:pPr>
            <a:r>
              <a:rPr kumimoji="0" lang="en-AU" altLang="de-DE" sz="1100" b="1" i="0" u="none" strike="noStrike" kern="1200" cap="none" spc="0" normalizeH="0" baseline="0" noProof="0">
                <a:ln>
                  <a:noFill/>
                </a:ln>
                <a:solidFill>
                  <a:schemeClr val="bg1"/>
                </a:solidFill>
                <a:effectLst/>
                <a:uLnTx/>
                <a:uFillTx/>
                <a:latin typeface="Arial Narrow"/>
                <a:ea typeface="Arial Unicode MS"/>
                <a:cs typeface="+mn-cs"/>
              </a:rPr>
              <a:t>Despite employers being involved in the co-design process, some of these employers didn’t continue on to take cadets in placements, which limited its effectiveness </a:t>
            </a:r>
          </a:p>
        </p:txBody>
      </p:sp>
      <p:sp>
        <p:nvSpPr>
          <p:cNvPr id="15" name="Ellipse 3">
            <a:extLst>
              <a:ext uri="{FF2B5EF4-FFF2-40B4-BE49-F238E27FC236}">
                <a16:creationId xmlns:a16="http://schemas.microsoft.com/office/drawing/2014/main" id="{E78AB0A5-6278-A09E-5102-1235E678BDDD}"/>
              </a:ext>
              <a:ext uri="{C183D7F6-B498-43B3-948B-1728B52AA6E4}">
                <adec:decorative xmlns:adec="http://schemas.microsoft.com/office/drawing/2017/decorative" val="1"/>
              </a:ext>
            </a:extLst>
          </p:cNvPr>
          <p:cNvSpPr/>
          <p:nvPr/>
        </p:nvSpPr>
        <p:spPr bwMode="auto">
          <a:xfrm>
            <a:off x="3321528" y="1281100"/>
            <a:ext cx="361310" cy="361310"/>
          </a:xfrm>
          <a:prstGeom prst="ellipse">
            <a:avLst/>
          </a:prstGeom>
          <a:solidFill>
            <a:schemeClr val="accent2"/>
          </a:solidFill>
          <a:ln w="38100" cap="flat" cmpd="sng" algn="ctr">
            <a:noFill/>
            <a:prstDash val="solid"/>
            <a:round/>
            <a:headEnd type="none" w="med" len="med"/>
            <a:tailEnd type="none" w="med" len="med"/>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2</a:t>
            </a:r>
          </a:p>
        </p:txBody>
      </p:sp>
      <p:sp>
        <p:nvSpPr>
          <p:cNvPr id="16" name="Ellipse 4">
            <a:extLst>
              <a:ext uri="{FF2B5EF4-FFF2-40B4-BE49-F238E27FC236}">
                <a16:creationId xmlns:a16="http://schemas.microsoft.com/office/drawing/2014/main" id="{2181C970-9F5A-FD95-8A4C-35F6D9B9C5EA}"/>
              </a:ext>
              <a:ext uri="{C183D7F6-B498-43B3-948B-1728B52AA6E4}">
                <adec:decorative xmlns:adec="http://schemas.microsoft.com/office/drawing/2017/decorative" val="1"/>
              </a:ext>
            </a:extLst>
          </p:cNvPr>
          <p:cNvSpPr/>
          <p:nvPr/>
        </p:nvSpPr>
        <p:spPr bwMode="auto">
          <a:xfrm>
            <a:off x="6469270" y="1274575"/>
            <a:ext cx="361310" cy="361310"/>
          </a:xfrm>
          <a:prstGeom prst="ellipse">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3</a:t>
            </a:r>
          </a:p>
        </p:txBody>
      </p:sp>
      <p:sp>
        <p:nvSpPr>
          <p:cNvPr id="8" name="Rounded Rectangular Callout 7">
            <a:extLst>
              <a:ext uri="{FF2B5EF4-FFF2-40B4-BE49-F238E27FC236}">
                <a16:creationId xmlns:a16="http://schemas.microsoft.com/office/drawing/2014/main" id="{C57E86C8-D718-BB16-26E0-7C0A42242E68}"/>
              </a:ext>
              <a:ext uri="{C183D7F6-B498-43B3-948B-1728B52AA6E4}">
                <adec:decorative xmlns:adec="http://schemas.microsoft.com/office/drawing/2017/decorative" val="1"/>
              </a:ext>
            </a:extLst>
          </p:cNvPr>
          <p:cNvSpPr/>
          <p:nvPr/>
        </p:nvSpPr>
        <p:spPr>
          <a:xfrm>
            <a:off x="6770991" y="5207593"/>
            <a:ext cx="2969861" cy="1157221"/>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a:ln>
                  <a:noFill/>
                </a:ln>
                <a:solidFill>
                  <a:srgbClr val="191919"/>
                </a:solidFill>
                <a:effectLst/>
                <a:uLnTx/>
                <a:uFillTx/>
                <a:latin typeface="Arial Narrow"/>
                <a:ea typeface="+mn-ea"/>
                <a:cs typeface="+mn-cs"/>
              </a:rPr>
              <a:t>“We had very regular meetings on teams with their contact person, fortnightly and later on they were monthly, and then a close up meeting at the end, so we could give feedback. Everyone attends that last meeting.” – Employer </a:t>
            </a:r>
            <a:endParaRPr kumimoji="0" lang="en-AU"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10" name="Rectangle 9">
            <a:extLst>
              <a:ext uri="{FF2B5EF4-FFF2-40B4-BE49-F238E27FC236}">
                <a16:creationId xmlns:a16="http://schemas.microsoft.com/office/drawing/2014/main" id="{9589ACFF-9549-BE3B-549C-3EFCC6F3A661}"/>
              </a:ext>
              <a:ext uri="{C183D7F6-B498-43B3-948B-1728B52AA6E4}">
                <adec:decorative xmlns:adec="http://schemas.microsoft.com/office/drawing/2017/decorative" val="1"/>
              </a:ext>
            </a:extLst>
          </p:cNvPr>
          <p:cNvSpPr/>
          <p:nvPr/>
        </p:nvSpPr>
        <p:spPr>
          <a:xfrm>
            <a:off x="395489" y="1461755"/>
            <a:ext cx="2865568" cy="68647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600"/>
              </a:spcBef>
              <a:spcAft>
                <a:spcPts val="0"/>
              </a:spcAft>
              <a:buClrTx/>
              <a:buSzTx/>
              <a:buFontTx/>
              <a:buNone/>
              <a:tabLst>
                <a:tab pos="1019757" algn="r"/>
              </a:tabLst>
              <a:defRPr/>
            </a:pPr>
            <a:r>
              <a:rPr kumimoji="0" lang="en-AU" altLang="de-DE" sz="1100" b="1" i="0" u="none" strike="noStrike" kern="1200" cap="none" spc="0" normalizeH="0" baseline="0" noProof="0">
                <a:ln>
                  <a:noFill/>
                </a:ln>
                <a:solidFill>
                  <a:schemeClr val="bg1"/>
                </a:solidFill>
                <a:effectLst/>
                <a:uLnTx/>
                <a:uFillTx/>
                <a:latin typeface="Arial Narrow"/>
                <a:ea typeface="Arial Unicode MS"/>
                <a:cs typeface="+mn-cs"/>
              </a:rPr>
              <a:t>MEGT collaborated with employer organisations to co-design the cadetship</a:t>
            </a:r>
          </a:p>
        </p:txBody>
      </p:sp>
      <p:sp>
        <p:nvSpPr>
          <p:cNvPr id="24" name="Oval 23">
            <a:extLst>
              <a:ext uri="{FF2B5EF4-FFF2-40B4-BE49-F238E27FC236}">
                <a16:creationId xmlns:a16="http://schemas.microsoft.com/office/drawing/2014/main" id="{07E0CFCB-069A-F25A-757E-4F52DE9FAB6B}"/>
              </a:ext>
              <a:ext uri="{C183D7F6-B498-43B3-948B-1728B52AA6E4}">
                <adec:decorative xmlns:adec="http://schemas.microsoft.com/office/drawing/2017/decorative" val="1"/>
              </a:ext>
            </a:extLst>
          </p:cNvPr>
          <p:cNvSpPr/>
          <p:nvPr/>
        </p:nvSpPr>
        <p:spPr>
          <a:xfrm>
            <a:off x="185119" y="1340045"/>
            <a:ext cx="361310" cy="36131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1</a:t>
            </a:r>
          </a:p>
        </p:txBody>
      </p:sp>
      <p:sp>
        <p:nvSpPr>
          <p:cNvPr id="25" name="Rectangle 24">
            <a:extLst>
              <a:ext uri="{FF2B5EF4-FFF2-40B4-BE49-F238E27FC236}">
                <a16:creationId xmlns:a16="http://schemas.microsoft.com/office/drawing/2014/main" id="{AF745A89-349B-E8E4-CBF9-EB5B70E7368D}"/>
              </a:ext>
              <a:ext uri="{C183D7F6-B498-43B3-948B-1728B52AA6E4}">
                <adec:decorative xmlns:adec="http://schemas.microsoft.com/office/drawing/2017/decorative" val="1"/>
              </a:ext>
            </a:extLst>
          </p:cNvPr>
          <p:cNvSpPr/>
          <p:nvPr/>
        </p:nvSpPr>
        <p:spPr>
          <a:xfrm>
            <a:off x="395489" y="2072251"/>
            <a:ext cx="2857388" cy="3017478"/>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sz="1100" b="0" i="0" u="none" strike="noStrike" kern="1200" cap="none" spc="0" normalizeH="0" baseline="0" noProof="0">
                <a:ln>
                  <a:noFill/>
                </a:ln>
                <a:solidFill>
                  <a:srgbClr val="0D0D0D"/>
                </a:solidFill>
                <a:effectLst/>
                <a:highlight>
                  <a:srgbClr val="FFFFFF"/>
                </a:highlight>
                <a:uLnTx/>
                <a:uFillTx/>
                <a:ea typeface="+mn-ea"/>
                <a:cs typeface="+mn-cs"/>
              </a:rPr>
              <a:t>MEGT worked closely with employers and industry experts to adapt an existing ‘earn while you learn’ model for the purposes of the cadetship.</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sz="1100" b="0" i="0" u="none" strike="noStrike" kern="1200" cap="none" spc="0" normalizeH="0" baseline="0" noProof="0">
                <a:ln>
                  <a:noFill/>
                </a:ln>
                <a:solidFill>
                  <a:srgbClr val="0D0D0D"/>
                </a:solidFill>
                <a:effectLst/>
                <a:highlight>
                  <a:srgbClr val="FFFFFF"/>
                </a:highlight>
                <a:uLnTx/>
                <a:uFillTx/>
                <a:ea typeface="+mn-ea"/>
                <a:cs typeface="+mn-cs"/>
              </a:rPr>
              <a:t>This process aimed to consider and project workforce demands, ensure that the curriculum met the needs of both the cadets and the employers.</a:t>
            </a:r>
          </a:p>
          <a:p>
            <a:pPr marL="218209" indent="-218209">
              <a:buClr>
                <a:srgbClr val="931B2F"/>
              </a:buClr>
              <a:buSzPct val="100000"/>
              <a:buFont typeface="Arial" panose="020B0604020202020204" pitchFamily="34" charset="0"/>
              <a:buChar char="•"/>
              <a:tabLst>
                <a:tab pos="1019757" algn="r"/>
              </a:tabLst>
              <a:defRPr/>
            </a:pPr>
            <a:r>
              <a:rPr kumimoji="0" lang="en-AU" sz="1100" b="0" i="0" u="none" strike="noStrike" kern="1200" cap="none" spc="0" normalizeH="0" baseline="0" noProof="0">
                <a:ln>
                  <a:noFill/>
                </a:ln>
                <a:solidFill>
                  <a:srgbClr val="0D0D0D"/>
                </a:solidFill>
                <a:effectLst/>
                <a:highlight>
                  <a:srgbClr val="FFFFFF"/>
                </a:highlight>
                <a:uLnTx/>
                <a:uFillTx/>
                <a:ea typeface="+mn-ea"/>
                <a:cs typeface="+mn-cs"/>
              </a:rPr>
              <a:t>The co-design phase involved engaging with a wide range of organisations, such as Microsoft, Prodigy Learning, Datacom, and Women-in-Technology. These partners provided insights and recommendations that guided key decisions about the program’s framework, such as the incorporation of micro-credentials, optimal program duration, and selection of appropriate certifications.</a:t>
            </a:r>
          </a:p>
        </p:txBody>
      </p:sp>
      <p:sp>
        <p:nvSpPr>
          <p:cNvPr id="18" name="Rectangle 17">
            <a:extLst>
              <a:ext uri="{FF2B5EF4-FFF2-40B4-BE49-F238E27FC236}">
                <a16:creationId xmlns:a16="http://schemas.microsoft.com/office/drawing/2014/main" id="{7A4C307C-DABE-CB91-7B80-DCD0CE2F1E19}"/>
              </a:ext>
              <a:ext uri="{C183D7F6-B498-43B3-948B-1728B52AA6E4}">
                <adec:decorative xmlns:adec="http://schemas.microsoft.com/office/drawing/2017/decorative" val="1"/>
              </a:ext>
            </a:extLst>
          </p:cNvPr>
          <p:cNvSpPr/>
          <p:nvPr/>
        </p:nvSpPr>
        <p:spPr>
          <a:xfrm>
            <a:off x="3608671" y="2148224"/>
            <a:ext cx="2865567" cy="2941673"/>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8209" indent="-218209">
              <a:buClr>
                <a:srgbClr val="931B2F"/>
              </a:buClr>
              <a:buSzPct val="100000"/>
              <a:buFont typeface="Arial" panose="020B0604020202020204" pitchFamily="34" charset="0"/>
              <a:buChar char="•"/>
              <a:tabLst>
                <a:tab pos="1019757" algn="r"/>
              </a:tabLst>
              <a:defRPr/>
            </a:pPr>
            <a:r>
              <a:rPr kumimoji="0" lang="en-AU" altLang="de-DE" sz="1100" b="0" i="0" u="none" strike="noStrike" kern="1200" cap="none" spc="0" normalizeH="0" baseline="0" noProof="0">
                <a:ln>
                  <a:noFill/>
                </a:ln>
                <a:solidFill>
                  <a:srgbClr val="191919"/>
                </a:solidFill>
                <a:effectLst/>
                <a:uLnTx/>
                <a:uFillTx/>
                <a:ea typeface="+mn-ea"/>
                <a:cs typeface="+mn-cs"/>
              </a:rPr>
              <a:t>Despite engaging employers in the initial co-design process, many of these employers did not continue on as employers that took cadets for placements. This limited the effectiveness of the co-design process as it meant design of the model wasn’t tailored to the specific needs of participating employers. </a:t>
            </a:r>
          </a:p>
        </p:txBody>
      </p:sp>
      <p:sp>
        <p:nvSpPr>
          <p:cNvPr id="20" name="Rectangle 19">
            <a:extLst>
              <a:ext uri="{FF2B5EF4-FFF2-40B4-BE49-F238E27FC236}">
                <a16:creationId xmlns:a16="http://schemas.microsoft.com/office/drawing/2014/main" id="{75070DBB-B99E-3B19-3A14-1A5E15C9C30A}"/>
              </a:ext>
              <a:ext uri="{C183D7F6-B498-43B3-948B-1728B52AA6E4}">
                <adec:decorative xmlns:adec="http://schemas.microsoft.com/office/drawing/2017/decorative" val="1"/>
              </a:ext>
            </a:extLst>
          </p:cNvPr>
          <p:cNvSpPr/>
          <p:nvPr/>
        </p:nvSpPr>
        <p:spPr>
          <a:xfrm>
            <a:off x="6770991" y="2148225"/>
            <a:ext cx="2868655" cy="2941674"/>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sz="1100" b="0" i="0" u="none" strike="noStrike" kern="1200" cap="none" spc="0" normalizeH="0" baseline="0" noProof="0">
                <a:ln>
                  <a:noFill/>
                </a:ln>
                <a:solidFill>
                  <a:srgbClr val="0D0D0D"/>
                </a:solidFill>
                <a:effectLst/>
                <a:highlight>
                  <a:srgbClr val="FFFFFF"/>
                </a:highlight>
                <a:uLnTx/>
                <a:uFillTx/>
                <a:ea typeface="+mn-ea"/>
                <a:cs typeface="+mn-cs"/>
              </a:rPr>
              <a:t>Employers </a:t>
            </a:r>
            <a:r>
              <a:rPr lang="en-AU" sz="1100">
                <a:solidFill>
                  <a:srgbClr val="0D0D0D"/>
                </a:solidFill>
                <a:highlight>
                  <a:srgbClr val="FFFFFF"/>
                </a:highlight>
              </a:rPr>
              <a:t>who hosted cadets were given opportunities to provide continuous feedback on the MEGT model, including its structure and content delivered to cadets. </a:t>
            </a:r>
          </a:p>
          <a:p>
            <a:pPr marL="218209" marR="0" lvl="0" indent="-218209"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tab pos="1019757" algn="r"/>
              </a:tabLst>
              <a:defRPr/>
            </a:pPr>
            <a:r>
              <a:rPr kumimoji="0" lang="en-AU" sz="1100" b="0" i="0" u="none" strike="noStrike" kern="1200" cap="none" spc="0" normalizeH="0" baseline="0" noProof="0">
                <a:ln>
                  <a:noFill/>
                </a:ln>
                <a:solidFill>
                  <a:srgbClr val="0D0D0D"/>
                </a:solidFill>
                <a:effectLst/>
                <a:highlight>
                  <a:srgbClr val="FFFFFF"/>
                </a:highlight>
                <a:uLnTx/>
                <a:uFillTx/>
                <a:ea typeface="+mn-ea"/>
                <a:cs typeface="+mn-cs"/>
              </a:rPr>
              <a:t>For instance, employer feedback led to changes in the delivery of training, including a three-day training introduction introduced from intake three onwards to support cadets ahead of commencing placements, as well as </a:t>
            </a:r>
            <a:r>
              <a:rPr kumimoji="0" lang="en-AU" altLang="de-DE" sz="1100" b="0" i="0" u="none" strike="noStrike" kern="1200" cap="none" spc="0" normalizeH="0" baseline="0" noProof="0">
                <a:ln>
                  <a:noFill/>
                </a:ln>
                <a:solidFill>
                  <a:srgbClr val="191919"/>
                </a:solidFill>
                <a:effectLst/>
                <a:uLnTx/>
                <a:uFillTx/>
                <a:ea typeface="+mn-ea"/>
                <a:cs typeface="+mn-cs"/>
              </a:rPr>
              <a:t>modifications to the training schedule to better accommodate the </a:t>
            </a:r>
            <a:r>
              <a:rPr lang="en-AU" altLang="de-DE" sz="1100">
                <a:solidFill>
                  <a:srgbClr val="191919"/>
                </a:solidFill>
              </a:rPr>
              <a:t>employer and cadet needs. </a:t>
            </a:r>
            <a:endParaRPr kumimoji="0" lang="en-AU" altLang="de-DE" sz="1100" b="0" i="0" u="none" strike="noStrike" kern="1200" cap="none" spc="0" normalizeH="0" baseline="0" noProof="0">
              <a:ln>
                <a:noFill/>
              </a:ln>
              <a:solidFill>
                <a:srgbClr val="191919"/>
              </a:solidFill>
              <a:effectLst/>
              <a:uLnTx/>
              <a:uFillTx/>
              <a:ea typeface="+mn-ea"/>
              <a:cs typeface="+mn-cs"/>
            </a:endParaRPr>
          </a:p>
        </p:txBody>
      </p:sp>
      <p:sp>
        <p:nvSpPr>
          <p:cNvPr id="30" name="Rounded Rectangular Callout 29">
            <a:extLst>
              <a:ext uri="{FF2B5EF4-FFF2-40B4-BE49-F238E27FC236}">
                <a16:creationId xmlns:a16="http://schemas.microsoft.com/office/drawing/2014/main" id="{9E2F1182-68AE-49CD-68BD-B65E3DE898B7}"/>
              </a:ext>
              <a:ext uri="{C183D7F6-B498-43B3-948B-1728B52AA6E4}">
                <adec:decorative xmlns:adec="http://schemas.microsoft.com/office/drawing/2017/decorative" val="1"/>
              </a:ext>
            </a:extLst>
          </p:cNvPr>
          <p:cNvSpPr/>
          <p:nvPr/>
        </p:nvSpPr>
        <p:spPr>
          <a:xfrm>
            <a:off x="390054" y="5162822"/>
            <a:ext cx="2917736" cy="1201992"/>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“We had this cohort approach in mind – we are going to have set cohorts and large numbers. The idea of the cadetship worked really well and what we found particularly difficult was getting the right number of businesses was particularly difficult and if I had my time again I would look for a more flexible delivery approach.” – MEGT </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7" name="Rounded Rectangular Callout 29">
            <a:extLst>
              <a:ext uri="{FF2B5EF4-FFF2-40B4-BE49-F238E27FC236}">
                <a16:creationId xmlns:a16="http://schemas.microsoft.com/office/drawing/2014/main" id="{CD5AC8A9-11FE-0B29-4E76-0EEA18557C81}"/>
              </a:ext>
              <a:ext uri="{C183D7F6-B498-43B3-948B-1728B52AA6E4}">
                <adec:decorative xmlns:adec="http://schemas.microsoft.com/office/drawing/2017/decorative" val="1"/>
              </a:ext>
            </a:extLst>
          </p:cNvPr>
          <p:cNvSpPr/>
          <p:nvPr/>
        </p:nvSpPr>
        <p:spPr>
          <a:xfrm>
            <a:off x="3551534" y="5162822"/>
            <a:ext cx="2917736" cy="1201992"/>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“We encountered some challenges with some employers choosing not to follow on after the initial co-design phase to take on cadets for work placements.” – MEGT </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Tree>
    <p:extLst>
      <p:ext uri="{BB962C8B-B14F-4D97-AF65-F5344CB8AC3E}">
        <p14:creationId xmlns:p14="http://schemas.microsoft.com/office/powerpoint/2010/main" val="4069134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EC428-D6DE-E619-C7E8-0F1E6A99F0E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The project supported cadets to develop digital skills, however, the training they received did not always meet employer needs. This was due to the nature and complexity of the skills required for roles.</a:t>
            </a:r>
          </a:p>
        </p:txBody>
      </p:sp>
      <p:sp>
        <p:nvSpPr>
          <p:cNvPr id="3" name="Title 2">
            <a:extLst>
              <a:ext uri="{FF2B5EF4-FFF2-40B4-BE49-F238E27FC236}">
                <a16:creationId xmlns:a16="http://schemas.microsoft.com/office/drawing/2014/main" id="{65950A3E-50CF-0D65-06E8-2C49B4EC7D72}"/>
              </a:ext>
              <a:ext uri="{C183D7F6-B498-43B3-948B-1728B52AA6E4}">
                <adec:decorative xmlns:adec="http://schemas.microsoft.com/office/drawing/2017/decorative" val="1"/>
              </a:ext>
            </a:extLst>
          </p:cNvPr>
          <p:cNvSpPr>
            <a:spLocks noGrp="1"/>
          </p:cNvSpPr>
          <p:nvPr>
            <p:ph type="title"/>
          </p:nvPr>
        </p:nvSpPr>
        <p:spPr/>
        <p:txBody>
          <a:bodyPr/>
          <a:lstStyle/>
          <a:p>
            <a:r>
              <a:rPr lang="en-US"/>
              <a:t>MEGT | Structured training</a:t>
            </a:r>
          </a:p>
        </p:txBody>
      </p:sp>
      <p:sp>
        <p:nvSpPr>
          <p:cNvPr id="4" name="Slide Number Placeholder 3">
            <a:extLst>
              <a:ext uri="{FF2B5EF4-FFF2-40B4-BE49-F238E27FC236}">
                <a16:creationId xmlns:a16="http://schemas.microsoft.com/office/drawing/2014/main" id="{438D7392-BF86-0D3E-2FC7-89AF587CAC0D}"/>
              </a:ext>
              <a:ext uri="{C183D7F6-B498-43B3-948B-1728B52AA6E4}">
                <adec:decorative xmlns:adec="http://schemas.microsoft.com/office/drawing/2017/decorative" val="1"/>
              </a:ext>
            </a:extLst>
          </p:cNvPr>
          <p:cNvSpPr>
            <a:spLocks noGrp="1"/>
          </p:cNvSpPr>
          <p:nvPr>
            <p:ph type="sldNum" sz="quarter" idx="11"/>
          </p:nvPr>
        </p:nvSpPr>
        <p:spPr>
          <a:xfrm>
            <a:off x="9463904" y="6431898"/>
            <a:ext cx="3356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8" name="TextBox 7">
            <a:extLst>
              <a:ext uri="{FF2B5EF4-FFF2-40B4-BE49-F238E27FC236}">
                <a16:creationId xmlns:a16="http://schemas.microsoft.com/office/drawing/2014/main" id="{D982625B-1FC5-71E6-63C9-6F3A2F0EFF6A}"/>
              </a:ext>
              <a:ext uri="{C183D7F6-B498-43B3-948B-1728B52AA6E4}">
                <adec:decorative xmlns:adec="http://schemas.microsoft.com/office/drawing/2017/decorative" val="1"/>
              </a:ext>
            </a:extLst>
          </p:cNvPr>
          <p:cNvSpPr txBox="1"/>
          <p:nvPr/>
        </p:nvSpPr>
        <p:spPr>
          <a:xfrm>
            <a:off x="1491001" y="1538118"/>
            <a:ext cx="3901780" cy="1187615"/>
          </a:xfrm>
          <a:prstGeom prst="rect">
            <a:avLst/>
          </a:prstGeom>
          <a:solidFill>
            <a:schemeClr val="bg1"/>
          </a:solidFill>
          <a:ln>
            <a:solidFill>
              <a:schemeClr val="bg2"/>
            </a:solidFill>
          </a:ln>
        </p:spPr>
        <p:txBody>
          <a:bodyPr wrap="square" lIns="91440" tIns="180000" rIns="91440" bIns="45720" rtlCol="0" anchor="t">
            <a:noAutofit/>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Initially, cadets found the scheduling of the training intense, indicating that the workload, especially when combined with work placements, was substantial. This feedback led to adjustments in the program structure, including the introduction of a three-day training induction and a two-week training consolidation period to alleviate the intensity.</a:t>
            </a:r>
            <a:endParaRPr lang="en-US">
              <a:ea typeface="+mn-ea"/>
              <a:cs typeface="+mn-cs"/>
            </a:endParaRPr>
          </a:p>
        </p:txBody>
      </p:sp>
      <p:sp>
        <p:nvSpPr>
          <p:cNvPr id="9" name="TextBox 8">
            <a:extLst>
              <a:ext uri="{FF2B5EF4-FFF2-40B4-BE49-F238E27FC236}">
                <a16:creationId xmlns:a16="http://schemas.microsoft.com/office/drawing/2014/main" id="{109A5250-B0F7-0BE5-98EF-5D74C49D7AE4}"/>
              </a:ext>
              <a:ext uri="{C183D7F6-B498-43B3-948B-1728B52AA6E4}">
                <adec:decorative xmlns:adec="http://schemas.microsoft.com/office/drawing/2017/decorative" val="1"/>
              </a:ext>
            </a:extLst>
          </p:cNvPr>
          <p:cNvSpPr txBox="1"/>
          <p:nvPr/>
        </p:nvSpPr>
        <p:spPr>
          <a:xfrm>
            <a:off x="1491000" y="4582364"/>
            <a:ext cx="3901780" cy="956313"/>
          </a:xfrm>
          <a:prstGeom prst="rect">
            <a:avLst/>
          </a:prstGeom>
          <a:solidFill>
            <a:schemeClr val="bg1"/>
          </a:solidFill>
          <a:ln>
            <a:solidFill>
              <a:schemeClr val="tx2"/>
            </a:solidFill>
          </a:ln>
        </p:spPr>
        <p:txBody>
          <a:bodyPr wrap="square" lIns="91440" tIns="180000" rIns="91440" bIns="45720" rtlCol="0" anchor="t">
            <a:noAutofit/>
          </a:bodyPr>
          <a:lstStyle/>
          <a:p>
            <a:pPr marL="171450" marR="0" lvl="1" indent="-171450" algn="l" defTabSz="457200" rtl="0" eaLnBrk="1" fontAlgn="auto" latinLnBrk="0" hangingPunct="1">
              <a:lnSpc>
                <a:spcPct val="100000"/>
              </a:lnSpc>
              <a:spcBef>
                <a:spcPts val="0"/>
              </a:spcBef>
              <a:spcAft>
                <a:spcPts val="600"/>
              </a:spcAft>
              <a:buClr>
                <a:srgbClr val="931B2F"/>
              </a:buClr>
              <a:buSzPct val="100000"/>
              <a:buFont typeface="Arial"/>
              <a:buChar char="•"/>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sym typeface="Wingdings" pitchFamily="2" charset="2"/>
              </a:rPr>
              <a:t>Cadets said that while</a:t>
            </a:r>
            <a:r>
              <a:rPr lang="en-US" sz="1100">
                <a:solidFill>
                  <a:srgbClr val="191919"/>
                </a:solidFill>
                <a:latin typeface="Arial Narrow"/>
                <a:sym typeface="Wingdings" pitchFamily="2" charset="2"/>
              </a:rPr>
              <a:t> training was valuable,</a:t>
            </a:r>
            <a:r>
              <a:rPr kumimoji="0" lang="en-US" sz="1100" b="0" i="0" u="none" strike="noStrike" kern="1200" cap="none" spc="0" normalizeH="0" baseline="0" noProof="0">
                <a:ln>
                  <a:noFill/>
                </a:ln>
                <a:solidFill>
                  <a:srgbClr val="191919"/>
                </a:solidFill>
                <a:effectLst/>
                <a:uLnTx/>
                <a:uFillTx/>
                <a:latin typeface="Arial Narrow"/>
                <a:ea typeface="+mn-ea"/>
                <a:cs typeface="+mn-cs"/>
                <a:sym typeface="Wingdings" pitchFamily="2" charset="2"/>
              </a:rPr>
              <a:t> t</a:t>
            </a:r>
            <a:r>
              <a:rPr kumimoji="0" lang="en-AU" sz="1100" b="0" i="0" u="none" strike="noStrike" kern="1200" cap="none" spc="0" normalizeH="0" baseline="0" noProof="0">
                <a:ln>
                  <a:noFill/>
                </a:ln>
                <a:solidFill>
                  <a:srgbClr val="191919"/>
                </a:solidFill>
                <a:effectLst/>
                <a:uLnTx/>
                <a:uFillTx/>
                <a:latin typeface="Arial Narrow"/>
                <a:ea typeface="+mn-ea"/>
                <a:cs typeface="+mn-cs"/>
              </a:rPr>
              <a:t>he opportunity to apply what they learned in a real-life work environment </a:t>
            </a:r>
            <a:r>
              <a:rPr lang="en-AU" sz="1100">
                <a:solidFill>
                  <a:srgbClr val="191919"/>
                </a:solidFill>
                <a:latin typeface="Arial Narrow"/>
              </a:rPr>
              <a:t>made it more effective by helping them to </a:t>
            </a:r>
            <a:r>
              <a:rPr kumimoji="0" lang="en-AU" sz="1100" b="0" i="0" u="none" strike="noStrike" kern="1200" cap="none" spc="0" normalizeH="0" baseline="0" noProof="0">
                <a:ln>
                  <a:noFill/>
                </a:ln>
                <a:solidFill>
                  <a:srgbClr val="191919"/>
                </a:solidFill>
                <a:effectLst/>
                <a:uLnTx/>
                <a:uFillTx/>
                <a:latin typeface="Arial Narrow"/>
                <a:ea typeface="+mn-ea"/>
                <a:cs typeface="+mn-cs"/>
              </a:rPr>
              <a:t>contextualise </a:t>
            </a:r>
            <a:r>
              <a:rPr lang="en-AU" sz="1100">
                <a:solidFill>
                  <a:srgbClr val="191919"/>
                </a:solidFill>
                <a:latin typeface="Arial Narrow"/>
              </a:rPr>
              <a:t>learning and apply it to real life </a:t>
            </a:r>
            <a:r>
              <a:rPr kumimoji="0" lang="en-AU" sz="1100" b="0" i="0" u="none" strike="noStrike" kern="1200" cap="none" spc="0" normalizeH="0" baseline="0" noProof="0">
                <a:ln>
                  <a:noFill/>
                </a:ln>
                <a:solidFill>
                  <a:srgbClr val="191919"/>
                </a:solidFill>
                <a:effectLst/>
                <a:uLnTx/>
                <a:uFillTx/>
                <a:latin typeface="Arial Narrow"/>
                <a:ea typeface="+mn-ea"/>
                <a:cs typeface="+mn-cs"/>
              </a:rPr>
              <a:t>work scenarios.</a:t>
            </a:r>
            <a:endParaRPr lang="en-US" sz="1100" b="0" i="0" u="none" strike="noStrike" kern="1200" cap="none" spc="0" normalizeH="0" baseline="0" noProof="0">
              <a:ln>
                <a:noFill/>
              </a:ln>
              <a:solidFill>
                <a:srgbClr val="191919"/>
              </a:solidFill>
              <a:effectLst/>
              <a:uLnTx/>
              <a:uFillTx/>
              <a:latin typeface="Arial Narrow"/>
            </a:endParaRPr>
          </a:p>
        </p:txBody>
      </p:sp>
      <p:sp>
        <p:nvSpPr>
          <p:cNvPr id="10" name="TextBox 9">
            <a:extLst>
              <a:ext uri="{FF2B5EF4-FFF2-40B4-BE49-F238E27FC236}">
                <a16:creationId xmlns:a16="http://schemas.microsoft.com/office/drawing/2014/main" id="{25E125CB-9957-4A21-2874-BB5CFFBC1C16}"/>
              </a:ext>
              <a:ext uri="{C183D7F6-B498-43B3-948B-1728B52AA6E4}">
                <adec:decorative xmlns:adec="http://schemas.microsoft.com/office/drawing/2017/decorative" val="1"/>
              </a:ext>
            </a:extLst>
          </p:cNvPr>
          <p:cNvSpPr txBox="1"/>
          <p:nvPr/>
        </p:nvSpPr>
        <p:spPr>
          <a:xfrm>
            <a:off x="1490999" y="2789912"/>
            <a:ext cx="3901780" cy="1710265"/>
          </a:xfrm>
          <a:prstGeom prst="rect">
            <a:avLst/>
          </a:prstGeom>
          <a:solidFill>
            <a:schemeClr val="bg1"/>
          </a:solidFill>
          <a:ln>
            <a:solidFill>
              <a:schemeClr val="tx2">
                <a:lumMod val="60000"/>
                <a:lumOff val="40000"/>
              </a:schemeClr>
            </a:solidFill>
          </a:ln>
        </p:spPr>
        <p:txBody>
          <a:bodyPr wrap="square" tIns="180000" rtlCol="0">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Cadets we heard from told us the content of the foundational digital skills and the specialised micro-skills training in Cyber, Data, and Cloud Computing were relevant and beneficial for their professional development and future career prospects.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During later cohorts, some cadets told us that a closer alignment between the training and the tasks they were performing in their work placements</a:t>
            </a:r>
            <a:r>
              <a:rPr lang="en-AU" sz="1100">
                <a:solidFill>
                  <a:srgbClr val="191919"/>
                </a:solidFill>
                <a:latin typeface="Arial Narrow"/>
              </a:rPr>
              <a:t> would have been useful to </a:t>
            </a:r>
            <a:r>
              <a:rPr kumimoji="0" lang="en-AU" sz="1100" b="0" i="0" u="none" strike="noStrike" kern="1200" cap="none" spc="0" normalizeH="0" baseline="0" noProof="0">
                <a:ln>
                  <a:noFill/>
                </a:ln>
                <a:solidFill>
                  <a:srgbClr val="191919"/>
                </a:solidFill>
                <a:effectLst/>
                <a:uLnTx/>
                <a:uFillTx/>
                <a:latin typeface="Arial Narrow"/>
                <a:ea typeface="+mn-ea"/>
                <a:cs typeface="+mn-cs"/>
              </a:rPr>
              <a:t>enhance the applicability of their learning and increase their effectiveness at work.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cxnSp>
        <p:nvCxnSpPr>
          <p:cNvPr id="11" name="Straight Connector 10">
            <a:extLst>
              <a:ext uri="{FF2B5EF4-FFF2-40B4-BE49-F238E27FC236}">
                <a16:creationId xmlns:a16="http://schemas.microsoft.com/office/drawing/2014/main" id="{1F594574-7A34-8BA0-B7F8-17077DD25483}"/>
              </a:ext>
              <a:ext uri="{C183D7F6-B498-43B3-948B-1728B52AA6E4}">
                <adec:decorative xmlns:adec="http://schemas.microsoft.com/office/drawing/2017/decorative" val="1"/>
              </a:ext>
            </a:extLst>
          </p:cNvPr>
          <p:cNvCxnSpPr>
            <a:cxnSpLocks/>
          </p:cNvCxnSpPr>
          <p:nvPr/>
        </p:nvCxnSpPr>
        <p:spPr>
          <a:xfrm flipV="1">
            <a:off x="612785" y="1538118"/>
            <a:ext cx="9013735" cy="5856"/>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C98A205-09B7-D7B2-E144-BFE6067EA71A}"/>
              </a:ext>
              <a:ext uri="{C183D7F6-B498-43B3-948B-1728B52AA6E4}">
                <adec:decorative xmlns:adec="http://schemas.microsoft.com/office/drawing/2017/decorative" val="1"/>
              </a:ext>
            </a:extLst>
          </p:cNvPr>
          <p:cNvCxnSpPr>
            <a:cxnSpLocks/>
          </p:cNvCxnSpPr>
          <p:nvPr/>
        </p:nvCxnSpPr>
        <p:spPr>
          <a:xfrm>
            <a:off x="664805" y="2769198"/>
            <a:ext cx="8961715" cy="0"/>
          </a:xfrm>
          <a:prstGeom prst="line">
            <a:avLst/>
          </a:pr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365F417-0DDE-5B3C-D3A5-ED1D8F5D84DF}"/>
              </a:ext>
              <a:ext uri="{C183D7F6-B498-43B3-948B-1728B52AA6E4}">
                <adec:decorative xmlns:adec="http://schemas.microsoft.com/office/drawing/2017/decorative" val="1"/>
              </a:ext>
            </a:extLst>
          </p:cNvPr>
          <p:cNvCxnSpPr>
            <a:cxnSpLocks/>
          </p:cNvCxnSpPr>
          <p:nvPr/>
        </p:nvCxnSpPr>
        <p:spPr>
          <a:xfrm>
            <a:off x="991017" y="4582363"/>
            <a:ext cx="8620334"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286542D-773A-DF90-50C5-951E97203E9F}"/>
              </a:ext>
              <a:ext uri="{C183D7F6-B498-43B3-948B-1728B52AA6E4}">
                <adec:decorative xmlns:adec="http://schemas.microsoft.com/office/drawing/2017/decorative" val="1"/>
              </a:ext>
            </a:extLst>
          </p:cNvPr>
          <p:cNvSpPr txBox="1"/>
          <p:nvPr/>
        </p:nvSpPr>
        <p:spPr>
          <a:xfrm>
            <a:off x="5562308" y="4582364"/>
            <a:ext cx="4064213" cy="956314"/>
          </a:xfrm>
          <a:prstGeom prst="rect">
            <a:avLst/>
          </a:prstGeom>
          <a:ln>
            <a:solidFill>
              <a:schemeClr val="tx2"/>
            </a:solidFill>
          </a:ln>
        </p:spPr>
        <p:txBody>
          <a:bodyPr wrap="square" tIns="180000" rtlCol="0">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Employers found the mandatory supervisor training to be useful as it helped supervisors better understand their roles and how to support cadets effectively.</a:t>
            </a:r>
          </a:p>
        </p:txBody>
      </p:sp>
      <p:sp>
        <p:nvSpPr>
          <p:cNvPr id="15" name="TextBox 14">
            <a:extLst>
              <a:ext uri="{FF2B5EF4-FFF2-40B4-BE49-F238E27FC236}">
                <a16:creationId xmlns:a16="http://schemas.microsoft.com/office/drawing/2014/main" id="{CDE08903-5C85-ABF6-CBEF-7B233B4C7503}"/>
              </a:ext>
              <a:ext uri="{C183D7F6-B498-43B3-948B-1728B52AA6E4}">
                <adec:decorative xmlns:adec="http://schemas.microsoft.com/office/drawing/2017/decorative" val="1"/>
              </a:ext>
            </a:extLst>
          </p:cNvPr>
          <p:cNvSpPr txBox="1"/>
          <p:nvPr/>
        </p:nvSpPr>
        <p:spPr>
          <a:xfrm>
            <a:off x="5562310" y="1538117"/>
            <a:ext cx="4064213" cy="1187617"/>
          </a:xfrm>
          <a:prstGeom prst="rect">
            <a:avLst/>
          </a:prstGeom>
          <a:ln>
            <a:solidFill>
              <a:schemeClr val="bg2"/>
            </a:solidFill>
          </a:ln>
        </p:spPr>
        <p:txBody>
          <a:bodyPr wrap="square" tIns="180000" rtlCol="0">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The changes made to the program structure, based on initial feedback (like extending the program duration and introducing mid-placement consolidation), were well-received by employers. Employers noted these adjustments positively impacted many cadet’s ability to manage the demands of the program and contributed to a more beneficial learning experience.</a:t>
            </a:r>
          </a:p>
        </p:txBody>
      </p:sp>
      <p:sp>
        <p:nvSpPr>
          <p:cNvPr id="20" name="Oval 19">
            <a:extLst>
              <a:ext uri="{FF2B5EF4-FFF2-40B4-BE49-F238E27FC236}">
                <a16:creationId xmlns:a16="http://schemas.microsoft.com/office/drawing/2014/main" id="{632C7755-B7E3-75C7-7361-DD5B8E3A0BFC}"/>
              </a:ext>
              <a:ext uri="{C183D7F6-B498-43B3-948B-1728B52AA6E4}">
                <adec:decorative xmlns:adec="http://schemas.microsoft.com/office/drawing/2017/decorative" val="1"/>
              </a:ext>
            </a:extLst>
          </p:cNvPr>
          <p:cNvSpPr/>
          <p:nvPr/>
        </p:nvSpPr>
        <p:spPr>
          <a:xfrm>
            <a:off x="165148" y="1413168"/>
            <a:ext cx="1153069" cy="1153069"/>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191919"/>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191919"/>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Workload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challenges</a:t>
            </a:r>
          </a:p>
        </p:txBody>
      </p:sp>
      <p:sp>
        <p:nvSpPr>
          <p:cNvPr id="21" name="Oval 20">
            <a:extLst>
              <a:ext uri="{FF2B5EF4-FFF2-40B4-BE49-F238E27FC236}">
                <a16:creationId xmlns:a16="http://schemas.microsoft.com/office/drawing/2014/main" id="{BFEE4F2A-CA08-C921-C13E-3C5CDF60A5F5}"/>
              </a:ext>
              <a:ext uri="{C183D7F6-B498-43B3-948B-1728B52AA6E4}">
                <adec:decorative xmlns:adec="http://schemas.microsoft.com/office/drawing/2017/decorative" val="1"/>
              </a:ext>
            </a:extLst>
          </p:cNvPr>
          <p:cNvSpPr/>
          <p:nvPr/>
        </p:nvSpPr>
        <p:spPr>
          <a:xfrm>
            <a:off x="165148" y="2664961"/>
            <a:ext cx="1153068" cy="1153068"/>
          </a:xfrm>
          <a:prstGeom prst="ellipse">
            <a:avLst/>
          </a:prstGeom>
          <a:solidFill>
            <a:schemeClr val="tx2">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chemeClr val="tx1"/>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chemeClr val="tx1"/>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chemeClr val="tx1"/>
                </a:solidFill>
                <a:effectLst/>
                <a:uLnTx/>
                <a:uFillTx/>
                <a:latin typeface="Arial Narrow"/>
                <a:ea typeface="+mn-ea"/>
                <a:cs typeface="+mn-cs"/>
              </a:rPr>
              <a:t>Technical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chemeClr val="tx1"/>
                </a:solidFill>
                <a:effectLst/>
                <a:uLnTx/>
                <a:uFillTx/>
                <a:latin typeface="Arial Narrow"/>
                <a:ea typeface="+mn-ea"/>
                <a:cs typeface="+mn-cs"/>
              </a:rPr>
              <a:t>training</a:t>
            </a:r>
          </a:p>
        </p:txBody>
      </p:sp>
      <p:sp>
        <p:nvSpPr>
          <p:cNvPr id="22" name="Oval 21">
            <a:extLst>
              <a:ext uri="{FF2B5EF4-FFF2-40B4-BE49-F238E27FC236}">
                <a16:creationId xmlns:a16="http://schemas.microsoft.com/office/drawing/2014/main" id="{EA84FD3B-5E4F-875E-C9EC-44D061A8CFA8}"/>
              </a:ext>
              <a:ext uri="{C183D7F6-B498-43B3-948B-1728B52AA6E4}">
                <adec:decorative xmlns:adec="http://schemas.microsoft.com/office/drawing/2017/decorative" val="1"/>
              </a:ext>
            </a:extLst>
          </p:cNvPr>
          <p:cNvSpPr/>
          <p:nvPr/>
        </p:nvSpPr>
        <p:spPr>
          <a:xfrm>
            <a:off x="214040" y="4457414"/>
            <a:ext cx="1107432" cy="1107432"/>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FFFFF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FFFFF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FFFFFF"/>
                </a:solidFill>
                <a:effectLst/>
                <a:uLnTx/>
                <a:uFillTx/>
                <a:latin typeface="Arial Narrow"/>
                <a:ea typeface="+mn-ea"/>
                <a:cs typeface="+mn-cs"/>
              </a:rPr>
              <a:t>Real-world job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FFFFFF"/>
                </a:solidFill>
                <a:effectLst/>
                <a:uLnTx/>
                <a:uFillTx/>
                <a:latin typeface="Arial Narrow"/>
                <a:ea typeface="+mn-ea"/>
                <a:cs typeface="+mn-cs"/>
              </a:rPr>
              <a:t>application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FFFFFF"/>
                </a:solidFill>
                <a:effectLst/>
                <a:uLnTx/>
                <a:uFillTx/>
                <a:latin typeface="Arial Narrow"/>
                <a:ea typeface="+mn-ea"/>
                <a:cs typeface="+mn-cs"/>
              </a:rPr>
              <a:t>the go</a:t>
            </a:r>
          </a:p>
        </p:txBody>
      </p:sp>
      <p:sp>
        <p:nvSpPr>
          <p:cNvPr id="23" name="TextBox 22">
            <a:extLst>
              <a:ext uri="{FF2B5EF4-FFF2-40B4-BE49-F238E27FC236}">
                <a16:creationId xmlns:a16="http://schemas.microsoft.com/office/drawing/2014/main" id="{37A9CB92-C067-502D-5B6B-EE0C7C28059B}"/>
              </a:ext>
              <a:ext uri="{C183D7F6-B498-43B3-948B-1728B52AA6E4}">
                <adec:decorative xmlns:adec="http://schemas.microsoft.com/office/drawing/2017/decorative" val="1"/>
              </a:ext>
            </a:extLst>
          </p:cNvPr>
          <p:cNvSpPr txBox="1"/>
          <p:nvPr/>
        </p:nvSpPr>
        <p:spPr>
          <a:xfrm>
            <a:off x="5547137" y="1129389"/>
            <a:ext cx="4064213" cy="27699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EAEAEA">
                    <a:lumMod val="50000"/>
                  </a:srgbClr>
                </a:solidFill>
                <a:effectLst/>
                <a:uLnTx/>
                <a:uFillTx/>
                <a:latin typeface="Arial Narrow"/>
                <a:ea typeface="+mn-ea"/>
                <a:cs typeface="+mn-cs"/>
              </a:rPr>
              <a:t>Employer feedback</a:t>
            </a:r>
          </a:p>
        </p:txBody>
      </p:sp>
      <p:sp>
        <p:nvSpPr>
          <p:cNvPr id="24" name="TextBox 23">
            <a:extLst>
              <a:ext uri="{FF2B5EF4-FFF2-40B4-BE49-F238E27FC236}">
                <a16:creationId xmlns:a16="http://schemas.microsoft.com/office/drawing/2014/main" id="{7FE29764-9101-D6EB-4DCD-ECE372904003}"/>
              </a:ext>
              <a:ext uri="{C183D7F6-B498-43B3-948B-1728B52AA6E4}">
                <adec:decorative xmlns:adec="http://schemas.microsoft.com/office/drawing/2017/decorative" val="1"/>
              </a:ext>
            </a:extLst>
          </p:cNvPr>
          <p:cNvSpPr txBox="1"/>
          <p:nvPr/>
        </p:nvSpPr>
        <p:spPr>
          <a:xfrm>
            <a:off x="5562309" y="2789912"/>
            <a:ext cx="4064212" cy="1710259"/>
          </a:xfrm>
          <a:prstGeom prst="rect">
            <a:avLst/>
          </a:prstGeom>
          <a:ln>
            <a:solidFill>
              <a:schemeClr val="tx2">
                <a:lumMod val="60000"/>
                <a:lumOff val="40000"/>
              </a:schemeClr>
            </a:solidFill>
          </a:ln>
        </p:spPr>
        <p:txBody>
          <a:bodyPr wrap="square" tIns="180000" rtlCol="0">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Employers were generally satisfied with the structured training as it provided cadets with the foundational skills needed in their roles. However, some employers noted that the Micro-Skills training could be better tailored to match the specific needs of their operations.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Some employers had expectations that exceeded the entry-level nature of the program, particularly in specialised areas like Cyber Security. This mismatch led to feedback suggesting the need for clearer communication about the program's scope and the level of cadet expertise.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5" name="TextBox 24">
            <a:extLst>
              <a:ext uri="{FF2B5EF4-FFF2-40B4-BE49-F238E27FC236}">
                <a16:creationId xmlns:a16="http://schemas.microsoft.com/office/drawing/2014/main" id="{A60FA2B3-9258-9D38-E3C0-6B6DB3974A46}"/>
              </a:ext>
              <a:ext uri="{C183D7F6-B498-43B3-948B-1728B52AA6E4}">
                <adec:decorative xmlns:adec="http://schemas.microsoft.com/office/drawing/2017/decorative" val="1"/>
              </a:ext>
            </a:extLst>
          </p:cNvPr>
          <p:cNvSpPr txBox="1"/>
          <p:nvPr/>
        </p:nvSpPr>
        <p:spPr>
          <a:xfrm>
            <a:off x="1498241" y="1117004"/>
            <a:ext cx="3901780" cy="27699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EAEAEA">
                    <a:lumMod val="50000"/>
                  </a:srgbClr>
                </a:solidFill>
                <a:effectLst/>
                <a:uLnTx/>
                <a:uFillTx/>
                <a:latin typeface="Arial Narrow"/>
                <a:ea typeface="+mn-ea"/>
                <a:cs typeface="+mn-cs"/>
              </a:rPr>
              <a:t>Cadet perceptions of the training </a:t>
            </a:r>
          </a:p>
        </p:txBody>
      </p:sp>
      <p:pic>
        <p:nvPicPr>
          <p:cNvPr id="28" name="Graphic 27">
            <a:extLst>
              <a:ext uri="{FF2B5EF4-FFF2-40B4-BE49-F238E27FC236}">
                <a16:creationId xmlns:a16="http://schemas.microsoft.com/office/drawing/2014/main" id="{EDD69824-EDF1-E87C-F2D2-3CAC41E35619}"/>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27721" y="1557539"/>
            <a:ext cx="406270" cy="406270"/>
          </a:xfrm>
          <a:prstGeom prst="rect">
            <a:avLst/>
          </a:prstGeom>
        </p:spPr>
      </p:pic>
      <p:pic>
        <p:nvPicPr>
          <p:cNvPr id="29" name="Graphic 28">
            <a:extLst>
              <a:ext uri="{FF2B5EF4-FFF2-40B4-BE49-F238E27FC236}">
                <a16:creationId xmlns:a16="http://schemas.microsoft.com/office/drawing/2014/main" id="{E44C3A06-5789-6687-0323-C89AFD48A749}"/>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72971" y="2813954"/>
            <a:ext cx="347894" cy="347894"/>
          </a:xfrm>
          <a:prstGeom prst="rect">
            <a:avLst/>
          </a:prstGeom>
        </p:spPr>
      </p:pic>
      <p:pic>
        <p:nvPicPr>
          <p:cNvPr id="30" name="Graphic 29">
            <a:extLst>
              <a:ext uri="{FF2B5EF4-FFF2-40B4-BE49-F238E27FC236}">
                <a16:creationId xmlns:a16="http://schemas.microsoft.com/office/drawing/2014/main" id="{7E39D2D4-2390-238A-81BC-89E51E552077}"/>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85188" y="4575583"/>
            <a:ext cx="335678" cy="335678"/>
          </a:xfrm>
          <a:prstGeom prst="rect">
            <a:avLst/>
          </a:prstGeom>
        </p:spPr>
      </p:pic>
      <p:sp>
        <p:nvSpPr>
          <p:cNvPr id="32" name="TextBox 31">
            <a:extLst>
              <a:ext uri="{FF2B5EF4-FFF2-40B4-BE49-F238E27FC236}">
                <a16:creationId xmlns:a16="http://schemas.microsoft.com/office/drawing/2014/main" id="{B44DEC66-7F3E-593D-9F09-8BDC0E7D676E}"/>
              </a:ext>
              <a:ext uri="{C183D7F6-B498-43B3-948B-1728B52AA6E4}">
                <adec:decorative xmlns:adec="http://schemas.microsoft.com/office/drawing/2017/decorative" val="1"/>
              </a:ext>
            </a:extLst>
          </p:cNvPr>
          <p:cNvSpPr txBox="1">
            <a:spLocks noChangeAspect="1"/>
          </p:cNvSpPr>
          <p:nvPr/>
        </p:nvSpPr>
        <p:spPr>
          <a:xfrm>
            <a:off x="5544659" y="5649538"/>
            <a:ext cx="4064620" cy="922534"/>
          </a:xfrm>
          <a:prstGeom prst="wedgeRoundRectCallout">
            <a:avLst>
              <a:gd name="adj1" fmla="val -20475"/>
              <a:gd name="adj2" fmla="val 57339"/>
              <a:gd name="adj3" fmla="val 16667"/>
            </a:avLst>
          </a:prstGeom>
          <a:solidFill>
            <a:schemeClr val="accent1"/>
          </a:solidFill>
          <a:ln>
            <a:noFill/>
          </a:ln>
          <a:extLst>
            <a:ext uri="{91240B29-F687-4F45-9708-019B960494DF}">
              <a14:hiddenLine xmlns:a14="http://schemas.microsoft.com/office/drawing/2010/main">
                <a:solidFill>
                  <a:schemeClr val="tx2"/>
                </a:solidFill>
              </a14:hiddenLine>
            </a:ext>
          </a:extLst>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191919"/>
                </a:solidFill>
                <a:effectLst/>
                <a:uLnTx/>
                <a:uFillTx/>
                <a:latin typeface="Arial Narrow"/>
                <a:ea typeface="+mn-ea"/>
                <a:cs typeface="+mn-cs"/>
              </a:rPr>
              <a:t>“It was relevant for the roles we are hiring for. They do a program in MS so we use a lot of that especially for students. I was quite happy with what they had, so long as they had IT foundation, they had to learn a lot on the job.” – Employer </a:t>
            </a: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33" name="TextBox 32">
            <a:extLst>
              <a:ext uri="{FF2B5EF4-FFF2-40B4-BE49-F238E27FC236}">
                <a16:creationId xmlns:a16="http://schemas.microsoft.com/office/drawing/2014/main" id="{68492FBA-6823-78A4-BB21-A89DE402F6D8}"/>
              </a:ext>
              <a:ext uri="{C183D7F6-B498-43B3-948B-1728B52AA6E4}">
                <adec:decorative xmlns:adec="http://schemas.microsoft.com/office/drawing/2017/decorative" val="1"/>
              </a:ext>
            </a:extLst>
          </p:cNvPr>
          <p:cNvSpPr txBox="1"/>
          <p:nvPr/>
        </p:nvSpPr>
        <p:spPr>
          <a:xfrm>
            <a:off x="1490659" y="5707779"/>
            <a:ext cx="3823779" cy="664012"/>
          </a:xfrm>
          <a:prstGeom prst="wedgeRoundRectCallout">
            <a:avLst/>
          </a:prstGeom>
          <a:solidFill>
            <a:schemeClr val="accent1"/>
          </a:solidFill>
          <a:ln>
            <a:noFill/>
          </a:ln>
          <a:extLst>
            <a:ext uri="{91240B29-F687-4F45-9708-019B960494DF}">
              <a14:hiddenLine xmlns:a14="http://schemas.microsoft.com/office/drawing/2010/main">
                <a:solidFill>
                  <a:schemeClr val="tx2"/>
                </a:solidFill>
              </a14:hiddenLine>
            </a:ext>
          </a:extLst>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“They do offer an online training – we do 4 days at work and 1 day online training which is quite handy and it helps if you have questions to go to the lecturer which I think was quite helpful.” – Cadet</a:t>
            </a: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34" name="Footer Placeholder 4">
            <a:extLst>
              <a:ext uri="{FF2B5EF4-FFF2-40B4-BE49-F238E27FC236}">
                <a16:creationId xmlns:a16="http://schemas.microsoft.com/office/drawing/2014/main" id="{7BF5D585-0E7A-1B7A-65A6-78A4EEFFB32F}"/>
              </a:ext>
              <a:ext uri="{C183D7F6-B498-43B3-948B-1728B52AA6E4}">
                <adec:decorative xmlns:adec="http://schemas.microsoft.com/office/drawing/2017/decorative" val="1"/>
              </a:ext>
            </a:extLst>
          </p:cNvPr>
          <p:cNvSpPr txBox="1">
            <a:spLocks/>
          </p:cNvSpPr>
          <p:nvPr/>
        </p:nvSpPr>
        <p:spPr>
          <a:xfrm>
            <a:off x="165148" y="6566759"/>
            <a:ext cx="7132320" cy="233014"/>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dandolo interviews with Alumni, employers and MEGT DSCT Final Implementation Report 2024.</a:t>
            </a:r>
          </a:p>
        </p:txBody>
      </p:sp>
    </p:spTree>
    <p:extLst>
      <p:ext uri="{BB962C8B-B14F-4D97-AF65-F5344CB8AC3E}">
        <p14:creationId xmlns:p14="http://schemas.microsoft.com/office/powerpoint/2010/main" val="406240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AA15AF0-F896-F0AE-F24A-1F84DD6A6FD0}"/>
              </a:ext>
              <a:ext uri="{C183D7F6-B498-43B3-948B-1728B52AA6E4}">
                <adec:decorative xmlns:adec="http://schemas.microsoft.com/office/drawing/2017/decorative" val="1"/>
              </a:ext>
            </a:extLst>
          </p:cNvPr>
          <p:cNvSpPr>
            <a:spLocks/>
          </p:cNvSpPr>
          <p:nvPr/>
        </p:nvSpPr>
        <p:spPr>
          <a:xfrm rot="10800000" flipV="1">
            <a:off x="165145" y="1525733"/>
            <a:ext cx="9575705" cy="91329"/>
          </a:xfrm>
          <a:prstGeom prst="roundRect">
            <a:avLst>
              <a:gd name="adj" fmla="val 50000"/>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 name="Text Placeholder 1">
            <a:extLst>
              <a:ext uri="{FF2B5EF4-FFF2-40B4-BE49-F238E27FC236}">
                <a16:creationId xmlns:a16="http://schemas.microsoft.com/office/drawing/2014/main" id="{9D3B7EB7-5E18-3143-0A1A-0080C8D8C67D}"/>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dirty="0"/>
              <a:t>Employers and cadets both expressed that training needed to align more closely with the job roles, with employers suggesting that project-based learning could better align training to the placements.</a:t>
            </a:r>
          </a:p>
        </p:txBody>
      </p:sp>
      <p:sp>
        <p:nvSpPr>
          <p:cNvPr id="3" name="Title 2">
            <a:extLst>
              <a:ext uri="{FF2B5EF4-FFF2-40B4-BE49-F238E27FC236}">
                <a16:creationId xmlns:a16="http://schemas.microsoft.com/office/drawing/2014/main" id="{5B81EEB2-7384-A20F-2A15-CD2AA3897466}"/>
              </a:ext>
              <a:ext uri="{C183D7F6-B498-43B3-948B-1728B52AA6E4}">
                <adec:decorative xmlns:adec="http://schemas.microsoft.com/office/drawing/2017/decorative" val="1"/>
              </a:ext>
            </a:extLst>
          </p:cNvPr>
          <p:cNvSpPr>
            <a:spLocks noGrp="1"/>
          </p:cNvSpPr>
          <p:nvPr>
            <p:ph type="title"/>
          </p:nvPr>
        </p:nvSpPr>
        <p:spPr/>
        <p:txBody>
          <a:bodyPr/>
          <a:lstStyle/>
          <a:p>
            <a:r>
              <a:rPr lang="en-US"/>
              <a:t>MEGT | Industry placements</a:t>
            </a:r>
          </a:p>
        </p:txBody>
      </p:sp>
      <p:sp>
        <p:nvSpPr>
          <p:cNvPr id="4" name="Slide Number Placeholder 3">
            <a:extLst>
              <a:ext uri="{FF2B5EF4-FFF2-40B4-BE49-F238E27FC236}">
                <a16:creationId xmlns:a16="http://schemas.microsoft.com/office/drawing/2014/main" id="{0129F7B0-4E94-F617-EE8E-58373CD4EE69}"/>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9" name="Oval 8">
            <a:extLst>
              <a:ext uri="{FF2B5EF4-FFF2-40B4-BE49-F238E27FC236}">
                <a16:creationId xmlns:a16="http://schemas.microsoft.com/office/drawing/2014/main" id="{4B3122AA-403D-7BEB-78D9-20707E67BA9D}"/>
              </a:ext>
              <a:ext uri="{C183D7F6-B498-43B3-948B-1728B52AA6E4}">
                <adec:decorative xmlns:adec="http://schemas.microsoft.com/office/drawing/2017/decorative" val="1"/>
              </a:ext>
            </a:extLst>
          </p:cNvPr>
          <p:cNvSpPr>
            <a:spLocks/>
          </p:cNvSpPr>
          <p:nvPr/>
        </p:nvSpPr>
        <p:spPr>
          <a:xfrm>
            <a:off x="1877551" y="1358669"/>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pic>
        <p:nvPicPr>
          <p:cNvPr id="15" name="Graphic 14">
            <a:extLst>
              <a:ext uri="{FF2B5EF4-FFF2-40B4-BE49-F238E27FC236}">
                <a16:creationId xmlns:a16="http://schemas.microsoft.com/office/drawing/2014/main" id="{D7F95CA2-4084-8686-24BB-8BBDE3BDD48F}"/>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928803" y="1409091"/>
            <a:ext cx="288908" cy="288908"/>
          </a:xfrm>
          <a:prstGeom prst="rect">
            <a:avLst/>
          </a:prstGeom>
        </p:spPr>
      </p:pic>
      <p:sp>
        <p:nvSpPr>
          <p:cNvPr id="19" name="Rectangle 18">
            <a:extLst>
              <a:ext uri="{FF2B5EF4-FFF2-40B4-BE49-F238E27FC236}">
                <a16:creationId xmlns:a16="http://schemas.microsoft.com/office/drawing/2014/main" id="{C5A8F800-F85E-3865-C926-72C56E62888A}"/>
              </a:ext>
              <a:ext uri="{C183D7F6-B498-43B3-948B-1728B52AA6E4}">
                <adec:decorative xmlns:adec="http://schemas.microsoft.com/office/drawing/2017/decorative" val="1"/>
              </a:ext>
            </a:extLst>
          </p:cNvPr>
          <p:cNvSpPr>
            <a:spLocks/>
          </p:cNvSpPr>
          <p:nvPr/>
        </p:nvSpPr>
        <p:spPr>
          <a:xfrm>
            <a:off x="1308878" y="1786614"/>
            <a:ext cx="1618709"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Cadet matching process </a:t>
            </a:r>
          </a:p>
        </p:txBody>
      </p:sp>
      <p:sp>
        <p:nvSpPr>
          <p:cNvPr id="8" name="TextBox 7">
            <a:extLst>
              <a:ext uri="{FF2B5EF4-FFF2-40B4-BE49-F238E27FC236}">
                <a16:creationId xmlns:a16="http://schemas.microsoft.com/office/drawing/2014/main" id="{69561143-975E-FCA2-D731-A940A209671A}"/>
              </a:ext>
              <a:ext uri="{C183D7F6-B498-43B3-948B-1728B52AA6E4}">
                <adec:decorative xmlns:adec="http://schemas.microsoft.com/office/drawing/2017/decorative" val="1"/>
              </a:ext>
            </a:extLst>
          </p:cNvPr>
          <p:cNvSpPr txBox="1">
            <a:spLocks/>
          </p:cNvSpPr>
          <p:nvPr/>
        </p:nvSpPr>
        <p:spPr>
          <a:xfrm rot="16200000">
            <a:off x="-264460" y="2707190"/>
            <a:ext cx="1120820"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Cadet perceptions</a:t>
            </a:r>
          </a:p>
        </p:txBody>
      </p:sp>
      <p:sp>
        <p:nvSpPr>
          <p:cNvPr id="22" name="TextBox 21">
            <a:extLst>
              <a:ext uri="{FF2B5EF4-FFF2-40B4-BE49-F238E27FC236}">
                <a16:creationId xmlns:a16="http://schemas.microsoft.com/office/drawing/2014/main" id="{36AD9E29-F848-DA1F-8F66-8F2B22C0C1EF}"/>
              </a:ext>
              <a:ext uri="{C183D7F6-B498-43B3-948B-1728B52AA6E4}">
                <adec:decorative xmlns:adec="http://schemas.microsoft.com/office/drawing/2017/decorative" val="1"/>
              </a:ext>
            </a:extLst>
          </p:cNvPr>
          <p:cNvSpPr txBox="1">
            <a:spLocks/>
          </p:cNvSpPr>
          <p:nvPr/>
        </p:nvSpPr>
        <p:spPr>
          <a:xfrm rot="16200000">
            <a:off x="-290108" y="4169354"/>
            <a:ext cx="1172116" cy="261610"/>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Employer feedback</a:t>
            </a:r>
          </a:p>
        </p:txBody>
      </p:sp>
      <p:sp>
        <p:nvSpPr>
          <p:cNvPr id="26" name="TextBox 1">
            <a:extLst>
              <a:ext uri="{FF2B5EF4-FFF2-40B4-BE49-F238E27FC236}">
                <a16:creationId xmlns:a16="http://schemas.microsoft.com/office/drawing/2014/main" id="{503E5793-6027-F720-DD21-7C2FD5145720}"/>
              </a:ext>
              <a:ext uri="{C183D7F6-B498-43B3-948B-1728B52AA6E4}">
                <adec:decorative xmlns:adec="http://schemas.microsoft.com/office/drawing/2017/decorative" val="1"/>
              </a:ext>
            </a:extLst>
          </p:cNvPr>
          <p:cNvSpPr txBox="1">
            <a:spLocks/>
          </p:cNvSpPr>
          <p:nvPr/>
        </p:nvSpPr>
        <p:spPr>
          <a:xfrm>
            <a:off x="540335" y="3714101"/>
            <a:ext cx="2953714" cy="1396493"/>
          </a:xfrm>
          <a:prstGeom prst="rect">
            <a:avLst/>
          </a:prstGeom>
          <a:solidFill>
            <a:schemeClr val="bg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Employers provided role definitions and skills needed to inform the cadets matching process which </a:t>
            </a:r>
            <a:r>
              <a:rPr lang="en-AU" sz="1100">
                <a:solidFill>
                  <a:srgbClr val="191919"/>
                </a:solidFill>
                <a:latin typeface="Arial Narrow"/>
              </a:rPr>
              <a:t>have been crucial to ensuring that cadets meet their expectations and standards. Employers noted mismatches between cadet training and job roles, particularly in cyber security positions, and have faced challenges matching with cadets in regional areas due to limited applicant pools.</a:t>
            </a: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8" name="TextBox 1">
            <a:extLst>
              <a:ext uri="{FF2B5EF4-FFF2-40B4-BE49-F238E27FC236}">
                <a16:creationId xmlns:a16="http://schemas.microsoft.com/office/drawing/2014/main" id="{FA814FA4-65E9-FC5E-C5B4-A2D0FFB072D3}"/>
              </a:ext>
              <a:ext uri="{C183D7F6-B498-43B3-948B-1728B52AA6E4}">
                <adec:decorative xmlns:adec="http://schemas.microsoft.com/office/drawing/2017/decorative" val="1"/>
              </a:ext>
            </a:extLst>
          </p:cNvPr>
          <p:cNvSpPr txBox="1">
            <a:spLocks/>
          </p:cNvSpPr>
          <p:nvPr/>
        </p:nvSpPr>
        <p:spPr>
          <a:xfrm>
            <a:off x="551917" y="2074984"/>
            <a:ext cx="2953714" cy="1583379"/>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Cadets underwent a rigorous selection process including skill assessments and interviews. A structured database helped match cadets' skills and preferences with employer requirements. Cadets expressed a desire for placements that aligned with their skills and interests more closely. Cadets faced challenges when employer expectations exceeded the entry-level scope of the program, requiring expectation management and communication from MEGT.</a:t>
            </a:r>
          </a:p>
        </p:txBody>
      </p:sp>
      <p:sp>
        <p:nvSpPr>
          <p:cNvPr id="24" name="Footer Placeholder 4">
            <a:extLst>
              <a:ext uri="{FF2B5EF4-FFF2-40B4-BE49-F238E27FC236}">
                <a16:creationId xmlns:a16="http://schemas.microsoft.com/office/drawing/2014/main" id="{2190D1F8-7713-DB0D-9704-4DD7CC712CF6}"/>
              </a:ext>
              <a:ext uri="{C183D7F6-B498-43B3-948B-1728B52AA6E4}">
                <adec:decorative xmlns:adec="http://schemas.microsoft.com/office/drawing/2017/decorative" val="1"/>
              </a:ext>
            </a:extLst>
          </p:cNvPr>
          <p:cNvSpPr txBox="1">
            <a:spLocks/>
          </p:cNvSpPr>
          <p:nvPr/>
        </p:nvSpPr>
        <p:spPr>
          <a:xfrm>
            <a:off x="150718" y="6574080"/>
            <a:ext cx="7132320" cy="233014"/>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dandolo interviews with Alumni, employers and MEGT DSCT Final Implementation Report 2024.</a:t>
            </a:r>
          </a:p>
        </p:txBody>
      </p:sp>
      <p:sp>
        <p:nvSpPr>
          <p:cNvPr id="6" name="Oval 5">
            <a:extLst>
              <a:ext uri="{FF2B5EF4-FFF2-40B4-BE49-F238E27FC236}">
                <a16:creationId xmlns:a16="http://schemas.microsoft.com/office/drawing/2014/main" id="{A8BEEC4D-D067-6108-20E0-94D8C1A92658}"/>
              </a:ext>
              <a:ext uri="{C183D7F6-B498-43B3-948B-1728B52AA6E4}">
                <adec:decorative xmlns:adec="http://schemas.microsoft.com/office/drawing/2017/decorative" val="1"/>
              </a:ext>
            </a:extLst>
          </p:cNvPr>
          <p:cNvSpPr>
            <a:spLocks/>
          </p:cNvSpPr>
          <p:nvPr/>
        </p:nvSpPr>
        <p:spPr>
          <a:xfrm>
            <a:off x="4867662" y="1312592"/>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1" name="Oval 10">
            <a:extLst>
              <a:ext uri="{FF2B5EF4-FFF2-40B4-BE49-F238E27FC236}">
                <a16:creationId xmlns:a16="http://schemas.microsoft.com/office/drawing/2014/main" id="{68745624-075B-CB04-9CB8-6E9EAB3BD75A}"/>
              </a:ext>
              <a:ext uri="{C183D7F6-B498-43B3-948B-1728B52AA6E4}">
                <adec:decorative xmlns:adec="http://schemas.microsoft.com/office/drawing/2017/decorative" val="1"/>
              </a:ext>
            </a:extLst>
          </p:cNvPr>
          <p:cNvSpPr>
            <a:spLocks/>
          </p:cNvSpPr>
          <p:nvPr/>
        </p:nvSpPr>
        <p:spPr>
          <a:xfrm>
            <a:off x="7738086" y="1308345"/>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2" name="Rectangle 11">
            <a:extLst>
              <a:ext uri="{FF2B5EF4-FFF2-40B4-BE49-F238E27FC236}">
                <a16:creationId xmlns:a16="http://schemas.microsoft.com/office/drawing/2014/main" id="{A795F4E1-00E4-26A3-2E34-9554F9B65F66}"/>
              </a:ext>
              <a:ext uri="{C183D7F6-B498-43B3-948B-1728B52AA6E4}">
                <adec:decorative xmlns:adec="http://schemas.microsoft.com/office/drawing/2017/decorative" val="1"/>
              </a:ext>
            </a:extLst>
          </p:cNvPr>
          <p:cNvSpPr>
            <a:spLocks/>
          </p:cNvSpPr>
          <p:nvPr/>
        </p:nvSpPr>
        <p:spPr>
          <a:xfrm>
            <a:off x="6978415" y="1743944"/>
            <a:ext cx="2353978"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Work placement outcomes</a:t>
            </a:r>
          </a:p>
        </p:txBody>
      </p:sp>
      <p:sp>
        <p:nvSpPr>
          <p:cNvPr id="13" name="Rectangle 12">
            <a:extLst>
              <a:ext uri="{FF2B5EF4-FFF2-40B4-BE49-F238E27FC236}">
                <a16:creationId xmlns:a16="http://schemas.microsoft.com/office/drawing/2014/main" id="{D028D82E-11B8-04A1-A996-F43250E9D3FA}"/>
              </a:ext>
              <a:ext uri="{C183D7F6-B498-43B3-948B-1728B52AA6E4}">
                <adec:decorative xmlns:adec="http://schemas.microsoft.com/office/drawing/2017/decorative" val="1"/>
              </a:ext>
            </a:extLst>
          </p:cNvPr>
          <p:cNvSpPr>
            <a:spLocks/>
          </p:cNvSpPr>
          <p:nvPr/>
        </p:nvSpPr>
        <p:spPr>
          <a:xfrm>
            <a:off x="4298989" y="1740537"/>
            <a:ext cx="1618709"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Employer engagement</a:t>
            </a:r>
          </a:p>
        </p:txBody>
      </p:sp>
      <p:pic>
        <p:nvPicPr>
          <p:cNvPr id="14" name="Graphic 13">
            <a:extLst>
              <a:ext uri="{FF2B5EF4-FFF2-40B4-BE49-F238E27FC236}">
                <a16:creationId xmlns:a16="http://schemas.microsoft.com/office/drawing/2014/main" id="{C4FF4C47-9952-BF72-DE51-22ECD6988390}"/>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738086" y="1308345"/>
            <a:ext cx="391412" cy="391412"/>
          </a:xfrm>
          <a:prstGeom prst="rect">
            <a:avLst/>
          </a:prstGeom>
        </p:spPr>
      </p:pic>
      <p:pic>
        <p:nvPicPr>
          <p:cNvPr id="18" name="Graphic 17">
            <a:extLst>
              <a:ext uri="{FF2B5EF4-FFF2-40B4-BE49-F238E27FC236}">
                <a16:creationId xmlns:a16="http://schemas.microsoft.com/office/drawing/2014/main" id="{AD579AE0-A90C-C78E-1115-507B5BD0B99B}"/>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4918914" y="1367270"/>
            <a:ext cx="288908" cy="288908"/>
          </a:xfrm>
          <a:prstGeom prst="rect">
            <a:avLst/>
          </a:prstGeom>
        </p:spPr>
      </p:pic>
      <p:sp>
        <p:nvSpPr>
          <p:cNvPr id="20" name="TextBox 1">
            <a:extLst>
              <a:ext uri="{FF2B5EF4-FFF2-40B4-BE49-F238E27FC236}">
                <a16:creationId xmlns:a16="http://schemas.microsoft.com/office/drawing/2014/main" id="{3105010F-CD5B-AA0E-4CC2-E95065FAA40F}"/>
              </a:ext>
              <a:ext uri="{C183D7F6-B498-43B3-948B-1728B52AA6E4}">
                <adec:decorative xmlns:adec="http://schemas.microsoft.com/office/drawing/2017/decorative" val="1"/>
              </a:ext>
            </a:extLst>
          </p:cNvPr>
          <p:cNvSpPr txBox="1">
            <a:spLocks/>
          </p:cNvSpPr>
          <p:nvPr/>
        </p:nvSpPr>
        <p:spPr>
          <a:xfrm>
            <a:off x="3607629" y="3714101"/>
            <a:ext cx="2953714" cy="1396493"/>
          </a:xfrm>
          <a:prstGeom prst="rect">
            <a:avLst/>
          </a:prstGeom>
          <a:solidFill>
            <a:schemeClr val="bg2"/>
          </a:solidFill>
          <a:ln>
            <a:noFill/>
          </a:ln>
        </p:spPr>
        <p:txBody>
          <a:bodyPr wrap="square"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0" lang="en-AU" sz="1100" b="0" i="0" u="none" strike="noStrike" kern="1200" cap="none" spc="0" normalizeH="0" baseline="0" noProof="0">
                <a:ln>
                  <a:noFill/>
                </a:ln>
                <a:solidFill>
                  <a:srgbClr val="191919"/>
                </a:solidFill>
                <a:effectLst/>
                <a:uLnTx/>
                <a:uFillTx/>
                <a:latin typeface="Arial Narrow"/>
                <a:ea typeface="+mn-ea"/>
                <a:cs typeface="+mn-cs"/>
              </a:rPr>
              <a:t>Employers have continuously engaged in the process, providing feedback that led to program adjustments such as extending the placement duration and introducing preplacement training days</a:t>
            </a:r>
            <a:r>
              <a:rPr lang="en-AU" sz="1100"/>
              <a:t> to better prepare cadets. Further, employers have also introduced supervisor training to better mentor and support cadets. </a:t>
            </a:r>
            <a:endParaRPr lang="en-US"/>
          </a:p>
        </p:txBody>
      </p:sp>
      <p:sp>
        <p:nvSpPr>
          <p:cNvPr id="25" name="TextBox 1">
            <a:extLst>
              <a:ext uri="{FF2B5EF4-FFF2-40B4-BE49-F238E27FC236}">
                <a16:creationId xmlns:a16="http://schemas.microsoft.com/office/drawing/2014/main" id="{E9405EDB-B7E3-30E3-B84D-8C37955665F1}"/>
              </a:ext>
              <a:ext uri="{C183D7F6-B498-43B3-948B-1728B52AA6E4}">
                <adec:decorative xmlns:adec="http://schemas.microsoft.com/office/drawing/2017/decorative" val="1"/>
              </a:ext>
            </a:extLst>
          </p:cNvPr>
          <p:cNvSpPr txBox="1">
            <a:spLocks/>
          </p:cNvSpPr>
          <p:nvPr/>
        </p:nvSpPr>
        <p:spPr>
          <a:xfrm>
            <a:off x="3619211" y="2074984"/>
            <a:ext cx="2953714" cy="1583379"/>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Cadets said that the hands-on experience was important for their learning and professional development. Cadets received structured training and mentoring, which includes employer involvement to ensure practical learning aligns with theoretical training.</a:t>
            </a:r>
          </a:p>
        </p:txBody>
      </p:sp>
      <p:sp>
        <p:nvSpPr>
          <p:cNvPr id="27" name="TextBox 1">
            <a:extLst>
              <a:ext uri="{FF2B5EF4-FFF2-40B4-BE49-F238E27FC236}">
                <a16:creationId xmlns:a16="http://schemas.microsoft.com/office/drawing/2014/main" id="{D179365A-7258-4E85-E9A4-E86908138D6F}"/>
              </a:ext>
              <a:ext uri="{C183D7F6-B498-43B3-948B-1728B52AA6E4}">
                <adec:decorative xmlns:adec="http://schemas.microsoft.com/office/drawing/2017/decorative" val="1"/>
              </a:ext>
            </a:extLst>
          </p:cNvPr>
          <p:cNvSpPr txBox="1">
            <a:spLocks/>
          </p:cNvSpPr>
          <p:nvPr/>
        </p:nvSpPr>
        <p:spPr>
          <a:xfrm>
            <a:off x="6674924" y="3714101"/>
            <a:ext cx="2953714" cy="1396493"/>
          </a:xfrm>
          <a:prstGeom prst="rect">
            <a:avLst/>
          </a:prstGeom>
          <a:solidFill>
            <a:schemeClr val="bg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Some employers suggested that including more case studies and project-based learning could enhance the training's effectiveness, providing cadets with more hands-on experience before entering the workplace.</a:t>
            </a:r>
          </a:p>
        </p:txBody>
      </p:sp>
      <p:sp>
        <p:nvSpPr>
          <p:cNvPr id="31" name="TextBox 1">
            <a:extLst>
              <a:ext uri="{FF2B5EF4-FFF2-40B4-BE49-F238E27FC236}">
                <a16:creationId xmlns:a16="http://schemas.microsoft.com/office/drawing/2014/main" id="{92895063-E7C6-9CD0-7DD9-67DE60D6219D}"/>
              </a:ext>
              <a:ext uri="{C183D7F6-B498-43B3-948B-1728B52AA6E4}">
                <adec:decorative xmlns:adec="http://schemas.microsoft.com/office/drawing/2017/decorative" val="1"/>
              </a:ext>
            </a:extLst>
          </p:cNvPr>
          <p:cNvSpPr txBox="1">
            <a:spLocks/>
          </p:cNvSpPr>
          <p:nvPr/>
        </p:nvSpPr>
        <p:spPr>
          <a:xfrm>
            <a:off x="6686506" y="2079527"/>
            <a:ext cx="2953714" cy="1583379"/>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Cadets expressed a strong appreciation for the opportunity to apply their learning in real-world settings, which helped solidify their understanding and boost confidence in their professional skills.</a:t>
            </a:r>
          </a:p>
        </p:txBody>
      </p:sp>
      <p:sp>
        <p:nvSpPr>
          <p:cNvPr id="10" name="TextBox 9">
            <a:extLst>
              <a:ext uri="{FF2B5EF4-FFF2-40B4-BE49-F238E27FC236}">
                <a16:creationId xmlns:a16="http://schemas.microsoft.com/office/drawing/2014/main" id="{1D35D12D-45E8-D441-B5F2-50823302E190}"/>
              </a:ext>
              <a:ext uri="{C183D7F6-B498-43B3-948B-1728B52AA6E4}">
                <adec:decorative xmlns:adec="http://schemas.microsoft.com/office/drawing/2017/decorative" val="1"/>
              </a:ext>
            </a:extLst>
          </p:cNvPr>
          <p:cNvSpPr txBox="1">
            <a:spLocks/>
          </p:cNvSpPr>
          <p:nvPr/>
        </p:nvSpPr>
        <p:spPr>
          <a:xfrm>
            <a:off x="551917" y="5257346"/>
            <a:ext cx="4751340" cy="1038582"/>
          </a:xfrm>
          <a:prstGeom prst="wedgeRoundRectCallout">
            <a:avLst/>
          </a:prstGeom>
          <a:solidFill>
            <a:schemeClr val="accent1"/>
          </a:solidFill>
          <a:ln>
            <a:noFill/>
          </a:ln>
          <a:extLst>
            <a:ext uri="{91240B29-F687-4F45-9708-019B960494DF}">
              <a14:hiddenLine xmlns:a14="http://schemas.microsoft.com/office/drawing/2010/main">
                <a:solidFill>
                  <a:schemeClr val="tx2"/>
                </a:solidFill>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191919"/>
                </a:solidFill>
                <a:effectLst/>
                <a:uLnTx/>
                <a:uFillTx/>
                <a:latin typeface="Arial Narrow"/>
                <a:ea typeface="+mn-ea"/>
                <a:cs typeface="+mn-cs"/>
              </a:rPr>
              <a:t>“MEGT have a checklist to make sure that employers don’t throw people in to the dark, they have proper onboarding, proper equipment, HR process, proper protection as any other staff working here. Checklist with me and then checklist with the candidate so that the things I say they make sure I did it. Every meeting they have, they have a checklist and there’s an agenda.” – Employer </a:t>
            </a: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6" name="TextBox 15">
            <a:extLst>
              <a:ext uri="{FF2B5EF4-FFF2-40B4-BE49-F238E27FC236}">
                <a16:creationId xmlns:a16="http://schemas.microsoft.com/office/drawing/2014/main" id="{914F5F4B-987D-2758-2BBC-A1304CD1C8AE}"/>
              </a:ext>
              <a:ext uri="{C183D7F6-B498-43B3-948B-1728B52AA6E4}">
                <adec:decorative xmlns:adec="http://schemas.microsoft.com/office/drawing/2017/decorative" val="1"/>
              </a:ext>
            </a:extLst>
          </p:cNvPr>
          <p:cNvSpPr txBox="1">
            <a:spLocks/>
          </p:cNvSpPr>
          <p:nvPr/>
        </p:nvSpPr>
        <p:spPr>
          <a:xfrm>
            <a:off x="5530930" y="5239595"/>
            <a:ext cx="4006261" cy="1038582"/>
          </a:xfrm>
          <a:prstGeom prst="wedgeRoundRectCallout">
            <a:avLst/>
          </a:prstGeom>
          <a:solidFill>
            <a:schemeClr val="accent1"/>
          </a:solidFill>
          <a:ln>
            <a:noFill/>
          </a:ln>
          <a:extLst>
            <a:ext uri="{91240B29-F687-4F45-9708-019B960494DF}">
              <a14:hiddenLine xmlns:a14="http://schemas.microsoft.com/office/drawing/2010/main">
                <a:solidFill>
                  <a:schemeClr val="tx2"/>
                </a:solidFill>
              </a14:hiddenLine>
            </a:ext>
          </a:extLst>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“The MEGT coordinators were really helpful and connected since the start of the process. I had a lot of struggles even getting the formal offer letter. They were really helpful and chased [the employers] up and even during the process of during the cadetship while we were having 1-1 conversations.” – Cadetship Alumni </a:t>
            </a: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Tree>
    <p:extLst>
      <p:ext uri="{BB962C8B-B14F-4D97-AF65-F5344CB8AC3E}">
        <p14:creationId xmlns:p14="http://schemas.microsoft.com/office/powerpoint/2010/main" val="3629693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EC428-D6DE-E619-C7E8-0F1E6A99F0E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Mentoring, wrap around and transition supports were well received. Employers and cadets also identified some opportunities for enhancement and improvement in future. </a:t>
            </a:r>
          </a:p>
        </p:txBody>
      </p:sp>
      <p:sp>
        <p:nvSpPr>
          <p:cNvPr id="3" name="Title 2">
            <a:extLst>
              <a:ext uri="{FF2B5EF4-FFF2-40B4-BE49-F238E27FC236}">
                <a16:creationId xmlns:a16="http://schemas.microsoft.com/office/drawing/2014/main" id="{65950A3E-50CF-0D65-06E8-2C49B4EC7D72}"/>
              </a:ext>
              <a:ext uri="{C183D7F6-B498-43B3-948B-1728B52AA6E4}">
                <adec:decorative xmlns:adec="http://schemas.microsoft.com/office/drawing/2017/decorative" val="1"/>
              </a:ext>
            </a:extLst>
          </p:cNvPr>
          <p:cNvSpPr>
            <a:spLocks noGrp="1"/>
          </p:cNvSpPr>
          <p:nvPr>
            <p:ph type="title"/>
          </p:nvPr>
        </p:nvSpPr>
        <p:spPr/>
        <p:txBody>
          <a:bodyPr/>
          <a:lstStyle/>
          <a:p>
            <a:r>
              <a:rPr lang="en-US"/>
              <a:t>MEGT | Mentoring, wrap-around and transition support</a:t>
            </a:r>
          </a:p>
        </p:txBody>
      </p:sp>
      <p:sp>
        <p:nvSpPr>
          <p:cNvPr id="4" name="Slide Number Placeholder 3">
            <a:extLst>
              <a:ext uri="{FF2B5EF4-FFF2-40B4-BE49-F238E27FC236}">
                <a16:creationId xmlns:a16="http://schemas.microsoft.com/office/drawing/2014/main" id="{438D7392-BF86-0D3E-2FC7-89AF587CAC0D}"/>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8" name="Doughnut 7">
            <a:extLst>
              <a:ext uri="{FF2B5EF4-FFF2-40B4-BE49-F238E27FC236}">
                <a16:creationId xmlns:a16="http://schemas.microsoft.com/office/drawing/2014/main" id="{E03ACF2A-111F-8DE7-5D9E-6765497BFCB7}"/>
              </a:ext>
              <a:ext uri="{C183D7F6-B498-43B3-948B-1728B52AA6E4}">
                <adec:decorative xmlns:adec="http://schemas.microsoft.com/office/drawing/2017/decorative" val="1"/>
              </a:ext>
            </a:extLst>
          </p:cNvPr>
          <p:cNvSpPr/>
          <p:nvPr/>
        </p:nvSpPr>
        <p:spPr>
          <a:xfrm>
            <a:off x="141838" y="1449565"/>
            <a:ext cx="2685600" cy="2684664"/>
          </a:xfrm>
          <a:prstGeom prst="donut">
            <a:avLst>
              <a:gd name="adj" fmla="val 9681"/>
            </a:avLst>
          </a:prstGeom>
          <a:solidFill>
            <a:schemeClr val="tx2">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9" name="Doughnut 8">
            <a:extLst>
              <a:ext uri="{FF2B5EF4-FFF2-40B4-BE49-F238E27FC236}">
                <a16:creationId xmlns:a16="http://schemas.microsoft.com/office/drawing/2014/main" id="{0BECA0E7-1CF2-971A-BD16-FB43CBADC5B3}"/>
              </a:ext>
              <a:ext uri="{C183D7F6-B498-43B3-948B-1728B52AA6E4}">
                <adec:decorative xmlns:adec="http://schemas.microsoft.com/office/drawing/2017/decorative" val="1"/>
              </a:ext>
            </a:extLst>
          </p:cNvPr>
          <p:cNvSpPr/>
          <p:nvPr/>
        </p:nvSpPr>
        <p:spPr>
          <a:xfrm>
            <a:off x="440638" y="1746296"/>
            <a:ext cx="2088000" cy="2088000"/>
          </a:xfrm>
          <a:prstGeom prst="donut">
            <a:avLst>
              <a:gd name="adj" fmla="val 13075"/>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0" name="Doughnut 9">
            <a:extLst>
              <a:ext uri="{FF2B5EF4-FFF2-40B4-BE49-F238E27FC236}">
                <a16:creationId xmlns:a16="http://schemas.microsoft.com/office/drawing/2014/main" id="{0769B29A-DE4B-EFC7-F6B4-F690D7463B30}"/>
              </a:ext>
              <a:ext uri="{C183D7F6-B498-43B3-948B-1728B52AA6E4}">
                <adec:decorative xmlns:adec="http://schemas.microsoft.com/office/drawing/2017/decorative" val="1"/>
              </a:ext>
            </a:extLst>
          </p:cNvPr>
          <p:cNvSpPr/>
          <p:nvPr/>
        </p:nvSpPr>
        <p:spPr>
          <a:xfrm>
            <a:off x="756472" y="2065739"/>
            <a:ext cx="1456332" cy="1454611"/>
          </a:xfrm>
          <a:prstGeom prst="donut">
            <a:avLst>
              <a:gd name="adj" fmla="val 17212"/>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1" name="Ellipse 19">
            <a:extLst>
              <a:ext uri="{FF2B5EF4-FFF2-40B4-BE49-F238E27FC236}">
                <a16:creationId xmlns:a16="http://schemas.microsoft.com/office/drawing/2014/main" id="{50F2ACA7-F167-07D9-49DE-DFCC7D6814C0}"/>
              </a:ext>
              <a:ext uri="{C183D7F6-B498-43B3-948B-1728B52AA6E4}">
                <adec:decorative xmlns:adec="http://schemas.microsoft.com/office/drawing/2017/decorative" val="1"/>
              </a:ext>
            </a:extLst>
          </p:cNvPr>
          <p:cNvSpPr/>
          <p:nvPr/>
        </p:nvSpPr>
        <p:spPr bwMode="auto">
          <a:xfrm>
            <a:off x="1051878" y="2357536"/>
            <a:ext cx="865519" cy="865519"/>
          </a:xfrm>
          <a:prstGeom prst="ellipse">
            <a:avLst/>
          </a:prstGeom>
          <a:solidFill>
            <a:schemeClr val="tx2"/>
          </a:solidFill>
          <a:ln w="19050" cap="flat" cmpd="sng" algn="ctr">
            <a:noFill/>
            <a:prstDash val="solid"/>
            <a:round/>
            <a:headEnd type="none" w="med" len="med"/>
            <a:tailEnd type="triangle" w="med" len="lg"/>
          </a:ln>
          <a:effectLst/>
        </p:spPr>
        <p:txBody>
          <a:bodyPr vert="horz" wrap="square" lIns="0" tIns="0" rIns="0" bIns="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1" u="none" strike="noStrike" kern="1200" cap="none" spc="0" normalizeH="0" baseline="0" noProof="0">
              <a:ln>
                <a:noFill/>
              </a:ln>
              <a:solidFill>
                <a:srgbClr val="FFFFF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a:ln>
                  <a:noFill/>
                </a:ln>
                <a:solidFill>
                  <a:srgbClr val="FFFFFF"/>
                </a:solidFill>
                <a:effectLst/>
                <a:uLnTx/>
                <a:uFillTx/>
                <a:latin typeface="Arial Narrow"/>
                <a:ea typeface="+mn-ea"/>
                <a:cs typeface="+mn-cs"/>
              </a:rPr>
              <a:t>The cadet</a:t>
            </a:r>
          </a:p>
        </p:txBody>
      </p:sp>
      <p:grpSp>
        <p:nvGrpSpPr>
          <p:cNvPr id="12" name="Group 11">
            <a:extLst>
              <a:ext uri="{FF2B5EF4-FFF2-40B4-BE49-F238E27FC236}">
                <a16:creationId xmlns:a16="http://schemas.microsoft.com/office/drawing/2014/main" id="{0E86F4DF-A7CE-BDE4-A8C9-4618220FBF98}"/>
              </a:ext>
              <a:ext uri="{C183D7F6-B498-43B3-948B-1728B52AA6E4}">
                <adec:decorative xmlns:adec="http://schemas.microsoft.com/office/drawing/2017/decorative" val="1"/>
              </a:ext>
            </a:extLst>
          </p:cNvPr>
          <p:cNvGrpSpPr/>
          <p:nvPr/>
        </p:nvGrpSpPr>
        <p:grpSpPr>
          <a:xfrm>
            <a:off x="1485427" y="3976452"/>
            <a:ext cx="1761266" cy="737243"/>
            <a:chOff x="2736820" y="2779728"/>
            <a:chExt cx="3999856" cy="322974"/>
          </a:xfrm>
        </p:grpSpPr>
        <p:cxnSp>
          <p:nvCxnSpPr>
            <p:cNvPr id="13" name="Gerade Verbindung mit Pfeil 43">
              <a:extLst>
                <a:ext uri="{FF2B5EF4-FFF2-40B4-BE49-F238E27FC236}">
                  <a16:creationId xmlns:a16="http://schemas.microsoft.com/office/drawing/2014/main" id="{C7E879E7-C295-805A-4154-61090169C770}"/>
                </a:ext>
              </a:extLst>
            </p:cNvPr>
            <p:cNvCxnSpPr>
              <a:cxnSpLocks/>
            </p:cNvCxnSpPr>
            <p:nvPr/>
          </p:nvCxnSpPr>
          <p:spPr bwMode="auto">
            <a:xfrm>
              <a:off x="2736820" y="2779728"/>
              <a:ext cx="2243255" cy="322974"/>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cxnSp>
          <p:nvCxnSpPr>
            <p:cNvPr id="14" name="Gerade Verbindung mit Pfeil 43">
              <a:extLst>
                <a:ext uri="{FF2B5EF4-FFF2-40B4-BE49-F238E27FC236}">
                  <a16:creationId xmlns:a16="http://schemas.microsoft.com/office/drawing/2014/main" id="{75CC5B51-5B36-2B1E-5835-DA06E01F4706}"/>
                </a:ext>
              </a:extLst>
            </p:cNvPr>
            <p:cNvCxnSpPr>
              <a:cxnSpLocks/>
            </p:cNvCxnSpPr>
            <p:nvPr/>
          </p:nvCxnSpPr>
          <p:spPr bwMode="auto">
            <a:xfrm flipH="1" flipV="1">
              <a:off x="4980076" y="3101218"/>
              <a:ext cx="1756600" cy="1484"/>
            </a:xfrm>
            <a:prstGeom prst="straightConnector1">
              <a:avLst/>
            </a:prstGeom>
            <a:noFill/>
            <a:ln w="19050" cap="flat" cmpd="sng" algn="ctr">
              <a:solidFill>
                <a:schemeClr val="tx2">
                  <a:lumMod val="100000"/>
                </a:schemeClr>
              </a:solidFill>
              <a:prstDash val="solid"/>
              <a:round/>
              <a:headEnd type="none" w="lg" len="lg"/>
              <a:tailEnd type="none" w="lg" len="lg"/>
            </a:ln>
            <a:effectLst/>
          </p:spPr>
        </p:cxnSp>
      </p:grpSp>
      <p:grpSp>
        <p:nvGrpSpPr>
          <p:cNvPr id="15" name="Group 14">
            <a:extLst>
              <a:ext uri="{FF2B5EF4-FFF2-40B4-BE49-F238E27FC236}">
                <a16:creationId xmlns:a16="http://schemas.microsoft.com/office/drawing/2014/main" id="{EAE2F5E4-2560-82B4-6483-C6C35FFD90B4}"/>
              </a:ext>
              <a:ext uri="{C183D7F6-B498-43B3-948B-1728B52AA6E4}">
                <adec:decorative xmlns:adec="http://schemas.microsoft.com/office/drawing/2017/decorative" val="1"/>
              </a:ext>
            </a:extLst>
          </p:cNvPr>
          <p:cNvGrpSpPr/>
          <p:nvPr/>
        </p:nvGrpSpPr>
        <p:grpSpPr>
          <a:xfrm>
            <a:off x="1485427" y="1449565"/>
            <a:ext cx="1761266" cy="753432"/>
            <a:chOff x="958959" y="2843248"/>
            <a:chExt cx="6063168" cy="747049"/>
          </a:xfrm>
        </p:grpSpPr>
        <p:cxnSp>
          <p:nvCxnSpPr>
            <p:cNvPr id="16" name="Gerade Verbindung mit Pfeil 43">
              <a:extLst>
                <a:ext uri="{FF2B5EF4-FFF2-40B4-BE49-F238E27FC236}">
                  <a16:creationId xmlns:a16="http://schemas.microsoft.com/office/drawing/2014/main" id="{C0116575-A9B4-0073-767A-1A1E1E088710}"/>
                </a:ext>
              </a:extLst>
            </p:cNvPr>
            <p:cNvCxnSpPr>
              <a:cxnSpLocks/>
            </p:cNvCxnSpPr>
            <p:nvPr/>
          </p:nvCxnSpPr>
          <p:spPr bwMode="auto">
            <a:xfrm flipV="1">
              <a:off x="958959" y="2843248"/>
              <a:ext cx="2552866" cy="747049"/>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cxnSp>
          <p:nvCxnSpPr>
            <p:cNvPr id="17" name="Gerade Verbindung mit Pfeil 43">
              <a:extLst>
                <a:ext uri="{FF2B5EF4-FFF2-40B4-BE49-F238E27FC236}">
                  <a16:creationId xmlns:a16="http://schemas.microsoft.com/office/drawing/2014/main" id="{283FBB95-B9C1-C9FC-FB8C-246332ED4547}"/>
                </a:ext>
              </a:extLst>
            </p:cNvPr>
            <p:cNvCxnSpPr>
              <a:cxnSpLocks/>
            </p:cNvCxnSpPr>
            <p:nvPr/>
          </p:nvCxnSpPr>
          <p:spPr bwMode="auto">
            <a:xfrm flipH="1">
              <a:off x="3511825" y="2843248"/>
              <a:ext cx="3510302" cy="0"/>
            </a:xfrm>
            <a:prstGeom prst="straightConnector1">
              <a:avLst/>
            </a:prstGeom>
            <a:noFill/>
            <a:ln w="19050" cap="flat" cmpd="sng" algn="ctr">
              <a:solidFill>
                <a:schemeClr val="tx2">
                  <a:lumMod val="100000"/>
                </a:schemeClr>
              </a:solidFill>
              <a:prstDash val="solid"/>
              <a:round/>
              <a:headEnd type="none" w="lg" len="lg"/>
              <a:tailEnd type="none" w="lg" len="lg"/>
            </a:ln>
            <a:effectLst/>
          </p:spPr>
        </p:cxnSp>
      </p:grpSp>
      <p:grpSp>
        <p:nvGrpSpPr>
          <p:cNvPr id="18" name="Group 17">
            <a:extLst>
              <a:ext uri="{FF2B5EF4-FFF2-40B4-BE49-F238E27FC236}">
                <a16:creationId xmlns:a16="http://schemas.microsoft.com/office/drawing/2014/main" id="{B181EB31-EDA5-2C64-4F9C-835FAE18E126}"/>
              </a:ext>
              <a:ext uri="{C183D7F6-B498-43B3-948B-1728B52AA6E4}">
                <adec:decorative xmlns:adec="http://schemas.microsoft.com/office/drawing/2017/decorative" val="1"/>
              </a:ext>
            </a:extLst>
          </p:cNvPr>
          <p:cNvGrpSpPr/>
          <p:nvPr/>
        </p:nvGrpSpPr>
        <p:grpSpPr>
          <a:xfrm>
            <a:off x="1486829" y="3678022"/>
            <a:ext cx="1752072" cy="459693"/>
            <a:chOff x="1905187" y="13142678"/>
            <a:chExt cx="4963988" cy="2676239"/>
          </a:xfrm>
        </p:grpSpPr>
        <p:cxnSp>
          <p:nvCxnSpPr>
            <p:cNvPr id="19" name="Gerade Verbindung mit Pfeil 43">
              <a:extLst>
                <a:ext uri="{FF2B5EF4-FFF2-40B4-BE49-F238E27FC236}">
                  <a16:creationId xmlns:a16="http://schemas.microsoft.com/office/drawing/2014/main" id="{6002FF52-3417-716B-81BF-46BE0AE7E4E8}"/>
                </a:ext>
              </a:extLst>
            </p:cNvPr>
            <p:cNvCxnSpPr>
              <a:cxnSpLocks/>
            </p:cNvCxnSpPr>
            <p:nvPr/>
          </p:nvCxnSpPr>
          <p:spPr bwMode="auto">
            <a:xfrm>
              <a:off x="1905187" y="13142678"/>
              <a:ext cx="2947692" cy="2655944"/>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cxnSp>
          <p:nvCxnSpPr>
            <p:cNvPr id="20" name="Gerade Verbindung mit Pfeil 43">
              <a:extLst>
                <a:ext uri="{FF2B5EF4-FFF2-40B4-BE49-F238E27FC236}">
                  <a16:creationId xmlns:a16="http://schemas.microsoft.com/office/drawing/2014/main" id="{E9266DC6-3DDE-B113-5647-D1086F8FBADF}"/>
                </a:ext>
              </a:extLst>
            </p:cNvPr>
            <p:cNvCxnSpPr>
              <a:cxnSpLocks/>
              <a:stCxn id="22" idx="1"/>
            </p:cNvCxnSpPr>
            <p:nvPr/>
          </p:nvCxnSpPr>
          <p:spPr bwMode="auto">
            <a:xfrm flipH="1">
              <a:off x="4856851" y="15818917"/>
              <a:ext cx="2012324" cy="0"/>
            </a:xfrm>
            <a:prstGeom prst="straightConnector1">
              <a:avLst/>
            </a:prstGeom>
            <a:noFill/>
            <a:ln w="19050" cap="flat" cmpd="sng" algn="ctr">
              <a:solidFill>
                <a:schemeClr val="tx2">
                  <a:lumMod val="100000"/>
                </a:schemeClr>
              </a:solidFill>
              <a:prstDash val="solid"/>
              <a:round/>
              <a:headEnd type="none" w="lg" len="lg"/>
              <a:tailEnd type="none" w="lg" len="lg"/>
            </a:ln>
            <a:effectLst/>
          </p:spPr>
        </p:cxnSp>
      </p:grpSp>
      <p:sp>
        <p:nvSpPr>
          <p:cNvPr id="21" name="Rechteck 28">
            <a:extLst>
              <a:ext uri="{FF2B5EF4-FFF2-40B4-BE49-F238E27FC236}">
                <a16:creationId xmlns:a16="http://schemas.microsoft.com/office/drawing/2014/main" id="{BB2920A1-3FD5-3E65-D5C7-E4394966ED18}"/>
              </a:ext>
              <a:ext uri="{C183D7F6-B498-43B3-948B-1728B52AA6E4}">
                <adec:decorative xmlns:adec="http://schemas.microsoft.com/office/drawing/2017/decorative" val="1"/>
              </a:ext>
            </a:extLst>
          </p:cNvPr>
          <p:cNvSpPr>
            <a:spLocks/>
          </p:cNvSpPr>
          <p:nvPr>
            <p:custDataLst>
              <p:tags r:id="rId1"/>
            </p:custDataLst>
          </p:nvPr>
        </p:nvSpPr>
        <p:spPr bwMode="gray">
          <a:xfrm>
            <a:off x="3246693" y="1132214"/>
            <a:ext cx="6140684" cy="2694988"/>
          </a:xfrm>
          <a:prstGeom prst="roundRect">
            <a:avLst>
              <a:gd name="adj" fmla="val 3176"/>
            </a:avLst>
          </a:prstGeom>
          <a:solidFill>
            <a:schemeClr val="accent2"/>
          </a:solidFill>
          <a:ln w="19050">
            <a:noFill/>
            <a:miter lim="800000"/>
          </a:ln>
          <a:effectLst/>
        </p:spPr>
        <p:txBody>
          <a:bodyPr wrap="square" lIns="72000" tIns="72000" rIns="72000" bIns="72000" numCol="1" spcCol="72000" rtlCol="0" anchor="t" anchorCtr="0">
            <a:spAutoFit/>
          </a:bodyPr>
          <a:lstStyle/>
          <a:p>
            <a:pPr>
              <a:spcAft>
                <a:spcPts val="600"/>
              </a:spcAft>
              <a:tabLst>
                <a:tab pos="1019757" algn="r"/>
              </a:tabLst>
              <a:defRPr/>
            </a:pPr>
            <a:r>
              <a:rPr lang="en-AU" altLang="de-DE" sz="1100" b="1">
                <a:solidFill>
                  <a:srgbClr val="931B2F"/>
                </a:solidFill>
                <a:latin typeface="Arial Narrow"/>
                <a:ea typeface="Arial Unicode MS"/>
              </a:rPr>
              <a:t>Mentoring arrangements were well received by employers and cadets, who also identified some opportunities for enhancements and improvements in future</a:t>
            </a:r>
            <a:endParaRPr lang="en-US"/>
          </a:p>
          <a:p>
            <a:pPr>
              <a:spcAft>
                <a:spcPts val="600"/>
              </a:spcAft>
              <a:tabLst>
                <a:tab pos="1019757" algn="r"/>
              </a:tabLst>
              <a:defRPr/>
            </a:pPr>
            <a:r>
              <a:rPr kumimoji="0" lang="en-AU" altLang="de-DE" sz="1100" b="0" i="0" u="none" strike="noStrike" kern="1200" cap="none" spc="0" normalizeH="0" baseline="0" noProof="0">
                <a:ln>
                  <a:noFill/>
                </a:ln>
                <a:solidFill>
                  <a:srgbClr val="191919"/>
                </a:solidFill>
                <a:effectLst/>
                <a:uLnTx/>
                <a:uFillTx/>
                <a:latin typeface="Arial Narrow"/>
                <a:ea typeface="Arial Unicode MS"/>
                <a:cs typeface="+mn-cs"/>
              </a:rPr>
              <a:t>MEGT internal mentoring arrangements were structured to provide cadets with tailored support and guidance throughout the cadetship. This included </a:t>
            </a:r>
            <a:r>
              <a:rPr lang="en-AU" altLang="de-DE" sz="1100">
                <a:solidFill>
                  <a:srgbClr val="191919"/>
                </a:solidFill>
                <a:latin typeface="Arial Narrow"/>
                <a:ea typeface="Arial Unicode MS"/>
              </a:rPr>
              <a:t>an initial meeting between supervisors, cadets and mentors, which served as an opportunity to address queries and concerns and ensure alignment from the outset, as well as regular fortnightly mentor catch ups conducted via Microsoft Teams to provide cadets with regular opportunities to discuss their experiences. In addition, meetings with cadets, mentors and supervisors occurred every four weeks to check in on progress. Cadets and employers we heard from were generally positive about the mentoring component of the program and noted that it provided regular feedback channels and opportunities to trouble shoot issues early. </a:t>
            </a:r>
          </a:p>
          <a:p>
            <a:pPr>
              <a:spcAft>
                <a:spcPts val="600"/>
              </a:spcAft>
              <a:tabLst>
                <a:tab pos="1019757" algn="r"/>
              </a:tabLst>
              <a:defRPr/>
            </a:pPr>
            <a:r>
              <a:rPr lang="en-AU" altLang="de-DE" sz="1100">
                <a:solidFill>
                  <a:srgbClr val="191919"/>
                </a:solidFill>
                <a:latin typeface="Arial Narrow"/>
                <a:ea typeface="Arial Unicode MS"/>
              </a:rPr>
              <a:t>Cadets and employers noted that there were opportunities to improve mentoring supports in future, including one on one meetings between supervisors and mentors to express concerns more comfortably. In addition, they considered there were opportunities for enhancing employer understanding of the training requirements of cadets, establishing better peer support networks and supports such as a group chats, to enhance communication and camaraderie between cadets. </a:t>
            </a:r>
          </a:p>
        </p:txBody>
      </p:sp>
      <p:sp>
        <p:nvSpPr>
          <p:cNvPr id="22" name="Rechteck 28">
            <a:extLst>
              <a:ext uri="{FF2B5EF4-FFF2-40B4-BE49-F238E27FC236}">
                <a16:creationId xmlns:a16="http://schemas.microsoft.com/office/drawing/2014/main" id="{79DED92B-CB07-202B-1050-EFB241B92257}"/>
              </a:ext>
              <a:ext uri="{C183D7F6-B498-43B3-948B-1728B52AA6E4}">
                <adec:decorative xmlns:adec="http://schemas.microsoft.com/office/drawing/2017/decorative" val="1"/>
              </a:ext>
            </a:extLst>
          </p:cNvPr>
          <p:cNvSpPr>
            <a:spLocks/>
          </p:cNvSpPr>
          <p:nvPr>
            <p:custDataLst>
              <p:tags r:id="rId2"/>
            </p:custDataLst>
          </p:nvPr>
        </p:nvSpPr>
        <p:spPr bwMode="gray">
          <a:xfrm>
            <a:off x="3238901" y="3769093"/>
            <a:ext cx="6140684" cy="737243"/>
          </a:xfrm>
          <a:prstGeom prst="roundRect">
            <a:avLst>
              <a:gd name="adj" fmla="val 3176"/>
            </a:avLst>
          </a:prstGeom>
          <a:solidFill>
            <a:schemeClr val="bg2"/>
          </a:solidFill>
          <a:ln w="19050">
            <a:noFill/>
            <a:miter lim="800000"/>
          </a:ln>
          <a:effectLst/>
        </p:spPr>
        <p:txBody>
          <a:bodyPr wrap="square" lIns="72000" tIns="72000" rIns="72000" bIns="72000" numCol="1" spcCol="72000" rtlCol="0" anchor="t" anchorCtr="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1">
                <a:solidFill>
                  <a:srgbClr val="931B2F"/>
                </a:solidFill>
                <a:latin typeface="Arial Narrow"/>
              </a:rPr>
              <a:t>MEGT cadets also received a range of other wrap around supports through the cadetship</a:t>
            </a:r>
            <a:endParaRPr kumimoji="0" lang="en-US" sz="1100" b="1" i="0" u="none" strike="noStrike" kern="1200" cap="none" spc="0" normalizeH="0" baseline="0" noProof="0">
              <a:ln>
                <a:noFill/>
              </a:ln>
              <a:solidFill>
                <a:srgbClr val="931B2F"/>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Other supports MEGT cadets received included induction and welcome information sessions, sessions to support exam preparation and IT capability check offs and networking events run by Women in Technology. </a:t>
            </a:r>
            <a:endParaRPr kumimoji="0" lang="en-US" sz="1100" b="1" i="0" u="none" strike="noStrike" kern="1200" cap="none" spc="0" normalizeH="0" baseline="0" noProof="0">
              <a:ln>
                <a:noFill/>
              </a:ln>
              <a:solidFill>
                <a:srgbClr val="191919"/>
              </a:solidFill>
              <a:effectLst/>
              <a:uLnTx/>
              <a:uFillTx/>
              <a:latin typeface="Arial Narrow"/>
              <a:ea typeface="+mn-ea"/>
              <a:cs typeface="+mn-cs"/>
            </a:endParaRPr>
          </a:p>
        </p:txBody>
      </p:sp>
      <p:sp>
        <p:nvSpPr>
          <p:cNvPr id="23" name="Rechteck 28">
            <a:extLst>
              <a:ext uri="{FF2B5EF4-FFF2-40B4-BE49-F238E27FC236}">
                <a16:creationId xmlns:a16="http://schemas.microsoft.com/office/drawing/2014/main" id="{9BB3AEFA-107A-715A-9163-2A906C47F538}"/>
              </a:ext>
              <a:ext uri="{C183D7F6-B498-43B3-948B-1728B52AA6E4}">
                <adec:decorative xmlns:adec="http://schemas.microsoft.com/office/drawing/2017/decorative" val="1"/>
              </a:ext>
            </a:extLst>
          </p:cNvPr>
          <p:cNvSpPr>
            <a:spLocks/>
          </p:cNvSpPr>
          <p:nvPr>
            <p:custDataLst>
              <p:tags r:id="rId3"/>
            </p:custDataLst>
          </p:nvPr>
        </p:nvSpPr>
        <p:spPr bwMode="gray">
          <a:xfrm>
            <a:off x="3246693" y="4597498"/>
            <a:ext cx="6140684" cy="1156760"/>
          </a:xfrm>
          <a:prstGeom prst="roundRect">
            <a:avLst>
              <a:gd name="adj" fmla="val 3176"/>
            </a:avLst>
          </a:prstGeom>
          <a:solidFill>
            <a:schemeClr val="tx2">
              <a:lumMod val="40000"/>
              <a:lumOff val="60000"/>
            </a:schemeClr>
          </a:solidFill>
          <a:ln w="19050">
            <a:noFill/>
            <a:miter lim="800000"/>
          </a:ln>
          <a:effectLst/>
        </p:spPr>
        <p:txBody>
          <a:bodyPr wrap="square" lIns="72000" tIns="72000" rIns="72000" bIns="72000" numCol="1" spcCol="72000" rtlCol="0" anchor="t" anchorCtr="0">
            <a:spAutoFit/>
          </a:bodyPr>
          <a:lstStyle/>
          <a:p>
            <a:pPr marL="0" marR="0" lvl="0" indent="0" algn="l" defTabSz="457200" rtl="0" eaLnBrk="1" fontAlgn="auto" latinLnBrk="0" hangingPunct="1">
              <a:lnSpc>
                <a:spcPct val="100000"/>
              </a:lnSpc>
              <a:spcBef>
                <a:spcPts val="600"/>
              </a:spcBef>
              <a:spcAft>
                <a:spcPts val="600"/>
              </a:spcAft>
              <a:buClrTx/>
              <a:buSzTx/>
              <a:buFontTx/>
              <a:buNone/>
              <a:tabLst>
                <a:tab pos="1019757" algn="r"/>
              </a:tabLst>
              <a:defRPr/>
            </a:pPr>
            <a:r>
              <a:rPr kumimoji="0" lang="en-AU" altLang="de-DE" sz="1100" b="1" i="0" u="none" strike="noStrike" kern="1200" cap="none" spc="0" normalizeH="0" baseline="0" noProof="0">
                <a:ln>
                  <a:noFill/>
                </a:ln>
                <a:effectLst/>
                <a:uLnTx/>
                <a:uFillTx/>
                <a:latin typeface="Arial Narrow"/>
                <a:ea typeface="Arial Unicode MS"/>
                <a:cs typeface="+mn-cs"/>
              </a:rPr>
              <a:t>Ongoing training and transition support from the employer</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effectLst/>
                <a:uLnTx/>
                <a:uFillTx/>
                <a:latin typeface="Arial Narrow"/>
                <a:ea typeface="+mn-ea"/>
                <a:cs typeface="+mn-cs"/>
              </a:rPr>
              <a:t>The transition support services were well-received, with many cadets stating that these services helped them feel more prepared for the workforce. The resume and interview prep sessions were highlighted as particularly beneficial.</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100" b="0" i="0" u="none" strike="noStrike" kern="1200" cap="none" spc="0" normalizeH="0" baseline="0" noProof="0">
                <a:ln>
                  <a:noFill/>
                </a:ln>
                <a:effectLst/>
                <a:uLnTx/>
                <a:uFillTx/>
                <a:latin typeface="Arial Narrow"/>
                <a:ea typeface="+mn-ea"/>
                <a:cs typeface="+mn-cs"/>
              </a:rPr>
              <a:t>Employers valued the program’s focus on transition support, acknowledging that this not only helped cadets prepare for future roles but also benefited their organisations by cultivating well-prepared, employable employees. </a:t>
            </a:r>
          </a:p>
        </p:txBody>
      </p:sp>
      <p:pic>
        <p:nvPicPr>
          <p:cNvPr id="24" name="Graphic 23">
            <a:extLst>
              <a:ext uri="{FF2B5EF4-FFF2-40B4-BE49-F238E27FC236}">
                <a16:creationId xmlns:a16="http://schemas.microsoft.com/office/drawing/2014/main" id="{D81B3133-3117-DAAA-B62B-A8A5A6DEF8D9}"/>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1294210" y="2433626"/>
            <a:ext cx="380853" cy="380853"/>
          </a:xfrm>
          <a:prstGeom prst="rect">
            <a:avLst/>
          </a:prstGeom>
        </p:spPr>
      </p:pic>
      <p:sp>
        <p:nvSpPr>
          <p:cNvPr id="28" name="TextBox 27">
            <a:extLst>
              <a:ext uri="{FF2B5EF4-FFF2-40B4-BE49-F238E27FC236}">
                <a16:creationId xmlns:a16="http://schemas.microsoft.com/office/drawing/2014/main" id="{B1C35014-A6AA-A700-CF50-8D63273FBC33}"/>
              </a:ext>
              <a:ext uri="{C183D7F6-B498-43B3-948B-1728B52AA6E4}">
                <adec:decorative xmlns:adec="http://schemas.microsoft.com/office/drawing/2017/decorative" val="1"/>
              </a:ext>
            </a:extLst>
          </p:cNvPr>
          <p:cNvSpPr txBox="1"/>
          <p:nvPr/>
        </p:nvSpPr>
        <p:spPr>
          <a:xfrm>
            <a:off x="3238902" y="5883583"/>
            <a:ext cx="6140683" cy="473447"/>
          </a:xfrm>
          <a:prstGeom prst="wedgeRoundRectCallout">
            <a:avLst/>
          </a:prstGeom>
          <a:solidFill>
            <a:schemeClr val="accent1"/>
          </a:solidFill>
          <a:ln>
            <a:noFill/>
          </a:ln>
          <a:extLst>
            <a:ext uri="{91240B29-F687-4F45-9708-019B960494DF}">
              <a14:hiddenLine xmlns:a14="http://schemas.microsoft.com/office/drawing/2010/main">
                <a:solidFill>
                  <a:schemeClr val="tx2"/>
                </a:solidFill>
              </a14:hiddenLine>
            </a:ext>
          </a:extLst>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“MEGT finding the right placements to start with. Meet up with my manager. Communication is helpful. To be honest start with an organization without any knowledge or background – support is really important” – </a:t>
            </a:r>
            <a:r>
              <a:rPr lang="en-AU" sz="1100">
                <a:solidFill>
                  <a:srgbClr val="191919"/>
                </a:solidFill>
                <a:latin typeface="Arial Narrow"/>
              </a:rPr>
              <a:t>Cadet</a:t>
            </a: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30" name="TextBox 29">
            <a:extLst>
              <a:ext uri="{FF2B5EF4-FFF2-40B4-BE49-F238E27FC236}">
                <a16:creationId xmlns:a16="http://schemas.microsoft.com/office/drawing/2014/main" id="{380D633A-8DE9-13A1-7DF4-CC13C9D637D5}"/>
              </a:ext>
              <a:ext uri="{C183D7F6-B498-43B3-948B-1728B52AA6E4}">
                <adec:decorative xmlns:adec="http://schemas.microsoft.com/office/drawing/2017/decorative" val="1"/>
              </a:ext>
            </a:extLst>
          </p:cNvPr>
          <p:cNvSpPr txBox="1"/>
          <p:nvPr/>
        </p:nvSpPr>
        <p:spPr>
          <a:xfrm>
            <a:off x="440638" y="5883583"/>
            <a:ext cx="2624948" cy="476726"/>
          </a:xfrm>
          <a:prstGeom prst="wedgeRoundRectCallout">
            <a:avLst/>
          </a:prstGeom>
          <a:solidFill>
            <a:schemeClr val="accent1"/>
          </a:solidFill>
          <a:ln>
            <a:noFill/>
          </a:ln>
          <a:extLst>
            <a:ext uri="{91240B29-F687-4F45-9708-019B960494DF}">
              <a14:hiddenLine xmlns:a14="http://schemas.microsoft.com/office/drawing/2010/main">
                <a:solidFill>
                  <a:schemeClr val="tx2"/>
                </a:solidFill>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191919"/>
                </a:solidFill>
                <a:effectLst/>
                <a:uLnTx/>
                <a:uFillTx/>
                <a:latin typeface="Arial Narrow"/>
                <a:ea typeface="+mn-ea"/>
                <a:cs typeface="+mn-cs"/>
              </a:rPr>
              <a:t>“The supervisor provided training and it was really good.” – Cadet</a:t>
            </a:r>
            <a:endParaRPr kumimoji="0" lang="en-US"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31" name="Footer Placeholder 4">
            <a:extLst>
              <a:ext uri="{FF2B5EF4-FFF2-40B4-BE49-F238E27FC236}">
                <a16:creationId xmlns:a16="http://schemas.microsoft.com/office/drawing/2014/main" id="{93E4802F-04B0-A22C-D207-31A588857886}"/>
              </a:ext>
              <a:ext uri="{C183D7F6-B498-43B3-948B-1728B52AA6E4}">
                <adec:decorative xmlns:adec="http://schemas.microsoft.com/office/drawing/2017/decorative" val="1"/>
              </a:ext>
            </a:extLst>
          </p:cNvPr>
          <p:cNvSpPr txBox="1">
            <a:spLocks/>
          </p:cNvSpPr>
          <p:nvPr/>
        </p:nvSpPr>
        <p:spPr>
          <a:xfrm>
            <a:off x="165148" y="6566759"/>
            <a:ext cx="7132320" cy="233014"/>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Sources: </a:t>
            </a:r>
            <a:r>
              <a:rPr kumimoji="0" lang="en-AU" sz="900" b="0" i="0" u="none" strike="noStrike" kern="1200" cap="none" spc="0" normalizeH="0" baseline="0" noProof="0" dirty="0" err="1">
                <a:ln>
                  <a:noFill/>
                </a:ln>
                <a:solidFill>
                  <a:srgbClr val="191919"/>
                </a:solidFill>
                <a:effectLst/>
                <a:uLnTx/>
                <a:uFillTx/>
                <a:latin typeface="Arial Narrow"/>
                <a:ea typeface="+mn-ea"/>
                <a:cs typeface="+mn-cs"/>
              </a:rPr>
              <a:t>dandolo</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interviews with Alumni, employers and </a:t>
            </a:r>
            <a:r>
              <a:rPr lang="en-AU" dirty="0">
                <a:solidFill>
                  <a:srgbClr val="191919"/>
                </a:solidFill>
                <a:latin typeface="Arial Narrow"/>
              </a:rPr>
              <a:t>MEGT</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DSCT Final Implementation Report 2024.</a:t>
            </a:r>
          </a:p>
        </p:txBody>
      </p:sp>
    </p:spTree>
    <p:extLst>
      <p:ext uri="{BB962C8B-B14F-4D97-AF65-F5344CB8AC3E}">
        <p14:creationId xmlns:p14="http://schemas.microsoft.com/office/powerpoint/2010/main" val="3859116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3A14C-0F6A-FCD9-A5A0-A09F0D927EFA}"/>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AU"/>
              <a:t>A high proportion of MEGT cadets completed the structured training program and placements. However, there were low employment outcomes for MEGT cadets, with about six in ten cadets being offered employment after their placements. </a:t>
            </a:r>
          </a:p>
        </p:txBody>
      </p:sp>
      <p:sp>
        <p:nvSpPr>
          <p:cNvPr id="3" name="Title 2">
            <a:extLst>
              <a:ext uri="{FF2B5EF4-FFF2-40B4-BE49-F238E27FC236}">
                <a16:creationId xmlns:a16="http://schemas.microsoft.com/office/drawing/2014/main" id="{A1963BBA-C0C6-AA0D-9B9C-A7FCA7658402}"/>
              </a:ext>
              <a:ext uri="{C183D7F6-B498-43B3-948B-1728B52AA6E4}">
                <adec:decorative xmlns:adec="http://schemas.microsoft.com/office/drawing/2017/decorative" val="1"/>
              </a:ext>
            </a:extLst>
          </p:cNvPr>
          <p:cNvSpPr>
            <a:spLocks noGrp="1"/>
          </p:cNvSpPr>
          <p:nvPr>
            <p:ph type="title"/>
          </p:nvPr>
        </p:nvSpPr>
        <p:spPr/>
        <p:txBody>
          <a:bodyPr/>
          <a:lstStyle/>
          <a:p>
            <a:r>
              <a:rPr lang="en-AU">
                <a:cs typeface="Times New Roman"/>
              </a:rPr>
              <a:t>MEGT | Outputs of the project</a:t>
            </a:r>
            <a:endParaRPr lang="en-US"/>
          </a:p>
        </p:txBody>
      </p:sp>
      <p:sp>
        <p:nvSpPr>
          <p:cNvPr id="4" name="Slide Number Placeholder 3">
            <a:extLst>
              <a:ext uri="{FF2B5EF4-FFF2-40B4-BE49-F238E27FC236}">
                <a16:creationId xmlns:a16="http://schemas.microsoft.com/office/drawing/2014/main" id="{5EE58F29-A98A-8218-5B7F-96243718B2BA}"/>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6" name="Footer Placeholder 4">
            <a:extLst>
              <a:ext uri="{FF2B5EF4-FFF2-40B4-BE49-F238E27FC236}">
                <a16:creationId xmlns:a16="http://schemas.microsoft.com/office/drawing/2014/main" id="{7FD29705-F095-8FC7-3314-442B04C07228}"/>
              </a:ext>
              <a:ext uri="{C183D7F6-B498-43B3-948B-1728B52AA6E4}">
                <adec:decorative xmlns:adec="http://schemas.microsoft.com/office/drawing/2017/decorative" val="1"/>
              </a:ext>
            </a:extLst>
          </p:cNvPr>
          <p:cNvSpPr>
            <a:spLocks noGrp="1"/>
          </p:cNvSpPr>
          <p:nvPr>
            <p:ph type="ftr" sz="quarter" idx="14"/>
          </p:nvPr>
        </p:nvSpPr>
        <p:spPr>
          <a:xfrm>
            <a:off x="150718" y="6574080"/>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 MEGT DSCT Final Implementation Report 2024.</a:t>
            </a:r>
          </a:p>
        </p:txBody>
      </p:sp>
      <p:graphicFrame>
        <p:nvGraphicFramePr>
          <p:cNvPr id="9" name="Chart 8">
            <a:extLst>
              <a:ext uri="{FF2B5EF4-FFF2-40B4-BE49-F238E27FC236}">
                <a16:creationId xmlns:a16="http://schemas.microsoft.com/office/drawing/2014/main" id="{E6F63BEC-2219-D3D1-DA60-6E1987E6ED2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0544125"/>
              </p:ext>
            </p:extLst>
          </p:nvPr>
        </p:nvGraphicFramePr>
        <p:xfrm>
          <a:off x="585660" y="1901374"/>
          <a:ext cx="8734679" cy="519569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4C23747-ADFB-E748-BCF3-C1FDF26F10FD}"/>
              </a:ext>
              <a:ext uri="{C183D7F6-B498-43B3-948B-1728B52AA6E4}">
                <adec:decorative xmlns:adec="http://schemas.microsoft.com/office/drawing/2017/decorative" val="1"/>
              </a:ext>
            </a:extLst>
          </p:cNvPr>
          <p:cNvSpPr txBox="1"/>
          <p:nvPr/>
        </p:nvSpPr>
        <p:spPr>
          <a:xfrm>
            <a:off x="3928816" y="1164858"/>
            <a:ext cx="2230098" cy="276999"/>
          </a:xfrm>
          <a:prstGeom prst="rect">
            <a:avLst/>
          </a:prstGeom>
        </p:spPr>
        <p:txBody>
          <a:bodyPr wrap="none" rtlCol="0">
            <a:spAutoFit/>
          </a:bodyPr>
          <a:lstStyle/>
          <a:p>
            <a:pPr algn="ctr" rtl="0">
              <a:defRPr sz="1200" b="0" i="0" u="none" strike="noStrike" kern="1200" spc="0" baseline="0">
                <a:solidFill>
                  <a:srgbClr val="191919">
                    <a:lumMod val="65000"/>
                    <a:lumOff val="35000"/>
                  </a:srgbClr>
                </a:solidFill>
                <a:latin typeface="+mn-lt"/>
                <a:ea typeface="+mn-ea"/>
                <a:cs typeface="+mn-cs"/>
              </a:defRPr>
            </a:pPr>
            <a:r>
              <a:rPr lang="en-US" sz="1200" b="1"/>
              <a:t>Cadet retention across all cohorts</a:t>
            </a:r>
          </a:p>
        </p:txBody>
      </p:sp>
      <p:sp>
        <p:nvSpPr>
          <p:cNvPr id="7" name="TextBox 6">
            <a:extLst>
              <a:ext uri="{FF2B5EF4-FFF2-40B4-BE49-F238E27FC236}">
                <a16:creationId xmlns:a16="http://schemas.microsoft.com/office/drawing/2014/main" id="{C2278D95-E783-CF4A-7518-E54BB7CF3A3A}"/>
              </a:ext>
              <a:ext uri="{C183D7F6-B498-43B3-948B-1728B52AA6E4}">
                <adec:decorative xmlns:adec="http://schemas.microsoft.com/office/drawing/2017/decorative" val="1"/>
              </a:ext>
            </a:extLst>
          </p:cNvPr>
          <p:cNvSpPr txBox="1"/>
          <p:nvPr/>
        </p:nvSpPr>
        <p:spPr>
          <a:xfrm>
            <a:off x="5593008" y="1510239"/>
            <a:ext cx="2627896" cy="399285"/>
          </a:xfrm>
          <a:prstGeom prst="rect">
            <a:avLst/>
          </a:prstGeom>
          <a:noFill/>
          <a:ln>
            <a:solidFill>
              <a:schemeClr val="tx2">
                <a:lumMod val="60000"/>
                <a:lumOff val="40000"/>
              </a:schemeClr>
            </a:solidFill>
          </a:ln>
        </p:spPr>
        <p:txBody>
          <a:bodyPr wrap="square" lIns="91440" tIns="45720" rIns="91440" bIns="45720" rtlCol="0" anchor="t">
            <a:noAutofit/>
          </a:bodyPr>
          <a:lstStyle/>
          <a:p>
            <a:pPr marR="0" lvl="0" algn="ctr" defTabSz="457200" rtl="0" eaLnBrk="1" fontAlgn="auto" latinLnBrk="0" hangingPunct="1">
              <a:lnSpc>
                <a:spcPct val="100000"/>
              </a:lnSpc>
              <a:spcBef>
                <a:spcPts val="0"/>
              </a:spcBef>
              <a:spcAft>
                <a:spcPts val="600"/>
              </a:spcAft>
              <a:buClrTx/>
              <a:buSzTx/>
              <a:tabLst/>
              <a:defRPr/>
            </a:pPr>
            <a:r>
              <a:rPr lang="en-US" sz="1000">
                <a:solidFill>
                  <a:srgbClr val="191919"/>
                </a:solidFill>
                <a:latin typeface="Arial Narrow"/>
              </a:rPr>
              <a:t>4</a:t>
            </a:r>
            <a:r>
              <a:rPr kumimoji="0" lang="en-US" sz="1000" b="0" i="0" u="none" strike="noStrike" kern="1200" cap="none" spc="0" normalizeH="0" baseline="0" noProof="0">
                <a:ln>
                  <a:noFill/>
                </a:ln>
                <a:solidFill>
                  <a:srgbClr val="191919"/>
                </a:solidFill>
                <a:effectLst/>
                <a:uLnTx/>
                <a:uFillTx/>
                <a:latin typeface="Arial Narrow"/>
                <a:ea typeface="+mn-ea"/>
                <a:cs typeface="+mn-cs"/>
              </a:rPr>
              <a:t> cadets did not complete the training and placement and therefore were not offered ongoing employment.</a:t>
            </a: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31" name="TextBox 30">
            <a:extLst>
              <a:ext uri="{FF2B5EF4-FFF2-40B4-BE49-F238E27FC236}">
                <a16:creationId xmlns:a16="http://schemas.microsoft.com/office/drawing/2014/main" id="{48FEA447-893D-FFD5-4A69-7FC4022E24DC}"/>
              </a:ext>
              <a:ext uri="{C183D7F6-B498-43B3-948B-1728B52AA6E4}">
                <adec:decorative xmlns:adec="http://schemas.microsoft.com/office/drawing/2017/decorative" val="1"/>
              </a:ext>
            </a:extLst>
          </p:cNvPr>
          <p:cNvSpPr txBox="1"/>
          <p:nvPr/>
        </p:nvSpPr>
        <p:spPr>
          <a:xfrm>
            <a:off x="1660699" y="1488426"/>
            <a:ext cx="1787342" cy="400110"/>
          </a:xfrm>
          <a:prstGeom prst="rect">
            <a:avLst/>
          </a:prstGeom>
          <a:noFill/>
          <a:ln>
            <a:solidFill>
              <a:schemeClr val="tx2">
                <a:lumMod val="60000"/>
                <a:lumOff val="40000"/>
              </a:schemeClr>
            </a:solidFill>
          </a:ln>
        </p:spPr>
        <p:txBody>
          <a:bodyPr wrap="square">
            <a:spAutoFit/>
          </a:bodyPr>
          <a:lstStyle/>
          <a:p>
            <a:r>
              <a:rPr lang="en-US" sz="1000">
                <a:solidFill>
                  <a:sysClr val="windowText" lastClr="000000"/>
                </a:solidFill>
              </a:rPr>
              <a:t>63 cadets started the program and commenced the work placement.</a:t>
            </a:r>
          </a:p>
        </p:txBody>
      </p:sp>
      <p:sp>
        <p:nvSpPr>
          <p:cNvPr id="39" name="TextBox 38">
            <a:extLst>
              <a:ext uri="{FF2B5EF4-FFF2-40B4-BE49-F238E27FC236}">
                <a16:creationId xmlns:a16="http://schemas.microsoft.com/office/drawing/2014/main" id="{9E09795E-6B5E-3AD3-5A23-D6A59341E14D}"/>
              </a:ext>
              <a:ext uri="{C183D7F6-B498-43B3-948B-1728B52AA6E4}">
                <adec:decorative xmlns:adec="http://schemas.microsoft.com/office/drawing/2017/decorative" val="1"/>
              </a:ext>
            </a:extLst>
          </p:cNvPr>
          <p:cNvSpPr txBox="1"/>
          <p:nvPr/>
        </p:nvSpPr>
        <p:spPr>
          <a:xfrm>
            <a:off x="7090558" y="4205558"/>
            <a:ext cx="1130346" cy="861774"/>
          </a:xfrm>
          <a:prstGeom prst="rect">
            <a:avLst/>
          </a:prstGeom>
          <a:noFill/>
          <a:ln>
            <a:solidFill>
              <a:schemeClr val="tx2">
                <a:lumMod val="60000"/>
                <a:lumOff val="40000"/>
              </a:schemeClr>
            </a:solidFill>
          </a:ln>
        </p:spPr>
        <p:txBody>
          <a:bodyPr wrap="square">
            <a:spAutoFit/>
          </a:bodyPr>
          <a:lstStyle/>
          <a:p>
            <a:pPr marR="0" lvl="0" algn="r" defTabSz="457200" rtl="0" eaLnBrk="1" fontAlgn="auto" latinLnBrk="0" hangingPunct="1">
              <a:lnSpc>
                <a:spcPct val="100000"/>
              </a:lnSpc>
              <a:spcBef>
                <a:spcPts val="0"/>
              </a:spcBef>
              <a:spcAft>
                <a:spcPts val="0"/>
              </a:spcAft>
              <a:buClrTx/>
              <a:buSzTx/>
              <a:tabLst/>
              <a:defRPr/>
            </a:pPr>
            <a:r>
              <a:rPr kumimoji="0" lang="en-AU" sz="1000" b="0" i="0" u="none" strike="noStrike" kern="1200" cap="none" spc="0" normalizeH="0" baseline="0" noProof="0">
                <a:ln>
                  <a:noFill/>
                </a:ln>
                <a:solidFill>
                  <a:schemeClr val="bg1"/>
                </a:solidFill>
                <a:effectLst/>
                <a:uLnTx/>
                <a:uFillTx/>
                <a:latin typeface="Arial Narrow"/>
                <a:ea typeface="+mn-ea"/>
                <a:cs typeface="+mn-cs"/>
              </a:rPr>
              <a:t>44 of the cadets who commenced placement were subsequently offered employment</a:t>
            </a:r>
            <a:r>
              <a:rPr lang="en-AU" sz="1000">
                <a:solidFill>
                  <a:schemeClr val="bg1"/>
                </a:solidFill>
                <a:latin typeface="Arial Narrow"/>
              </a:rPr>
              <a:t>.</a:t>
            </a:r>
            <a:endParaRPr kumimoji="0" lang="en-AU" sz="1000" b="0" i="0" u="none" strike="sngStrike" kern="1200" cap="none" spc="0" normalizeH="0" baseline="0" noProof="0">
              <a:ln>
                <a:noFill/>
              </a:ln>
              <a:solidFill>
                <a:schemeClr val="bg1"/>
              </a:solidFill>
              <a:effectLst/>
              <a:uLnTx/>
              <a:uFillTx/>
              <a:latin typeface="Arial Narrow"/>
              <a:ea typeface="+mn-ea"/>
              <a:cs typeface="+mn-cs"/>
            </a:endParaRPr>
          </a:p>
        </p:txBody>
      </p:sp>
      <p:sp>
        <p:nvSpPr>
          <p:cNvPr id="41" name="TextBox 40">
            <a:extLst>
              <a:ext uri="{FF2B5EF4-FFF2-40B4-BE49-F238E27FC236}">
                <a16:creationId xmlns:a16="http://schemas.microsoft.com/office/drawing/2014/main" id="{2C79DC2F-7610-35CE-91AD-98A09C482244}"/>
              </a:ext>
              <a:ext uri="{C183D7F6-B498-43B3-948B-1728B52AA6E4}">
                <adec:decorative xmlns:adec="http://schemas.microsoft.com/office/drawing/2017/decorative" val="1"/>
              </a:ext>
            </a:extLst>
          </p:cNvPr>
          <p:cNvSpPr txBox="1"/>
          <p:nvPr/>
        </p:nvSpPr>
        <p:spPr>
          <a:xfrm>
            <a:off x="6803348" y="2107331"/>
            <a:ext cx="1417556" cy="822995"/>
          </a:xfrm>
          <a:prstGeom prst="rect">
            <a:avLst/>
          </a:prstGeom>
          <a:noFill/>
          <a:ln>
            <a:solidFill>
              <a:schemeClr val="tx2">
                <a:lumMod val="60000"/>
                <a:lumOff val="40000"/>
              </a:schemeClr>
            </a:solidFill>
          </a:ln>
        </p:spPr>
        <p:txBody>
          <a:bodyPr wrap="square">
            <a:noAutofit/>
          </a:bodyPr>
          <a:lstStyle/>
          <a:p>
            <a:pPr marR="0" lvl="0" algn="r" defTabSz="457200" rtl="0" eaLnBrk="1" fontAlgn="auto" latinLnBrk="0" hangingPunct="1">
              <a:lnSpc>
                <a:spcPct val="100000"/>
              </a:lnSpc>
              <a:spcBef>
                <a:spcPts val="0"/>
              </a:spcBef>
              <a:spcAft>
                <a:spcPts val="0"/>
              </a:spcAft>
              <a:buClrTx/>
              <a:buSzTx/>
              <a:tabLst/>
              <a:defRPr/>
            </a:pPr>
            <a:r>
              <a:rPr kumimoji="0" lang="en-AU" sz="1000" b="0" i="0" u="none" strike="noStrike" kern="1200" cap="none" spc="0" normalizeH="0" baseline="0" noProof="0">
                <a:ln>
                  <a:noFill/>
                </a:ln>
                <a:solidFill>
                  <a:srgbClr val="191919"/>
                </a:solidFill>
                <a:effectLst/>
                <a:uLnTx/>
                <a:uFillTx/>
                <a:latin typeface="Arial Narrow"/>
                <a:ea typeface="+mn-ea"/>
                <a:cs typeface="+mn-cs"/>
              </a:rPr>
              <a:t>19 cadets who completed their training and started their placements were not offered </a:t>
            </a:r>
            <a:r>
              <a:rPr lang="en-AU" sz="1000">
                <a:solidFill>
                  <a:srgbClr val="191919"/>
                </a:solidFill>
                <a:latin typeface="Arial Narrow"/>
              </a:rPr>
              <a:t>ongoing </a:t>
            </a:r>
            <a:r>
              <a:rPr kumimoji="0" lang="en-AU" sz="1000" b="0" i="0" u="none" strike="noStrike" kern="1200" cap="none" spc="0" normalizeH="0" baseline="0" noProof="0">
                <a:ln>
                  <a:noFill/>
                </a:ln>
                <a:solidFill>
                  <a:srgbClr val="191919"/>
                </a:solidFill>
                <a:effectLst/>
                <a:uLnTx/>
                <a:uFillTx/>
                <a:latin typeface="Arial Narrow"/>
                <a:ea typeface="+mn-ea"/>
                <a:cs typeface="+mn-cs"/>
              </a:rPr>
              <a:t>employment</a:t>
            </a:r>
            <a:r>
              <a:rPr lang="en-AU" sz="1000">
                <a:solidFill>
                  <a:srgbClr val="191919"/>
                </a:solidFill>
                <a:latin typeface="Arial Narrow"/>
              </a:rPr>
              <a:t>.</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43" name="TextBox 42">
            <a:extLst>
              <a:ext uri="{FF2B5EF4-FFF2-40B4-BE49-F238E27FC236}">
                <a16:creationId xmlns:a16="http://schemas.microsoft.com/office/drawing/2014/main" id="{C8591781-538C-207C-9073-64994198E5F4}"/>
              </a:ext>
              <a:ext uri="{C183D7F6-B498-43B3-948B-1728B52AA6E4}">
                <adec:decorative xmlns:adec="http://schemas.microsoft.com/office/drawing/2017/decorative" val="1"/>
              </a:ext>
            </a:extLst>
          </p:cNvPr>
          <p:cNvSpPr txBox="1"/>
          <p:nvPr/>
        </p:nvSpPr>
        <p:spPr>
          <a:xfrm>
            <a:off x="4524492" y="2643423"/>
            <a:ext cx="792413" cy="861774"/>
          </a:xfrm>
          <a:prstGeom prst="rect">
            <a:avLst/>
          </a:prstGeom>
          <a:noFill/>
          <a:ln>
            <a:solidFill>
              <a:schemeClr val="tx2">
                <a:lumMod val="60000"/>
                <a:lumOff val="40000"/>
              </a:schemeClr>
            </a:solidFill>
          </a:ln>
        </p:spPr>
        <p:txBody>
          <a:bodyPr wrap="square">
            <a:spAutoFit/>
          </a:bodyPr>
          <a:lstStyle/>
          <a:p>
            <a:pPr marR="0" lvl="0" algn="ctr" defTabSz="457200" rtl="0" eaLnBrk="1" fontAlgn="auto" latinLnBrk="0" hangingPunct="1">
              <a:lnSpc>
                <a:spcPct val="100000"/>
              </a:lnSpc>
              <a:spcBef>
                <a:spcPts val="0"/>
              </a:spcBef>
              <a:spcAft>
                <a:spcPts val="600"/>
              </a:spcAft>
              <a:buClrTx/>
              <a:buSzTx/>
              <a:tabLst/>
              <a:defRPr/>
            </a:pPr>
            <a:r>
              <a:rPr lang="en-US" sz="1000">
                <a:solidFill>
                  <a:schemeClr val="bg1"/>
                </a:solidFill>
                <a:latin typeface="Arial Narrow"/>
              </a:rPr>
              <a:t>59</a:t>
            </a:r>
            <a:r>
              <a:rPr kumimoji="0" lang="en-US" sz="1000" b="0" i="0" u="none" strike="noStrike" kern="1200" cap="none" spc="0" normalizeH="0" baseline="0" noProof="0">
                <a:ln>
                  <a:noFill/>
                </a:ln>
                <a:solidFill>
                  <a:schemeClr val="bg1"/>
                </a:solidFill>
                <a:effectLst/>
                <a:uLnTx/>
                <a:uFillTx/>
                <a:latin typeface="Arial Narrow"/>
                <a:ea typeface="+mn-ea"/>
                <a:cs typeface="+mn-cs"/>
              </a:rPr>
              <a:t> cadets completed their training and placement.</a:t>
            </a:r>
          </a:p>
        </p:txBody>
      </p:sp>
      <p:cxnSp>
        <p:nvCxnSpPr>
          <p:cNvPr id="45" name="Gerade Verbindung mit Pfeil 43">
            <a:extLst>
              <a:ext uri="{FF2B5EF4-FFF2-40B4-BE49-F238E27FC236}">
                <a16:creationId xmlns:a16="http://schemas.microsoft.com/office/drawing/2014/main" id="{785F52DB-5757-BFE8-25DB-AEC6E916A60A}"/>
              </a:ext>
              <a:ext uri="{C183D7F6-B498-43B3-948B-1728B52AA6E4}">
                <adec:decorative xmlns:adec="http://schemas.microsoft.com/office/drawing/2017/decorative" val="1"/>
              </a:ext>
            </a:extLst>
          </p:cNvPr>
          <p:cNvCxnSpPr>
            <a:cxnSpLocks/>
          </p:cNvCxnSpPr>
          <p:nvPr/>
        </p:nvCxnSpPr>
        <p:spPr bwMode="auto">
          <a:xfrm>
            <a:off x="4952999" y="2351823"/>
            <a:ext cx="0" cy="291600"/>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48" name="Gerade Verbindung mit Pfeil 43">
            <a:extLst>
              <a:ext uri="{FF2B5EF4-FFF2-40B4-BE49-F238E27FC236}">
                <a16:creationId xmlns:a16="http://schemas.microsoft.com/office/drawing/2014/main" id="{0A66FAA4-8BFE-5008-7E01-04A97B56642F}"/>
              </a:ext>
              <a:ext uri="{C183D7F6-B498-43B3-948B-1728B52AA6E4}">
                <adec:decorative xmlns:adec="http://schemas.microsoft.com/office/drawing/2017/decorative" val="1"/>
              </a:ext>
            </a:extLst>
          </p:cNvPr>
          <p:cNvCxnSpPr>
            <a:cxnSpLocks/>
          </p:cNvCxnSpPr>
          <p:nvPr/>
        </p:nvCxnSpPr>
        <p:spPr bwMode="auto">
          <a:xfrm flipH="1">
            <a:off x="7655731" y="3736779"/>
            <a:ext cx="585484" cy="459635"/>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60" name="Gerade Verbindung mit Pfeil 43">
            <a:extLst>
              <a:ext uri="{FF2B5EF4-FFF2-40B4-BE49-F238E27FC236}">
                <a16:creationId xmlns:a16="http://schemas.microsoft.com/office/drawing/2014/main" id="{6E472647-8126-C91A-C0BD-664A5CEDDD10}"/>
              </a:ext>
              <a:ext uri="{C183D7F6-B498-43B3-948B-1728B52AA6E4}">
                <adec:decorative xmlns:adec="http://schemas.microsoft.com/office/drawing/2017/decorative" val="1"/>
              </a:ext>
            </a:extLst>
          </p:cNvPr>
          <p:cNvCxnSpPr>
            <a:cxnSpLocks/>
          </p:cNvCxnSpPr>
          <p:nvPr/>
        </p:nvCxnSpPr>
        <p:spPr bwMode="auto">
          <a:xfrm flipH="1" flipV="1">
            <a:off x="7650063" y="2938450"/>
            <a:ext cx="591152" cy="554127"/>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67" name="Gerade Verbindung mit Pfeil 43">
            <a:extLst>
              <a:ext uri="{FF2B5EF4-FFF2-40B4-BE49-F238E27FC236}">
                <a16:creationId xmlns:a16="http://schemas.microsoft.com/office/drawing/2014/main" id="{55D9227E-A43B-E88C-5115-0CEDD9290074}"/>
              </a:ext>
              <a:ext uri="{C183D7F6-B498-43B3-948B-1728B52AA6E4}">
                <adec:decorative xmlns:adec="http://schemas.microsoft.com/office/drawing/2017/decorative" val="1"/>
              </a:ext>
            </a:extLst>
          </p:cNvPr>
          <p:cNvCxnSpPr>
            <a:cxnSpLocks/>
          </p:cNvCxnSpPr>
          <p:nvPr/>
        </p:nvCxnSpPr>
        <p:spPr bwMode="auto">
          <a:xfrm flipV="1">
            <a:off x="1644261" y="1896660"/>
            <a:ext cx="967562" cy="185297"/>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71" name="Gerade Verbindung mit Pfeil 43">
            <a:extLst>
              <a:ext uri="{FF2B5EF4-FFF2-40B4-BE49-F238E27FC236}">
                <a16:creationId xmlns:a16="http://schemas.microsoft.com/office/drawing/2014/main" id="{4FCF36A1-10FC-0197-54FA-187249DCED62}"/>
              </a:ext>
              <a:ext uri="{C183D7F6-B498-43B3-948B-1728B52AA6E4}">
                <adec:decorative xmlns:adec="http://schemas.microsoft.com/office/drawing/2017/decorative" val="1"/>
              </a:ext>
            </a:extLst>
          </p:cNvPr>
          <p:cNvCxnSpPr>
            <a:cxnSpLocks/>
          </p:cNvCxnSpPr>
          <p:nvPr/>
        </p:nvCxnSpPr>
        <p:spPr bwMode="auto">
          <a:xfrm flipV="1">
            <a:off x="4952999" y="1723885"/>
            <a:ext cx="0" cy="356014"/>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94" name="Gerade Verbindung mit Pfeil 43">
            <a:extLst>
              <a:ext uri="{FF2B5EF4-FFF2-40B4-BE49-F238E27FC236}">
                <a16:creationId xmlns:a16="http://schemas.microsoft.com/office/drawing/2014/main" id="{BCDFF008-1F07-C58F-6881-706C733E9AA7}"/>
              </a:ext>
              <a:ext uri="{C183D7F6-B498-43B3-948B-1728B52AA6E4}">
                <adec:decorative xmlns:adec="http://schemas.microsoft.com/office/drawing/2017/decorative" val="1"/>
              </a:ext>
            </a:extLst>
          </p:cNvPr>
          <p:cNvCxnSpPr>
            <a:cxnSpLocks/>
          </p:cNvCxnSpPr>
          <p:nvPr/>
        </p:nvCxnSpPr>
        <p:spPr bwMode="auto">
          <a:xfrm flipH="1">
            <a:off x="4952999" y="1723885"/>
            <a:ext cx="640009" cy="0"/>
          </a:xfrm>
          <a:prstGeom prst="straightConnector1">
            <a:avLst/>
          </a:prstGeom>
          <a:noFill/>
          <a:ln w="19050" cap="flat" cmpd="sng" algn="ctr">
            <a:solidFill>
              <a:schemeClr val="tx2">
                <a:lumMod val="60000"/>
                <a:lumOff val="40000"/>
              </a:schemeClr>
            </a:solidFill>
            <a:prstDash val="solid"/>
            <a:round/>
            <a:headEnd type="none" w="lg" len="lg"/>
            <a:tailEnd type="none" w="lg" len="lg"/>
          </a:ln>
          <a:effectLst/>
        </p:spPr>
      </p:cxnSp>
    </p:spTree>
    <p:extLst>
      <p:ext uri="{BB962C8B-B14F-4D97-AF65-F5344CB8AC3E}">
        <p14:creationId xmlns:p14="http://schemas.microsoft.com/office/powerpoint/2010/main" val="374658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42E72C-E18E-7FF6-E580-C37CDBB7806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1061829"/>
          </a:xfrm>
        </p:spPr>
        <p:txBody>
          <a:bodyPr/>
          <a:lstStyle/>
          <a:p>
            <a:r>
              <a:rPr lang="en-US"/>
              <a:t>There are a significant number of cadets who have not found employment in the digital skills sector post-cadetship. Lack of employer involvement in the co-design process, as well as the limited number of roles available by employer organisations for cadets (which was not within the control of the DSCT) appears to have contributed to this.</a:t>
            </a:r>
          </a:p>
          <a:p>
            <a:endParaRPr lang="en-US"/>
          </a:p>
        </p:txBody>
      </p:sp>
      <p:sp>
        <p:nvSpPr>
          <p:cNvPr id="3" name="Title 2">
            <a:extLst>
              <a:ext uri="{FF2B5EF4-FFF2-40B4-BE49-F238E27FC236}">
                <a16:creationId xmlns:a16="http://schemas.microsoft.com/office/drawing/2014/main" id="{9BEA882D-1EDA-A5D7-D003-FD46EE42895F}"/>
              </a:ext>
              <a:ext uri="{C183D7F6-B498-43B3-948B-1728B52AA6E4}">
                <adec:decorative xmlns:adec="http://schemas.microsoft.com/office/drawing/2017/decorative" val="1"/>
              </a:ext>
            </a:extLst>
          </p:cNvPr>
          <p:cNvSpPr>
            <a:spLocks noGrp="1"/>
          </p:cNvSpPr>
          <p:nvPr>
            <p:ph type="title"/>
          </p:nvPr>
        </p:nvSpPr>
        <p:spPr/>
        <p:txBody>
          <a:bodyPr/>
          <a:lstStyle/>
          <a:p>
            <a:r>
              <a:rPr lang="en-US"/>
              <a:t>MEGT | Post-cadetship outcomes </a:t>
            </a:r>
          </a:p>
        </p:txBody>
      </p:sp>
      <p:sp>
        <p:nvSpPr>
          <p:cNvPr id="4" name="Slide Number Placeholder 3">
            <a:extLst>
              <a:ext uri="{FF2B5EF4-FFF2-40B4-BE49-F238E27FC236}">
                <a16:creationId xmlns:a16="http://schemas.microsoft.com/office/drawing/2014/main" id="{415BD1F7-DD7D-D53E-BF4D-3378F839CAEF}"/>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D6F2C99D-28B5-1B5D-B946-EFF71284F1E8}"/>
              </a:ext>
              <a:ext uri="{C183D7F6-B498-43B3-948B-1728B52AA6E4}">
                <adec:decorative xmlns:adec="http://schemas.microsoft.com/office/drawing/2017/decorative" val="1"/>
              </a:ext>
            </a:extLst>
          </p:cNvPr>
          <p:cNvSpPr>
            <a:spLocks noGrp="1"/>
          </p:cNvSpPr>
          <p:nvPr>
            <p:ph type="ftr" sz="quarter" idx="14"/>
          </p:nvPr>
        </p:nvSpPr>
        <p:spPr>
          <a:xfrm>
            <a:off x="165148" y="6361984"/>
            <a:ext cx="7132320" cy="233014"/>
          </a:xfrm>
        </p:spPr>
        <p:txBody>
          <a:bodyPr/>
          <a:lstStyle/>
          <a:p>
            <a:pPr>
              <a:defRPr/>
            </a:pPr>
            <a:r>
              <a:rPr kumimoji="0" lang="en-AU" sz="900" b="0" i="0" u="none" strike="noStrike" kern="1200" cap="none" spc="0" normalizeH="0" baseline="0" noProof="0">
                <a:ln>
                  <a:noFill/>
                </a:ln>
                <a:solidFill>
                  <a:srgbClr val="191919"/>
                </a:solidFill>
                <a:effectLst/>
                <a:uLnTx/>
                <a:uFillTx/>
                <a:latin typeface="Arial Narrow"/>
                <a:ea typeface="+mn-ea"/>
                <a:cs typeface="+mn-cs"/>
              </a:rPr>
              <a:t>Source:</a:t>
            </a:r>
            <a:r>
              <a:rPr lang="en-AU">
                <a:solidFill>
                  <a:srgbClr val="191919"/>
                </a:solidFill>
                <a:latin typeface="Arial Narrow"/>
              </a:rPr>
              <a:t> MEGT DSCT</a:t>
            </a:r>
            <a:r>
              <a:rPr kumimoji="0" lang="en-AU" sz="900" b="0" i="0" u="none" strike="noStrike" kern="1200" cap="none" spc="0" normalizeH="0" baseline="0" noProof="0">
                <a:ln>
                  <a:noFill/>
                </a:ln>
                <a:solidFill>
                  <a:srgbClr val="191919"/>
                </a:solidFill>
                <a:effectLst/>
                <a:uLnTx/>
                <a:uFillTx/>
                <a:latin typeface="Arial Narrow"/>
                <a:ea typeface="+mn-ea"/>
                <a:cs typeface="+mn-cs"/>
              </a:rPr>
              <a:t> Final Implementation Report 2024.</a:t>
            </a:r>
            <a:endParaRPr lang="en-AU">
              <a:solidFill>
                <a:srgbClr val="191919"/>
              </a:solidFill>
              <a:latin typeface="Arial Narrow"/>
            </a:endParaRPr>
          </a:p>
        </p:txBody>
      </p:sp>
      <p:sp>
        <p:nvSpPr>
          <p:cNvPr id="7" name="TextBox 6">
            <a:extLst>
              <a:ext uri="{FF2B5EF4-FFF2-40B4-BE49-F238E27FC236}">
                <a16:creationId xmlns:a16="http://schemas.microsoft.com/office/drawing/2014/main" id="{A3A9B555-9C78-D0C1-EE87-E72B4A8CDAEA}"/>
              </a:ext>
              <a:ext uri="{C183D7F6-B498-43B3-948B-1728B52AA6E4}">
                <adec:decorative xmlns:adec="http://schemas.microsoft.com/office/drawing/2017/decorative" val="1"/>
              </a:ext>
            </a:extLst>
          </p:cNvPr>
          <p:cNvSpPr txBox="1"/>
          <p:nvPr/>
        </p:nvSpPr>
        <p:spPr>
          <a:xfrm>
            <a:off x="234817" y="1481348"/>
            <a:ext cx="5974395" cy="276999"/>
          </a:xfrm>
          <a:prstGeom prst="rect">
            <a:avLst/>
          </a:prstGeom>
          <a:noFill/>
        </p:spPr>
        <p:txBody>
          <a:bodyPr wrap="square" lIns="91440" tIns="45720" rIns="91440" bIns="45720" anchor="t">
            <a:spAutoFit/>
          </a:bodyPr>
          <a:lstStyle/>
          <a:p>
            <a:pPr>
              <a:defRPr/>
            </a:pPr>
            <a:r>
              <a:rPr lang="en-US" sz="1200" b="1">
                <a:solidFill>
                  <a:srgbClr val="931B2F"/>
                </a:solidFill>
                <a:latin typeface="Arial Narrow"/>
              </a:rPr>
              <a:t>63 </a:t>
            </a:r>
            <a:r>
              <a:rPr kumimoji="0" lang="en-US" sz="1200" b="1" i="0" u="none" strike="noStrike" kern="1200" cap="none" spc="0" normalizeH="0" baseline="0" noProof="0">
                <a:ln>
                  <a:noFill/>
                </a:ln>
                <a:solidFill>
                  <a:srgbClr val="931B2F"/>
                </a:solidFill>
                <a:effectLst/>
                <a:uLnTx/>
                <a:uFillTx/>
                <a:latin typeface="Arial Narrow"/>
                <a:ea typeface="+mn-ea"/>
                <a:cs typeface="+mn-cs"/>
              </a:rPr>
              <a:t>cadets </a:t>
            </a:r>
            <a:r>
              <a:rPr lang="en-US" sz="1200" b="1">
                <a:solidFill>
                  <a:srgbClr val="931B2F"/>
                </a:solidFill>
                <a:latin typeface="Arial Narrow"/>
              </a:rPr>
              <a:t>were enrolled in the program...</a:t>
            </a:r>
            <a:endParaRPr lang="en-US" sz="1200" b="1">
              <a:solidFill>
                <a:srgbClr val="931B2F"/>
              </a:solidFill>
            </a:endParaRPr>
          </a:p>
        </p:txBody>
      </p:sp>
      <p:sp>
        <p:nvSpPr>
          <p:cNvPr id="12" name="ee4pHeader1">
            <a:extLst>
              <a:ext uri="{FF2B5EF4-FFF2-40B4-BE49-F238E27FC236}">
                <a16:creationId xmlns:a16="http://schemas.microsoft.com/office/drawing/2014/main" id="{80918664-DDA0-6582-304B-EBFA7E1D52A5}"/>
              </a:ext>
              <a:ext uri="{C183D7F6-B498-43B3-948B-1728B52AA6E4}">
                <adec:decorative xmlns:adec="http://schemas.microsoft.com/office/drawing/2017/decorative" val="1"/>
              </a:ext>
            </a:extLst>
          </p:cNvPr>
          <p:cNvSpPr/>
          <p:nvPr>
            <p:custDataLst>
              <p:tags r:id="rId1"/>
            </p:custDataLst>
          </p:nvPr>
        </p:nvSpPr>
        <p:spPr bwMode="auto">
          <a:xfrm>
            <a:off x="1850566" y="1904521"/>
            <a:ext cx="2124250" cy="1765974"/>
          </a:xfrm>
          <a:prstGeom prst="homePlate">
            <a:avLst>
              <a:gd name="adj" fmla="val 19696"/>
            </a:avLst>
          </a:prstGeom>
          <a:solidFill>
            <a:schemeClr val="bg2"/>
          </a:solidFill>
          <a:ln w="9525" cmpd="sng">
            <a:solidFill>
              <a:schemeClr val="accent1">
                <a:lumMod val="100000"/>
              </a:schemeClr>
            </a:solidFill>
            <a:prstDash val="solid"/>
            <a:miter lim="800000"/>
            <a:headEnd/>
            <a:tailEnd/>
          </a:ln>
          <a:effectLst/>
        </p:spPr>
        <p:txBody>
          <a:bodyPr lIns="90000" tIns="46800" rIns="90000" bIns="46800" anchor="ctr"/>
          <a:lstStyle/>
          <a:p>
            <a:pPr algn="ctr">
              <a:defRPr/>
            </a:pPr>
            <a:endParaRPr lang="en-AU" sz="1600" b="1">
              <a:solidFill>
                <a:srgbClr val="931B2F"/>
              </a:solidFill>
              <a:latin typeface="Arial Narrow"/>
            </a:endParaRPr>
          </a:p>
          <a:p>
            <a:pPr marL="0" marR="0" lvl="0" indent="0" algn="ctr" defTabSz="457200">
              <a:lnSpc>
                <a:spcPct val="100000"/>
              </a:lnSpc>
              <a:spcBef>
                <a:spcPts val="0"/>
              </a:spcBef>
              <a:spcAft>
                <a:spcPts val="0"/>
              </a:spcAft>
              <a:buClrTx/>
              <a:buSzTx/>
              <a:buFontTx/>
              <a:buNone/>
              <a:tabLst/>
              <a:defRPr/>
            </a:pPr>
            <a:r>
              <a:rPr lang="en-AU" sz="1600" b="1">
                <a:solidFill>
                  <a:srgbClr val="931B2F"/>
                </a:solidFill>
                <a:latin typeface="Arial Narrow"/>
              </a:rPr>
              <a:t>75</a:t>
            </a:r>
            <a:r>
              <a:rPr kumimoji="0" lang="en-AU" sz="1600" b="1" i="0" u="none" strike="noStrike" kern="1200" cap="none" spc="0" normalizeH="0" baseline="0" noProof="0">
                <a:ln>
                  <a:noFill/>
                </a:ln>
                <a:solidFill>
                  <a:srgbClr val="931B2F"/>
                </a:solidFill>
                <a:effectLst/>
                <a:uLnTx/>
                <a:uFillTx/>
                <a:latin typeface="Arial Narrow"/>
                <a:ea typeface="+mn-ea"/>
                <a:cs typeface="+mn-cs"/>
              </a:rPr>
              <a:t>%</a:t>
            </a:r>
            <a:endParaRPr lang="en-AU">
              <a:ea typeface="+mn-ea"/>
              <a:cs typeface="+mn-cs"/>
            </a:endParaRPr>
          </a:p>
          <a:p>
            <a:pPr algn="ctr">
              <a:defRPr/>
            </a:pPr>
            <a:endParaRPr lang="en-AU" sz="1600" b="1">
              <a:solidFill>
                <a:srgbClr val="931B2F"/>
              </a:solidFill>
              <a:latin typeface="Arial Narrow"/>
            </a:endParaRPr>
          </a:p>
          <a:p>
            <a:pPr>
              <a:defRPr/>
            </a:pPr>
            <a:r>
              <a:rPr lang="en-AU" sz="1100">
                <a:solidFill>
                  <a:srgbClr val="0D0D0D"/>
                </a:solidFill>
                <a:latin typeface="Arial Narrow"/>
              </a:rPr>
              <a:t>Of the completing </a:t>
            </a:r>
            <a:r>
              <a:rPr kumimoji="0" lang="en-AU" sz="1100" b="0" i="0" u="none" strike="noStrike" kern="1200" cap="none" spc="0" normalizeH="0" baseline="0" noProof="0">
                <a:ln>
                  <a:noFill/>
                </a:ln>
                <a:solidFill>
                  <a:srgbClr val="0D0D0D"/>
                </a:solidFill>
                <a:effectLst/>
                <a:uLnTx/>
                <a:uFillTx/>
                <a:latin typeface="Arial Narrow"/>
                <a:ea typeface="+mn-ea"/>
                <a:cs typeface="+mn-cs"/>
              </a:rPr>
              <a:t>cadets (</a:t>
            </a:r>
            <a:r>
              <a:rPr lang="en-AU" sz="1100">
                <a:solidFill>
                  <a:srgbClr val="0D0D0D"/>
                </a:solidFill>
                <a:latin typeface="Arial Narrow"/>
              </a:rPr>
              <a:t>44 cadets</a:t>
            </a:r>
            <a:r>
              <a:rPr kumimoji="0" lang="en-AU" sz="1100" b="0" i="0" u="none" strike="noStrike" kern="1200" cap="none" spc="0" normalizeH="0" baseline="0" noProof="0">
                <a:ln>
                  <a:noFill/>
                </a:ln>
                <a:solidFill>
                  <a:srgbClr val="0D0D0D"/>
                </a:solidFill>
                <a:effectLst/>
                <a:uLnTx/>
                <a:uFillTx/>
                <a:latin typeface="Arial Narrow"/>
                <a:ea typeface="+mn-ea"/>
                <a:cs typeface="+mn-cs"/>
              </a:rPr>
              <a:t>) </a:t>
            </a:r>
            <a:r>
              <a:rPr lang="en-AU" sz="1100">
                <a:solidFill>
                  <a:srgbClr val="0D0D0D"/>
                </a:solidFill>
                <a:latin typeface="Arial Narrow"/>
              </a:rPr>
              <a:t>secured </a:t>
            </a:r>
            <a:r>
              <a:rPr kumimoji="0" lang="en-AU" sz="1100" b="0" i="0" u="none" strike="noStrike" kern="1200" cap="none" spc="0" normalizeH="0" baseline="0" noProof="0">
                <a:ln>
                  <a:noFill/>
                </a:ln>
                <a:solidFill>
                  <a:srgbClr val="0D0D0D"/>
                </a:solidFill>
                <a:effectLst/>
                <a:uLnTx/>
                <a:uFillTx/>
                <a:latin typeface="Arial Narrow"/>
                <a:ea typeface="+mn-ea"/>
                <a:cs typeface="+mn-cs"/>
              </a:rPr>
              <a:t>ongoing </a:t>
            </a:r>
            <a:r>
              <a:rPr lang="en-AU" sz="1100">
                <a:solidFill>
                  <a:srgbClr val="0D0D0D"/>
                </a:solidFill>
                <a:latin typeface="Arial Narrow"/>
              </a:rPr>
              <a:t>employment at </a:t>
            </a:r>
            <a:r>
              <a:rPr kumimoji="0" lang="en-AU" sz="1100" b="0" i="0" u="none" strike="noStrike" kern="1200" cap="none" spc="0" normalizeH="0" baseline="0" noProof="0">
                <a:ln>
                  <a:noFill/>
                </a:ln>
                <a:solidFill>
                  <a:srgbClr val="0D0D0D"/>
                </a:solidFill>
                <a:effectLst/>
                <a:uLnTx/>
                <a:uFillTx/>
                <a:latin typeface="Arial Narrow"/>
                <a:ea typeface="+mn-ea"/>
                <a:cs typeface="+mn-cs"/>
              </a:rPr>
              <a:t>the </a:t>
            </a:r>
            <a:r>
              <a:rPr lang="en-AU" sz="1100">
                <a:solidFill>
                  <a:srgbClr val="0D0D0D"/>
                </a:solidFill>
                <a:latin typeface="Arial Narrow"/>
              </a:rPr>
              <a:t>end of their cadetship</a:t>
            </a:r>
            <a:r>
              <a:rPr kumimoji="0" lang="en-AU" sz="1100" b="0" i="0" u="none" strike="noStrike" kern="1200" cap="none" spc="0" normalizeH="0" baseline="0" noProof="0">
                <a:ln>
                  <a:noFill/>
                </a:ln>
                <a:solidFill>
                  <a:srgbClr val="0D0D0D"/>
                </a:solidFill>
                <a:effectLst/>
                <a:uLnTx/>
                <a:uFillTx/>
                <a:latin typeface="Arial Narrow"/>
                <a:ea typeface="+mn-ea"/>
                <a:cs typeface="+mn-cs"/>
              </a:rPr>
              <a:t>.</a:t>
            </a:r>
            <a:endParaRPr lang="en-AU" sz="1100">
              <a:solidFill>
                <a:srgbClr val="0D0D0D"/>
              </a:solidFill>
              <a:latin typeface="Arial Narrow"/>
            </a:endParaRPr>
          </a:p>
          <a:p>
            <a:pPr marL="0" marR="0" lvl="0" indent="0" algn="l" defTabSz="457200">
              <a:lnSpc>
                <a:spcPct val="100000"/>
              </a:lnSpc>
              <a:spcBef>
                <a:spcPts val="0"/>
              </a:spcBef>
              <a:spcAft>
                <a:spcPts val="0"/>
              </a:spcAft>
              <a:buClrTx/>
              <a:buSzTx/>
              <a:buFontTx/>
              <a:buNone/>
              <a:tabLst/>
              <a:defRPr/>
            </a:pPr>
            <a:endParaRPr lang="en-AU" sz="1100" b="0" i="0" u="none" strike="noStrike" kern="1200" cap="none" spc="0" normalizeH="0" baseline="0" noProof="0">
              <a:ln>
                <a:noFill/>
              </a:ln>
              <a:solidFill>
                <a:srgbClr val="191919"/>
              </a:solidFill>
              <a:effectLst/>
              <a:uLnTx/>
              <a:uFillTx/>
              <a:latin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3" name="ee4pHeader2">
            <a:extLst>
              <a:ext uri="{FF2B5EF4-FFF2-40B4-BE49-F238E27FC236}">
                <a16:creationId xmlns:a16="http://schemas.microsoft.com/office/drawing/2014/main" id="{C2C55B7B-43AB-B352-27DF-5707E384B999}"/>
              </a:ext>
              <a:ext uri="{C183D7F6-B498-43B3-948B-1728B52AA6E4}">
                <adec:decorative xmlns:adec="http://schemas.microsoft.com/office/drawing/2017/decorative" val="1"/>
              </a:ext>
            </a:extLst>
          </p:cNvPr>
          <p:cNvSpPr/>
          <p:nvPr>
            <p:custDataLst>
              <p:tags r:id="rId2"/>
            </p:custDataLst>
          </p:nvPr>
        </p:nvSpPr>
        <p:spPr bwMode="auto">
          <a:xfrm>
            <a:off x="3735438" y="1904521"/>
            <a:ext cx="2124249" cy="1765974"/>
          </a:xfrm>
          <a:prstGeom prst="chevron">
            <a:avLst>
              <a:gd name="adj" fmla="val 19696"/>
            </a:avLst>
          </a:prstGeom>
          <a:solidFill>
            <a:schemeClr val="bg2"/>
          </a:solidFill>
          <a:ln w="9525" cmpd="sng">
            <a:solidFill>
              <a:schemeClr val="accent1">
                <a:lumMod val="100000"/>
              </a:schemeClr>
            </a:solidFill>
            <a:prstDash val="solid"/>
            <a:miter lim="800000"/>
            <a:headEnd/>
            <a:tailEnd/>
          </a:ln>
          <a:effectLst/>
        </p:spPr>
        <p:txBody>
          <a:bodyPr lIns="91440" tIns="45720" rIns="91440" bIns="45720" anchor="ctr"/>
          <a:lstStyle/>
          <a:p>
            <a:pPr marL="0" marR="0" lvl="0" indent="0" algn="ctr" defTabSz="457200" rtl="0" eaLnBrk="1" fontAlgn="auto" latinLnBrk="0" hangingPunct="1">
              <a:lnSpc>
                <a:spcPct val="100000"/>
              </a:lnSpc>
              <a:spcBef>
                <a:spcPct val="0"/>
              </a:spcBef>
              <a:spcAft>
                <a:spcPct val="0"/>
              </a:spcAft>
              <a:buClrTx/>
              <a:buSzTx/>
              <a:buFontTx/>
              <a:buNone/>
              <a:tabLst/>
              <a:defRPr/>
            </a:pPr>
            <a:r>
              <a:rPr lang="en-AU" sz="1600" b="1">
                <a:solidFill>
                  <a:srgbClr val="931B2F"/>
                </a:solidFill>
                <a:latin typeface="Arial Narrow"/>
              </a:rPr>
              <a:t>96</a:t>
            </a:r>
            <a:r>
              <a:rPr kumimoji="0" lang="en-AU" sz="1600" b="1" i="0" u="none" strike="noStrike" kern="1200" cap="none" spc="0" normalizeH="0" baseline="0" noProof="0">
                <a:ln>
                  <a:noFill/>
                </a:ln>
                <a:solidFill>
                  <a:srgbClr val="931B2F"/>
                </a:solidFill>
                <a:effectLst/>
                <a:uLnTx/>
                <a:uFillTx/>
                <a:latin typeface="Arial Narrow"/>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91919"/>
              </a:solidFill>
              <a:effectLst/>
              <a:uLnTx/>
              <a:uFillTx/>
              <a:latin typeface="Arial Narrow"/>
            </a:endParaRPr>
          </a:p>
          <a:p>
            <a:pPr>
              <a:defRPr/>
            </a:pPr>
            <a:r>
              <a:rPr lang="en-US" sz="1100">
                <a:solidFill>
                  <a:srgbClr val="191919"/>
                </a:solidFill>
                <a:latin typeface="Arial Narrow"/>
              </a:rPr>
              <a:t>O</a:t>
            </a:r>
            <a:r>
              <a:rPr lang="en-AU" sz="1100">
                <a:solidFill>
                  <a:srgbClr val="0D0D0D"/>
                </a:solidFill>
                <a:latin typeface="Arial Narrow"/>
              </a:rPr>
              <a:t>f those that secured ongoing employment, 42 of the 44 </a:t>
            </a:r>
            <a:r>
              <a:rPr kumimoji="0" lang="en-AU" sz="1100" b="0" i="0" u="none" strike="noStrike" kern="1200" cap="none" spc="0" normalizeH="0" baseline="0" noProof="0">
                <a:ln>
                  <a:noFill/>
                </a:ln>
                <a:solidFill>
                  <a:srgbClr val="0D0D0D"/>
                </a:solidFill>
                <a:effectLst/>
                <a:uLnTx/>
                <a:uFillTx/>
                <a:latin typeface="Arial Narrow"/>
                <a:ea typeface="+mn-ea"/>
                <a:cs typeface="+mn-cs"/>
              </a:rPr>
              <a:t>cadets </a:t>
            </a:r>
            <a:r>
              <a:rPr lang="en-AU" sz="1100">
                <a:solidFill>
                  <a:srgbClr val="0D0D0D"/>
                </a:solidFill>
                <a:latin typeface="Arial Narrow"/>
              </a:rPr>
              <a:t>secured positions </a:t>
            </a:r>
            <a:r>
              <a:rPr kumimoji="0" lang="en-AU" sz="1100" b="0" i="0" u="none" strike="noStrike" kern="1200" cap="none" spc="0" normalizeH="0" baseline="0" noProof="0">
                <a:ln>
                  <a:noFill/>
                </a:ln>
                <a:solidFill>
                  <a:srgbClr val="0D0D0D"/>
                </a:solidFill>
                <a:effectLst/>
                <a:uLnTx/>
                <a:uFillTx/>
                <a:latin typeface="Arial Narrow"/>
                <a:ea typeface="+mn-ea"/>
                <a:cs typeface="+mn-cs"/>
              </a:rPr>
              <a:t>in </a:t>
            </a:r>
            <a:r>
              <a:rPr lang="en-AU" sz="1100">
                <a:solidFill>
                  <a:srgbClr val="0D0D0D"/>
                </a:solidFill>
                <a:latin typeface="Arial Narrow"/>
              </a:rPr>
              <a:t>IT-related roles</a:t>
            </a:r>
            <a:r>
              <a:rPr kumimoji="0" lang="en-AU" sz="1100" b="0" i="0" u="none" strike="noStrike" kern="1200" cap="none" spc="0" normalizeH="0" baseline="0" noProof="0">
                <a:ln>
                  <a:noFill/>
                </a:ln>
                <a:solidFill>
                  <a:srgbClr val="0D0D0D"/>
                </a:solidFill>
                <a:effectLst/>
                <a:uLnTx/>
                <a:uFillTx/>
                <a:latin typeface="Arial Narrow"/>
                <a:ea typeface="+mn-ea"/>
                <a:cs typeface="+mn-cs"/>
              </a:rPr>
              <a:t>.</a:t>
            </a:r>
            <a:endParaRPr lang="en-AU" sz="1100" b="1">
              <a:solidFill>
                <a:srgbClr val="0D0D0D"/>
              </a:solidFill>
              <a:latin typeface="Arial Narrow"/>
            </a:endParaRPr>
          </a:p>
        </p:txBody>
      </p:sp>
      <p:sp>
        <p:nvSpPr>
          <p:cNvPr id="15" name="ee4pHeader4">
            <a:extLst>
              <a:ext uri="{FF2B5EF4-FFF2-40B4-BE49-F238E27FC236}">
                <a16:creationId xmlns:a16="http://schemas.microsoft.com/office/drawing/2014/main" id="{9F91E229-6C08-B0D6-5FA4-C9EF66258FCC}"/>
              </a:ext>
              <a:ext uri="{C183D7F6-B498-43B3-948B-1728B52AA6E4}">
                <adec:decorative xmlns:adec="http://schemas.microsoft.com/office/drawing/2017/decorative" val="1"/>
              </a:ext>
            </a:extLst>
          </p:cNvPr>
          <p:cNvSpPr/>
          <p:nvPr>
            <p:custDataLst>
              <p:tags r:id="rId3"/>
            </p:custDataLst>
          </p:nvPr>
        </p:nvSpPr>
        <p:spPr bwMode="auto">
          <a:xfrm>
            <a:off x="7504308" y="1904521"/>
            <a:ext cx="2123329" cy="1765974"/>
          </a:xfrm>
          <a:prstGeom prst="chevron">
            <a:avLst>
              <a:gd name="adj" fmla="val 19696"/>
            </a:avLst>
          </a:prstGeom>
          <a:solidFill>
            <a:schemeClr val="bg2"/>
          </a:solidFill>
          <a:ln w="9525" cmpd="sng">
            <a:solidFill>
              <a:schemeClr val="accent1">
                <a:lumMod val="100000"/>
              </a:schemeClr>
            </a:solidFill>
            <a:prstDash val="solid"/>
            <a:miter lim="800000"/>
            <a:headEnd/>
            <a:tailEnd/>
          </a:ln>
          <a:effectLst/>
        </p:spPr>
        <p:txBody>
          <a:bodyPr lIns="91440" tIns="45720" rIns="91440" bIns="45720" anchor="ctr"/>
          <a:lstStyle/>
          <a:p>
            <a:pPr algn="ctr">
              <a:defRPr/>
            </a:pPr>
            <a:endParaRPr lang="en-US" sz="1600" b="1">
              <a:solidFill>
                <a:srgbClr val="931B2F"/>
              </a:solidFill>
              <a:latin typeface="Arial Narrow"/>
            </a:endParaRPr>
          </a:p>
          <a:p>
            <a:pPr marL="0" marR="0" lvl="0" indent="0" algn="ctr" defTabSz="457200">
              <a:lnSpc>
                <a:spcPct val="100000"/>
              </a:lnSpc>
              <a:spcBef>
                <a:spcPts val="0"/>
              </a:spcBef>
              <a:spcAft>
                <a:spcPts val="0"/>
              </a:spcAft>
              <a:buClrTx/>
              <a:buSzTx/>
              <a:buFontTx/>
              <a:buNone/>
              <a:tabLst/>
              <a:defRPr/>
            </a:pPr>
            <a:r>
              <a:rPr lang="en-US" sz="1600" b="1">
                <a:solidFill>
                  <a:srgbClr val="931B2F"/>
                </a:solidFill>
                <a:latin typeface="Arial Narrow"/>
              </a:rPr>
              <a:t>55%</a:t>
            </a:r>
            <a:endParaRPr lang="en-US">
              <a:ea typeface="+mn-ea"/>
              <a:cs typeface="+mn-cs"/>
            </a:endParaRPr>
          </a:p>
          <a:p>
            <a:pPr algn="ctr">
              <a:defRPr/>
            </a:pPr>
            <a:endParaRPr lang="en-US" sz="1600" b="1">
              <a:solidFill>
                <a:srgbClr val="931B2F"/>
              </a:solidFill>
              <a:latin typeface="Arial Narrow"/>
            </a:endParaRPr>
          </a:p>
          <a:p>
            <a:pPr>
              <a:defRPr/>
            </a:pPr>
            <a:r>
              <a:rPr lang="en-AU" sz="1100">
                <a:solidFill>
                  <a:srgbClr val="0D0D0D"/>
                </a:solidFill>
                <a:latin typeface="Arial Narrow"/>
              </a:rPr>
              <a:t>remained employed </a:t>
            </a:r>
            <a:r>
              <a:rPr kumimoji="0" lang="en-AU" sz="1100" b="0" i="0" u="none" strike="noStrike" kern="1200" cap="none" spc="0" normalizeH="0" baseline="0" noProof="0">
                <a:ln>
                  <a:noFill/>
                </a:ln>
                <a:solidFill>
                  <a:srgbClr val="0D0D0D"/>
                </a:solidFill>
                <a:effectLst/>
                <a:uLnTx/>
                <a:uFillTx/>
                <a:latin typeface="Arial Narrow"/>
                <a:ea typeface="+mn-ea"/>
                <a:cs typeface="+mn-cs"/>
              </a:rPr>
              <a:t>with the </a:t>
            </a:r>
            <a:r>
              <a:rPr lang="en-AU" sz="1100">
                <a:solidFill>
                  <a:srgbClr val="0D0D0D"/>
                </a:solidFill>
                <a:latin typeface="Arial Narrow"/>
              </a:rPr>
              <a:t>host employers they were placed with during their cadetships</a:t>
            </a:r>
            <a:r>
              <a:rPr kumimoji="0" lang="en-AU" sz="1100" b="0" i="0" u="none" strike="noStrike" kern="1200" cap="none" spc="0" normalizeH="0" baseline="0" noProof="0">
                <a:ln>
                  <a:noFill/>
                </a:ln>
                <a:solidFill>
                  <a:srgbClr val="0D0D0D"/>
                </a:solidFill>
                <a:effectLst/>
                <a:uLnTx/>
                <a:uFillTx/>
                <a:latin typeface="Arial Narrow"/>
                <a:ea typeface="+mn-ea"/>
                <a:cs typeface="+mn-cs"/>
              </a:rPr>
              <a:t>.</a:t>
            </a:r>
            <a:endParaRPr lang="en-AU" sz="1100">
              <a:solidFill>
                <a:srgbClr val="0D0D0D"/>
              </a:solidFill>
              <a:latin typeface="Arial Narrow"/>
            </a:endParaRPr>
          </a:p>
        </p:txBody>
      </p:sp>
      <p:sp>
        <p:nvSpPr>
          <p:cNvPr id="16" name="ee4pHeader1">
            <a:extLst>
              <a:ext uri="{FF2B5EF4-FFF2-40B4-BE49-F238E27FC236}">
                <a16:creationId xmlns:a16="http://schemas.microsoft.com/office/drawing/2014/main" id="{83FABA82-4BBE-2AD9-D15B-FDE1CF4AA329}"/>
              </a:ext>
              <a:ext uri="{C183D7F6-B498-43B3-948B-1728B52AA6E4}">
                <adec:decorative xmlns:adec="http://schemas.microsoft.com/office/drawing/2017/decorative" val="1"/>
              </a:ext>
            </a:extLst>
          </p:cNvPr>
          <p:cNvSpPr/>
          <p:nvPr>
            <p:custDataLst>
              <p:tags r:id="rId4"/>
            </p:custDataLst>
          </p:nvPr>
        </p:nvSpPr>
        <p:spPr bwMode="auto">
          <a:xfrm>
            <a:off x="278362" y="1905615"/>
            <a:ext cx="1480457" cy="1764880"/>
          </a:xfrm>
          <a:prstGeom prst="rect">
            <a:avLst/>
          </a:prstGeom>
          <a:solidFill>
            <a:schemeClr val="bg2">
              <a:lumMod val="75000"/>
            </a:schemeClr>
          </a:solidFill>
          <a:ln w="9525" cmpd="sng">
            <a:solidFill>
              <a:schemeClr val="accent1">
                <a:lumMod val="100000"/>
              </a:schemeClr>
            </a:solidFill>
            <a:prstDash val="solid"/>
            <a:miter lim="800000"/>
            <a:headEnd/>
            <a:tailEnd/>
          </a:ln>
          <a:effectLst/>
        </p:spPr>
        <p:txBody>
          <a:bodyPr lIns="90000" tIns="46800" rIns="90000" bIns="46800" anchor="ct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100" b="1" i="0" u="none" strike="noStrike" kern="1200" cap="none" spc="0" normalizeH="0" baseline="0" noProof="0">
              <a:ln>
                <a:noFill/>
              </a:ln>
              <a:effectLst/>
              <a:uLnTx/>
              <a:uFillTx/>
              <a:latin typeface="Arial Narrow"/>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100" b="1" i="0" u="none" strike="noStrike" kern="1200" cap="none" spc="0" normalizeH="0" baseline="0" noProof="0">
              <a:ln>
                <a:noFill/>
              </a:ln>
              <a:effectLst/>
              <a:uLnTx/>
              <a:uFillTx/>
              <a:latin typeface="Arial Narrow"/>
              <a:ea typeface="+mn-ea"/>
              <a:cs typeface="+mn-cs"/>
            </a:endParaRPr>
          </a:p>
          <a:p>
            <a:pPr algn="ctr">
              <a:spcBef>
                <a:spcPct val="0"/>
              </a:spcBef>
              <a:spcAft>
                <a:spcPct val="0"/>
              </a:spcAft>
              <a:defRPr/>
            </a:pPr>
            <a:r>
              <a:rPr kumimoji="0" lang="en-AU" sz="1100" b="1" i="0" u="none" strike="noStrike" kern="1200" cap="none" spc="0" normalizeH="0" baseline="0" noProof="0">
                <a:ln>
                  <a:noFill/>
                </a:ln>
                <a:effectLst/>
                <a:uLnTx/>
                <a:uFillTx/>
                <a:latin typeface="Arial Narrow"/>
                <a:ea typeface="+mn-ea"/>
                <a:cs typeface="+mn-cs"/>
              </a:rPr>
              <a:t>Of those that secured full-time employment and contract extensions</a:t>
            </a:r>
            <a:r>
              <a:rPr lang="en-AU" sz="1100" b="1">
                <a:latin typeface="Arial Narrow"/>
              </a:rPr>
              <a:t> (59 cadets)...</a:t>
            </a:r>
            <a:endParaRPr lang="en-AU" sz="1100" b="1" i="0" u="none" strike="noStrike" kern="1200" cap="none" spc="0" normalizeH="0" baseline="0" noProof="0">
              <a:ln>
                <a:noFill/>
              </a:ln>
              <a:effectLst/>
              <a:uLnTx/>
              <a:uFillTx/>
              <a:latin typeface="Arial Narrow"/>
            </a:endParaRPr>
          </a:p>
        </p:txBody>
      </p:sp>
      <p:sp>
        <p:nvSpPr>
          <p:cNvPr id="17" name="ee4pHeader1">
            <a:extLst>
              <a:ext uri="{FF2B5EF4-FFF2-40B4-BE49-F238E27FC236}">
                <a16:creationId xmlns:a16="http://schemas.microsoft.com/office/drawing/2014/main" id="{BF3DDF9D-F6DB-16DF-8C17-73B5C3540A2C}"/>
              </a:ext>
              <a:ext uri="{C183D7F6-B498-43B3-948B-1728B52AA6E4}">
                <adec:decorative xmlns:adec="http://schemas.microsoft.com/office/drawing/2017/decorative" val="1"/>
              </a:ext>
            </a:extLst>
          </p:cNvPr>
          <p:cNvSpPr/>
          <p:nvPr>
            <p:custDataLst>
              <p:tags r:id="rId5"/>
            </p:custDataLst>
          </p:nvPr>
        </p:nvSpPr>
        <p:spPr bwMode="auto">
          <a:xfrm>
            <a:off x="278362" y="3824493"/>
            <a:ext cx="1480457" cy="1356514"/>
          </a:xfrm>
          <a:prstGeom prst="rect">
            <a:avLst/>
          </a:prstGeom>
          <a:solidFill>
            <a:srgbClr val="D9D9D9"/>
          </a:solidFill>
          <a:ln w="9525" cmpd="sng">
            <a:noFill/>
            <a:prstDash val="solid"/>
            <a:miter lim="800000"/>
            <a:headEnd/>
            <a:tailEnd/>
          </a:ln>
          <a:effectLst/>
          <a:extLst>
            <a:ext uri="{91240B29-F687-4F45-9708-019B960494DF}">
              <a14:hiddenLine xmlns:a14="http://schemas.microsoft.com/office/drawing/2010/main" w="9525" cmpd="sng">
                <a:solidFill>
                  <a:schemeClr val="accent1">
                    <a:lumMod val="100000"/>
                  </a:schemeClr>
                </a:solidFill>
                <a:prstDash val="solid"/>
                <a:miter lim="800000"/>
                <a:headEnd/>
                <a:tailEnd/>
              </a14:hiddenLine>
            </a:ext>
          </a:extLst>
        </p:spPr>
        <p:txBody>
          <a:bodyPr lIns="90000" tIns="46800" rIns="90000" bIns="4680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a:p>
            <a:pPr algn="ctr">
              <a:defRPr/>
            </a:pPr>
            <a:r>
              <a:rPr lang="en-AU" sz="1100" b="1">
                <a:solidFill>
                  <a:srgbClr val="931B2F"/>
                </a:solidFill>
                <a:latin typeface="Arial Narrow"/>
              </a:rPr>
              <a:t>Further training</a:t>
            </a: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p:txBody>
      </p:sp>
      <p:sp>
        <p:nvSpPr>
          <p:cNvPr id="26" name="TextBox 25">
            <a:extLst>
              <a:ext uri="{FF2B5EF4-FFF2-40B4-BE49-F238E27FC236}">
                <a16:creationId xmlns:a16="http://schemas.microsoft.com/office/drawing/2014/main" id="{7F26169E-62D9-863D-232F-D92E7A81BC46}"/>
              </a:ext>
              <a:ext uri="{C183D7F6-B498-43B3-948B-1728B52AA6E4}">
                <adec:decorative xmlns:adec="http://schemas.microsoft.com/office/drawing/2017/decorative" val="1"/>
              </a:ext>
            </a:extLst>
          </p:cNvPr>
          <p:cNvSpPr txBox="1"/>
          <p:nvPr/>
        </p:nvSpPr>
        <p:spPr>
          <a:xfrm>
            <a:off x="450778" y="5615356"/>
            <a:ext cx="8444235" cy="246221"/>
          </a:xfrm>
          <a:prstGeom prst="rect">
            <a:avLst/>
          </a:prstGeom>
          <a:solidFill>
            <a:schemeClr val="tx2"/>
          </a:solidFill>
        </p:spPr>
        <p:txBody>
          <a:bodyPr wrap="square" lIns="91440" tIns="45720" rIns="91440" bIns="45720" rtlCol="0" anchor="t">
            <a:spAutoFit/>
          </a:bodyPr>
          <a:lstStyle/>
          <a:p>
            <a:pPr algn="ctr" defTabSz="914400">
              <a:defRPr/>
            </a:pPr>
            <a:r>
              <a:rPr kumimoji="0" lang="en-AU" sz="1000" b="0" i="0" u="none" strike="noStrike" kern="1200" cap="none" spc="0" normalizeH="0" baseline="0" noProof="0">
                <a:ln>
                  <a:noFill/>
                </a:ln>
                <a:solidFill>
                  <a:srgbClr val="FFFFFF"/>
                </a:solidFill>
                <a:effectLst/>
                <a:uLnTx/>
                <a:uFillTx/>
                <a:latin typeface="Arial Narrow"/>
                <a:ea typeface="+mn-ea"/>
                <a:cs typeface="+mn-cs"/>
              </a:rPr>
              <a:t>Further information about post-cadetship outcomes and the impact of the cadetship on individual cadets is provided in the case studies at </a:t>
            </a:r>
            <a:r>
              <a:rPr kumimoji="0" lang="en-AU" sz="1000" b="0" i="0" u="sng" strike="noStrike" kern="1200" cap="none" spc="0" normalizeH="0" baseline="0" noProof="0">
                <a:ln>
                  <a:noFill/>
                </a:ln>
                <a:solidFill>
                  <a:srgbClr val="FFFFFF"/>
                </a:solidFill>
                <a:effectLst/>
                <a:uLnTx/>
                <a:uFillTx/>
                <a:latin typeface="Arial Narrow"/>
                <a:ea typeface="+mn-ea"/>
                <a:cs typeface="+mn-cs"/>
              </a:rPr>
              <a:t>Appendix F.</a:t>
            </a:r>
            <a:endParaRPr lang="en-AU" sz="1000" u="sng">
              <a:solidFill>
                <a:srgbClr val="FFFFFF"/>
              </a:solidFill>
              <a:latin typeface="Arial Narrow"/>
            </a:endParaRPr>
          </a:p>
        </p:txBody>
      </p:sp>
      <p:sp>
        <p:nvSpPr>
          <p:cNvPr id="27" name="Freeform 965">
            <a:extLst>
              <a:ext uri="{FF2B5EF4-FFF2-40B4-BE49-F238E27FC236}">
                <a16:creationId xmlns:a16="http://schemas.microsoft.com/office/drawing/2014/main" id="{8B9B3FC6-A992-7337-6F8C-B26ED9822907}"/>
              </a:ext>
              <a:ext uri="{C183D7F6-B498-43B3-948B-1728B52AA6E4}">
                <adec:decorative xmlns:adec="http://schemas.microsoft.com/office/drawing/2017/decorative" val="1"/>
              </a:ext>
            </a:extLst>
          </p:cNvPr>
          <p:cNvSpPr>
            <a:spLocks noChangeAspect="1" noEditPoints="1"/>
          </p:cNvSpPr>
          <p:nvPr/>
        </p:nvSpPr>
        <p:spPr bwMode="auto">
          <a:xfrm>
            <a:off x="819417" y="2131943"/>
            <a:ext cx="398346" cy="342662"/>
          </a:xfrm>
          <a:custGeom>
            <a:avLst/>
            <a:gdLst>
              <a:gd name="T0" fmla="*/ 585 w 585"/>
              <a:gd name="T1" fmla="*/ 261 h 502"/>
              <a:gd name="T2" fmla="*/ 0 w 585"/>
              <a:gd name="T3" fmla="*/ 261 h 502"/>
              <a:gd name="T4" fmla="*/ 0 w 585"/>
              <a:gd name="T5" fmla="*/ 136 h 502"/>
              <a:gd name="T6" fmla="*/ 52 w 585"/>
              <a:gd name="T7" fmla="*/ 84 h 502"/>
              <a:gd name="T8" fmla="*/ 167 w 585"/>
              <a:gd name="T9" fmla="*/ 84 h 502"/>
              <a:gd name="T10" fmla="*/ 167 w 585"/>
              <a:gd name="T11" fmla="*/ 31 h 502"/>
              <a:gd name="T12" fmla="*/ 198 w 585"/>
              <a:gd name="T13" fmla="*/ 0 h 502"/>
              <a:gd name="T14" fmla="*/ 386 w 585"/>
              <a:gd name="T15" fmla="*/ 0 h 502"/>
              <a:gd name="T16" fmla="*/ 418 w 585"/>
              <a:gd name="T17" fmla="*/ 31 h 502"/>
              <a:gd name="T18" fmla="*/ 418 w 585"/>
              <a:gd name="T19" fmla="*/ 84 h 502"/>
              <a:gd name="T20" fmla="*/ 533 w 585"/>
              <a:gd name="T21" fmla="*/ 84 h 502"/>
              <a:gd name="T22" fmla="*/ 585 w 585"/>
              <a:gd name="T23" fmla="*/ 136 h 502"/>
              <a:gd name="T24" fmla="*/ 585 w 585"/>
              <a:gd name="T25" fmla="*/ 261 h 502"/>
              <a:gd name="T26" fmla="*/ 585 w 585"/>
              <a:gd name="T27" fmla="*/ 450 h 502"/>
              <a:gd name="T28" fmla="*/ 533 w 585"/>
              <a:gd name="T29" fmla="*/ 502 h 502"/>
              <a:gd name="T30" fmla="*/ 52 w 585"/>
              <a:gd name="T31" fmla="*/ 502 h 502"/>
              <a:gd name="T32" fmla="*/ 0 w 585"/>
              <a:gd name="T33" fmla="*/ 450 h 502"/>
              <a:gd name="T34" fmla="*/ 0 w 585"/>
              <a:gd name="T35" fmla="*/ 293 h 502"/>
              <a:gd name="T36" fmla="*/ 219 w 585"/>
              <a:gd name="T37" fmla="*/ 293 h 502"/>
              <a:gd name="T38" fmla="*/ 219 w 585"/>
              <a:gd name="T39" fmla="*/ 345 h 502"/>
              <a:gd name="T40" fmla="*/ 240 w 585"/>
              <a:gd name="T41" fmla="*/ 366 h 502"/>
              <a:gd name="T42" fmla="*/ 345 w 585"/>
              <a:gd name="T43" fmla="*/ 366 h 502"/>
              <a:gd name="T44" fmla="*/ 366 w 585"/>
              <a:gd name="T45" fmla="*/ 345 h 502"/>
              <a:gd name="T46" fmla="*/ 366 w 585"/>
              <a:gd name="T47" fmla="*/ 293 h 502"/>
              <a:gd name="T48" fmla="*/ 585 w 585"/>
              <a:gd name="T49" fmla="*/ 293 h 502"/>
              <a:gd name="T50" fmla="*/ 585 w 585"/>
              <a:gd name="T51" fmla="*/ 450 h 502"/>
              <a:gd name="T52" fmla="*/ 376 w 585"/>
              <a:gd name="T53" fmla="*/ 84 h 502"/>
              <a:gd name="T54" fmla="*/ 376 w 585"/>
              <a:gd name="T55" fmla="*/ 42 h 502"/>
              <a:gd name="T56" fmla="*/ 209 w 585"/>
              <a:gd name="T57" fmla="*/ 42 h 502"/>
              <a:gd name="T58" fmla="*/ 209 w 585"/>
              <a:gd name="T59" fmla="*/ 84 h 502"/>
              <a:gd name="T60" fmla="*/ 376 w 585"/>
              <a:gd name="T61" fmla="*/ 84 h 502"/>
              <a:gd name="T62" fmla="*/ 334 w 585"/>
              <a:gd name="T63" fmla="*/ 335 h 502"/>
              <a:gd name="T64" fmla="*/ 251 w 585"/>
              <a:gd name="T65" fmla="*/ 335 h 502"/>
              <a:gd name="T66" fmla="*/ 251 w 585"/>
              <a:gd name="T67" fmla="*/ 293 h 502"/>
              <a:gd name="T68" fmla="*/ 334 w 585"/>
              <a:gd name="T69" fmla="*/ 293 h 502"/>
              <a:gd name="T70" fmla="*/ 334 w 585"/>
              <a:gd name="T71" fmla="*/ 33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5" h="502">
                <a:moveTo>
                  <a:pt x="585" y="261"/>
                </a:moveTo>
                <a:cubicBezTo>
                  <a:pt x="0" y="261"/>
                  <a:pt x="0" y="261"/>
                  <a:pt x="0" y="261"/>
                </a:cubicBezTo>
                <a:cubicBezTo>
                  <a:pt x="0" y="136"/>
                  <a:pt x="0" y="136"/>
                  <a:pt x="0" y="136"/>
                </a:cubicBezTo>
                <a:cubicBezTo>
                  <a:pt x="0" y="107"/>
                  <a:pt x="23" y="84"/>
                  <a:pt x="52" y="84"/>
                </a:cubicBezTo>
                <a:cubicBezTo>
                  <a:pt x="167" y="84"/>
                  <a:pt x="167" y="84"/>
                  <a:pt x="167" y="84"/>
                </a:cubicBezTo>
                <a:cubicBezTo>
                  <a:pt x="167" y="31"/>
                  <a:pt x="167" y="31"/>
                  <a:pt x="167" y="31"/>
                </a:cubicBezTo>
                <a:cubicBezTo>
                  <a:pt x="167" y="14"/>
                  <a:pt x="181" y="0"/>
                  <a:pt x="198" y="0"/>
                </a:cubicBezTo>
                <a:cubicBezTo>
                  <a:pt x="386" y="0"/>
                  <a:pt x="386" y="0"/>
                  <a:pt x="386" y="0"/>
                </a:cubicBezTo>
                <a:cubicBezTo>
                  <a:pt x="404" y="0"/>
                  <a:pt x="418" y="14"/>
                  <a:pt x="418" y="31"/>
                </a:cubicBezTo>
                <a:cubicBezTo>
                  <a:pt x="418" y="84"/>
                  <a:pt x="418" y="84"/>
                  <a:pt x="418" y="84"/>
                </a:cubicBezTo>
                <a:cubicBezTo>
                  <a:pt x="533" y="84"/>
                  <a:pt x="533" y="84"/>
                  <a:pt x="533" y="84"/>
                </a:cubicBezTo>
                <a:cubicBezTo>
                  <a:pt x="562" y="84"/>
                  <a:pt x="585" y="107"/>
                  <a:pt x="585" y="136"/>
                </a:cubicBezTo>
                <a:lnTo>
                  <a:pt x="585" y="261"/>
                </a:lnTo>
                <a:close/>
                <a:moveTo>
                  <a:pt x="585" y="450"/>
                </a:moveTo>
                <a:cubicBezTo>
                  <a:pt x="585" y="478"/>
                  <a:pt x="562" y="502"/>
                  <a:pt x="533" y="502"/>
                </a:cubicBezTo>
                <a:cubicBezTo>
                  <a:pt x="52" y="502"/>
                  <a:pt x="52" y="502"/>
                  <a:pt x="52" y="502"/>
                </a:cubicBezTo>
                <a:cubicBezTo>
                  <a:pt x="23" y="502"/>
                  <a:pt x="0" y="478"/>
                  <a:pt x="0" y="450"/>
                </a:cubicBezTo>
                <a:cubicBezTo>
                  <a:pt x="0" y="293"/>
                  <a:pt x="0" y="293"/>
                  <a:pt x="0" y="293"/>
                </a:cubicBezTo>
                <a:cubicBezTo>
                  <a:pt x="219" y="293"/>
                  <a:pt x="219" y="293"/>
                  <a:pt x="219" y="293"/>
                </a:cubicBezTo>
                <a:cubicBezTo>
                  <a:pt x="219" y="345"/>
                  <a:pt x="219" y="345"/>
                  <a:pt x="219" y="345"/>
                </a:cubicBezTo>
                <a:cubicBezTo>
                  <a:pt x="219" y="357"/>
                  <a:pt x="229" y="366"/>
                  <a:pt x="240" y="366"/>
                </a:cubicBezTo>
                <a:cubicBezTo>
                  <a:pt x="345" y="366"/>
                  <a:pt x="345" y="366"/>
                  <a:pt x="345" y="366"/>
                </a:cubicBezTo>
                <a:cubicBezTo>
                  <a:pt x="356" y="366"/>
                  <a:pt x="366" y="357"/>
                  <a:pt x="366" y="345"/>
                </a:cubicBezTo>
                <a:cubicBezTo>
                  <a:pt x="366" y="293"/>
                  <a:pt x="366" y="293"/>
                  <a:pt x="366" y="293"/>
                </a:cubicBezTo>
                <a:cubicBezTo>
                  <a:pt x="585" y="293"/>
                  <a:pt x="585" y="293"/>
                  <a:pt x="585" y="293"/>
                </a:cubicBezTo>
                <a:lnTo>
                  <a:pt x="585" y="450"/>
                </a:lnTo>
                <a:close/>
                <a:moveTo>
                  <a:pt x="376" y="84"/>
                </a:moveTo>
                <a:cubicBezTo>
                  <a:pt x="376" y="42"/>
                  <a:pt x="376" y="42"/>
                  <a:pt x="376" y="42"/>
                </a:cubicBezTo>
                <a:cubicBezTo>
                  <a:pt x="209" y="42"/>
                  <a:pt x="209" y="42"/>
                  <a:pt x="209" y="42"/>
                </a:cubicBezTo>
                <a:cubicBezTo>
                  <a:pt x="209" y="84"/>
                  <a:pt x="209" y="84"/>
                  <a:pt x="209" y="84"/>
                </a:cubicBezTo>
                <a:lnTo>
                  <a:pt x="376" y="84"/>
                </a:lnTo>
                <a:close/>
                <a:moveTo>
                  <a:pt x="334" y="335"/>
                </a:moveTo>
                <a:cubicBezTo>
                  <a:pt x="251" y="335"/>
                  <a:pt x="251" y="335"/>
                  <a:pt x="251" y="335"/>
                </a:cubicBezTo>
                <a:cubicBezTo>
                  <a:pt x="251" y="293"/>
                  <a:pt x="251" y="293"/>
                  <a:pt x="251" y="293"/>
                </a:cubicBezTo>
                <a:cubicBezTo>
                  <a:pt x="334" y="293"/>
                  <a:pt x="334" y="293"/>
                  <a:pt x="334" y="293"/>
                </a:cubicBezTo>
                <a:lnTo>
                  <a:pt x="334" y="335"/>
                </a:lnTo>
                <a:close/>
              </a:path>
            </a:pathLst>
          </a:custGeom>
          <a:solidFill>
            <a:schemeClr val="tx1"/>
          </a:solidFill>
          <a:ln>
            <a:noFill/>
          </a:ln>
        </p:spPr>
        <p:txBody>
          <a:bodyPr vert="horz" wrap="square" lIns="74295" tIns="37148" rIns="74295" bIns="3714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63"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Graphic 7">
            <a:extLst>
              <a:ext uri="{FF2B5EF4-FFF2-40B4-BE49-F238E27FC236}">
                <a16:creationId xmlns:a16="http://schemas.microsoft.com/office/drawing/2014/main" id="{F4BE9A77-FFBE-A57F-9CF0-EABCECBA7505}"/>
              </a:ext>
              <a:ext uri="{C183D7F6-B498-43B3-948B-1728B52AA6E4}">
                <adec:decorative xmlns:adec="http://schemas.microsoft.com/office/drawing/2017/decorative" val="1"/>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741996" y="3950262"/>
            <a:ext cx="557616" cy="557616"/>
          </a:xfrm>
          <a:prstGeom prst="rect">
            <a:avLst/>
          </a:prstGeom>
        </p:spPr>
      </p:pic>
      <p:sp>
        <p:nvSpPr>
          <p:cNvPr id="9" name="ee4pHeader2">
            <a:extLst>
              <a:ext uri="{FF2B5EF4-FFF2-40B4-BE49-F238E27FC236}">
                <a16:creationId xmlns:a16="http://schemas.microsoft.com/office/drawing/2014/main" id="{70E842C8-925E-3685-E342-67A32AF174BC}"/>
              </a:ext>
              <a:ext uri="{C183D7F6-B498-43B3-948B-1728B52AA6E4}">
                <adec:decorative xmlns:adec="http://schemas.microsoft.com/office/drawing/2017/decorative" val="1"/>
              </a:ext>
            </a:extLst>
          </p:cNvPr>
          <p:cNvSpPr/>
          <p:nvPr>
            <p:custDataLst>
              <p:tags r:id="rId6"/>
            </p:custDataLst>
          </p:nvPr>
        </p:nvSpPr>
        <p:spPr bwMode="auto">
          <a:xfrm>
            <a:off x="5620886" y="1904521"/>
            <a:ext cx="2124249" cy="1765974"/>
          </a:xfrm>
          <a:prstGeom prst="chevron">
            <a:avLst>
              <a:gd name="adj" fmla="val 19696"/>
            </a:avLst>
          </a:prstGeom>
          <a:solidFill>
            <a:schemeClr val="bg2"/>
          </a:solidFill>
          <a:ln w="9525" cmpd="sng">
            <a:solidFill>
              <a:schemeClr val="accent1">
                <a:lumMod val="100000"/>
              </a:schemeClr>
            </a:solidFill>
            <a:prstDash val="solid"/>
            <a:miter lim="800000"/>
            <a:headEnd/>
            <a:tailEnd/>
          </a:ln>
          <a:effectLst/>
        </p:spPr>
        <p:txBody>
          <a:bodyPr lIns="91440" tIns="45720" rIns="91440" bIns="45720" anchor="ctr"/>
          <a:lstStyle/>
          <a:p>
            <a:pPr marL="0" marR="0" lvl="0" indent="0" algn="ctr" defTabSz="457200">
              <a:lnSpc>
                <a:spcPct val="100000"/>
              </a:lnSpc>
              <a:spcBef>
                <a:spcPct val="0"/>
              </a:spcBef>
              <a:spcAft>
                <a:spcPct val="0"/>
              </a:spcAft>
              <a:buNone/>
              <a:tabLst/>
              <a:defRPr/>
            </a:pPr>
            <a:r>
              <a:rPr lang="en-AU" sz="1600" b="1">
                <a:solidFill>
                  <a:srgbClr val="931B2F"/>
                </a:solidFill>
                <a:latin typeface="Arial Narrow"/>
              </a:rPr>
              <a:t>77%</a:t>
            </a:r>
            <a:endParaRPr lang="en-U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91919"/>
              </a:solidFill>
              <a:effectLst/>
              <a:uLnTx/>
              <a:uFillTx/>
              <a:latin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Of cadets (7 cadets) received contract extensions of 6 months + in the digital/ tech industry.</a:t>
            </a:r>
            <a:endParaRPr kumimoji="0" lang="en-AU" sz="1100" b="1" i="0" u="none" strike="noStrike" kern="1200" cap="none" spc="0" normalizeH="0" baseline="0" noProof="0">
              <a:ln>
                <a:noFill/>
              </a:ln>
              <a:solidFill>
                <a:srgbClr val="931B2F"/>
              </a:solidFill>
              <a:effectLst/>
              <a:uLnTx/>
              <a:uFillTx/>
              <a:latin typeface="Arial Narrow"/>
            </a:endParaRPr>
          </a:p>
        </p:txBody>
      </p:sp>
      <p:sp>
        <p:nvSpPr>
          <p:cNvPr id="21" name="ee4pHeader1">
            <a:extLst>
              <a:ext uri="{FF2B5EF4-FFF2-40B4-BE49-F238E27FC236}">
                <a16:creationId xmlns:a16="http://schemas.microsoft.com/office/drawing/2014/main" id="{B9FADFE6-20DB-E6B0-7C2A-88B09ADD1954}"/>
              </a:ext>
              <a:ext uri="{C183D7F6-B498-43B3-948B-1728B52AA6E4}">
                <adec:decorative xmlns:adec="http://schemas.microsoft.com/office/drawing/2017/decorative" val="1"/>
              </a:ext>
            </a:extLst>
          </p:cNvPr>
          <p:cNvSpPr/>
          <p:nvPr>
            <p:custDataLst>
              <p:tags r:id="rId7"/>
            </p:custDataLst>
          </p:nvPr>
        </p:nvSpPr>
        <p:spPr bwMode="auto">
          <a:xfrm>
            <a:off x="1850567" y="3824493"/>
            <a:ext cx="3882026" cy="1356513"/>
          </a:xfrm>
          <a:prstGeom prst="homePlate">
            <a:avLst>
              <a:gd name="adj" fmla="val 19696"/>
            </a:avLst>
          </a:prstGeom>
          <a:solidFill>
            <a:srgbClr val="D9D9D9"/>
          </a:solidFill>
          <a:ln w="9525" cmpd="sng">
            <a:noFill/>
            <a:prstDash val="solid"/>
            <a:miter lim="800000"/>
            <a:headEnd/>
            <a:tailEnd/>
          </a:ln>
          <a:effectLst/>
          <a:extLst>
            <a:ext uri="{91240B29-F687-4F45-9708-019B960494DF}">
              <a14:hiddenLine xmlns:a14="http://schemas.microsoft.com/office/drawing/2010/main" w="9525" cmpd="sng">
                <a:solidFill>
                  <a:schemeClr val="accent1">
                    <a:lumMod val="100000"/>
                  </a:schemeClr>
                </a:solidFill>
                <a:prstDash val="solid"/>
                <a:miter lim="800000"/>
                <a:headEnd/>
                <a:tailEnd/>
              </a14:hiddenLine>
            </a:ext>
          </a:extLst>
        </p:spPr>
        <p:txBody>
          <a:bodyPr lIns="90000" tIns="46800" rIns="90000" bIns="46800" anchor="ctr"/>
          <a:lstStyle/>
          <a:p>
            <a:pPr algn="ctr">
              <a:spcBef>
                <a:spcPct val="0"/>
              </a:spcBef>
              <a:spcAft>
                <a:spcPct val="0"/>
              </a:spcAft>
            </a:pPr>
            <a:r>
              <a:rPr lang="en-AU" sz="1600" b="1">
                <a:solidFill>
                  <a:schemeClr val="tx2"/>
                </a:solidFill>
              </a:rPr>
              <a:t>4 cadets</a:t>
            </a:r>
          </a:p>
          <a:p>
            <a:pPr algn="ctr">
              <a:spcBef>
                <a:spcPct val="0"/>
              </a:spcBef>
              <a:spcAft>
                <a:spcPct val="0"/>
              </a:spcAft>
              <a:buClrTx/>
            </a:pPr>
            <a:endParaRPr lang="en-AU" b="1">
              <a:solidFill>
                <a:schemeClr val="tx2"/>
              </a:solidFill>
            </a:endParaRPr>
          </a:p>
          <a:p>
            <a:pPr algn="ctr"/>
            <a:r>
              <a:rPr lang="en-AU" sz="1100">
                <a:solidFill>
                  <a:srgbClr val="0D0D0D"/>
                </a:solidFill>
              </a:rPr>
              <a:t>Pursued Microsoft Office Specialist and Microsoft Certified Fundamentals certifications as part of their training, potentially opening doors to higher qualifications and positions within the IT sector.</a:t>
            </a:r>
          </a:p>
        </p:txBody>
      </p:sp>
      <p:sp>
        <p:nvSpPr>
          <p:cNvPr id="23" name="ee4pHeader2">
            <a:extLst>
              <a:ext uri="{FF2B5EF4-FFF2-40B4-BE49-F238E27FC236}">
                <a16:creationId xmlns:a16="http://schemas.microsoft.com/office/drawing/2014/main" id="{4E754291-3FDB-8A2E-D529-5D6BEDE227BA}"/>
              </a:ext>
              <a:ext uri="{C183D7F6-B498-43B3-948B-1728B52AA6E4}">
                <adec:decorative xmlns:adec="http://schemas.microsoft.com/office/drawing/2017/decorative" val="1"/>
              </a:ext>
            </a:extLst>
          </p:cNvPr>
          <p:cNvSpPr/>
          <p:nvPr>
            <p:custDataLst>
              <p:tags r:id="rId8"/>
            </p:custDataLst>
          </p:nvPr>
        </p:nvSpPr>
        <p:spPr bwMode="auto">
          <a:xfrm>
            <a:off x="5588779" y="3824493"/>
            <a:ext cx="4038858" cy="1356513"/>
          </a:xfrm>
          <a:prstGeom prst="chevron">
            <a:avLst>
              <a:gd name="adj" fmla="val 19696"/>
            </a:avLst>
          </a:prstGeom>
          <a:solidFill>
            <a:srgbClr val="D9D9D9"/>
          </a:solidFill>
          <a:ln w="9525" cmpd="sng">
            <a:noFill/>
            <a:prstDash val="solid"/>
            <a:miter lim="800000"/>
            <a:headEnd/>
            <a:tailEnd/>
          </a:ln>
          <a:effectLst/>
          <a:extLst>
            <a:ext uri="{91240B29-F687-4F45-9708-019B960494DF}">
              <a14:hiddenLine xmlns:a14="http://schemas.microsoft.com/office/drawing/2010/main" w="9525" cmpd="sng">
                <a:solidFill>
                  <a:schemeClr val="accent1">
                    <a:lumMod val="100000"/>
                  </a:schemeClr>
                </a:solidFill>
                <a:prstDash val="solid"/>
                <a:miter lim="800000"/>
                <a:headEnd/>
                <a:tailEnd/>
              </a14:hiddenLine>
            </a:ext>
          </a:extLst>
        </p:spPr>
        <p:txBody>
          <a:bodyPr lIns="91440" tIns="45720" rIns="91440" bIns="45720" anchor="ctr"/>
          <a:lstStyle/>
          <a:p>
            <a:pPr algn="ctr"/>
            <a:r>
              <a:rPr lang="en-AU" sz="1100">
                <a:solidFill>
                  <a:srgbClr val="0D0D0D"/>
                </a:solidFill>
              </a:rPr>
              <a:t>Some cadets shifted into specific IT roles such as Cyber Security Analysts and Data System Analysts, suggesting a pathway towards specialised IT fields.</a:t>
            </a:r>
          </a:p>
          <a:p>
            <a:pPr algn="ctr">
              <a:spcBef>
                <a:spcPct val="0"/>
              </a:spcBef>
              <a:spcAft>
                <a:spcPct val="0"/>
              </a:spcAft>
            </a:pPr>
            <a:endParaRPr lang="en-AU" sz="1100">
              <a:solidFill>
                <a:schemeClr val="tx2"/>
              </a:solidFill>
            </a:endParaRPr>
          </a:p>
        </p:txBody>
      </p:sp>
    </p:spTree>
    <p:extLst>
      <p:ext uri="{BB962C8B-B14F-4D97-AF65-F5344CB8AC3E}">
        <p14:creationId xmlns:p14="http://schemas.microsoft.com/office/powerpoint/2010/main" val="3666280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17121B-6DB3-B2C7-EAEA-A3019A0EDC7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a:t>MEGT spent $2.9 million on the cadetship program, with over a third of the costs attributed to cadetship project design. MEGT’s cost per cadet who completed a work placement was slightly higher than cost per enrolled cadet because fewer cadets completed a work placement. </a:t>
            </a:r>
          </a:p>
        </p:txBody>
      </p:sp>
      <p:sp>
        <p:nvSpPr>
          <p:cNvPr id="3" name="Title 2">
            <a:extLst>
              <a:ext uri="{FF2B5EF4-FFF2-40B4-BE49-F238E27FC236}">
                <a16:creationId xmlns:a16="http://schemas.microsoft.com/office/drawing/2014/main" id="{924DD8FB-83D6-7D5E-72DC-2B2B3D06773B}"/>
              </a:ext>
              <a:ext uri="{C183D7F6-B498-43B3-948B-1728B52AA6E4}">
                <adec:decorative xmlns:adec="http://schemas.microsoft.com/office/drawing/2017/decorative" val="1"/>
              </a:ext>
            </a:extLst>
          </p:cNvPr>
          <p:cNvSpPr>
            <a:spLocks noGrp="1"/>
          </p:cNvSpPr>
          <p:nvPr>
            <p:ph type="title"/>
          </p:nvPr>
        </p:nvSpPr>
        <p:spPr/>
        <p:txBody>
          <a:bodyPr/>
          <a:lstStyle/>
          <a:p>
            <a:r>
              <a:rPr lang="en-US"/>
              <a:t>MEGT | Costs</a:t>
            </a:r>
          </a:p>
        </p:txBody>
      </p:sp>
      <p:sp>
        <p:nvSpPr>
          <p:cNvPr id="4" name="Slide Number Placeholder 3">
            <a:extLst>
              <a:ext uri="{FF2B5EF4-FFF2-40B4-BE49-F238E27FC236}">
                <a16:creationId xmlns:a16="http://schemas.microsoft.com/office/drawing/2014/main" id="{B24027F2-CF7A-049B-A9FA-3EE5F28301E3}"/>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32EF2C1B-05BB-BEC7-3CA5-54B50C0288AE}"/>
              </a:ext>
              <a:ext uri="{C183D7F6-B498-43B3-948B-1728B52AA6E4}">
                <adec:decorative xmlns:adec="http://schemas.microsoft.com/office/drawing/2017/decorative" val="1"/>
              </a:ext>
            </a:extLst>
          </p:cNvPr>
          <p:cNvSpPr>
            <a:spLocks noGrp="1"/>
          </p:cNvSpPr>
          <p:nvPr>
            <p:ph type="ftr" sz="quarter" idx="14"/>
          </p:nvPr>
        </p:nvSpPr>
        <p:spPr>
          <a:xfrm>
            <a:off x="165148" y="6454575"/>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 MEGT DSCT Final Implementation Report 2024.</a:t>
            </a:r>
          </a:p>
        </p:txBody>
      </p:sp>
      <p:cxnSp>
        <p:nvCxnSpPr>
          <p:cNvPr id="12" name="Straight Connector 11">
            <a:extLst>
              <a:ext uri="{FF2B5EF4-FFF2-40B4-BE49-F238E27FC236}">
                <a16:creationId xmlns:a16="http://schemas.microsoft.com/office/drawing/2014/main" id="{35CCE116-2A1E-FCFB-4204-1C19E4D5F5A1}"/>
              </a:ext>
              <a:ext uri="{C183D7F6-B498-43B3-948B-1728B52AA6E4}">
                <adec:decorative xmlns:adec="http://schemas.microsoft.com/office/drawing/2017/decorative" val="1"/>
              </a:ext>
            </a:extLst>
          </p:cNvPr>
          <p:cNvCxnSpPr/>
          <p:nvPr/>
        </p:nvCxnSpPr>
        <p:spPr>
          <a:xfrm>
            <a:off x="4843221" y="1142786"/>
            <a:ext cx="0" cy="5311789"/>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 name="Chart 5">
            <a:extLst>
              <a:ext uri="{FF2B5EF4-FFF2-40B4-BE49-F238E27FC236}">
                <a16:creationId xmlns:a16="http://schemas.microsoft.com/office/drawing/2014/main" id="{A5522DA9-FC2D-C0BE-812C-2DC97DBEBA8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3155512"/>
              </p:ext>
            </p:extLst>
          </p:nvPr>
        </p:nvGraphicFramePr>
        <p:xfrm>
          <a:off x="4952999" y="1169444"/>
          <a:ext cx="4787850" cy="4453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64C25CC5-82D6-5B93-C916-6FF31E5A9E9F}"/>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894548159"/>
              </p:ext>
            </p:extLst>
          </p:nvPr>
        </p:nvGraphicFramePr>
        <p:xfrm>
          <a:off x="161444" y="1385574"/>
          <a:ext cx="4572000" cy="5016712"/>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4">
            <a:extLst>
              <a:ext uri="{FF2B5EF4-FFF2-40B4-BE49-F238E27FC236}">
                <a16:creationId xmlns:a16="http://schemas.microsoft.com/office/drawing/2014/main" id="{DBC81A75-BE28-9BB6-E8A5-E8BB3966F2D1}"/>
              </a:ext>
              <a:ext uri="{C183D7F6-B498-43B3-948B-1728B52AA6E4}">
                <adec:decorative xmlns:adec="http://schemas.microsoft.com/office/drawing/2017/decorative" val="1"/>
              </a:ext>
            </a:extLst>
          </p:cNvPr>
          <p:cNvSpPr txBox="1">
            <a:spLocks/>
          </p:cNvSpPr>
          <p:nvPr/>
        </p:nvSpPr>
        <p:spPr>
          <a:xfrm>
            <a:off x="4952999" y="5572848"/>
            <a:ext cx="4557930" cy="510012"/>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716999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43A1C-1537-4711-A61A-EF66783FCA88}"/>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dirty="0"/>
              <a:t>The Goanna Education cadetship targeted diverse cohorts.  The digital courses delivered included a mix of VET and vendor training. The project encountered challenges in recruiting host employers and securing work placements which led to low cadetship completions and mixed outcomes for participants.</a:t>
            </a:r>
          </a:p>
        </p:txBody>
      </p:sp>
      <p:sp>
        <p:nvSpPr>
          <p:cNvPr id="3" name="Title 2">
            <a:extLst>
              <a:ext uri="{FF2B5EF4-FFF2-40B4-BE49-F238E27FC236}">
                <a16:creationId xmlns:a16="http://schemas.microsoft.com/office/drawing/2014/main" id="{E80DCB74-D83C-AA62-A5E3-4039D70980CE}"/>
              </a:ext>
              <a:ext uri="{C183D7F6-B498-43B3-948B-1728B52AA6E4}">
                <adec:decorative xmlns:adec="http://schemas.microsoft.com/office/drawing/2017/decorative" val="1"/>
              </a:ext>
            </a:extLst>
          </p:cNvPr>
          <p:cNvSpPr>
            <a:spLocks noGrp="1"/>
          </p:cNvSpPr>
          <p:nvPr>
            <p:ph type="title"/>
          </p:nvPr>
        </p:nvSpPr>
        <p:spPr/>
        <p:txBody>
          <a:bodyPr/>
          <a:lstStyle/>
          <a:p>
            <a:r>
              <a:rPr lang="en-US" dirty="0"/>
              <a:t>Providers | Goanna Education | Key findings </a:t>
            </a:r>
          </a:p>
        </p:txBody>
      </p:sp>
      <p:sp>
        <p:nvSpPr>
          <p:cNvPr id="12" name="Rectangle 11">
            <a:extLst>
              <a:ext uri="{FF2B5EF4-FFF2-40B4-BE49-F238E27FC236}">
                <a16:creationId xmlns:a16="http://schemas.microsoft.com/office/drawing/2014/main" id="{BD8E5E7E-F518-1DDF-DAC9-657FE0EB83A8}"/>
              </a:ext>
              <a:ext uri="{C183D7F6-B498-43B3-948B-1728B52AA6E4}">
                <adec:decorative xmlns:adec="http://schemas.microsoft.com/office/drawing/2017/decorative" val="1"/>
              </a:ext>
            </a:extLst>
          </p:cNvPr>
          <p:cNvSpPr/>
          <p:nvPr/>
        </p:nvSpPr>
        <p:spPr>
          <a:xfrm>
            <a:off x="2082536" y="2500360"/>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The project was designed to equip cadets with digital skills, but its ability to produce job-ready candidates was constrained by challenges such as limited work placements. These limitations impacted the depth of practical experience gained and the breadth of skills covered, potentially hindering cadets' readiness for employment.</a:t>
            </a:r>
          </a:p>
        </p:txBody>
      </p:sp>
      <p:sp>
        <p:nvSpPr>
          <p:cNvPr id="13" name="Rectangle 12">
            <a:extLst>
              <a:ext uri="{FF2B5EF4-FFF2-40B4-BE49-F238E27FC236}">
                <a16:creationId xmlns:a16="http://schemas.microsoft.com/office/drawing/2014/main" id="{826E214A-3CAE-D168-8132-0CA2A5D3E16A}"/>
              </a:ext>
              <a:ext uri="{C183D7F6-B498-43B3-948B-1728B52AA6E4}">
                <adec:decorative xmlns:adec="http://schemas.microsoft.com/office/drawing/2017/decorative" val="1"/>
              </a:ext>
            </a:extLst>
          </p:cNvPr>
          <p:cNvSpPr/>
          <p:nvPr/>
        </p:nvSpPr>
        <p:spPr>
          <a:xfrm>
            <a:off x="3999919" y="2481835"/>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a:solidFill>
                  <a:schemeClr val="tx1"/>
                </a:solidFill>
              </a:rPr>
              <a:t>The availability of placements for cadets was influenced by industry layoffs and recruitment freezes, as well as challenges in securing commitments from employers. Delays in placement matching and a lack of guaranteed placements caused frustration among cadets, impacting the overall program experience.</a:t>
            </a:r>
          </a:p>
        </p:txBody>
      </p:sp>
      <p:sp>
        <p:nvSpPr>
          <p:cNvPr id="14" name="Rectangle 13">
            <a:extLst>
              <a:ext uri="{FF2B5EF4-FFF2-40B4-BE49-F238E27FC236}">
                <a16:creationId xmlns:a16="http://schemas.microsoft.com/office/drawing/2014/main" id="{B1D3ECAE-2F9C-1138-E7B7-AF6F59C9A7E4}"/>
              </a:ext>
              <a:ext uri="{C183D7F6-B498-43B3-948B-1728B52AA6E4}">
                <adec:decorative xmlns:adec="http://schemas.microsoft.com/office/drawing/2017/decorative" val="1"/>
              </a:ext>
            </a:extLst>
          </p:cNvPr>
          <p:cNvSpPr/>
          <p:nvPr/>
        </p:nvSpPr>
        <p:spPr>
          <a:xfrm>
            <a:off x="5917302" y="2481834"/>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000" dirty="0">
                <a:solidFill>
                  <a:schemeClr val="tx1"/>
                </a:solidFill>
              </a:rPr>
              <a:t>There was poor uptake of the structured mentoring components from ACS by Goanna Education cadets. Employers pulling out of placements and the large number of cadets that were waiting to be placed compounded the challenge for Goanna Education of supporting cadets well through transitions. </a:t>
            </a:r>
          </a:p>
        </p:txBody>
      </p:sp>
      <p:sp>
        <p:nvSpPr>
          <p:cNvPr id="15" name="Rectangle 14">
            <a:extLst>
              <a:ext uri="{FF2B5EF4-FFF2-40B4-BE49-F238E27FC236}">
                <a16:creationId xmlns:a16="http://schemas.microsoft.com/office/drawing/2014/main" id="{FCCA1C3A-90EF-11E3-1194-3B14429D637C}"/>
              </a:ext>
              <a:ext uri="{C183D7F6-B498-43B3-948B-1728B52AA6E4}">
                <adec:decorative xmlns:adec="http://schemas.microsoft.com/office/drawing/2017/decorative" val="1"/>
              </a:ext>
            </a:extLst>
          </p:cNvPr>
          <p:cNvSpPr/>
          <p:nvPr/>
        </p:nvSpPr>
        <p:spPr>
          <a:xfrm>
            <a:off x="7834687" y="2481833"/>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dirty="0">
                <a:solidFill>
                  <a:schemeClr val="tx1"/>
                </a:solidFill>
              </a:rPr>
              <a:t>Goanna Education spent $1.5 million in total, of which just over a third of the costs were attributed to delivery of education and training. </a:t>
            </a:r>
          </a:p>
        </p:txBody>
      </p:sp>
      <p:sp>
        <p:nvSpPr>
          <p:cNvPr id="34" name="Rectangle 33">
            <a:extLst>
              <a:ext uri="{FF2B5EF4-FFF2-40B4-BE49-F238E27FC236}">
                <a16:creationId xmlns:a16="http://schemas.microsoft.com/office/drawing/2014/main" id="{3D5D5417-75C1-6020-443D-85BE382A4AB9}"/>
              </a:ext>
              <a:ext uri="{C183D7F6-B498-43B3-948B-1728B52AA6E4}">
                <adec:decorative xmlns:adec="http://schemas.microsoft.com/office/drawing/2017/decorative" val="1"/>
              </a:ext>
            </a:extLst>
          </p:cNvPr>
          <p:cNvSpPr/>
          <p:nvPr/>
        </p:nvSpPr>
        <p:spPr>
          <a:xfrm>
            <a:off x="165153" y="2484317"/>
            <a:ext cx="1800000" cy="211095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tabLst>
                <a:tab pos="1019757" algn="r"/>
              </a:tabLst>
              <a:defRPr/>
            </a:pPr>
            <a:r>
              <a:rPr lang="en-AU" altLang="de-DE" sz="1000" b="0" dirty="0">
                <a:solidFill>
                  <a:schemeClr val="tx1"/>
                </a:solidFill>
                <a:ea typeface="Arial Unicode MS"/>
              </a:rPr>
              <a:t>Goanna Education worked with employers on initial co-design of the project, but this wasn’t done in a meaningful way at the start. The level of co-design and employer involvement differed by course.</a:t>
            </a:r>
            <a:r>
              <a:rPr kumimoji="0" lang="en-AU" altLang="de-DE" sz="1000" b="0" i="0" u="none" strike="noStrike" kern="1200" cap="none" spc="0" normalizeH="0" baseline="0" noProof="0" dirty="0">
                <a:ln>
                  <a:noFill/>
                </a:ln>
                <a:solidFill>
                  <a:schemeClr val="tx1"/>
                </a:solidFill>
                <a:effectLst/>
                <a:uLnTx/>
                <a:uFillTx/>
                <a:latin typeface="Arial Narrow"/>
                <a:ea typeface="Arial Unicode MS"/>
                <a:cs typeface="+mn-cs"/>
              </a:rPr>
              <a:t> </a:t>
            </a:r>
            <a:r>
              <a:rPr lang="en-AU" altLang="de-DE" sz="1000" b="0" dirty="0">
                <a:solidFill>
                  <a:schemeClr val="tx1"/>
                </a:solidFill>
                <a:ea typeface="Arial Unicode MS"/>
              </a:rPr>
              <a:t>Goanna Education worked with employers to iterate and refine the cadetship informed by feedback over the life of the project. </a:t>
            </a:r>
          </a:p>
        </p:txBody>
      </p:sp>
      <p:sp>
        <p:nvSpPr>
          <p:cNvPr id="39" name="TextBox 38">
            <a:extLst>
              <a:ext uri="{FF2B5EF4-FFF2-40B4-BE49-F238E27FC236}">
                <a16:creationId xmlns:a16="http://schemas.microsoft.com/office/drawing/2014/main" id="{1FBAFBFB-1C41-39F3-318A-F54241004656}"/>
              </a:ext>
              <a:ext uri="{C183D7F6-B498-43B3-948B-1728B52AA6E4}">
                <adec:decorative xmlns:adec="http://schemas.microsoft.com/office/drawing/2017/decorative" val="1"/>
              </a:ext>
            </a:extLst>
          </p:cNvPr>
          <p:cNvSpPr txBox="1"/>
          <p:nvPr/>
        </p:nvSpPr>
        <p:spPr>
          <a:xfrm>
            <a:off x="165148" y="1950599"/>
            <a:ext cx="1800000" cy="261610"/>
          </a:xfrm>
          <a:prstGeom prst="rect">
            <a:avLst/>
          </a:prstGeom>
        </p:spPr>
        <p:txBody>
          <a:bodyPr wrap="square" rtlCol="0">
            <a:spAutoFit/>
          </a:bodyPr>
          <a:lstStyle/>
          <a:p>
            <a:pPr algn="ctr">
              <a:spcAft>
                <a:spcPts val="600"/>
              </a:spcAft>
            </a:pPr>
            <a:r>
              <a:rPr lang="en-US" sz="1100" b="1">
                <a:solidFill>
                  <a:schemeClr val="tx2"/>
                </a:solidFill>
              </a:rPr>
              <a:t>Model and design</a:t>
            </a:r>
          </a:p>
        </p:txBody>
      </p:sp>
      <p:sp>
        <p:nvSpPr>
          <p:cNvPr id="40" name="TextBox 39">
            <a:extLst>
              <a:ext uri="{FF2B5EF4-FFF2-40B4-BE49-F238E27FC236}">
                <a16:creationId xmlns:a16="http://schemas.microsoft.com/office/drawing/2014/main" id="{E3854689-2A4E-EB45-40B2-49350096F657}"/>
              </a:ext>
              <a:ext uri="{C183D7F6-B498-43B3-948B-1728B52AA6E4}">
                <adec:decorative xmlns:adec="http://schemas.microsoft.com/office/drawing/2017/decorative" val="1"/>
              </a:ext>
            </a:extLst>
          </p:cNvPr>
          <p:cNvSpPr txBox="1"/>
          <p:nvPr/>
        </p:nvSpPr>
        <p:spPr>
          <a:xfrm>
            <a:off x="2082533" y="1950599"/>
            <a:ext cx="1800000" cy="261610"/>
          </a:xfrm>
          <a:prstGeom prst="rect">
            <a:avLst/>
          </a:prstGeom>
        </p:spPr>
        <p:txBody>
          <a:bodyPr wrap="square" rtlCol="0">
            <a:spAutoFit/>
          </a:bodyPr>
          <a:lstStyle/>
          <a:p>
            <a:pPr algn="ctr">
              <a:spcAft>
                <a:spcPts val="600"/>
              </a:spcAft>
            </a:pPr>
            <a:r>
              <a:rPr lang="en-US" sz="1100" b="1">
                <a:solidFill>
                  <a:schemeClr val="tx2"/>
                </a:solidFill>
              </a:rPr>
              <a:t>Structured training</a:t>
            </a:r>
          </a:p>
        </p:txBody>
      </p:sp>
      <p:sp>
        <p:nvSpPr>
          <p:cNvPr id="41" name="TextBox 40">
            <a:extLst>
              <a:ext uri="{FF2B5EF4-FFF2-40B4-BE49-F238E27FC236}">
                <a16:creationId xmlns:a16="http://schemas.microsoft.com/office/drawing/2014/main" id="{D5882050-F3E0-F325-2EA7-E94E38A5AEBC}"/>
              </a:ext>
              <a:ext uri="{C183D7F6-B498-43B3-948B-1728B52AA6E4}">
                <adec:decorative xmlns:adec="http://schemas.microsoft.com/office/drawing/2017/decorative" val="1"/>
              </a:ext>
            </a:extLst>
          </p:cNvPr>
          <p:cNvSpPr txBox="1"/>
          <p:nvPr/>
        </p:nvSpPr>
        <p:spPr>
          <a:xfrm>
            <a:off x="3999918" y="1950599"/>
            <a:ext cx="1800000" cy="261610"/>
          </a:xfrm>
          <a:prstGeom prst="rect">
            <a:avLst/>
          </a:prstGeom>
        </p:spPr>
        <p:txBody>
          <a:bodyPr wrap="square" rtlCol="0">
            <a:spAutoFit/>
          </a:bodyPr>
          <a:lstStyle/>
          <a:p>
            <a:pPr algn="ctr">
              <a:spcAft>
                <a:spcPts val="600"/>
              </a:spcAft>
            </a:pPr>
            <a:r>
              <a:rPr lang="en-US" sz="1100" b="1">
                <a:solidFill>
                  <a:schemeClr val="tx2"/>
                </a:solidFill>
              </a:rPr>
              <a:t>Industry placements</a:t>
            </a:r>
          </a:p>
        </p:txBody>
      </p:sp>
      <p:sp>
        <p:nvSpPr>
          <p:cNvPr id="42" name="TextBox 41">
            <a:extLst>
              <a:ext uri="{FF2B5EF4-FFF2-40B4-BE49-F238E27FC236}">
                <a16:creationId xmlns:a16="http://schemas.microsoft.com/office/drawing/2014/main" id="{10F33929-1857-5408-83D1-9A82AE53567E}"/>
              </a:ext>
              <a:ext uri="{C183D7F6-B498-43B3-948B-1728B52AA6E4}">
                <adec:decorative xmlns:adec="http://schemas.microsoft.com/office/drawing/2017/decorative" val="1"/>
              </a:ext>
            </a:extLst>
          </p:cNvPr>
          <p:cNvSpPr txBox="1"/>
          <p:nvPr/>
        </p:nvSpPr>
        <p:spPr>
          <a:xfrm>
            <a:off x="5917303" y="1865961"/>
            <a:ext cx="1800000" cy="430887"/>
          </a:xfrm>
          <a:prstGeom prst="rect">
            <a:avLst/>
          </a:prstGeom>
        </p:spPr>
        <p:txBody>
          <a:bodyPr wrap="square" rtlCol="0">
            <a:spAutoFit/>
          </a:bodyPr>
          <a:lstStyle/>
          <a:p>
            <a:pPr algn="ctr">
              <a:spcAft>
                <a:spcPts val="600"/>
              </a:spcAft>
            </a:pPr>
            <a:r>
              <a:rPr lang="en-US" sz="1100" b="1">
                <a:solidFill>
                  <a:schemeClr val="tx2"/>
                </a:solidFill>
              </a:rPr>
              <a:t>Mentoring, wrap around support and training</a:t>
            </a:r>
          </a:p>
        </p:txBody>
      </p:sp>
      <p:sp>
        <p:nvSpPr>
          <p:cNvPr id="43" name="TextBox 42">
            <a:extLst>
              <a:ext uri="{FF2B5EF4-FFF2-40B4-BE49-F238E27FC236}">
                <a16:creationId xmlns:a16="http://schemas.microsoft.com/office/drawing/2014/main" id="{612D4D9B-9D13-A50C-3AC0-CA5CDCF160CC}"/>
              </a:ext>
              <a:ext uri="{C183D7F6-B498-43B3-948B-1728B52AA6E4}">
                <adec:decorative xmlns:adec="http://schemas.microsoft.com/office/drawing/2017/decorative" val="1"/>
              </a:ext>
            </a:extLst>
          </p:cNvPr>
          <p:cNvSpPr txBox="1"/>
          <p:nvPr/>
        </p:nvSpPr>
        <p:spPr>
          <a:xfrm>
            <a:off x="7834687" y="1950599"/>
            <a:ext cx="1800000" cy="261610"/>
          </a:xfrm>
          <a:prstGeom prst="rect">
            <a:avLst/>
          </a:prstGeom>
        </p:spPr>
        <p:txBody>
          <a:bodyPr wrap="square" rtlCol="0">
            <a:spAutoFit/>
          </a:bodyPr>
          <a:lstStyle/>
          <a:p>
            <a:pPr algn="ctr">
              <a:spcAft>
                <a:spcPts val="600"/>
              </a:spcAft>
            </a:pPr>
            <a:r>
              <a:rPr lang="en-US" sz="1100" b="1">
                <a:solidFill>
                  <a:schemeClr val="tx2"/>
                </a:solidFill>
              </a:rPr>
              <a:t>Cost</a:t>
            </a:r>
          </a:p>
        </p:txBody>
      </p:sp>
      <p:sp>
        <p:nvSpPr>
          <p:cNvPr id="49" name="Rectangle 48">
            <a:extLst>
              <a:ext uri="{FF2B5EF4-FFF2-40B4-BE49-F238E27FC236}">
                <a16:creationId xmlns:a16="http://schemas.microsoft.com/office/drawing/2014/main" id="{BBF60365-5665-FD85-8A44-F57BAB612569}"/>
              </a:ext>
              <a:ext uri="{C183D7F6-B498-43B3-948B-1728B52AA6E4}">
                <adec:decorative xmlns:adec="http://schemas.microsoft.com/office/drawing/2017/decorative" val="1"/>
              </a:ext>
            </a:extLst>
          </p:cNvPr>
          <p:cNvSpPr/>
          <p:nvPr/>
        </p:nvSpPr>
        <p:spPr>
          <a:xfrm>
            <a:off x="7834687"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5" name="Rectangle 54">
            <a:extLst>
              <a:ext uri="{FF2B5EF4-FFF2-40B4-BE49-F238E27FC236}">
                <a16:creationId xmlns:a16="http://schemas.microsoft.com/office/drawing/2014/main" id="{811BB6C5-A52D-3BED-2219-59944F4F4329}"/>
              </a:ext>
              <a:ext uri="{C183D7F6-B498-43B3-948B-1728B52AA6E4}">
                <adec:decorative xmlns:adec="http://schemas.microsoft.com/office/drawing/2017/decorative" val="1"/>
              </a:ext>
            </a:extLst>
          </p:cNvPr>
          <p:cNvSpPr/>
          <p:nvPr/>
        </p:nvSpPr>
        <p:spPr>
          <a:xfrm>
            <a:off x="591730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6" name="Rectangle 55">
            <a:extLst>
              <a:ext uri="{FF2B5EF4-FFF2-40B4-BE49-F238E27FC236}">
                <a16:creationId xmlns:a16="http://schemas.microsoft.com/office/drawing/2014/main" id="{C4780A64-5616-ED67-0DE6-5FB9B68DC5E0}"/>
              </a:ext>
              <a:ext uri="{C183D7F6-B498-43B3-948B-1728B52AA6E4}">
                <adec:decorative xmlns:adec="http://schemas.microsoft.com/office/drawing/2017/decorative" val="1"/>
              </a:ext>
            </a:extLst>
          </p:cNvPr>
          <p:cNvSpPr/>
          <p:nvPr/>
        </p:nvSpPr>
        <p:spPr>
          <a:xfrm>
            <a:off x="399991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7" name="Rectangle 56">
            <a:extLst>
              <a:ext uri="{FF2B5EF4-FFF2-40B4-BE49-F238E27FC236}">
                <a16:creationId xmlns:a16="http://schemas.microsoft.com/office/drawing/2014/main" id="{541764E6-5209-DD5D-77AF-FDF808E828E7}"/>
              </a:ext>
              <a:ext uri="{C183D7F6-B498-43B3-948B-1728B52AA6E4}">
                <adec:decorative xmlns:adec="http://schemas.microsoft.com/office/drawing/2017/decorative" val="1"/>
              </a:ext>
            </a:extLst>
          </p:cNvPr>
          <p:cNvSpPr/>
          <p:nvPr/>
        </p:nvSpPr>
        <p:spPr>
          <a:xfrm>
            <a:off x="2082533"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8" name="Rectangle 57">
            <a:extLst>
              <a:ext uri="{FF2B5EF4-FFF2-40B4-BE49-F238E27FC236}">
                <a16:creationId xmlns:a16="http://schemas.microsoft.com/office/drawing/2014/main" id="{550E2724-F5A9-1078-4624-AC2588D3E528}"/>
              </a:ext>
              <a:ext uri="{C183D7F6-B498-43B3-948B-1728B52AA6E4}">
                <adec:decorative xmlns:adec="http://schemas.microsoft.com/office/drawing/2017/decorative" val="1"/>
              </a:ext>
            </a:extLst>
          </p:cNvPr>
          <p:cNvSpPr/>
          <p:nvPr/>
        </p:nvSpPr>
        <p:spPr>
          <a:xfrm>
            <a:off x="165148" y="2275324"/>
            <a:ext cx="1800000" cy="136473"/>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pic>
        <p:nvPicPr>
          <p:cNvPr id="61" name="Graphic 60">
            <a:extLst>
              <a:ext uri="{FF2B5EF4-FFF2-40B4-BE49-F238E27FC236}">
                <a16:creationId xmlns:a16="http://schemas.microsoft.com/office/drawing/2014/main" id="{854026F1-2C7B-BFF9-D58D-EF90384B0EB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50" y="1386245"/>
            <a:ext cx="540000" cy="540000"/>
          </a:xfrm>
          <a:prstGeom prst="rect">
            <a:avLst/>
          </a:prstGeom>
        </p:spPr>
      </p:pic>
      <p:pic>
        <p:nvPicPr>
          <p:cNvPr id="62" name="Graphic 61">
            <a:extLst>
              <a:ext uri="{FF2B5EF4-FFF2-40B4-BE49-F238E27FC236}">
                <a16:creationId xmlns:a16="http://schemas.microsoft.com/office/drawing/2014/main" id="{8826FA28-E0BA-0810-FB3F-6E7125C6817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226" y="1406377"/>
            <a:ext cx="540000" cy="540000"/>
          </a:xfrm>
          <a:prstGeom prst="rect">
            <a:avLst/>
          </a:prstGeom>
        </p:spPr>
      </p:pic>
      <p:pic>
        <p:nvPicPr>
          <p:cNvPr id="63" name="Graphic 62">
            <a:extLst>
              <a:ext uri="{FF2B5EF4-FFF2-40B4-BE49-F238E27FC236}">
                <a16:creationId xmlns:a16="http://schemas.microsoft.com/office/drawing/2014/main" id="{0F43E1FE-A5EE-87BB-C7BE-673ED870339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9918" y="1377243"/>
            <a:ext cx="540000" cy="540000"/>
          </a:xfrm>
          <a:prstGeom prst="rect">
            <a:avLst/>
          </a:prstGeom>
        </p:spPr>
      </p:pic>
      <p:pic>
        <p:nvPicPr>
          <p:cNvPr id="64" name="Graphic 63">
            <a:extLst>
              <a:ext uri="{FF2B5EF4-FFF2-40B4-BE49-F238E27FC236}">
                <a16:creationId xmlns:a16="http://schemas.microsoft.com/office/drawing/2014/main" id="{7F6A7B91-BC0B-5E13-0095-40F0C517AC3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7302" y="1377243"/>
            <a:ext cx="540000" cy="540000"/>
          </a:xfrm>
          <a:prstGeom prst="rect">
            <a:avLst/>
          </a:prstGeom>
        </p:spPr>
      </p:pic>
      <p:pic>
        <p:nvPicPr>
          <p:cNvPr id="65" name="Graphic 64">
            <a:extLst>
              <a:ext uri="{FF2B5EF4-FFF2-40B4-BE49-F238E27FC236}">
                <a16:creationId xmlns:a16="http://schemas.microsoft.com/office/drawing/2014/main" id="{7B8F97EC-01F0-E7B3-3F2D-9968BE9BD8E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64687" y="1410599"/>
            <a:ext cx="540000" cy="540000"/>
          </a:xfrm>
          <a:prstGeom prst="rect">
            <a:avLst/>
          </a:prstGeom>
        </p:spPr>
      </p:pic>
      <p:sp>
        <p:nvSpPr>
          <p:cNvPr id="67" name="Rectangle 66">
            <a:extLst>
              <a:ext uri="{FF2B5EF4-FFF2-40B4-BE49-F238E27FC236}">
                <a16:creationId xmlns:a16="http://schemas.microsoft.com/office/drawing/2014/main" id="{9A4FAA7D-5575-6EC0-4630-171054A27D3D}"/>
              </a:ext>
              <a:ext uri="{C183D7F6-B498-43B3-948B-1728B52AA6E4}">
                <adec:decorative xmlns:adec="http://schemas.microsoft.com/office/drawing/2017/decorative" val="1"/>
              </a:ext>
            </a:extLst>
          </p:cNvPr>
          <p:cNvSpPr/>
          <p:nvPr/>
        </p:nvSpPr>
        <p:spPr>
          <a:xfrm>
            <a:off x="2082532" y="4700522"/>
            <a:ext cx="5634769" cy="1390177"/>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dirty="0">
                <a:solidFill>
                  <a:schemeClr val="tx1"/>
                </a:solidFill>
                <a:effectLst/>
              </a:rPr>
              <a:t>Out of the 122 cadets who started the program, 31 cadets who completed training received a work placement and a further 2 found digital-related roles independently of Goanna Education. Following the work placements, 23 were subsequently offered ongoing employment</a:t>
            </a:r>
            <a:r>
              <a:rPr lang="en-AU" sz="1000" dirty="0">
                <a:solidFill>
                  <a:schemeClr val="tx1"/>
                </a:solidFill>
              </a:rPr>
              <a:t> (including the 2 cadets that went straight into digital jobs). </a:t>
            </a:r>
            <a:endParaRPr lang="en-AU" sz="1000" dirty="0">
              <a:solidFill>
                <a:schemeClr val="tx1"/>
              </a:solidFill>
              <a:effectLst/>
            </a:endParaRPr>
          </a:p>
          <a:p>
            <a:endParaRPr lang="en-AU" sz="1000" dirty="0">
              <a:solidFill>
                <a:schemeClr val="tx1"/>
              </a:solidFill>
            </a:endParaRPr>
          </a:p>
          <a:p>
            <a:r>
              <a:rPr lang="en-AU" sz="1000" dirty="0">
                <a:solidFill>
                  <a:schemeClr val="tx1"/>
                </a:solidFill>
                <a:effectLst/>
              </a:rPr>
              <a:t>There were significant number of cadets (63) who have not found employment in the digital skills sector after completing their training. Lack of employer involvement in the co-design process and misalignment of industry skills needs, as well as limited work placements available for cadets (which was not within the control of the DSCT) appears to have contributed to this. </a:t>
            </a:r>
          </a:p>
        </p:txBody>
      </p:sp>
      <p:sp>
        <p:nvSpPr>
          <p:cNvPr id="68" name="Rectangle 67">
            <a:extLst>
              <a:ext uri="{FF2B5EF4-FFF2-40B4-BE49-F238E27FC236}">
                <a16:creationId xmlns:a16="http://schemas.microsoft.com/office/drawing/2014/main" id="{D9AE44F7-9838-820A-68CB-0A939B6575BF}"/>
              </a:ext>
              <a:ext uri="{C183D7F6-B498-43B3-948B-1728B52AA6E4}">
                <adec:decorative xmlns:adec="http://schemas.microsoft.com/office/drawing/2017/decorative" val="1"/>
              </a:ext>
            </a:extLst>
          </p:cNvPr>
          <p:cNvSpPr/>
          <p:nvPr/>
        </p:nvSpPr>
        <p:spPr>
          <a:xfrm>
            <a:off x="165148" y="4685004"/>
            <a:ext cx="1799999" cy="1390177"/>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000" dirty="0">
                <a:solidFill>
                  <a:schemeClr val="tx1"/>
                </a:solidFill>
                <a:effectLst/>
              </a:rPr>
              <a:t>The Goanna Education project provided tailored support to cadets, alongside an intensive upskilling period before entering the workplace. Employers were engaged in tailoring training content to their needs, however they largely adapted existing models. </a:t>
            </a:r>
          </a:p>
        </p:txBody>
      </p:sp>
      <p:sp>
        <p:nvSpPr>
          <p:cNvPr id="69" name="Rectangle 68">
            <a:extLst>
              <a:ext uri="{FF2B5EF4-FFF2-40B4-BE49-F238E27FC236}">
                <a16:creationId xmlns:a16="http://schemas.microsoft.com/office/drawing/2014/main" id="{60233F06-6C2E-2EAE-B79F-8EE67E357AE1}"/>
              </a:ext>
              <a:ext uri="{C183D7F6-B498-43B3-948B-1728B52AA6E4}">
                <adec:decorative xmlns:adec="http://schemas.microsoft.com/office/drawing/2017/decorative" val="1"/>
              </a:ext>
            </a:extLst>
          </p:cNvPr>
          <p:cNvSpPr/>
          <p:nvPr/>
        </p:nvSpPr>
        <p:spPr>
          <a:xfrm>
            <a:off x="7834687" y="4700522"/>
            <a:ext cx="1799999" cy="1390177"/>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a:solidFill>
                  <a:schemeClr val="tx1"/>
                </a:solidFill>
              </a:rPr>
              <a:t>The cost per cadet who completed their work placement ($48,724) was significantly higher than the cost per enrolment for Goanna Education cadets ($12,381). </a:t>
            </a:r>
            <a:endParaRPr lang="en-AU" sz="1000" dirty="0">
              <a:solidFill>
                <a:schemeClr val="tx1"/>
              </a:solidFill>
              <a:effectLst/>
            </a:endParaRPr>
          </a:p>
        </p:txBody>
      </p:sp>
      <p:sp>
        <p:nvSpPr>
          <p:cNvPr id="4" name="Slide Number Placeholder 3">
            <a:extLst>
              <a:ext uri="{FF2B5EF4-FFF2-40B4-BE49-F238E27FC236}">
                <a16:creationId xmlns:a16="http://schemas.microsoft.com/office/drawing/2014/main" id="{F4229B0B-068A-CB2E-7F12-1A58D563BB04}"/>
              </a:ext>
              <a:ext uri="{C183D7F6-B498-43B3-948B-1728B52AA6E4}">
                <adec:decorative xmlns:adec="http://schemas.microsoft.com/office/drawing/2017/decorative" val="1"/>
              </a:ext>
            </a:extLst>
          </p:cNvPr>
          <p:cNvSpPr>
            <a:spLocks noGrp="1"/>
          </p:cNvSpPr>
          <p:nvPr>
            <p:ph type="sldNum" sz="quarter" idx="11"/>
          </p:nvPr>
        </p:nvSpPr>
        <p:spPr>
          <a:xfrm>
            <a:off x="9387377" y="6295928"/>
            <a:ext cx="335678" cy="365125"/>
          </a:xfrm>
        </p:spPr>
        <p:txBody>
          <a:bodyPr/>
          <a:lstStyle/>
          <a:p>
            <a:fld id="{2ED7E6EB-FFB6-2B46-ABEA-442EF21ADA9F}" type="slidenum">
              <a:rPr lang="en-US" smtClean="0"/>
              <a:pPr/>
              <a:t>58</a:t>
            </a:fld>
            <a:endParaRPr lang="en-US"/>
          </a:p>
        </p:txBody>
      </p:sp>
      <p:sp>
        <p:nvSpPr>
          <p:cNvPr id="5" name="Footer Placeholder 4">
            <a:extLst>
              <a:ext uri="{FF2B5EF4-FFF2-40B4-BE49-F238E27FC236}">
                <a16:creationId xmlns:a16="http://schemas.microsoft.com/office/drawing/2014/main" id="{B06AD3A1-A4D1-1177-8A59-3C426451DF4A}"/>
              </a:ext>
              <a:ext uri="{C183D7F6-B498-43B3-948B-1728B52AA6E4}">
                <adec:decorative xmlns:adec="http://schemas.microsoft.com/office/drawing/2017/decorative" val="1"/>
              </a:ext>
            </a:extLst>
          </p:cNvPr>
          <p:cNvSpPr txBox="1">
            <a:spLocks/>
          </p:cNvSpPr>
          <p:nvPr/>
        </p:nvSpPr>
        <p:spPr>
          <a:xfrm>
            <a:off x="215439" y="6110171"/>
            <a:ext cx="9419247"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226859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07A92A-5B5B-7171-123A-975B75550DC4}"/>
              </a:ext>
              <a:ext uri="{C183D7F6-B498-43B3-948B-1728B52AA6E4}">
                <adec:decorative xmlns:adec="http://schemas.microsoft.com/office/drawing/2017/decorative" val="1"/>
              </a:ext>
            </a:extLst>
          </p:cNvPr>
          <p:cNvSpPr/>
          <p:nvPr/>
        </p:nvSpPr>
        <p:spPr>
          <a:xfrm>
            <a:off x="165146" y="3373484"/>
            <a:ext cx="9475218" cy="3007222"/>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5" name="Text Placeholder 4">
            <a:extLst>
              <a:ext uri="{FF2B5EF4-FFF2-40B4-BE49-F238E27FC236}">
                <a16:creationId xmlns:a16="http://schemas.microsoft.com/office/drawing/2014/main" id="{9DCC881B-75DD-794E-A66E-1B17E5F3C5B1}"/>
              </a:ext>
              <a:ext uri="{C183D7F6-B498-43B3-948B-1728B52AA6E4}">
                <adec:decorative xmlns:adec="http://schemas.microsoft.com/office/drawing/2017/decorative" val="1"/>
              </a:ext>
            </a:extLst>
          </p:cNvPr>
          <p:cNvSpPr>
            <a:spLocks noGrp="1"/>
          </p:cNvSpPr>
          <p:nvPr>
            <p:ph type="body" sz="quarter" idx="13"/>
          </p:nvPr>
        </p:nvSpPr>
        <p:spPr>
          <a:xfrm>
            <a:off x="165148" y="522450"/>
            <a:ext cx="9575704" cy="861774"/>
          </a:xfrm>
        </p:spPr>
        <p:txBody>
          <a:bodyPr vert="horz" wrap="square" lIns="0" tIns="0" rIns="0" bIns="45720" rtlCol="0" anchor="t" anchorCtr="0">
            <a:spAutoFit/>
          </a:bodyPr>
          <a:lstStyle/>
          <a:p>
            <a:pPr>
              <a:spcBef>
                <a:spcPct val="0"/>
              </a:spcBef>
            </a:pPr>
            <a:r>
              <a:rPr lang="en-US"/>
              <a:t>The evaluation commenced halfway through implementation to provide the Department with key learnings that can be applied to the broader education and training sector.  </a:t>
            </a:r>
          </a:p>
          <a:p>
            <a:pPr>
              <a:spcBef>
                <a:spcPct val="0"/>
              </a:spcBef>
            </a:pPr>
            <a:endParaRPr lang="en-US">
              <a:latin typeface="Arial Narrow" charset="0"/>
              <a:ea typeface="+mj-ea"/>
              <a:cs typeface="Times New Roman" charset="0"/>
            </a:endParaRPr>
          </a:p>
        </p:txBody>
      </p:sp>
      <p:sp>
        <p:nvSpPr>
          <p:cNvPr id="2" name="Title 1">
            <a:extLst>
              <a:ext uri="{FF2B5EF4-FFF2-40B4-BE49-F238E27FC236}">
                <a16:creationId xmlns:a16="http://schemas.microsoft.com/office/drawing/2014/main" id="{A12EF1DE-C4F8-D5D6-EB8B-546197D3A1C3}"/>
              </a:ext>
              <a:ext uri="{C183D7F6-B498-43B3-948B-1728B52AA6E4}">
                <adec:decorative xmlns:adec="http://schemas.microsoft.com/office/drawing/2017/decorative" val="1"/>
              </a:ext>
            </a:extLst>
          </p:cNvPr>
          <p:cNvSpPr>
            <a:spLocks noGrp="1"/>
          </p:cNvSpPr>
          <p:nvPr>
            <p:ph type="title"/>
          </p:nvPr>
        </p:nvSpPr>
        <p:spPr/>
        <p:txBody>
          <a:bodyPr/>
          <a:lstStyle/>
          <a:p>
            <a:r>
              <a:rPr lang="en-AU"/>
              <a:t>Our approach</a:t>
            </a:r>
          </a:p>
        </p:txBody>
      </p:sp>
      <p:sp>
        <p:nvSpPr>
          <p:cNvPr id="10" name="Rectangle 9">
            <a:extLst>
              <a:ext uri="{FF2B5EF4-FFF2-40B4-BE49-F238E27FC236}">
                <a16:creationId xmlns:a16="http://schemas.microsoft.com/office/drawing/2014/main" id="{23F449B3-4591-6ECD-D6FE-4F2D11FB5F19}"/>
              </a:ext>
              <a:ext uri="{C183D7F6-B498-43B3-948B-1728B52AA6E4}">
                <adec:decorative xmlns:adec="http://schemas.microsoft.com/office/drawing/2017/decorative" val="1"/>
              </a:ext>
            </a:extLst>
          </p:cNvPr>
          <p:cNvSpPr/>
          <p:nvPr/>
        </p:nvSpPr>
        <p:spPr>
          <a:xfrm>
            <a:off x="4303831" y="1296389"/>
            <a:ext cx="5342064" cy="1892474"/>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14" name="Rectangle 13">
            <a:extLst>
              <a:ext uri="{FF2B5EF4-FFF2-40B4-BE49-F238E27FC236}">
                <a16:creationId xmlns:a16="http://schemas.microsoft.com/office/drawing/2014/main" id="{9643509D-E667-1A33-BC06-A13B426095B6}"/>
              </a:ext>
              <a:ext uri="{C183D7F6-B498-43B3-948B-1728B52AA6E4}">
                <adec:decorative xmlns:adec="http://schemas.microsoft.com/office/drawing/2017/decorative" val="1"/>
              </a:ext>
            </a:extLst>
          </p:cNvPr>
          <p:cNvSpPr/>
          <p:nvPr/>
        </p:nvSpPr>
        <p:spPr>
          <a:xfrm>
            <a:off x="5714604" y="1658539"/>
            <a:ext cx="1295400" cy="1008000"/>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a:ea typeface="+mn-ea"/>
                <a:cs typeface="+mn-cs"/>
              </a:rPr>
              <a:t>Was the procurement and management of the DSCT implemented as intended? If not, why not?</a:t>
            </a:r>
          </a:p>
        </p:txBody>
      </p:sp>
      <p:sp>
        <p:nvSpPr>
          <p:cNvPr id="15" name="Rectangle 14">
            <a:extLst>
              <a:ext uri="{FF2B5EF4-FFF2-40B4-BE49-F238E27FC236}">
                <a16:creationId xmlns:a16="http://schemas.microsoft.com/office/drawing/2014/main" id="{D48E82D8-8E18-2C69-B437-D130D1E06FDC}"/>
              </a:ext>
              <a:ext uri="{C183D7F6-B498-43B3-948B-1728B52AA6E4}">
                <adec:decorative xmlns:adec="http://schemas.microsoft.com/office/drawing/2017/decorative" val="1"/>
              </a:ext>
            </a:extLst>
          </p:cNvPr>
          <p:cNvSpPr/>
          <p:nvPr/>
        </p:nvSpPr>
        <p:spPr>
          <a:xfrm>
            <a:off x="8191500" y="1658539"/>
            <a:ext cx="1368858" cy="1008000"/>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a:ea typeface="+mn-ea"/>
                <a:cs typeface="+mn-cs"/>
              </a:rPr>
              <a:t>Did the DSCT generate insights into innovative approaches to developing digital skills and capabilities?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a:ea typeface="+mn-ea"/>
                <a:cs typeface="+mn-cs"/>
              </a:rPr>
              <a:t>Do these insights provide useful learnings for the national training and education system?</a:t>
            </a:r>
          </a:p>
        </p:txBody>
      </p:sp>
      <p:sp>
        <p:nvSpPr>
          <p:cNvPr id="16" name="Pentagon 21">
            <a:extLst>
              <a:ext uri="{FF2B5EF4-FFF2-40B4-BE49-F238E27FC236}">
                <a16:creationId xmlns:a16="http://schemas.microsoft.com/office/drawing/2014/main" id="{23F3573A-8C4E-C4C0-C2CD-48F5BB35E061}"/>
              </a:ext>
              <a:ext uri="{C183D7F6-B498-43B3-948B-1728B52AA6E4}">
                <adec:decorative xmlns:adec="http://schemas.microsoft.com/office/drawing/2017/decorative" val="1"/>
              </a:ext>
            </a:extLst>
          </p:cNvPr>
          <p:cNvSpPr/>
          <p:nvPr/>
        </p:nvSpPr>
        <p:spPr>
          <a:xfrm>
            <a:off x="4416689" y="1379936"/>
            <a:ext cx="1196693" cy="231663"/>
          </a:xfrm>
          <a:prstGeom prst="homePlat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chemeClr val="tx1"/>
                </a:solidFill>
              </a:rPr>
              <a:t>1. Design</a:t>
            </a:r>
          </a:p>
        </p:txBody>
      </p:sp>
      <p:sp>
        <p:nvSpPr>
          <p:cNvPr id="17" name="Chevron 22">
            <a:extLst>
              <a:ext uri="{FF2B5EF4-FFF2-40B4-BE49-F238E27FC236}">
                <a16:creationId xmlns:a16="http://schemas.microsoft.com/office/drawing/2014/main" id="{7D676B1F-CE56-0019-59BC-A4F008A5E54C}"/>
              </a:ext>
              <a:ext uri="{C183D7F6-B498-43B3-948B-1728B52AA6E4}">
                <adec:decorative xmlns:adec="http://schemas.microsoft.com/office/drawing/2017/decorative" val="1"/>
              </a:ext>
            </a:extLst>
          </p:cNvPr>
          <p:cNvSpPr/>
          <p:nvPr/>
        </p:nvSpPr>
        <p:spPr>
          <a:xfrm>
            <a:off x="5714604" y="1379936"/>
            <a:ext cx="1295400" cy="231663"/>
          </a:xfrm>
          <a:prstGeom prst="chevron">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chemeClr val="tx1"/>
                </a:solidFill>
              </a:rPr>
              <a:t>2. Implementation</a:t>
            </a:r>
          </a:p>
        </p:txBody>
      </p:sp>
      <p:sp>
        <p:nvSpPr>
          <p:cNvPr id="18" name="Chevron 23">
            <a:extLst>
              <a:ext uri="{FF2B5EF4-FFF2-40B4-BE49-F238E27FC236}">
                <a16:creationId xmlns:a16="http://schemas.microsoft.com/office/drawing/2014/main" id="{D75AEDAB-783D-8CA4-9C2D-2974EB9D55FE}"/>
              </a:ext>
              <a:ext uri="{C183D7F6-B498-43B3-948B-1728B52AA6E4}">
                <adec:decorative xmlns:adec="http://schemas.microsoft.com/office/drawing/2017/decorative" val="1"/>
              </a:ext>
            </a:extLst>
          </p:cNvPr>
          <p:cNvSpPr/>
          <p:nvPr/>
        </p:nvSpPr>
        <p:spPr>
          <a:xfrm>
            <a:off x="8191500" y="1379936"/>
            <a:ext cx="1368858" cy="231663"/>
          </a:xfrm>
          <a:prstGeom prst="chevron">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chemeClr val="tx1"/>
                </a:solidFill>
              </a:rPr>
              <a:t>4. Outcomes </a:t>
            </a:r>
          </a:p>
        </p:txBody>
      </p:sp>
      <p:sp>
        <p:nvSpPr>
          <p:cNvPr id="19" name="Rectangle 18">
            <a:extLst>
              <a:ext uri="{FF2B5EF4-FFF2-40B4-BE49-F238E27FC236}">
                <a16:creationId xmlns:a16="http://schemas.microsoft.com/office/drawing/2014/main" id="{7D8D3867-5D29-26C7-0D05-61881A25866B}"/>
              </a:ext>
              <a:ext uri="{C183D7F6-B498-43B3-948B-1728B52AA6E4}">
                <adec:decorative xmlns:adec="http://schemas.microsoft.com/office/drawing/2017/decorative" val="1"/>
              </a:ext>
            </a:extLst>
          </p:cNvPr>
          <p:cNvSpPr/>
          <p:nvPr/>
        </p:nvSpPr>
        <p:spPr>
          <a:xfrm>
            <a:off x="165148" y="1296390"/>
            <a:ext cx="4084683" cy="1844899"/>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457200" rtl="0" eaLnBrk="1" fontAlgn="auto" latinLnBrk="0" hangingPunct="1">
              <a:lnSpc>
                <a:spcPct val="100000"/>
              </a:lnSpc>
              <a:spcBef>
                <a:spcPts val="0"/>
              </a:spcBef>
              <a:spcAft>
                <a:spcPts val="600"/>
              </a:spcAft>
              <a:buClrTx/>
              <a:buSzTx/>
              <a:tabLst/>
              <a:defRPr/>
            </a:pPr>
            <a:r>
              <a:rPr lang="en-AU" sz="1050" dirty="0">
                <a:solidFill>
                  <a:srgbClr val="000000"/>
                </a:solidFill>
                <a:latin typeface="Arial Narrow"/>
              </a:rPr>
              <a:t>To understand the extent to which the DSCT (which comprises of three projects) have met its intended objectives, which include:</a:t>
            </a:r>
          </a:p>
          <a:p>
            <a:pPr marL="171450" indent="-171450">
              <a:spcAft>
                <a:spcPts val="300"/>
              </a:spcAft>
              <a:buClr>
                <a:schemeClr val="tx2"/>
              </a:buClr>
              <a:buSzPct val="100000"/>
              <a:buFont typeface="Arial" panose="020B0604020202020204" pitchFamily="34" charset="0"/>
              <a:buChar char="•"/>
              <a:defRPr/>
            </a:pPr>
            <a:r>
              <a:rPr kumimoji="0" lang="en-US" sz="1050" i="0" u="none" strike="noStrike" kern="1200" cap="none" spc="0" normalizeH="0" baseline="0" noProof="0" dirty="0">
                <a:ln>
                  <a:noFill/>
                </a:ln>
                <a:solidFill>
                  <a:srgbClr val="191919"/>
                </a:solidFill>
                <a:effectLst/>
                <a:uLnTx/>
                <a:uFillTx/>
                <a:latin typeface="Arial Narrow"/>
                <a:ea typeface="+mn-ea"/>
                <a:cs typeface="+mn-cs"/>
              </a:rPr>
              <a:t>Generate </a:t>
            </a:r>
            <a:r>
              <a:rPr lang="en-US" sz="1050" dirty="0">
                <a:solidFill>
                  <a:srgbClr val="191919"/>
                </a:solidFill>
                <a:latin typeface="Arial Narrow"/>
              </a:rPr>
              <a:t>insights into innovative approaches to developing digital skills and capabilities</a:t>
            </a:r>
          </a:p>
          <a:p>
            <a:pPr marL="171450" indent="-171450">
              <a:spcAft>
                <a:spcPts val="300"/>
              </a:spcAft>
              <a:buClr>
                <a:schemeClr val="tx2"/>
              </a:buClr>
              <a:buSzPct val="100000"/>
              <a:buFont typeface="Arial" panose="020B0604020202020204" pitchFamily="34" charset="0"/>
              <a:buChar char="•"/>
              <a:defRPr/>
            </a:pPr>
            <a:r>
              <a:rPr kumimoji="0" lang="en-US" sz="1050" i="0" u="none" strike="noStrike" kern="1200" cap="none" spc="0" normalizeH="0" baseline="0" noProof="0" dirty="0">
                <a:ln>
                  <a:noFill/>
                </a:ln>
                <a:solidFill>
                  <a:srgbClr val="191919"/>
                </a:solidFill>
                <a:effectLst/>
                <a:uLnTx/>
                <a:uFillTx/>
                <a:latin typeface="Arial Narrow"/>
                <a:ea typeface="+mn-ea"/>
                <a:cs typeface="+mn-cs"/>
              </a:rPr>
              <a:t>Support participants to obtain the skills (and qualifications) required to move into employment in digital roles and/or into further education and training. </a:t>
            </a:r>
          </a:p>
          <a:p>
            <a:pPr marL="171450" indent="-171450">
              <a:spcAft>
                <a:spcPts val="300"/>
              </a:spcAft>
              <a:buClr>
                <a:schemeClr val="tx2"/>
              </a:buClr>
              <a:buSzPct val="100000"/>
              <a:buFont typeface="Arial" panose="020B0604020202020204" pitchFamily="34" charset="0"/>
              <a:buChar char="•"/>
              <a:defRPr/>
            </a:pPr>
            <a:r>
              <a:rPr lang="en-US" sz="1050" dirty="0">
                <a:solidFill>
                  <a:srgbClr val="191919"/>
                </a:solidFill>
                <a:latin typeface="Arial Narrow"/>
              </a:rPr>
              <a:t>Increase the number of people with high level digital skills as identified in demand by employers. </a:t>
            </a:r>
          </a:p>
          <a:p>
            <a:pPr>
              <a:spcAft>
                <a:spcPts val="300"/>
              </a:spcAft>
              <a:buClr>
                <a:schemeClr val="tx2"/>
              </a:buClr>
              <a:buSzPct val="100000"/>
              <a:defRPr/>
            </a:pPr>
            <a:r>
              <a:rPr lang="en-US" sz="1050" dirty="0">
                <a:solidFill>
                  <a:srgbClr val="191919"/>
                </a:solidFill>
                <a:latin typeface="Arial Narrow"/>
              </a:rPr>
              <a:t>We have done this through assessing the DSCT on the project level and trial level.  </a:t>
            </a:r>
            <a:endParaRPr lang="en-AU" sz="1050" dirty="0">
              <a:solidFill>
                <a:srgbClr val="000000"/>
              </a:solidFill>
              <a:latin typeface="Arial Narrow"/>
            </a:endParaRPr>
          </a:p>
        </p:txBody>
      </p:sp>
      <p:sp>
        <p:nvSpPr>
          <p:cNvPr id="20" name="Rectangle 19">
            <a:extLst>
              <a:ext uri="{FF2B5EF4-FFF2-40B4-BE49-F238E27FC236}">
                <a16:creationId xmlns:a16="http://schemas.microsoft.com/office/drawing/2014/main" id="{A356E084-22D8-D5B6-9AF7-F07035D8E784}"/>
              </a:ext>
              <a:ext uri="{C183D7F6-B498-43B3-948B-1728B52AA6E4}">
                <adec:decorative xmlns:adec="http://schemas.microsoft.com/office/drawing/2017/decorative" val="1"/>
              </a:ext>
            </a:extLst>
          </p:cNvPr>
          <p:cNvSpPr/>
          <p:nvPr/>
        </p:nvSpPr>
        <p:spPr>
          <a:xfrm>
            <a:off x="7109077" y="1659777"/>
            <a:ext cx="983349" cy="1008000"/>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a:ea typeface="+mn-ea"/>
                <a:cs typeface="+mn-cs"/>
              </a:rPr>
              <a:t>What outputs were produced across the DSCT as a whole?</a:t>
            </a:r>
          </a:p>
        </p:txBody>
      </p:sp>
      <p:sp>
        <p:nvSpPr>
          <p:cNvPr id="21" name="Chevron 30">
            <a:extLst>
              <a:ext uri="{FF2B5EF4-FFF2-40B4-BE49-F238E27FC236}">
                <a16:creationId xmlns:a16="http://schemas.microsoft.com/office/drawing/2014/main" id="{C12300A7-4F80-9BBD-C3F3-0F8635847D61}"/>
              </a:ext>
              <a:ext uri="{C183D7F6-B498-43B3-948B-1728B52AA6E4}">
                <adec:decorative xmlns:adec="http://schemas.microsoft.com/office/drawing/2017/decorative" val="1"/>
              </a:ext>
            </a:extLst>
          </p:cNvPr>
          <p:cNvSpPr/>
          <p:nvPr/>
        </p:nvSpPr>
        <p:spPr>
          <a:xfrm>
            <a:off x="7086280" y="1379936"/>
            <a:ext cx="1006146" cy="231663"/>
          </a:xfrm>
          <a:prstGeom prst="chevron">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000" b="1">
                <a:solidFill>
                  <a:schemeClr val="tx1"/>
                </a:solidFill>
              </a:rPr>
              <a:t>3. Outputs</a:t>
            </a:r>
          </a:p>
        </p:txBody>
      </p:sp>
      <p:sp>
        <p:nvSpPr>
          <p:cNvPr id="22" name="Rectangle 21">
            <a:extLst>
              <a:ext uri="{FF2B5EF4-FFF2-40B4-BE49-F238E27FC236}">
                <a16:creationId xmlns:a16="http://schemas.microsoft.com/office/drawing/2014/main" id="{690E09E3-D75A-6AC7-742A-6F52DA7C2D0F}"/>
              </a:ext>
              <a:ext uri="{C183D7F6-B498-43B3-948B-1728B52AA6E4}">
                <adec:decorative xmlns:adec="http://schemas.microsoft.com/office/drawing/2017/decorative" val="1"/>
              </a:ext>
            </a:extLst>
          </p:cNvPr>
          <p:cNvSpPr/>
          <p:nvPr/>
        </p:nvSpPr>
        <p:spPr>
          <a:xfrm>
            <a:off x="4418838" y="1658539"/>
            <a:ext cx="1196693" cy="1008000"/>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a:ea typeface="+mn-ea"/>
                <a:cs typeface="+mn-cs"/>
              </a:rPr>
              <a:t>Was the DSCT designed to address an identified gap?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a:ln>
                  <a:noFill/>
                </a:ln>
                <a:solidFill>
                  <a:srgbClr val="000000"/>
                </a:solidFill>
                <a:effectLst/>
                <a:uLnTx/>
                <a:uFillTx/>
                <a:latin typeface="Arial Narrow"/>
                <a:ea typeface="+mn-ea"/>
                <a:cs typeface="+mn-cs"/>
              </a:rPr>
              <a:t>Did the DSCT procurement and management design set it up for success?</a:t>
            </a:r>
          </a:p>
        </p:txBody>
      </p:sp>
      <p:sp>
        <p:nvSpPr>
          <p:cNvPr id="23" name="Rectangle 22">
            <a:extLst>
              <a:ext uri="{FF2B5EF4-FFF2-40B4-BE49-F238E27FC236}">
                <a16:creationId xmlns:a16="http://schemas.microsoft.com/office/drawing/2014/main" id="{D12289DF-8A61-04A5-55C4-65FF1DE060B2}"/>
              </a:ext>
              <a:ext uri="{C183D7F6-B498-43B3-948B-1728B52AA6E4}">
                <adec:decorative xmlns:adec="http://schemas.microsoft.com/office/drawing/2017/decorative" val="1"/>
              </a:ext>
            </a:extLst>
          </p:cNvPr>
          <p:cNvSpPr/>
          <p:nvPr/>
        </p:nvSpPr>
        <p:spPr>
          <a:xfrm>
            <a:off x="4303121" y="1035210"/>
            <a:ext cx="5342064" cy="26254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100" b="1">
                <a:solidFill>
                  <a:schemeClr val="bg1"/>
                </a:solidFill>
              </a:rPr>
              <a:t>To do this we have considered four key sets of questions:</a:t>
            </a:r>
          </a:p>
        </p:txBody>
      </p:sp>
      <p:sp>
        <p:nvSpPr>
          <p:cNvPr id="24" name="Rectangle 23">
            <a:extLst>
              <a:ext uri="{FF2B5EF4-FFF2-40B4-BE49-F238E27FC236}">
                <a16:creationId xmlns:a16="http://schemas.microsoft.com/office/drawing/2014/main" id="{42167614-6831-4521-F2E4-519E0E160DF3}"/>
              </a:ext>
              <a:ext uri="{C183D7F6-B498-43B3-948B-1728B52AA6E4}">
                <adec:decorative xmlns:adec="http://schemas.microsoft.com/office/drawing/2017/decorative" val="1"/>
              </a:ext>
            </a:extLst>
          </p:cNvPr>
          <p:cNvSpPr/>
          <p:nvPr/>
        </p:nvSpPr>
        <p:spPr>
          <a:xfrm>
            <a:off x="165148" y="3145047"/>
            <a:ext cx="9480040" cy="236572"/>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100" b="1">
                <a:solidFill>
                  <a:schemeClr val="bg1"/>
                </a:solidFill>
              </a:rPr>
              <a:t>Our approach has included the following activities…</a:t>
            </a:r>
          </a:p>
        </p:txBody>
      </p:sp>
      <p:sp>
        <p:nvSpPr>
          <p:cNvPr id="25" name="Rectangle 24">
            <a:extLst>
              <a:ext uri="{FF2B5EF4-FFF2-40B4-BE49-F238E27FC236}">
                <a16:creationId xmlns:a16="http://schemas.microsoft.com/office/drawing/2014/main" id="{3C37AD81-0137-8AB7-1B7A-98F716B20C01}"/>
              </a:ext>
              <a:ext uri="{C183D7F6-B498-43B3-948B-1728B52AA6E4}">
                <adec:decorative xmlns:adec="http://schemas.microsoft.com/office/drawing/2017/decorative" val="1"/>
              </a:ext>
            </a:extLst>
          </p:cNvPr>
          <p:cNvSpPr/>
          <p:nvPr/>
        </p:nvSpPr>
        <p:spPr>
          <a:xfrm>
            <a:off x="165148" y="1035210"/>
            <a:ext cx="4084683" cy="26559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AU" sz="1100" b="1">
                <a:solidFill>
                  <a:schemeClr val="bg1"/>
                </a:solidFill>
              </a:rPr>
              <a:t>Purpose</a:t>
            </a:r>
          </a:p>
        </p:txBody>
      </p:sp>
      <p:sp>
        <p:nvSpPr>
          <p:cNvPr id="26" name="Rectangle 25">
            <a:extLst>
              <a:ext uri="{FF2B5EF4-FFF2-40B4-BE49-F238E27FC236}">
                <a16:creationId xmlns:a16="http://schemas.microsoft.com/office/drawing/2014/main" id="{BBE07D0B-3AB3-F938-5EC8-062D3A169CDB}"/>
              </a:ext>
              <a:ext uri="{C183D7F6-B498-43B3-948B-1728B52AA6E4}">
                <adec:decorative xmlns:adec="http://schemas.microsoft.com/office/drawing/2017/decorative" val="1"/>
              </a:ext>
            </a:extLst>
          </p:cNvPr>
          <p:cNvSpPr/>
          <p:nvPr/>
        </p:nvSpPr>
        <p:spPr>
          <a:xfrm>
            <a:off x="5461190" y="2739535"/>
            <a:ext cx="2973345" cy="231663"/>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900" i="1">
                <a:solidFill>
                  <a:schemeClr val="tx1"/>
                </a:solidFill>
              </a:rPr>
              <a:t>See </a:t>
            </a:r>
            <a:r>
              <a:rPr lang="en-US" sz="900" i="1" u="sng">
                <a:solidFill>
                  <a:schemeClr val="tx1"/>
                </a:solidFill>
              </a:rPr>
              <a:t>Appendix A </a:t>
            </a:r>
            <a:r>
              <a:rPr lang="en-US" sz="900" i="1">
                <a:solidFill>
                  <a:schemeClr val="tx1"/>
                </a:solidFill>
              </a:rPr>
              <a:t>for a copy of the full evaluation framework </a:t>
            </a:r>
          </a:p>
        </p:txBody>
      </p:sp>
      <p:sp>
        <p:nvSpPr>
          <p:cNvPr id="62" name="Slide Number Placeholder 2">
            <a:extLst>
              <a:ext uri="{FF2B5EF4-FFF2-40B4-BE49-F238E27FC236}">
                <a16:creationId xmlns:a16="http://schemas.microsoft.com/office/drawing/2014/main" id="{22B0707C-F31F-3F22-501A-DE4342CB8038}"/>
              </a:ext>
              <a:ext uri="{C183D7F6-B498-43B3-948B-1728B52AA6E4}">
                <adec:decorative xmlns:adec="http://schemas.microsoft.com/office/drawing/2017/decorative" val="1"/>
              </a:ext>
            </a:extLst>
          </p:cNvPr>
          <p:cNvSpPr txBox="1">
            <a:spLocks/>
          </p:cNvSpPr>
          <p:nvPr/>
        </p:nvSpPr>
        <p:spPr>
          <a:xfrm>
            <a:off x="9354897" y="6322497"/>
            <a:ext cx="335678" cy="365125"/>
          </a:xfrm>
          <a:prstGeom prst="rect">
            <a:avLst/>
          </a:prstGeom>
          <a:noFill/>
        </p:spPr>
        <p:txBody>
          <a:bodyPr vert="horz" lIns="91440" tIns="45720" rIns="91440" bIns="45720" rtlCol="0" anchor="ctr"/>
          <a:lstStyle>
            <a:defPPr>
              <a:defRPr lang="en-US"/>
            </a:defPPr>
            <a:lvl1pPr marL="0" algn="r" defTabSz="457200" rtl="0" eaLnBrk="1" latinLnBrk="0" hangingPunct="1">
              <a:defRPr sz="10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D7E6EB-FFB6-2B46-ABEA-442EF21ADA9F}" type="slidenum">
              <a:rPr lang="en-US" smtClean="0"/>
              <a:pPr/>
              <a:t>5</a:t>
            </a:fld>
            <a:endParaRPr lang="en-US"/>
          </a:p>
        </p:txBody>
      </p:sp>
      <p:sp>
        <p:nvSpPr>
          <p:cNvPr id="4" name="Rectangle 3">
            <a:extLst>
              <a:ext uri="{FF2B5EF4-FFF2-40B4-BE49-F238E27FC236}">
                <a16:creationId xmlns:a16="http://schemas.microsoft.com/office/drawing/2014/main" id="{37867ADE-3B76-9A42-8680-BEFAB5807CC6}"/>
              </a:ext>
              <a:ext uri="{C183D7F6-B498-43B3-948B-1728B52AA6E4}">
                <adec:decorative xmlns:adec="http://schemas.microsoft.com/office/drawing/2017/decorative" val="1"/>
              </a:ext>
            </a:extLst>
          </p:cNvPr>
          <p:cNvSpPr/>
          <p:nvPr/>
        </p:nvSpPr>
        <p:spPr>
          <a:xfrm>
            <a:off x="215425" y="4018913"/>
            <a:ext cx="2160000" cy="2286557"/>
          </a:xfrm>
          <a:prstGeom prst="rect">
            <a:avLst/>
          </a:prstGeom>
          <a:solidFill>
            <a:schemeClr val="bg1"/>
          </a:solidFill>
          <a:ln>
            <a:solidFill>
              <a:schemeClr val="accent3"/>
            </a:solidFill>
          </a:ln>
        </p:spPr>
        <p:txBody>
          <a:bodyPr wrap="square">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effectLst/>
                <a:uLnTx/>
                <a:uFillTx/>
                <a:latin typeface="Arial Narrow"/>
                <a:ea typeface="+mn-ea"/>
                <a:cs typeface="+mn-cs"/>
              </a:rPr>
              <a:t>This stage </a:t>
            </a:r>
            <a:r>
              <a:rPr kumimoji="0" lang="en-US" sz="900" b="0" i="0" u="none" strike="noStrike" kern="1200" cap="none" spc="0" normalizeH="0" baseline="0" noProof="0" dirty="0">
                <a:ln>
                  <a:noFill/>
                </a:ln>
                <a:effectLst/>
                <a:uLnTx/>
                <a:uFillTx/>
                <a:latin typeface="Arial Narrow"/>
                <a:ea typeface="+mn-ea"/>
                <a:cs typeface="+mn-cs"/>
              </a:rPr>
              <a:t>of </a:t>
            </a:r>
            <a:r>
              <a:rPr lang="en-US" sz="900" dirty="0">
                <a:latin typeface="Arial Narrow"/>
              </a:rPr>
              <a:t>the evaluation</a:t>
            </a:r>
            <a:r>
              <a:rPr kumimoji="0" lang="en-US" sz="900" b="0" i="0" u="none" strike="noStrike" kern="1200" cap="none" spc="0" normalizeH="0" baseline="0" noProof="0" dirty="0">
                <a:ln>
                  <a:noFill/>
                </a:ln>
                <a:effectLst/>
                <a:uLnTx/>
                <a:uFillTx/>
                <a:latin typeface="Arial Narrow"/>
                <a:ea typeface="+mn-ea"/>
                <a:cs typeface="+mn-cs"/>
              </a:rPr>
              <a:t> project </a:t>
            </a:r>
            <a:r>
              <a:rPr lang="en-US" sz="900" dirty="0">
                <a:latin typeface="Arial Narrow"/>
              </a:rPr>
              <a:t>was</a:t>
            </a:r>
            <a:r>
              <a:rPr kumimoji="0" lang="en-US" sz="900" b="0" i="0" u="none" strike="noStrike" kern="1200" cap="none" spc="0" normalizeH="0" baseline="0" noProof="0" dirty="0">
                <a:ln>
                  <a:noFill/>
                </a:ln>
                <a:effectLst/>
                <a:uLnTx/>
                <a:uFillTx/>
                <a:latin typeface="Arial Narrow"/>
                <a:ea typeface="+mn-ea"/>
                <a:cs typeface="+mn-cs"/>
              </a:rPr>
              <a:t> designed to ensure that we (</a:t>
            </a:r>
            <a:r>
              <a:rPr kumimoji="0" lang="en-US" sz="900" b="0" i="0" u="none" strike="noStrike" kern="1200" cap="none" spc="0" normalizeH="0" baseline="0" noProof="0" dirty="0" err="1">
                <a:ln>
                  <a:noFill/>
                </a:ln>
                <a:effectLst/>
                <a:uLnTx/>
                <a:uFillTx/>
                <a:latin typeface="Arial Narrow"/>
                <a:ea typeface="+mn-ea"/>
                <a:cs typeface="+mn-cs"/>
              </a:rPr>
              <a:t>dandolo</a:t>
            </a:r>
            <a:r>
              <a:rPr kumimoji="0" lang="en-US" sz="900" b="0" i="0" u="none" strike="noStrike" kern="1200" cap="none" spc="0" normalizeH="0" baseline="0" noProof="0" dirty="0">
                <a:ln>
                  <a:noFill/>
                </a:ln>
                <a:effectLst/>
                <a:uLnTx/>
                <a:uFillTx/>
                <a:latin typeface="Arial Narrow"/>
                <a:ea typeface="+mn-ea"/>
                <a:cs typeface="+mn-cs"/>
              </a:rPr>
              <a:t> and the Department) have a shared understanding of scope, objectives, and priorities for this evaluation. It included a kick-off meeting, a document and data request, developing the evaluation framework, and relevant </a:t>
            </a:r>
            <a:r>
              <a:rPr lang="en-US" sz="900" dirty="0">
                <a:latin typeface="Arial Narrow"/>
              </a:rPr>
              <a:t>fieldwork instruments.</a:t>
            </a:r>
            <a:endParaRPr kumimoji="0" lang="en-US" sz="900" b="0" i="0" u="none" strike="noStrike" kern="1200" cap="none" spc="0" normalizeH="0" baseline="0" noProof="0" dirty="0">
              <a:ln>
                <a:noFill/>
              </a:ln>
              <a:effectLst/>
              <a:uLnTx/>
              <a:uFillTx/>
              <a:latin typeface="Arial Narrow"/>
              <a:ea typeface="+mn-ea"/>
              <a:cs typeface="+mn-cs"/>
            </a:endParaRPr>
          </a:p>
        </p:txBody>
      </p:sp>
      <p:sp>
        <p:nvSpPr>
          <p:cNvPr id="6" name="Rectangle 5">
            <a:extLst>
              <a:ext uri="{FF2B5EF4-FFF2-40B4-BE49-F238E27FC236}">
                <a16:creationId xmlns:a16="http://schemas.microsoft.com/office/drawing/2014/main" id="{A9B4EF9B-48D5-9262-0F5F-DEBB0419BE86}"/>
              </a:ext>
              <a:ext uri="{C183D7F6-B498-43B3-948B-1728B52AA6E4}">
                <adec:decorative xmlns:adec="http://schemas.microsoft.com/office/drawing/2017/decorative" val="1"/>
              </a:ext>
            </a:extLst>
          </p:cNvPr>
          <p:cNvSpPr/>
          <p:nvPr/>
        </p:nvSpPr>
        <p:spPr>
          <a:xfrm>
            <a:off x="2581960" y="4018913"/>
            <a:ext cx="2155883" cy="2286557"/>
          </a:xfrm>
          <a:prstGeom prst="rect">
            <a:avLst/>
          </a:prstGeom>
          <a:solidFill>
            <a:schemeClr val="bg1"/>
          </a:solidFill>
          <a:ln>
            <a:solidFill>
              <a:schemeClr val="accent3"/>
            </a:solidFill>
          </a:ln>
        </p:spPr>
        <p:txBody>
          <a:bodyPr wrap="square" lIns="91440" tIns="45720" rIns="91440" bIns="45720" anchor="t">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900" dirty="0">
                <a:latin typeface="Arial Narrow"/>
              </a:rPr>
              <a:t>Over this phase, we </a:t>
            </a:r>
            <a:r>
              <a:rPr kumimoji="0" lang="en-US" sz="900" b="0" i="0" u="none" strike="noStrike" kern="1200" cap="none" spc="0" normalizeH="0" baseline="0" noProof="0" dirty="0" err="1">
                <a:ln>
                  <a:noFill/>
                </a:ln>
                <a:effectLst/>
                <a:uLnTx/>
                <a:uFillTx/>
                <a:latin typeface="Arial Narrow"/>
                <a:ea typeface="+mn-ea"/>
                <a:cs typeface="+mn-cs"/>
              </a:rPr>
              <a:t>analysed</a:t>
            </a:r>
            <a:r>
              <a:rPr kumimoji="0" lang="en-US" sz="900" b="0" i="0" u="none" strike="noStrike" kern="1200" cap="none" spc="0" normalizeH="0" baseline="0" noProof="0" dirty="0">
                <a:ln>
                  <a:noFill/>
                </a:ln>
                <a:effectLst/>
                <a:uLnTx/>
                <a:uFillTx/>
                <a:latin typeface="Arial Narrow"/>
                <a:ea typeface="+mn-ea"/>
                <a:cs typeface="+mn-cs"/>
              </a:rPr>
              <a:t> and verified existing data and knowledge on the DSCT and the three projects to deliver initial insights through the first interim evaluation report.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sz="900" dirty="0">
              <a:latin typeface="Arial Narrow"/>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Narrow"/>
                <a:ea typeface="+mn-ea"/>
                <a:cs typeface="+mn-cs"/>
              </a:rPr>
              <a:t>This stage consisted of seven activities:</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Arial Narrow"/>
                <a:ea typeface="+mn-ea"/>
                <a:cs typeface="+mn-cs"/>
              </a:rPr>
              <a:t>Desktop review </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effectLst/>
                <a:uLnTx/>
                <a:uFillTx/>
                <a:latin typeface="Arial Narrow"/>
                <a:ea typeface="+mn-ea"/>
                <a:cs typeface="+mn-cs"/>
              </a:rPr>
              <a:t>Data analysis</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Narrow"/>
              </a:rPr>
              <a:t>Provider report review</a:t>
            </a:r>
            <a:endParaRPr kumimoji="0" lang="en-US" sz="900" b="0" i="0" u="none" strike="noStrike" kern="1200" cap="none" spc="0" normalizeH="0" baseline="0" noProof="0" dirty="0">
              <a:ln>
                <a:noFill/>
              </a:ln>
              <a:effectLst/>
              <a:uLnTx/>
              <a:uFillTx/>
              <a:latin typeface="Arial Narrow"/>
              <a:ea typeface="+mn-ea"/>
              <a:cs typeface="+mn-cs"/>
            </a:endParaRP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Narrow"/>
              </a:rPr>
              <a:t>Consultation: providers, employers, peak bodies, DSO, departmental staff</a:t>
            </a:r>
            <a:endParaRPr kumimoji="0" lang="en-US" sz="900" b="1" i="0" u="none" strike="noStrike" kern="1200" cap="none" spc="0" normalizeH="0" baseline="0" noProof="0" dirty="0">
              <a:ln>
                <a:noFill/>
              </a:ln>
              <a:effectLst/>
              <a:uLnTx/>
              <a:uFillTx/>
              <a:latin typeface="Arial Narrow"/>
              <a:ea typeface="+mn-ea"/>
              <a:cs typeface="+mn-cs"/>
            </a:endParaRPr>
          </a:p>
          <a:p>
            <a:pPr marR="0" lvl="0" algn="l" defTabSz="457189" rtl="0" eaLnBrk="1" fontAlgn="auto" latinLnBrk="0" hangingPunct="1">
              <a:lnSpc>
                <a:spcPct val="100000"/>
              </a:lnSpc>
              <a:spcBef>
                <a:spcPts val="0"/>
              </a:spcBef>
              <a:spcAft>
                <a:spcPts val="0"/>
              </a:spcAft>
              <a:buClrTx/>
              <a:buSzTx/>
              <a:tabLst/>
              <a:defRPr/>
            </a:pPr>
            <a:r>
              <a:rPr kumimoji="0" lang="en-US" sz="900" i="0" u="none" strike="noStrike" kern="1200" cap="none" spc="0" normalizeH="0" baseline="0" noProof="0" dirty="0">
                <a:ln>
                  <a:noFill/>
                </a:ln>
                <a:effectLst/>
                <a:uLnTx/>
                <a:uFillTx/>
                <a:latin typeface="Arial Narrow"/>
                <a:ea typeface="+mn-ea"/>
                <a:cs typeface="+mn-cs"/>
              </a:rPr>
              <a:t>[Please see </a:t>
            </a:r>
            <a:r>
              <a:rPr lang="en-US" sz="900" u="sng" dirty="0">
                <a:latin typeface="Arial Narrow"/>
              </a:rPr>
              <a:t>Appendix D </a:t>
            </a:r>
            <a:r>
              <a:rPr kumimoji="0" lang="en-US" sz="900" i="0" u="none" strike="noStrike" kern="1200" cap="none" spc="0" normalizeH="0" baseline="0" noProof="0" dirty="0">
                <a:ln>
                  <a:noFill/>
                </a:ln>
                <a:effectLst/>
                <a:uLnTx/>
                <a:uFillTx/>
                <a:latin typeface="Arial Narrow"/>
                <a:ea typeface="+mn-ea"/>
                <a:cs typeface="+mn-cs"/>
              </a:rPr>
              <a:t>for further detail on fieldwork] </a:t>
            </a:r>
          </a:p>
          <a:p>
            <a:pPr marR="0" lvl="0" algn="l" defTabSz="457189" rtl="0" eaLnBrk="1" fontAlgn="auto" latinLnBrk="0" hangingPunct="1">
              <a:lnSpc>
                <a:spcPct val="100000"/>
              </a:lnSpc>
              <a:spcBef>
                <a:spcPts val="0"/>
              </a:spcBef>
              <a:spcAft>
                <a:spcPts val="0"/>
              </a:spcAft>
              <a:buClrTx/>
              <a:buSzTx/>
              <a:tabLst/>
              <a:defRPr/>
            </a:pPr>
            <a:endParaRPr kumimoji="0" lang="en-US" sz="900" i="0" u="none" strike="noStrike" kern="1200" cap="none" spc="0" normalizeH="0" baseline="0" noProof="0" dirty="0">
              <a:ln>
                <a:noFill/>
              </a:ln>
              <a:effectLst/>
              <a:uLnTx/>
              <a:uFillTx/>
              <a:latin typeface="Arial Narrow"/>
              <a:ea typeface="+mn-ea"/>
              <a:cs typeface="+mn-cs"/>
            </a:endParaRPr>
          </a:p>
          <a:p>
            <a:pPr marR="0" lvl="0" algn="l" defTabSz="457189" rtl="0" eaLnBrk="1" fontAlgn="auto" latinLnBrk="0" hangingPunct="1">
              <a:lnSpc>
                <a:spcPct val="100000"/>
              </a:lnSpc>
              <a:spcBef>
                <a:spcPts val="0"/>
              </a:spcBef>
              <a:spcAft>
                <a:spcPts val="0"/>
              </a:spcAft>
              <a:buClrTx/>
              <a:buSzTx/>
              <a:tabLst/>
              <a:defRPr/>
            </a:pPr>
            <a:r>
              <a:rPr lang="en-US" sz="900" b="1" dirty="0">
                <a:latin typeface="Arial Narrow"/>
              </a:rPr>
              <a:t>Deliverable: </a:t>
            </a:r>
            <a:r>
              <a:rPr lang="en-US" sz="900" dirty="0">
                <a:latin typeface="Arial Narrow"/>
              </a:rPr>
              <a:t>Interim Report #1 (March 2023)</a:t>
            </a:r>
            <a:endParaRPr kumimoji="0" lang="en-US" sz="900" i="0" u="none" strike="noStrike" kern="1200" cap="none" spc="0" normalizeH="0" baseline="0" noProof="0" dirty="0">
              <a:ln>
                <a:noFill/>
              </a:ln>
              <a:effectLst/>
              <a:uLnTx/>
              <a:uFillTx/>
              <a:latin typeface="Arial Narrow"/>
              <a:ea typeface="+mn-ea"/>
              <a:cs typeface="+mn-cs"/>
            </a:endParaRPr>
          </a:p>
        </p:txBody>
      </p:sp>
      <p:sp>
        <p:nvSpPr>
          <p:cNvPr id="7" name="Rectangle 6">
            <a:extLst>
              <a:ext uri="{FF2B5EF4-FFF2-40B4-BE49-F238E27FC236}">
                <a16:creationId xmlns:a16="http://schemas.microsoft.com/office/drawing/2014/main" id="{96CD1ED7-7F5A-F91B-5563-7E42EA9A27EE}"/>
              </a:ext>
              <a:ext uri="{C183D7F6-B498-43B3-948B-1728B52AA6E4}">
                <adec:decorative xmlns:adec="http://schemas.microsoft.com/office/drawing/2017/decorative" val="1"/>
              </a:ext>
            </a:extLst>
          </p:cNvPr>
          <p:cNvSpPr/>
          <p:nvPr/>
        </p:nvSpPr>
        <p:spPr>
          <a:xfrm>
            <a:off x="7298565" y="4018912"/>
            <a:ext cx="2171831" cy="2286557"/>
          </a:xfrm>
          <a:prstGeom prst="rect">
            <a:avLst/>
          </a:prstGeom>
          <a:solidFill>
            <a:schemeClr val="bg1"/>
          </a:solidFill>
          <a:ln>
            <a:solidFill>
              <a:schemeClr val="accent3"/>
            </a:solidFill>
          </a:ln>
        </p:spPr>
        <p:txBody>
          <a:bodyPr wrap="square">
            <a:noAutofit/>
          </a:bodyPr>
          <a:lstStyle/>
          <a:p>
            <a:pPr defTabSz="457189">
              <a:defRPr/>
            </a:pPr>
            <a:r>
              <a:rPr kumimoji="0" lang="en-AU" sz="900" b="0" i="0" u="none" strike="noStrike" kern="1200" cap="none" spc="0" normalizeH="0" baseline="0" noProof="0" dirty="0">
                <a:ln>
                  <a:noFill/>
                </a:ln>
                <a:effectLst/>
                <a:uLnTx/>
                <a:uFillTx/>
                <a:latin typeface="Arial Narrow"/>
                <a:ea typeface="+mn-ea"/>
                <a:cs typeface="+mn-cs"/>
              </a:rPr>
              <a:t>The final stage of the project focused on bringing two interim reports together and undertaking a final round of fieldwork to test and validate findings</a:t>
            </a:r>
            <a:r>
              <a:rPr lang="en-AU" sz="900" dirty="0">
                <a:latin typeface="Arial Narrow"/>
              </a:rPr>
              <a:t> </a:t>
            </a:r>
            <a:r>
              <a:rPr kumimoji="0" lang="en-AU" sz="900" b="0" i="0" u="none" strike="noStrike" kern="1200" cap="none" spc="0" normalizeH="0" baseline="0" noProof="0" dirty="0">
                <a:ln>
                  <a:noFill/>
                </a:ln>
                <a:effectLst/>
                <a:uLnTx/>
                <a:uFillTx/>
                <a:latin typeface="Arial Narrow"/>
                <a:ea typeface="+mn-ea"/>
                <a:cs typeface="+mn-cs"/>
              </a:rPr>
              <a:t>and fill in gaps to understand the extent to which the DSCT met its intended objectives. </a:t>
            </a:r>
          </a:p>
          <a:p>
            <a:pPr defTabSz="457189">
              <a:defRPr/>
            </a:pPr>
            <a:endParaRPr lang="en-AU" sz="900" dirty="0">
              <a:latin typeface="Arial Narrow"/>
            </a:endParaRPr>
          </a:p>
          <a:p>
            <a:pPr defTabSz="457189">
              <a:defRPr/>
            </a:pPr>
            <a:r>
              <a:rPr lang="en-AU" sz="900" dirty="0">
                <a:latin typeface="Arial Narrow"/>
              </a:rPr>
              <a:t>This stage consisted of the following activities:</a:t>
            </a:r>
          </a:p>
          <a:p>
            <a:pPr marL="140277" indent="-140277" defTabSz="457189">
              <a:buClr>
                <a:schemeClr val="tx2"/>
              </a:buClr>
              <a:buSzPct val="100000"/>
              <a:buFont typeface="Arial" panose="020B0604020202020204" pitchFamily="34" charset="0"/>
              <a:buChar char="•"/>
              <a:defRPr/>
            </a:pPr>
            <a:r>
              <a:rPr lang="en-AU" sz="900" dirty="0">
                <a:latin typeface="Arial Narrow"/>
              </a:rPr>
              <a:t>Provider report review</a:t>
            </a:r>
          </a:p>
          <a:p>
            <a:pPr marL="140277" indent="-140277" defTabSz="457189">
              <a:buClr>
                <a:schemeClr val="tx2"/>
              </a:buClr>
              <a:buSzPct val="100000"/>
              <a:buFont typeface="Arial" panose="020B0604020202020204" pitchFamily="34" charset="0"/>
              <a:buChar char="•"/>
              <a:defRPr/>
            </a:pPr>
            <a:r>
              <a:rPr kumimoji="0" lang="en-AU" sz="900" b="0" i="0" u="none" strike="noStrike" kern="1200" cap="none" spc="0" normalizeH="0" baseline="0" noProof="0" dirty="0">
                <a:ln>
                  <a:noFill/>
                </a:ln>
                <a:effectLst/>
                <a:uLnTx/>
                <a:uFillTx/>
                <a:latin typeface="Arial Narrow"/>
                <a:ea typeface="+mn-ea"/>
                <a:cs typeface="+mn-cs"/>
              </a:rPr>
              <a:t>Surveys: Cadet and employer</a:t>
            </a:r>
          </a:p>
          <a:p>
            <a:pPr marL="140277" indent="-140277" defTabSz="457189">
              <a:buClr>
                <a:schemeClr val="tx2"/>
              </a:buClr>
              <a:buSzPct val="100000"/>
              <a:buFont typeface="Arial" panose="020B0604020202020204" pitchFamily="34" charset="0"/>
              <a:buChar char="•"/>
              <a:defRPr/>
            </a:pPr>
            <a:r>
              <a:rPr lang="en-AU" sz="900" dirty="0">
                <a:latin typeface="Arial Narrow"/>
              </a:rPr>
              <a:t>Consultation: cadets, employers, providers, trainers, peak bodies, departmental staff</a:t>
            </a:r>
          </a:p>
          <a:p>
            <a:pPr marL="140277" indent="-140277" defTabSz="457189">
              <a:buClr>
                <a:schemeClr val="tx2"/>
              </a:buClr>
              <a:buSzPct val="100000"/>
              <a:buFont typeface="Arial" panose="020B0604020202020204" pitchFamily="34" charset="0"/>
              <a:buChar char="•"/>
              <a:defRPr/>
            </a:pPr>
            <a:r>
              <a:rPr kumimoji="0" lang="en-AU" sz="900" b="0" i="0" u="none" strike="noStrike" kern="1200" cap="none" spc="0" normalizeH="0" baseline="0" noProof="0" dirty="0">
                <a:ln>
                  <a:noFill/>
                </a:ln>
                <a:effectLst/>
                <a:uLnTx/>
                <a:uFillTx/>
                <a:latin typeface="Arial Narrow"/>
                <a:ea typeface="+mn-ea"/>
                <a:cs typeface="+mn-cs"/>
              </a:rPr>
              <a:t>Case study development </a:t>
            </a:r>
            <a:endParaRPr lang="en-AU" sz="900" dirty="0">
              <a:latin typeface="Arial Narrow"/>
            </a:endParaRPr>
          </a:p>
          <a:p>
            <a:pPr marR="0" lvl="0" algn="l" defTabSz="457189" rtl="0" eaLnBrk="1" fontAlgn="auto" latinLnBrk="0" hangingPunct="1">
              <a:lnSpc>
                <a:spcPct val="100000"/>
              </a:lnSpc>
              <a:spcBef>
                <a:spcPts val="0"/>
              </a:spcBef>
              <a:spcAft>
                <a:spcPts val="0"/>
              </a:spcAft>
              <a:buClrTx/>
              <a:buSzTx/>
              <a:tabLst/>
              <a:defRPr/>
            </a:pPr>
            <a:r>
              <a:rPr kumimoji="0" lang="en-US" sz="900" i="0" u="none" strike="noStrike" kern="1200" cap="none" spc="0" normalizeH="0" baseline="0" noProof="0" dirty="0">
                <a:ln>
                  <a:noFill/>
                </a:ln>
                <a:effectLst/>
                <a:uLnTx/>
                <a:uFillTx/>
                <a:latin typeface="Arial Narrow"/>
                <a:ea typeface="+mn-ea"/>
                <a:cs typeface="+mn-cs"/>
              </a:rPr>
              <a:t>[Please see </a:t>
            </a:r>
            <a:r>
              <a:rPr lang="en-US" sz="900" u="sng" dirty="0">
                <a:latin typeface="Arial Narrow"/>
              </a:rPr>
              <a:t>Appendix D</a:t>
            </a:r>
            <a:r>
              <a:rPr kumimoji="0" lang="en-US" sz="900" i="0" u="none" strike="noStrike" kern="1200" cap="none" spc="0" normalizeH="0" baseline="0" noProof="0" dirty="0">
                <a:ln>
                  <a:noFill/>
                </a:ln>
                <a:effectLst/>
                <a:uLnTx/>
                <a:uFillTx/>
                <a:latin typeface="Arial Narrow"/>
                <a:ea typeface="+mn-ea"/>
                <a:cs typeface="+mn-cs"/>
              </a:rPr>
              <a:t> for further detail on fieldwork] </a:t>
            </a:r>
            <a:endParaRPr lang="en-AU" sz="900" b="1" dirty="0">
              <a:latin typeface="Arial Narrow"/>
            </a:endParaRPr>
          </a:p>
          <a:p>
            <a:pPr marR="0" lvl="0" algn="l" defTabSz="457189" rtl="0" eaLnBrk="1" fontAlgn="auto" latinLnBrk="0" hangingPunct="1">
              <a:lnSpc>
                <a:spcPct val="100000"/>
              </a:lnSpc>
              <a:spcBef>
                <a:spcPts val="0"/>
              </a:spcBef>
              <a:spcAft>
                <a:spcPts val="0"/>
              </a:spcAft>
              <a:buClrTx/>
              <a:buSzTx/>
              <a:tabLst/>
              <a:defRPr/>
            </a:pPr>
            <a:r>
              <a:rPr lang="en-US" sz="900" b="1" dirty="0">
                <a:latin typeface="Arial Narrow"/>
              </a:rPr>
              <a:t>Deliverable: </a:t>
            </a:r>
            <a:r>
              <a:rPr lang="en-US" sz="900" dirty="0">
                <a:latin typeface="Arial Narrow"/>
              </a:rPr>
              <a:t>Final Report (May 2024)</a:t>
            </a:r>
            <a:endParaRPr kumimoji="0" lang="en-US" sz="900" i="0" u="none" strike="noStrike" kern="1200" cap="none" spc="0" normalizeH="0" baseline="0" noProof="0" dirty="0">
              <a:ln>
                <a:noFill/>
              </a:ln>
              <a:effectLst/>
              <a:uLnTx/>
              <a:uFillTx/>
              <a:latin typeface="Arial Narrow"/>
              <a:ea typeface="+mn-ea"/>
              <a:cs typeface="+mn-cs"/>
            </a:endParaRPr>
          </a:p>
          <a:p>
            <a:pPr defTabSz="457189">
              <a:buClr>
                <a:schemeClr val="tx2"/>
              </a:buClr>
              <a:buSzPct val="100000"/>
              <a:defRPr/>
            </a:pPr>
            <a:endParaRPr kumimoji="0" lang="en-AU" sz="900" b="0" i="0" u="none" strike="noStrike" kern="1200" cap="none" spc="0" normalizeH="0" baseline="0" noProof="0" dirty="0">
              <a:ln>
                <a:noFill/>
              </a:ln>
              <a:effectLst/>
              <a:uLnTx/>
              <a:uFillTx/>
              <a:latin typeface="Arial Narrow"/>
              <a:ea typeface="+mn-ea"/>
              <a:cs typeface="+mn-cs"/>
            </a:endParaRPr>
          </a:p>
        </p:txBody>
      </p:sp>
      <p:sp>
        <p:nvSpPr>
          <p:cNvPr id="8" name="Rectangle 7">
            <a:extLst>
              <a:ext uri="{FF2B5EF4-FFF2-40B4-BE49-F238E27FC236}">
                <a16:creationId xmlns:a16="http://schemas.microsoft.com/office/drawing/2014/main" id="{7C95499C-71B9-9DAB-31C7-527291240754}"/>
              </a:ext>
              <a:ext uri="{C183D7F6-B498-43B3-948B-1728B52AA6E4}">
                <adec:decorative xmlns:adec="http://schemas.microsoft.com/office/drawing/2017/decorative" val="1"/>
              </a:ext>
            </a:extLst>
          </p:cNvPr>
          <p:cNvSpPr/>
          <p:nvPr/>
        </p:nvSpPr>
        <p:spPr>
          <a:xfrm>
            <a:off x="187760" y="3421686"/>
            <a:ext cx="2160000" cy="22006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Project establishment</a:t>
            </a:r>
          </a:p>
        </p:txBody>
      </p:sp>
      <p:sp>
        <p:nvSpPr>
          <p:cNvPr id="11" name="Rectangle 10">
            <a:extLst>
              <a:ext uri="{FF2B5EF4-FFF2-40B4-BE49-F238E27FC236}">
                <a16:creationId xmlns:a16="http://schemas.microsoft.com/office/drawing/2014/main" id="{D28BFBD7-04D2-D0D2-AC19-34EF49B45408}"/>
              </a:ext>
              <a:ext uri="{C183D7F6-B498-43B3-948B-1728B52AA6E4}">
                <adec:decorative xmlns:adec="http://schemas.microsoft.com/office/drawing/2017/decorative" val="1"/>
              </a:ext>
            </a:extLst>
          </p:cNvPr>
          <p:cNvSpPr/>
          <p:nvPr/>
        </p:nvSpPr>
        <p:spPr>
          <a:xfrm>
            <a:off x="2550179" y="3421686"/>
            <a:ext cx="2160000" cy="22006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900" b="1">
                <a:solidFill>
                  <a:srgbClr val="FFFFFF"/>
                </a:solidFill>
                <a:latin typeface="Arial Narrow" panose="020B0604020202020204" pitchFamily="34" charset="0"/>
                <a:cs typeface="Arial Narrow" panose="020B0604020202020204" pitchFamily="34" charset="0"/>
              </a:rPr>
              <a:t>Reporting Cycle #1</a:t>
            </a:r>
            <a:endParaRPr kumimoji="0" lang="en-US" sz="9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28" name="Rectangle 27">
            <a:extLst>
              <a:ext uri="{FF2B5EF4-FFF2-40B4-BE49-F238E27FC236}">
                <a16:creationId xmlns:a16="http://schemas.microsoft.com/office/drawing/2014/main" id="{2E8E1CAB-9F83-E66C-85A9-457D662D8075}"/>
              </a:ext>
              <a:ext uri="{C183D7F6-B498-43B3-948B-1728B52AA6E4}">
                <adec:decorative xmlns:adec="http://schemas.microsoft.com/office/drawing/2017/decorative" val="1"/>
              </a:ext>
            </a:extLst>
          </p:cNvPr>
          <p:cNvSpPr/>
          <p:nvPr/>
        </p:nvSpPr>
        <p:spPr>
          <a:xfrm>
            <a:off x="4912598" y="3421686"/>
            <a:ext cx="2160000" cy="22006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Reporting Cycle #2</a:t>
            </a:r>
          </a:p>
        </p:txBody>
      </p:sp>
      <p:sp>
        <p:nvSpPr>
          <p:cNvPr id="29" name="Rectangle 28">
            <a:extLst>
              <a:ext uri="{FF2B5EF4-FFF2-40B4-BE49-F238E27FC236}">
                <a16:creationId xmlns:a16="http://schemas.microsoft.com/office/drawing/2014/main" id="{CA60BE18-7698-3B73-FFAC-A25449E9E99F}"/>
              </a:ext>
              <a:ext uri="{C183D7F6-B498-43B3-948B-1728B52AA6E4}">
                <adec:decorative xmlns:adec="http://schemas.microsoft.com/office/drawing/2017/decorative" val="1"/>
              </a:ext>
            </a:extLst>
          </p:cNvPr>
          <p:cNvSpPr/>
          <p:nvPr/>
        </p:nvSpPr>
        <p:spPr>
          <a:xfrm>
            <a:off x="7275018" y="3421686"/>
            <a:ext cx="2160000" cy="220065"/>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Reporting Cycle #3</a:t>
            </a:r>
          </a:p>
        </p:txBody>
      </p:sp>
      <p:cxnSp>
        <p:nvCxnSpPr>
          <p:cNvPr id="30" name="Straight Arrow Connector 29">
            <a:extLst>
              <a:ext uri="{FF2B5EF4-FFF2-40B4-BE49-F238E27FC236}">
                <a16:creationId xmlns:a16="http://schemas.microsoft.com/office/drawing/2014/main" id="{FAD6B0BA-ABCB-50E5-7CA9-16B2BAC08FF2}"/>
              </a:ext>
              <a:ext uri="{C183D7F6-B498-43B3-948B-1728B52AA6E4}">
                <adec:decorative xmlns:adec="http://schemas.microsoft.com/office/drawing/2017/decorative" val="1"/>
              </a:ext>
            </a:extLst>
          </p:cNvPr>
          <p:cNvCxnSpPr>
            <a:cxnSpLocks/>
          </p:cNvCxnSpPr>
          <p:nvPr/>
        </p:nvCxnSpPr>
        <p:spPr>
          <a:xfrm flipV="1">
            <a:off x="187760" y="3777975"/>
            <a:ext cx="2160000" cy="1140"/>
          </a:xfrm>
          <a:prstGeom prst="straightConnector1">
            <a:avLst/>
          </a:prstGeom>
          <a:ln w="9525">
            <a:solidFill>
              <a:schemeClr val="accent3"/>
            </a:solidFill>
            <a:prstDash val="solid"/>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E63F441-DD3C-4BBC-D607-3060B50F77C2}"/>
              </a:ext>
              <a:ext uri="{C183D7F6-B498-43B3-948B-1728B52AA6E4}">
                <adec:decorative xmlns:adec="http://schemas.microsoft.com/office/drawing/2017/decorative" val="1"/>
              </a:ext>
            </a:extLst>
          </p:cNvPr>
          <p:cNvCxnSpPr>
            <a:cxnSpLocks/>
          </p:cNvCxnSpPr>
          <p:nvPr/>
        </p:nvCxnSpPr>
        <p:spPr>
          <a:xfrm>
            <a:off x="7275018" y="3777918"/>
            <a:ext cx="2160000" cy="1254"/>
          </a:xfrm>
          <a:prstGeom prst="straightConnector1">
            <a:avLst/>
          </a:prstGeom>
          <a:ln w="9525">
            <a:solidFill>
              <a:schemeClr val="accent3"/>
            </a:solidFill>
            <a:prstDash val="solid"/>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33572D44-30BD-BF4A-9F1D-B2949A488734}"/>
              </a:ext>
              <a:ext uri="{C183D7F6-B498-43B3-948B-1728B52AA6E4}">
                <adec:decorative xmlns:adec="http://schemas.microsoft.com/office/drawing/2017/decorative" val="1"/>
              </a:ext>
            </a:extLst>
          </p:cNvPr>
          <p:cNvSpPr/>
          <p:nvPr/>
        </p:nvSpPr>
        <p:spPr>
          <a:xfrm>
            <a:off x="716375" y="3663059"/>
            <a:ext cx="1102771" cy="22373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t" anchorCtr="0" forceAA="0" compatLnSpc="1">
            <a:prstTxWarp prst="textNoShape">
              <a:avLst/>
            </a:prstTxWarp>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chemeClr val="tx1"/>
                </a:solidFill>
                <a:effectLst/>
                <a:uLnTx/>
                <a:uFillTx/>
                <a:latin typeface="Arial Narrow"/>
                <a:ea typeface="+mn-ea"/>
                <a:cs typeface="+mn-cs"/>
              </a:rPr>
              <a:t>October 2022</a:t>
            </a:r>
            <a:endParaRPr kumimoji="0" lang="en-US" sz="900" b="0" i="0" u="none" strike="noStrike" kern="1200" cap="none" spc="0" normalizeH="0" baseline="0" noProof="0">
              <a:ln>
                <a:noFill/>
              </a:ln>
              <a:solidFill>
                <a:schemeClr val="tx1"/>
              </a:solidFill>
              <a:effectLst/>
              <a:uLnTx/>
              <a:uFillTx/>
              <a:latin typeface="Arial Narrow"/>
              <a:ea typeface="+mn-ea"/>
              <a:cs typeface="+mn-cs"/>
            </a:endParaRPr>
          </a:p>
        </p:txBody>
      </p:sp>
      <p:cxnSp>
        <p:nvCxnSpPr>
          <p:cNvPr id="34" name="Straight Arrow Connector 33">
            <a:extLst>
              <a:ext uri="{FF2B5EF4-FFF2-40B4-BE49-F238E27FC236}">
                <a16:creationId xmlns:a16="http://schemas.microsoft.com/office/drawing/2014/main" id="{32280AA0-B579-CF9A-DB7A-AA5AF69CA6FC}"/>
              </a:ext>
              <a:ext uri="{C183D7F6-B498-43B3-948B-1728B52AA6E4}">
                <adec:decorative xmlns:adec="http://schemas.microsoft.com/office/drawing/2017/decorative" val="1"/>
              </a:ext>
            </a:extLst>
          </p:cNvPr>
          <p:cNvCxnSpPr>
            <a:cxnSpLocks/>
          </p:cNvCxnSpPr>
          <p:nvPr/>
        </p:nvCxnSpPr>
        <p:spPr>
          <a:xfrm>
            <a:off x="2588640" y="3786717"/>
            <a:ext cx="2121539" cy="0"/>
          </a:xfrm>
          <a:prstGeom prst="straightConnector1">
            <a:avLst/>
          </a:prstGeom>
          <a:ln w="9525">
            <a:solidFill>
              <a:schemeClr val="accent3"/>
            </a:solidFill>
            <a:prstDash val="solid"/>
            <a:headEnd type="triangle"/>
            <a:tailEnd type="triangle"/>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A8432A14-1C0E-50DA-55E9-4481841FE726}"/>
              </a:ext>
              <a:ext uri="{C183D7F6-B498-43B3-948B-1728B52AA6E4}">
                <adec:decorative xmlns:adec="http://schemas.microsoft.com/office/drawing/2017/decorative" val="1"/>
              </a:ext>
            </a:extLst>
          </p:cNvPr>
          <p:cNvSpPr/>
          <p:nvPr/>
        </p:nvSpPr>
        <p:spPr>
          <a:xfrm>
            <a:off x="7634236" y="3666053"/>
            <a:ext cx="1441564" cy="22373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t" anchorCtr="0" forceAA="0" compatLnSpc="1">
            <a:prstTxWarp prst="textNoShape">
              <a:avLst/>
            </a:prstTxWarp>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chemeClr val="tx1"/>
                </a:solidFill>
                <a:effectLst/>
                <a:uLnTx/>
                <a:uFillTx/>
                <a:latin typeface="Arial Narrow"/>
                <a:ea typeface="+mn-ea"/>
                <a:cs typeface="+mn-cs"/>
              </a:rPr>
              <a:t>November 2023 – </a:t>
            </a:r>
            <a:r>
              <a:rPr lang="en-AU" sz="900" b="1">
                <a:solidFill>
                  <a:schemeClr val="tx1"/>
                </a:solidFill>
                <a:latin typeface="Arial Narrow"/>
              </a:rPr>
              <a:t>May</a:t>
            </a:r>
            <a:r>
              <a:rPr kumimoji="0" lang="en-AU" sz="900" b="1" i="0" u="none" strike="noStrike" kern="1200" cap="none" spc="0" normalizeH="0" baseline="0" noProof="0">
                <a:ln>
                  <a:noFill/>
                </a:ln>
                <a:solidFill>
                  <a:schemeClr val="tx1"/>
                </a:solidFill>
                <a:effectLst/>
                <a:uLnTx/>
                <a:uFillTx/>
                <a:latin typeface="Arial Narrow"/>
                <a:ea typeface="+mn-ea"/>
                <a:cs typeface="+mn-cs"/>
              </a:rPr>
              <a:t> 2024</a:t>
            </a:r>
            <a:endParaRPr kumimoji="0" lang="en-US" sz="900" b="0" i="0" u="none" strike="noStrike" kern="1200" cap="none" spc="0" normalizeH="0" baseline="0" noProof="0">
              <a:ln>
                <a:noFill/>
              </a:ln>
              <a:solidFill>
                <a:schemeClr val="tx1"/>
              </a:solidFill>
              <a:effectLst/>
              <a:uLnTx/>
              <a:uFillTx/>
              <a:latin typeface="Arial Narrow"/>
              <a:ea typeface="+mn-ea"/>
              <a:cs typeface="+mn-cs"/>
            </a:endParaRPr>
          </a:p>
        </p:txBody>
      </p:sp>
      <p:cxnSp>
        <p:nvCxnSpPr>
          <p:cNvPr id="36" name="Straight Arrow Connector 35">
            <a:extLst>
              <a:ext uri="{FF2B5EF4-FFF2-40B4-BE49-F238E27FC236}">
                <a16:creationId xmlns:a16="http://schemas.microsoft.com/office/drawing/2014/main" id="{742C6EE0-8BCF-59E7-BD77-8920745B0160}"/>
              </a:ext>
              <a:ext uri="{C183D7F6-B498-43B3-948B-1728B52AA6E4}">
                <adec:decorative xmlns:adec="http://schemas.microsoft.com/office/drawing/2017/decorative" val="1"/>
              </a:ext>
            </a:extLst>
          </p:cNvPr>
          <p:cNvCxnSpPr>
            <a:cxnSpLocks/>
          </p:cNvCxnSpPr>
          <p:nvPr/>
        </p:nvCxnSpPr>
        <p:spPr>
          <a:xfrm>
            <a:off x="4940575" y="3786089"/>
            <a:ext cx="2132023" cy="0"/>
          </a:xfrm>
          <a:prstGeom prst="straightConnector1">
            <a:avLst/>
          </a:prstGeom>
          <a:ln w="9525">
            <a:solidFill>
              <a:schemeClr val="accent3"/>
            </a:solidFill>
            <a:prstDash val="solid"/>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9280FE5D-C4C2-7AEA-41F0-96327235DF35}"/>
              </a:ext>
              <a:ext uri="{C183D7F6-B498-43B3-948B-1728B52AA6E4}">
                <adec:decorative xmlns:adec="http://schemas.microsoft.com/office/drawing/2017/decorative" val="1"/>
              </a:ext>
            </a:extLst>
          </p:cNvPr>
          <p:cNvSpPr/>
          <p:nvPr/>
        </p:nvSpPr>
        <p:spPr>
          <a:xfrm>
            <a:off x="2828383" y="3666053"/>
            <a:ext cx="1603592" cy="22373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t" anchorCtr="0" forceAA="0" compatLnSpc="1">
            <a:prstTxWarp prst="textNoShape">
              <a:avLst/>
            </a:prstTxWarp>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schemeClr val="tx1"/>
                </a:solidFill>
                <a:effectLst/>
                <a:uLnTx/>
                <a:uFillTx/>
                <a:latin typeface="Arial Narrow"/>
                <a:ea typeface="+mn-ea"/>
                <a:cs typeface="+mn-cs"/>
              </a:rPr>
              <a:t>October 2022 – March 2023</a:t>
            </a:r>
            <a:endParaRPr kumimoji="0" lang="en-US" sz="900" b="0" i="0" u="none" strike="noStrike" kern="1200" cap="none" spc="0" normalizeH="0" baseline="0" noProof="0">
              <a:ln>
                <a:noFill/>
              </a:ln>
              <a:solidFill>
                <a:schemeClr val="tx1"/>
              </a:solidFill>
              <a:effectLst/>
              <a:uLnTx/>
              <a:uFillTx/>
              <a:latin typeface="Arial Narrow"/>
              <a:ea typeface="+mn-ea"/>
              <a:cs typeface="+mn-cs"/>
            </a:endParaRPr>
          </a:p>
        </p:txBody>
      </p:sp>
      <p:sp>
        <p:nvSpPr>
          <p:cNvPr id="38" name="Rectangle 37">
            <a:extLst>
              <a:ext uri="{FF2B5EF4-FFF2-40B4-BE49-F238E27FC236}">
                <a16:creationId xmlns:a16="http://schemas.microsoft.com/office/drawing/2014/main" id="{018FFFC7-CCEB-83D9-92BF-EBC83EA3EC3B}"/>
              </a:ext>
              <a:ext uri="{C183D7F6-B498-43B3-948B-1728B52AA6E4}">
                <adec:decorative xmlns:adec="http://schemas.microsoft.com/office/drawing/2017/decorative" val="1"/>
              </a:ext>
            </a:extLst>
          </p:cNvPr>
          <p:cNvSpPr/>
          <p:nvPr/>
        </p:nvSpPr>
        <p:spPr>
          <a:xfrm>
            <a:off x="4940263" y="4018913"/>
            <a:ext cx="2155883" cy="2286557"/>
          </a:xfrm>
          <a:prstGeom prst="rect">
            <a:avLst/>
          </a:prstGeom>
          <a:solidFill>
            <a:schemeClr val="bg1"/>
          </a:solidFill>
          <a:ln>
            <a:solidFill>
              <a:schemeClr val="accent3"/>
            </a:solidFill>
          </a:ln>
        </p:spPr>
        <p:txBody>
          <a:bodyPr wrap="square" lIns="91440" tIns="45720" rIns="91440" bIns="45720" anchor="t">
            <a:noAutofit/>
          </a:bodyPr>
          <a:lstStyle/>
          <a:p>
            <a:pPr defTabSz="457189">
              <a:defRPr/>
            </a:pPr>
            <a:r>
              <a:rPr kumimoji="0" lang="en-AU" sz="900" b="0" i="0" u="none" strike="noStrike" kern="1200" cap="none" spc="0" normalizeH="0" baseline="0" noProof="0" dirty="0">
                <a:ln>
                  <a:noFill/>
                </a:ln>
                <a:effectLst/>
                <a:uLnTx/>
                <a:uFillTx/>
                <a:latin typeface="Arial Narrow"/>
                <a:ea typeface="+mn-ea"/>
                <a:cs typeface="+mn-cs"/>
              </a:rPr>
              <a:t>The second cycle of reporting included collecting and analysing new data through fieldwork activities to fill in gaps </a:t>
            </a:r>
            <a:r>
              <a:rPr lang="en-AU" sz="900" dirty="0">
                <a:latin typeface="Arial Narrow"/>
              </a:rPr>
              <a:t>analysed for Interim Report #1 and where possible, to build on and validate findings. </a:t>
            </a:r>
          </a:p>
          <a:p>
            <a:pPr defTabSz="457189">
              <a:defRPr/>
            </a:pPr>
            <a:endParaRPr lang="en-AU" sz="900" dirty="0">
              <a:latin typeface="Arial Narrow"/>
            </a:endParaRPr>
          </a:p>
          <a:p>
            <a:pPr defTabSz="457189">
              <a:defRPr/>
            </a:pPr>
            <a:r>
              <a:rPr lang="en-AU" sz="900" dirty="0">
                <a:latin typeface="Arial Narrow"/>
              </a:rPr>
              <a:t>This stage consisted of the following activities:</a:t>
            </a:r>
          </a:p>
          <a:p>
            <a:pPr marL="140277" indent="-140277" defTabSz="457189">
              <a:buClr>
                <a:schemeClr val="tx2"/>
              </a:buClr>
              <a:buSzPct val="100000"/>
              <a:buFont typeface="Arial" panose="020B0604020202020204" pitchFamily="34" charset="0"/>
              <a:buChar char="•"/>
              <a:defRPr/>
            </a:pPr>
            <a:r>
              <a:rPr lang="en-AU" sz="900" dirty="0">
                <a:latin typeface="Arial Narrow"/>
              </a:rPr>
              <a:t>Provider report review</a:t>
            </a:r>
          </a:p>
          <a:p>
            <a:pPr marL="140277" indent="-140277" defTabSz="457189">
              <a:buClr>
                <a:schemeClr val="tx2"/>
              </a:buClr>
              <a:buSzPct val="100000"/>
              <a:buFont typeface="Arial" panose="020B0604020202020204" pitchFamily="34" charset="0"/>
              <a:buChar char="•"/>
              <a:defRPr/>
            </a:pPr>
            <a:r>
              <a:rPr lang="en-AU" sz="900" dirty="0">
                <a:latin typeface="Arial Narrow"/>
              </a:rPr>
              <a:t>Consultation: cadets, employers, providers, industry representatives </a:t>
            </a:r>
          </a:p>
          <a:p>
            <a:pPr marL="140277" indent="-140277" defTabSz="457189">
              <a:buClr>
                <a:schemeClr val="tx2"/>
              </a:buClr>
              <a:buSzPct val="100000"/>
              <a:buFont typeface="Arial" panose="020B0604020202020204" pitchFamily="34" charset="0"/>
              <a:buChar char="•"/>
              <a:defRPr/>
            </a:pPr>
            <a:r>
              <a:rPr kumimoji="0" lang="en-AU" sz="900" b="0" i="0" u="none" strike="noStrike" kern="1200" cap="none" spc="0" normalizeH="0" baseline="0" noProof="0" dirty="0">
                <a:ln>
                  <a:noFill/>
                </a:ln>
                <a:effectLst/>
                <a:uLnTx/>
                <a:uFillTx/>
                <a:latin typeface="Arial Narrow"/>
                <a:ea typeface="+mn-ea"/>
                <a:cs typeface="+mn-cs"/>
              </a:rPr>
              <a:t>Survey: Cadet and employer</a:t>
            </a:r>
            <a:endParaRPr kumimoji="0" lang="en-AU" sz="900" b="1" i="0" u="none" strike="noStrike" kern="1200" cap="none" spc="0" normalizeH="0" baseline="0" dirty="0">
              <a:ln>
                <a:noFill/>
              </a:ln>
              <a:effectLst/>
              <a:uLnTx/>
              <a:uFillTx/>
              <a:latin typeface="Arial Narrow"/>
              <a:ea typeface="+mn-ea"/>
              <a:cs typeface="+mn-cs"/>
            </a:endParaRPr>
          </a:p>
          <a:p>
            <a:pPr marR="0" lvl="0" algn="l" defTabSz="457189" rtl="0" eaLnBrk="1" fontAlgn="auto" latinLnBrk="0" hangingPunct="1">
              <a:lnSpc>
                <a:spcPct val="100000"/>
              </a:lnSpc>
              <a:spcBef>
                <a:spcPts val="0"/>
              </a:spcBef>
              <a:spcAft>
                <a:spcPts val="0"/>
              </a:spcAft>
              <a:buClrTx/>
              <a:buSzTx/>
              <a:tabLst/>
              <a:defRPr/>
            </a:pPr>
            <a:r>
              <a:rPr kumimoji="0" lang="en-US" sz="900" i="0" u="none" strike="noStrike" kern="1200" cap="none" spc="0" normalizeH="0" baseline="0" noProof="0" dirty="0">
                <a:ln>
                  <a:noFill/>
                </a:ln>
                <a:effectLst/>
                <a:uLnTx/>
                <a:uFillTx/>
                <a:latin typeface="Arial Narrow"/>
                <a:ea typeface="+mn-ea"/>
                <a:cs typeface="+mn-cs"/>
              </a:rPr>
              <a:t>[Please see </a:t>
            </a:r>
            <a:r>
              <a:rPr lang="en-US" sz="900" u="sng" dirty="0">
                <a:latin typeface="Arial Narrow"/>
              </a:rPr>
              <a:t>Appendix D</a:t>
            </a:r>
            <a:r>
              <a:rPr kumimoji="0" lang="en-US" sz="900" i="0" u="none" strike="noStrike" kern="1200" cap="none" spc="0" normalizeH="0" baseline="0" noProof="0" dirty="0">
                <a:ln>
                  <a:noFill/>
                </a:ln>
                <a:effectLst/>
                <a:uLnTx/>
                <a:uFillTx/>
                <a:latin typeface="Arial Narrow"/>
                <a:ea typeface="+mn-ea"/>
                <a:cs typeface="+mn-cs"/>
              </a:rPr>
              <a:t> for further detail on fieldwork] </a:t>
            </a:r>
            <a:endParaRPr lang="en-AU" sz="900" b="1" dirty="0">
              <a:latin typeface="Arial Narrow"/>
            </a:endParaRPr>
          </a:p>
          <a:p>
            <a:pPr defTabSz="457189">
              <a:defRPr/>
            </a:pPr>
            <a:endParaRPr lang="en-AU" sz="900" b="1" dirty="0">
              <a:latin typeface="Arial Narrow"/>
            </a:endParaRPr>
          </a:p>
          <a:p>
            <a:pPr marR="0" lvl="0" algn="l" defTabSz="457189" rtl="0" eaLnBrk="1" fontAlgn="auto" latinLnBrk="0" hangingPunct="1">
              <a:lnSpc>
                <a:spcPct val="100000"/>
              </a:lnSpc>
              <a:spcBef>
                <a:spcPts val="0"/>
              </a:spcBef>
              <a:spcAft>
                <a:spcPts val="0"/>
              </a:spcAft>
              <a:buClrTx/>
              <a:buSzTx/>
              <a:tabLst/>
              <a:defRPr/>
            </a:pPr>
            <a:r>
              <a:rPr lang="en-US" sz="900" b="1" dirty="0">
                <a:latin typeface="Arial Narrow"/>
              </a:rPr>
              <a:t>Deliverable: </a:t>
            </a:r>
            <a:r>
              <a:rPr lang="en-US" sz="900" dirty="0">
                <a:latin typeface="Arial Narrow"/>
              </a:rPr>
              <a:t>Interim Report #2 (July 2023)</a:t>
            </a:r>
            <a:endParaRPr kumimoji="0" lang="en-US" sz="900" i="0" u="none" strike="noStrike" kern="1200" cap="none" spc="0" normalizeH="0" baseline="0" noProof="0" dirty="0">
              <a:ln>
                <a:noFill/>
              </a:ln>
              <a:effectLst/>
              <a:uLnTx/>
              <a:uFillTx/>
              <a:latin typeface="Arial Narrow"/>
              <a:ea typeface="+mn-ea"/>
              <a:cs typeface="+mn-cs"/>
            </a:endParaRPr>
          </a:p>
        </p:txBody>
      </p:sp>
      <p:sp>
        <p:nvSpPr>
          <p:cNvPr id="37" name="Rectangle 36">
            <a:extLst>
              <a:ext uri="{FF2B5EF4-FFF2-40B4-BE49-F238E27FC236}">
                <a16:creationId xmlns:a16="http://schemas.microsoft.com/office/drawing/2014/main" id="{091CC4C4-D10C-D739-3824-893813FE9EC7}"/>
              </a:ext>
              <a:ext uri="{C183D7F6-B498-43B3-948B-1728B52AA6E4}">
                <adec:decorative xmlns:adec="http://schemas.microsoft.com/office/drawing/2017/decorative" val="1"/>
              </a:ext>
            </a:extLst>
          </p:cNvPr>
          <p:cNvSpPr/>
          <p:nvPr/>
        </p:nvSpPr>
        <p:spPr>
          <a:xfrm>
            <a:off x="5407753" y="3666053"/>
            <a:ext cx="1169691" cy="223730"/>
          </a:xfrm>
          <a:prstGeom prst="rect">
            <a:avLst/>
          </a:prstGeom>
          <a:solidFill>
            <a:schemeClr val="bg2">
              <a:lumMod val="9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7" tIns="42203" rIns="84407" bIns="42203" numCol="1" spcCol="0" rtlCol="0" fromWordArt="0" anchor="t" anchorCtr="0" forceAA="0" compatLnSpc="1">
            <a:prstTxWarp prst="textNoShape">
              <a:avLst/>
            </a:prstTxWarp>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900" b="1">
                <a:solidFill>
                  <a:schemeClr val="tx1"/>
                </a:solidFill>
                <a:latin typeface="Arial Narrow"/>
              </a:rPr>
              <a:t>March – July</a:t>
            </a:r>
            <a:r>
              <a:rPr kumimoji="0" lang="en-AU" sz="900" b="1" i="0" u="none" strike="noStrike" kern="1200" cap="none" spc="0" normalizeH="0" baseline="0" noProof="0">
                <a:ln>
                  <a:noFill/>
                </a:ln>
                <a:solidFill>
                  <a:schemeClr val="tx1"/>
                </a:solidFill>
                <a:effectLst/>
                <a:uLnTx/>
                <a:uFillTx/>
                <a:latin typeface="Arial Narrow"/>
                <a:ea typeface="+mn-ea"/>
                <a:cs typeface="+mn-cs"/>
              </a:rPr>
              <a:t> 2023</a:t>
            </a:r>
            <a:endParaRPr kumimoji="0" lang="en-US" sz="900" b="0" i="0" u="none" strike="noStrike" kern="1200" cap="none" spc="0" normalizeH="0" baseline="0" noProof="0">
              <a:ln>
                <a:noFill/>
              </a:ln>
              <a:solidFill>
                <a:schemeClr val="tx1"/>
              </a:solidFill>
              <a:effectLst/>
              <a:uLnTx/>
              <a:uFillTx/>
              <a:latin typeface="Arial Narrow"/>
              <a:ea typeface="+mn-ea"/>
              <a:cs typeface="+mn-cs"/>
            </a:endParaRPr>
          </a:p>
        </p:txBody>
      </p:sp>
    </p:spTree>
    <p:extLst>
      <p:ext uri="{BB962C8B-B14F-4D97-AF65-F5344CB8AC3E}">
        <p14:creationId xmlns:p14="http://schemas.microsoft.com/office/powerpoint/2010/main" val="22636444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Graphic 119">
            <a:extLst>
              <a:ext uri="{FF2B5EF4-FFF2-40B4-BE49-F238E27FC236}">
                <a16:creationId xmlns:a16="http://schemas.microsoft.com/office/drawing/2014/main" id="{3C7AD0C4-5D9F-CDD4-00B8-2DE5FCB73A25}"/>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5400000">
            <a:off x="9232772" y="3484362"/>
            <a:ext cx="710108" cy="382157"/>
          </a:xfrm>
          <a:prstGeom prst="rect">
            <a:avLst/>
          </a:prstGeom>
        </p:spPr>
      </p:pic>
      <p:sp>
        <p:nvSpPr>
          <p:cNvPr id="9" name="Rectangle 8">
            <a:extLst>
              <a:ext uri="{FF2B5EF4-FFF2-40B4-BE49-F238E27FC236}">
                <a16:creationId xmlns:a16="http://schemas.microsoft.com/office/drawing/2014/main" id="{F69DA818-D1C0-25E5-592D-4FB66846DA92}"/>
              </a:ext>
              <a:ext uri="{C183D7F6-B498-43B3-948B-1728B52AA6E4}">
                <adec:decorative xmlns:adec="http://schemas.microsoft.com/office/drawing/2017/decorative" val="1"/>
              </a:ext>
            </a:extLst>
          </p:cNvPr>
          <p:cNvSpPr/>
          <p:nvPr/>
        </p:nvSpPr>
        <p:spPr>
          <a:xfrm>
            <a:off x="8308438" y="3516651"/>
            <a:ext cx="1162566"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8" name="Rectangle 7">
            <a:extLst>
              <a:ext uri="{FF2B5EF4-FFF2-40B4-BE49-F238E27FC236}">
                <a16:creationId xmlns:a16="http://schemas.microsoft.com/office/drawing/2014/main" id="{85EF1A74-6639-6E57-03DE-F80F4A3528AF}"/>
              </a:ext>
              <a:ext uri="{C183D7F6-B498-43B3-948B-1728B52AA6E4}">
                <adec:decorative xmlns:adec="http://schemas.microsoft.com/office/drawing/2017/decorative" val="1"/>
              </a:ext>
            </a:extLst>
          </p:cNvPr>
          <p:cNvSpPr/>
          <p:nvPr/>
        </p:nvSpPr>
        <p:spPr>
          <a:xfrm>
            <a:off x="6613458" y="4133723"/>
            <a:ext cx="1584462" cy="265478"/>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5" name="Rectangle 4">
            <a:extLst>
              <a:ext uri="{FF2B5EF4-FFF2-40B4-BE49-F238E27FC236}">
                <a16:creationId xmlns:a16="http://schemas.microsoft.com/office/drawing/2014/main" id="{7166E833-37AA-2A61-F876-6836FCF00D50}"/>
              </a:ext>
              <a:ext uri="{C183D7F6-B498-43B3-948B-1728B52AA6E4}">
                <adec:decorative xmlns:adec="http://schemas.microsoft.com/office/drawing/2017/decorative" val="1"/>
              </a:ext>
            </a:extLst>
          </p:cNvPr>
          <p:cNvSpPr/>
          <p:nvPr/>
        </p:nvSpPr>
        <p:spPr>
          <a:xfrm>
            <a:off x="1310618" y="3468826"/>
            <a:ext cx="1295353"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2" name="Text Placeholder 1">
            <a:extLst>
              <a:ext uri="{FF2B5EF4-FFF2-40B4-BE49-F238E27FC236}">
                <a16:creationId xmlns:a16="http://schemas.microsoft.com/office/drawing/2014/main" id="{31E4C229-A1DE-E49F-E336-A8AAB3D081AA}"/>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AU" dirty="0"/>
              <a:t>The Goanna Education project provided tailored support to cadets, alongside an intensive upskilling period before entering the workplace. Employers were engaged in tailoring training content to their needs, however they largely adapted existing models.</a:t>
            </a:r>
          </a:p>
        </p:txBody>
      </p:sp>
      <p:sp>
        <p:nvSpPr>
          <p:cNvPr id="3" name="Title 2">
            <a:extLst>
              <a:ext uri="{FF2B5EF4-FFF2-40B4-BE49-F238E27FC236}">
                <a16:creationId xmlns:a16="http://schemas.microsoft.com/office/drawing/2014/main" id="{D93D4DA3-856C-8991-1CAA-F0BC0706ED58}"/>
              </a:ext>
              <a:ext uri="{C183D7F6-B498-43B3-948B-1728B52AA6E4}">
                <adec:decorative xmlns:adec="http://schemas.microsoft.com/office/drawing/2017/decorative" val="1"/>
              </a:ext>
            </a:extLst>
          </p:cNvPr>
          <p:cNvSpPr>
            <a:spLocks noGrp="1"/>
          </p:cNvSpPr>
          <p:nvPr>
            <p:ph type="title"/>
          </p:nvPr>
        </p:nvSpPr>
        <p:spPr>
          <a:ln>
            <a:noFill/>
          </a:ln>
        </p:spPr>
        <p:txBody>
          <a:bodyPr/>
          <a:lstStyle/>
          <a:p>
            <a:r>
              <a:rPr lang="en-US" dirty="0"/>
              <a:t>Goanna Education | Overview of the model</a:t>
            </a:r>
            <a:endParaRPr lang="en-AU" dirty="0"/>
          </a:p>
        </p:txBody>
      </p:sp>
      <p:sp>
        <p:nvSpPr>
          <p:cNvPr id="4" name="Slide Number Placeholder 3">
            <a:extLst>
              <a:ext uri="{FF2B5EF4-FFF2-40B4-BE49-F238E27FC236}">
                <a16:creationId xmlns:a16="http://schemas.microsoft.com/office/drawing/2014/main" id="{3AC145B7-8956-C445-C930-BF7274DE7645}"/>
              </a:ext>
              <a:ext uri="{C183D7F6-B498-43B3-948B-1728B52AA6E4}">
                <adec:decorative xmlns:adec="http://schemas.microsoft.com/office/drawing/2017/decorative" val="1"/>
              </a:ext>
            </a:extLst>
          </p:cNvPr>
          <p:cNvSpPr>
            <a:spLocks noGrp="1"/>
          </p:cNvSpPr>
          <p:nvPr>
            <p:ph type="sldNum" sz="quarter" idx="11"/>
          </p:nvPr>
        </p:nvSpPr>
        <p:spPr>
          <a:xfrm>
            <a:off x="9443227" y="6295928"/>
            <a:ext cx="335678" cy="365125"/>
          </a:xfrm>
        </p:spPr>
        <p:txBody>
          <a:bodyPr/>
          <a:lstStyle/>
          <a:p>
            <a:fld id="{2ED7E6EB-FFB6-2B46-ABEA-442EF21ADA9F}" type="slidenum">
              <a:rPr lang="en-US" smtClean="0"/>
              <a:pPr/>
              <a:t>59</a:t>
            </a:fld>
            <a:endParaRPr lang="en-US"/>
          </a:p>
        </p:txBody>
      </p:sp>
      <p:sp>
        <p:nvSpPr>
          <p:cNvPr id="105" name="Rectangle 104">
            <a:extLst>
              <a:ext uri="{FF2B5EF4-FFF2-40B4-BE49-F238E27FC236}">
                <a16:creationId xmlns:a16="http://schemas.microsoft.com/office/drawing/2014/main" id="{55B0DB95-9F61-0AFA-58A8-FFD0ED6012A0}"/>
              </a:ext>
              <a:ext uri="{C183D7F6-B498-43B3-948B-1728B52AA6E4}">
                <adec:decorative xmlns:adec="http://schemas.microsoft.com/office/drawing/2017/decorative" val="1"/>
              </a:ext>
            </a:extLst>
          </p:cNvPr>
          <p:cNvSpPr/>
          <p:nvPr/>
        </p:nvSpPr>
        <p:spPr>
          <a:xfrm>
            <a:off x="2894902" y="4101563"/>
            <a:ext cx="2423101" cy="265332"/>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06" name="Rectangle 105">
            <a:extLst>
              <a:ext uri="{FF2B5EF4-FFF2-40B4-BE49-F238E27FC236}">
                <a16:creationId xmlns:a16="http://schemas.microsoft.com/office/drawing/2014/main" id="{74E36EDF-BB38-0FCA-69C7-A745D5BBDDCB}"/>
              </a:ext>
              <a:ext uri="{C183D7F6-B498-43B3-948B-1728B52AA6E4}">
                <adec:decorative xmlns:adec="http://schemas.microsoft.com/office/drawing/2017/decorative" val="1"/>
              </a:ext>
            </a:extLst>
          </p:cNvPr>
          <p:cNvSpPr/>
          <p:nvPr/>
        </p:nvSpPr>
        <p:spPr>
          <a:xfrm>
            <a:off x="165148" y="3465880"/>
            <a:ext cx="1154974"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07" name="Rectangle 106">
            <a:extLst>
              <a:ext uri="{FF2B5EF4-FFF2-40B4-BE49-F238E27FC236}">
                <a16:creationId xmlns:a16="http://schemas.microsoft.com/office/drawing/2014/main" id="{4915615E-FFB4-5F0F-0308-3618DFA6EACB}"/>
              </a:ext>
              <a:ext uri="{C183D7F6-B498-43B3-948B-1728B52AA6E4}">
                <adec:decorative xmlns:adec="http://schemas.microsoft.com/office/drawing/2017/decorative" val="1"/>
              </a:ext>
            </a:extLst>
          </p:cNvPr>
          <p:cNvSpPr/>
          <p:nvPr/>
        </p:nvSpPr>
        <p:spPr>
          <a:xfrm>
            <a:off x="1348531" y="3514848"/>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Selection</a:t>
            </a:r>
          </a:p>
        </p:txBody>
      </p:sp>
      <p:sp>
        <p:nvSpPr>
          <p:cNvPr id="108" name="Rectangle 107">
            <a:extLst>
              <a:ext uri="{FF2B5EF4-FFF2-40B4-BE49-F238E27FC236}">
                <a16:creationId xmlns:a16="http://schemas.microsoft.com/office/drawing/2014/main" id="{36F4FE63-A284-7D4E-8CFC-12A5AD977633}"/>
              </a:ext>
              <a:ext uri="{C183D7F6-B498-43B3-948B-1728B52AA6E4}">
                <adec:decorative xmlns:adec="http://schemas.microsoft.com/office/drawing/2017/decorative" val="1"/>
              </a:ext>
            </a:extLst>
          </p:cNvPr>
          <p:cNvSpPr/>
          <p:nvPr/>
        </p:nvSpPr>
        <p:spPr>
          <a:xfrm>
            <a:off x="3575285" y="4105728"/>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Matching</a:t>
            </a:r>
          </a:p>
        </p:txBody>
      </p:sp>
      <p:sp>
        <p:nvSpPr>
          <p:cNvPr id="109" name="Rectangle 108">
            <a:extLst>
              <a:ext uri="{FF2B5EF4-FFF2-40B4-BE49-F238E27FC236}">
                <a16:creationId xmlns:a16="http://schemas.microsoft.com/office/drawing/2014/main" id="{EC85E6C4-EA8E-FCA3-4667-8853BA24EAF0}"/>
              </a:ext>
              <a:ext uri="{C183D7F6-B498-43B3-948B-1728B52AA6E4}">
                <adec:decorative xmlns:adec="http://schemas.microsoft.com/office/drawing/2017/decorative" val="1"/>
              </a:ext>
            </a:extLst>
          </p:cNvPr>
          <p:cNvSpPr/>
          <p:nvPr/>
        </p:nvSpPr>
        <p:spPr>
          <a:xfrm>
            <a:off x="249508" y="3511911"/>
            <a:ext cx="1274534" cy="257001"/>
          </a:xfrm>
          <a:prstGeom prst="rect">
            <a:avLst/>
          </a:prstGeom>
          <a:noFill/>
          <a:ln w="285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Attraction</a:t>
            </a:r>
          </a:p>
        </p:txBody>
      </p:sp>
      <p:sp>
        <p:nvSpPr>
          <p:cNvPr id="111" name="Rectangle 110">
            <a:extLst>
              <a:ext uri="{FF2B5EF4-FFF2-40B4-BE49-F238E27FC236}">
                <a16:creationId xmlns:a16="http://schemas.microsoft.com/office/drawing/2014/main" id="{48C8A0E8-F031-0818-5C18-C9B5F44FA670}"/>
              </a:ext>
              <a:ext uri="{C183D7F6-B498-43B3-948B-1728B52AA6E4}">
                <adec:decorative xmlns:adec="http://schemas.microsoft.com/office/drawing/2017/decorative" val="1"/>
              </a:ext>
            </a:extLst>
          </p:cNvPr>
          <p:cNvSpPr/>
          <p:nvPr/>
        </p:nvSpPr>
        <p:spPr>
          <a:xfrm>
            <a:off x="4294288" y="2863515"/>
            <a:ext cx="1270828" cy="257001"/>
          </a:xfrm>
          <a:prstGeom prst="rect">
            <a:avLst/>
          </a:prstGeom>
          <a:noFill/>
          <a:ln w="285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Preparation</a:t>
            </a:r>
          </a:p>
        </p:txBody>
      </p:sp>
      <p:sp>
        <p:nvSpPr>
          <p:cNvPr id="113" name="Rectangle 112">
            <a:extLst>
              <a:ext uri="{FF2B5EF4-FFF2-40B4-BE49-F238E27FC236}">
                <a16:creationId xmlns:a16="http://schemas.microsoft.com/office/drawing/2014/main" id="{DE83E2C7-F449-9F36-6695-5BA2EDF72E95}"/>
              </a:ext>
              <a:ext uri="{C183D7F6-B498-43B3-948B-1728B52AA6E4}">
                <adec:decorative xmlns:adec="http://schemas.microsoft.com/office/drawing/2017/decorative" val="1"/>
              </a:ext>
            </a:extLst>
          </p:cNvPr>
          <p:cNvSpPr/>
          <p:nvPr/>
        </p:nvSpPr>
        <p:spPr>
          <a:xfrm>
            <a:off x="5595086" y="3455252"/>
            <a:ext cx="713341" cy="3620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14" name="Rectangle 113">
            <a:extLst>
              <a:ext uri="{FF2B5EF4-FFF2-40B4-BE49-F238E27FC236}">
                <a16:creationId xmlns:a16="http://schemas.microsoft.com/office/drawing/2014/main" id="{10982D71-3786-943B-2237-7548F8A977A3}"/>
              </a:ext>
              <a:ext uri="{C183D7F6-B498-43B3-948B-1728B52AA6E4}">
                <adec:decorative xmlns:adec="http://schemas.microsoft.com/office/drawing/2017/decorative" val="1"/>
              </a:ext>
            </a:extLst>
          </p:cNvPr>
          <p:cNvSpPr/>
          <p:nvPr/>
        </p:nvSpPr>
        <p:spPr>
          <a:xfrm>
            <a:off x="8513323" y="3546939"/>
            <a:ext cx="1274168"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Transition</a:t>
            </a:r>
          </a:p>
        </p:txBody>
      </p:sp>
      <p:sp>
        <p:nvSpPr>
          <p:cNvPr id="116" name="Rectangle 115">
            <a:extLst>
              <a:ext uri="{FF2B5EF4-FFF2-40B4-BE49-F238E27FC236}">
                <a16:creationId xmlns:a16="http://schemas.microsoft.com/office/drawing/2014/main" id="{57B9C707-68B9-AB52-5D85-7DBBBB112F14}"/>
              </a:ext>
              <a:ext uri="{C183D7F6-B498-43B3-948B-1728B52AA6E4}">
                <adec:decorative xmlns:adec="http://schemas.microsoft.com/office/drawing/2017/decorative" val="1"/>
              </a:ext>
            </a:extLst>
          </p:cNvPr>
          <p:cNvSpPr/>
          <p:nvPr/>
        </p:nvSpPr>
        <p:spPr>
          <a:xfrm>
            <a:off x="2894011" y="2851104"/>
            <a:ext cx="2423994" cy="26769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17" name="Rectangle 116">
            <a:extLst>
              <a:ext uri="{FF2B5EF4-FFF2-40B4-BE49-F238E27FC236}">
                <a16:creationId xmlns:a16="http://schemas.microsoft.com/office/drawing/2014/main" id="{C5EB8672-F8CF-C1C6-3F5D-6870891FA2FA}"/>
              </a:ext>
              <a:ext uri="{C183D7F6-B498-43B3-948B-1728B52AA6E4}">
                <adec:decorative xmlns:adec="http://schemas.microsoft.com/office/drawing/2017/decorative" val="1"/>
              </a:ext>
            </a:extLst>
          </p:cNvPr>
          <p:cNvSpPr/>
          <p:nvPr/>
        </p:nvSpPr>
        <p:spPr>
          <a:xfrm>
            <a:off x="6574901" y="2946002"/>
            <a:ext cx="1623020" cy="265478"/>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18" name="Rectangle 117">
            <a:extLst>
              <a:ext uri="{FF2B5EF4-FFF2-40B4-BE49-F238E27FC236}">
                <a16:creationId xmlns:a16="http://schemas.microsoft.com/office/drawing/2014/main" id="{71287B0D-D01C-A08C-319B-B28C5D0D3218}"/>
              </a:ext>
              <a:ext uri="{C183D7F6-B498-43B3-948B-1728B52AA6E4}">
                <adec:decorative xmlns:adec="http://schemas.microsoft.com/office/drawing/2017/decorative" val="1"/>
              </a:ext>
            </a:extLst>
          </p:cNvPr>
          <p:cNvSpPr/>
          <p:nvPr/>
        </p:nvSpPr>
        <p:spPr>
          <a:xfrm>
            <a:off x="3003844" y="2843819"/>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Formal learning</a:t>
            </a:r>
          </a:p>
        </p:txBody>
      </p:sp>
      <p:sp>
        <p:nvSpPr>
          <p:cNvPr id="119" name="Rectangle 118">
            <a:extLst>
              <a:ext uri="{FF2B5EF4-FFF2-40B4-BE49-F238E27FC236}">
                <a16:creationId xmlns:a16="http://schemas.microsoft.com/office/drawing/2014/main" id="{6454C5AF-BB93-5052-227D-F8984816AB4A}"/>
              </a:ext>
              <a:ext uri="{C183D7F6-B498-43B3-948B-1728B52AA6E4}">
                <adec:decorative xmlns:adec="http://schemas.microsoft.com/office/drawing/2017/decorative" val="1"/>
              </a:ext>
            </a:extLst>
          </p:cNvPr>
          <p:cNvSpPr/>
          <p:nvPr/>
        </p:nvSpPr>
        <p:spPr>
          <a:xfrm>
            <a:off x="6760056" y="4136292"/>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Work placement</a:t>
            </a:r>
          </a:p>
        </p:txBody>
      </p:sp>
      <p:pic>
        <p:nvPicPr>
          <p:cNvPr id="121" name="Graphic 120">
            <a:extLst>
              <a:ext uri="{FF2B5EF4-FFF2-40B4-BE49-F238E27FC236}">
                <a16:creationId xmlns:a16="http://schemas.microsoft.com/office/drawing/2014/main" id="{644EF5CA-6381-D046-FFF6-A8A2CC1740D8}"/>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10397" y="3488011"/>
            <a:ext cx="304800" cy="304800"/>
          </a:xfrm>
          <a:prstGeom prst="rect">
            <a:avLst/>
          </a:prstGeom>
        </p:spPr>
      </p:pic>
      <p:pic>
        <p:nvPicPr>
          <p:cNvPr id="122" name="Graphic 121">
            <a:extLst>
              <a:ext uri="{FF2B5EF4-FFF2-40B4-BE49-F238E27FC236}">
                <a16:creationId xmlns:a16="http://schemas.microsoft.com/office/drawing/2014/main" id="{3120100D-4CC7-98B0-CBF0-FBA457F17DCB}"/>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78123" y="3566965"/>
            <a:ext cx="186580" cy="186580"/>
          </a:xfrm>
          <a:prstGeom prst="rect">
            <a:avLst/>
          </a:prstGeom>
        </p:spPr>
      </p:pic>
      <p:pic>
        <p:nvPicPr>
          <p:cNvPr id="123" name="Graphic 122">
            <a:extLst>
              <a:ext uri="{FF2B5EF4-FFF2-40B4-BE49-F238E27FC236}">
                <a16:creationId xmlns:a16="http://schemas.microsoft.com/office/drawing/2014/main" id="{7B51F920-7741-3EE1-EA8E-472C12C91E7A}"/>
              </a:ext>
              <a:ext uri="{C183D7F6-B498-43B3-948B-1728B52AA6E4}">
                <adec:decorative xmlns:adec="http://schemas.microsoft.com/office/drawing/2017/decorative" val="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3741411" y="4147182"/>
            <a:ext cx="186581" cy="186581"/>
          </a:xfrm>
          <a:prstGeom prst="rect">
            <a:avLst/>
          </a:prstGeom>
        </p:spPr>
      </p:pic>
      <p:pic>
        <p:nvPicPr>
          <p:cNvPr id="124" name="Graphic 123">
            <a:extLst>
              <a:ext uri="{FF2B5EF4-FFF2-40B4-BE49-F238E27FC236}">
                <a16:creationId xmlns:a16="http://schemas.microsoft.com/office/drawing/2014/main" id="{87B8B7CC-BF7E-6E61-0F98-D543B637791B}"/>
              </a:ext>
              <a:ext uri="{C183D7F6-B498-43B3-948B-1728B52AA6E4}">
                <adec:decorative xmlns:adec="http://schemas.microsoft.com/office/drawing/2017/decorative" val="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4242505" y="2883194"/>
            <a:ext cx="186581" cy="186581"/>
          </a:xfrm>
          <a:prstGeom prst="rect">
            <a:avLst/>
          </a:prstGeom>
        </p:spPr>
      </p:pic>
      <p:pic>
        <p:nvPicPr>
          <p:cNvPr id="125" name="Graphic 124">
            <a:extLst>
              <a:ext uri="{FF2B5EF4-FFF2-40B4-BE49-F238E27FC236}">
                <a16:creationId xmlns:a16="http://schemas.microsoft.com/office/drawing/2014/main" id="{9F1E5563-0CA3-71FE-B0F0-5E1C2E0FC65B}"/>
              </a:ext>
              <a:ext uri="{C183D7F6-B498-43B3-948B-1728B52AA6E4}">
                <adec:decorative xmlns:adec="http://schemas.microsoft.com/office/drawing/2017/decorative" val="1"/>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2979212" y="2881641"/>
            <a:ext cx="189686" cy="189686"/>
          </a:xfrm>
          <a:prstGeom prst="rect">
            <a:avLst/>
          </a:prstGeom>
        </p:spPr>
      </p:pic>
      <p:pic>
        <p:nvPicPr>
          <p:cNvPr id="127" name="Graphic 126">
            <a:extLst>
              <a:ext uri="{FF2B5EF4-FFF2-40B4-BE49-F238E27FC236}">
                <a16:creationId xmlns:a16="http://schemas.microsoft.com/office/drawing/2014/main" id="{86B343A4-6C90-8712-9E7A-178536202F69}"/>
              </a:ext>
              <a:ext uri="{C183D7F6-B498-43B3-948B-1728B52AA6E4}">
                <adec:decorative xmlns:adec="http://schemas.microsoft.com/office/drawing/2017/decorative" val="1"/>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6712950" y="4153365"/>
            <a:ext cx="189686" cy="189686"/>
          </a:xfrm>
          <a:prstGeom prst="rect">
            <a:avLst/>
          </a:prstGeom>
        </p:spPr>
      </p:pic>
      <p:pic>
        <p:nvPicPr>
          <p:cNvPr id="128" name="Graphic 127">
            <a:extLst>
              <a:ext uri="{FF2B5EF4-FFF2-40B4-BE49-F238E27FC236}">
                <a16:creationId xmlns:a16="http://schemas.microsoft.com/office/drawing/2014/main" id="{2A3838B4-A36A-2955-AAE5-09FF259F5920}"/>
              </a:ext>
              <a:ext uri="{C183D7F6-B498-43B3-948B-1728B52AA6E4}">
                <adec:decorative xmlns:adec="http://schemas.microsoft.com/office/drawing/2017/decorative" val="1"/>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8540557" y="3586353"/>
            <a:ext cx="237613" cy="237613"/>
          </a:xfrm>
          <a:prstGeom prst="rect">
            <a:avLst/>
          </a:prstGeom>
        </p:spPr>
      </p:pic>
      <p:sp>
        <p:nvSpPr>
          <p:cNvPr id="129" name="Rectangle 128">
            <a:extLst>
              <a:ext uri="{FF2B5EF4-FFF2-40B4-BE49-F238E27FC236}">
                <a16:creationId xmlns:a16="http://schemas.microsoft.com/office/drawing/2014/main" id="{FE91A370-AF7B-4DF1-B1C7-63F68F4FFD47}"/>
              </a:ext>
              <a:ext uri="{C183D7F6-B498-43B3-948B-1728B52AA6E4}">
                <adec:decorative xmlns:adec="http://schemas.microsoft.com/office/drawing/2017/decorative" val="1"/>
              </a:ext>
            </a:extLst>
          </p:cNvPr>
          <p:cNvSpPr/>
          <p:nvPr/>
        </p:nvSpPr>
        <p:spPr>
          <a:xfrm>
            <a:off x="5570040" y="5553542"/>
            <a:ext cx="3955264" cy="307516"/>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131" name="Straight Connector 130">
            <a:extLst>
              <a:ext uri="{FF2B5EF4-FFF2-40B4-BE49-F238E27FC236}">
                <a16:creationId xmlns:a16="http://schemas.microsoft.com/office/drawing/2014/main" id="{DA6C0991-5346-763A-1ED1-191B47316104}"/>
              </a:ext>
              <a:ext uri="{C183D7F6-B498-43B3-948B-1728B52AA6E4}">
                <adec:decorative xmlns:adec="http://schemas.microsoft.com/office/drawing/2017/decorative" val="1"/>
              </a:ext>
            </a:extLst>
          </p:cNvPr>
          <p:cNvCxnSpPr>
            <a:cxnSpLocks/>
          </p:cNvCxnSpPr>
          <p:nvPr/>
        </p:nvCxnSpPr>
        <p:spPr>
          <a:xfrm>
            <a:off x="733424" y="3889797"/>
            <a:ext cx="0" cy="404957"/>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AB4BD4A8-CAB4-D0F1-2518-EED1BFD02079}"/>
              </a:ext>
              <a:ext uri="{C183D7F6-B498-43B3-948B-1728B52AA6E4}">
                <adec:decorative xmlns:adec="http://schemas.microsoft.com/office/drawing/2017/decorative" val="1"/>
              </a:ext>
            </a:extLst>
          </p:cNvPr>
          <p:cNvSpPr/>
          <p:nvPr/>
        </p:nvSpPr>
        <p:spPr>
          <a:xfrm>
            <a:off x="701856" y="4269496"/>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133" name="Straight Connector 132">
            <a:extLst>
              <a:ext uri="{FF2B5EF4-FFF2-40B4-BE49-F238E27FC236}">
                <a16:creationId xmlns:a16="http://schemas.microsoft.com/office/drawing/2014/main" id="{00BB7052-CF67-4220-8ED1-246C83D38838}"/>
              </a:ext>
              <a:ext uri="{C183D7F6-B498-43B3-948B-1728B52AA6E4}">
                <adec:decorative xmlns:adec="http://schemas.microsoft.com/office/drawing/2017/decorative" val="1"/>
              </a:ext>
            </a:extLst>
          </p:cNvPr>
          <p:cNvCxnSpPr>
            <a:cxnSpLocks/>
          </p:cNvCxnSpPr>
          <p:nvPr/>
        </p:nvCxnSpPr>
        <p:spPr>
          <a:xfrm flipV="1">
            <a:off x="1864063" y="3176205"/>
            <a:ext cx="0" cy="28836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34" name="Oval 133">
            <a:extLst>
              <a:ext uri="{FF2B5EF4-FFF2-40B4-BE49-F238E27FC236}">
                <a16:creationId xmlns:a16="http://schemas.microsoft.com/office/drawing/2014/main" id="{033D30D5-B890-F828-7D1A-86A2E8B1199F}"/>
              </a:ext>
              <a:ext uri="{C183D7F6-B498-43B3-948B-1728B52AA6E4}">
                <adec:decorative xmlns:adec="http://schemas.microsoft.com/office/drawing/2017/decorative" val="1"/>
              </a:ext>
            </a:extLst>
          </p:cNvPr>
          <p:cNvSpPr/>
          <p:nvPr/>
        </p:nvSpPr>
        <p:spPr>
          <a:xfrm flipV="1">
            <a:off x="1841593" y="3129735"/>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136" name="Straight Connector 135">
            <a:extLst>
              <a:ext uri="{FF2B5EF4-FFF2-40B4-BE49-F238E27FC236}">
                <a16:creationId xmlns:a16="http://schemas.microsoft.com/office/drawing/2014/main" id="{F8CF5D9A-04F0-BB63-1ED9-E77BD35A4F55}"/>
              </a:ext>
              <a:ext uri="{C183D7F6-B498-43B3-948B-1728B52AA6E4}">
                <adec:decorative xmlns:adec="http://schemas.microsoft.com/office/drawing/2017/decorative" val="1"/>
              </a:ext>
            </a:extLst>
          </p:cNvPr>
          <p:cNvCxnSpPr>
            <a:cxnSpLocks/>
          </p:cNvCxnSpPr>
          <p:nvPr/>
        </p:nvCxnSpPr>
        <p:spPr>
          <a:xfrm flipV="1">
            <a:off x="7217889" y="4411082"/>
            <a:ext cx="0" cy="19689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37" name="Oval 136">
            <a:extLst>
              <a:ext uri="{FF2B5EF4-FFF2-40B4-BE49-F238E27FC236}">
                <a16:creationId xmlns:a16="http://schemas.microsoft.com/office/drawing/2014/main" id="{193A3018-858B-4B49-F5C7-4D4C76FE2BBF}"/>
              </a:ext>
              <a:ext uri="{C183D7F6-B498-43B3-948B-1728B52AA6E4}">
                <adec:decorative xmlns:adec="http://schemas.microsoft.com/office/drawing/2017/decorative" val="1"/>
              </a:ext>
            </a:extLst>
          </p:cNvPr>
          <p:cNvSpPr/>
          <p:nvPr/>
        </p:nvSpPr>
        <p:spPr>
          <a:xfrm flipV="1">
            <a:off x="7199517" y="4613658"/>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141" name="Straight Connector 140">
            <a:extLst>
              <a:ext uri="{FF2B5EF4-FFF2-40B4-BE49-F238E27FC236}">
                <a16:creationId xmlns:a16="http://schemas.microsoft.com/office/drawing/2014/main" id="{C085394D-2800-A9B8-94B3-C28659EF8EA5}"/>
              </a:ext>
              <a:ext uri="{C183D7F6-B498-43B3-948B-1728B52AA6E4}">
                <adec:decorative xmlns:adec="http://schemas.microsoft.com/office/drawing/2017/decorative" val="1"/>
              </a:ext>
            </a:extLst>
          </p:cNvPr>
          <p:cNvCxnSpPr>
            <a:cxnSpLocks/>
          </p:cNvCxnSpPr>
          <p:nvPr/>
        </p:nvCxnSpPr>
        <p:spPr>
          <a:xfrm flipV="1">
            <a:off x="4188918" y="4399201"/>
            <a:ext cx="0" cy="166671"/>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42" name="Oval 141">
            <a:extLst>
              <a:ext uri="{FF2B5EF4-FFF2-40B4-BE49-F238E27FC236}">
                <a16:creationId xmlns:a16="http://schemas.microsoft.com/office/drawing/2014/main" id="{B3DA0082-B847-9BD2-588A-D29D9DA39DFF}"/>
              </a:ext>
              <a:ext uri="{C183D7F6-B498-43B3-948B-1728B52AA6E4}">
                <adec:decorative xmlns:adec="http://schemas.microsoft.com/office/drawing/2017/decorative" val="1"/>
              </a:ext>
            </a:extLst>
          </p:cNvPr>
          <p:cNvSpPr/>
          <p:nvPr/>
        </p:nvSpPr>
        <p:spPr>
          <a:xfrm flipV="1">
            <a:off x="4166059" y="4595799"/>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143" name="Straight Connector 142">
            <a:extLst>
              <a:ext uri="{FF2B5EF4-FFF2-40B4-BE49-F238E27FC236}">
                <a16:creationId xmlns:a16="http://schemas.microsoft.com/office/drawing/2014/main" id="{D726ECB1-6A7C-A984-E44B-6B5C926D239C}"/>
              </a:ext>
              <a:ext uri="{C183D7F6-B498-43B3-948B-1728B52AA6E4}">
                <adec:decorative xmlns:adec="http://schemas.microsoft.com/office/drawing/2017/decorative" val="1"/>
              </a:ext>
            </a:extLst>
          </p:cNvPr>
          <p:cNvCxnSpPr>
            <a:cxnSpLocks/>
          </p:cNvCxnSpPr>
          <p:nvPr/>
        </p:nvCxnSpPr>
        <p:spPr>
          <a:xfrm flipV="1">
            <a:off x="4142810" y="2718646"/>
            <a:ext cx="0" cy="97580"/>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44" name="Oval 143">
            <a:extLst>
              <a:ext uri="{FF2B5EF4-FFF2-40B4-BE49-F238E27FC236}">
                <a16:creationId xmlns:a16="http://schemas.microsoft.com/office/drawing/2014/main" id="{7DDB4311-2518-BCCA-B84C-AAB5BA543194}"/>
              </a:ext>
              <a:ext uri="{C183D7F6-B498-43B3-948B-1728B52AA6E4}">
                <adec:decorative xmlns:adec="http://schemas.microsoft.com/office/drawing/2017/decorative" val="1"/>
              </a:ext>
            </a:extLst>
          </p:cNvPr>
          <p:cNvSpPr/>
          <p:nvPr/>
        </p:nvSpPr>
        <p:spPr>
          <a:xfrm flipV="1">
            <a:off x="4120340" y="2672176"/>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cxnSp>
        <p:nvCxnSpPr>
          <p:cNvPr id="145" name="Straight Connector 144">
            <a:extLst>
              <a:ext uri="{FF2B5EF4-FFF2-40B4-BE49-F238E27FC236}">
                <a16:creationId xmlns:a16="http://schemas.microsoft.com/office/drawing/2014/main" id="{280AD50B-7A66-E1A2-3870-A284CF23E9FB}"/>
              </a:ext>
              <a:ext uri="{C183D7F6-B498-43B3-948B-1728B52AA6E4}">
                <adec:decorative xmlns:adec="http://schemas.microsoft.com/office/drawing/2017/decorative" val="1"/>
              </a:ext>
            </a:extLst>
          </p:cNvPr>
          <p:cNvCxnSpPr>
            <a:cxnSpLocks/>
          </p:cNvCxnSpPr>
          <p:nvPr/>
        </p:nvCxnSpPr>
        <p:spPr>
          <a:xfrm flipV="1">
            <a:off x="7344066" y="2782967"/>
            <a:ext cx="0" cy="13627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
        <p:nvSpPr>
          <p:cNvPr id="149" name="Oval 148">
            <a:extLst>
              <a:ext uri="{FF2B5EF4-FFF2-40B4-BE49-F238E27FC236}">
                <a16:creationId xmlns:a16="http://schemas.microsoft.com/office/drawing/2014/main" id="{668420A2-8514-04C0-B043-AC7B31DAC218}"/>
              </a:ext>
              <a:ext uri="{C183D7F6-B498-43B3-948B-1728B52AA6E4}">
                <adec:decorative xmlns:adec="http://schemas.microsoft.com/office/drawing/2017/decorative" val="1"/>
              </a:ext>
            </a:extLst>
          </p:cNvPr>
          <p:cNvSpPr/>
          <p:nvPr/>
        </p:nvSpPr>
        <p:spPr>
          <a:xfrm flipV="1">
            <a:off x="7321420" y="2722640"/>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52" name="Oval 151">
            <a:extLst>
              <a:ext uri="{FF2B5EF4-FFF2-40B4-BE49-F238E27FC236}">
                <a16:creationId xmlns:a16="http://schemas.microsoft.com/office/drawing/2014/main" id="{8644D5E2-4F25-B653-E474-F5463A7E628D}"/>
              </a:ext>
              <a:ext uri="{C183D7F6-B498-43B3-948B-1728B52AA6E4}">
                <adec:decorative xmlns:adec="http://schemas.microsoft.com/office/drawing/2017/decorative" val="1"/>
              </a:ext>
            </a:extLst>
          </p:cNvPr>
          <p:cNvSpPr/>
          <p:nvPr/>
        </p:nvSpPr>
        <p:spPr>
          <a:xfrm flipV="1">
            <a:off x="9076542" y="4099077"/>
            <a:ext cx="45719" cy="45719"/>
          </a:xfrm>
          <a:prstGeom prst="ellipse">
            <a:avLst/>
          </a:prstGeom>
          <a:solidFill>
            <a:schemeClr val="bg1"/>
          </a:solid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53" name="TextBox 152">
            <a:extLst>
              <a:ext uri="{FF2B5EF4-FFF2-40B4-BE49-F238E27FC236}">
                <a16:creationId xmlns:a16="http://schemas.microsoft.com/office/drawing/2014/main" id="{A6496F54-CEC1-95C1-C82D-796721CEFD8E}"/>
              </a:ext>
              <a:ext uri="{C183D7F6-B498-43B3-948B-1728B52AA6E4}">
                <adec:decorative xmlns:adec="http://schemas.microsoft.com/office/drawing/2017/decorative" val="1"/>
              </a:ext>
            </a:extLst>
          </p:cNvPr>
          <p:cNvSpPr txBox="1"/>
          <p:nvPr/>
        </p:nvSpPr>
        <p:spPr>
          <a:xfrm>
            <a:off x="5515321" y="5935696"/>
            <a:ext cx="4009983" cy="707886"/>
          </a:xfrm>
          <a:prstGeom prst="rect">
            <a:avLst/>
          </a:prstGeom>
          <a:solidFill>
            <a:schemeClr val="bg1"/>
          </a:solidFill>
        </p:spPr>
        <p:txBody>
          <a:bodyPr wrap="square" rtlCol="0">
            <a:spAutoFit/>
          </a:bodyPr>
          <a:lstStyle/>
          <a:p>
            <a:pPr marL="171450" indent="-171450" algn="l">
              <a:spcAft>
                <a:spcPts val="600"/>
              </a:spcAft>
              <a:buFont typeface="Arial" panose="020B0604020202020204" pitchFamily="34" charset="0"/>
              <a:buChar char="•"/>
            </a:pPr>
            <a:r>
              <a:rPr lang="en-AU" sz="1000"/>
              <a:t>Structured formal mentoring, and informal mentoring.</a:t>
            </a:r>
          </a:p>
          <a:p>
            <a:pPr marL="171450" indent="-171450" algn="l">
              <a:spcAft>
                <a:spcPts val="600"/>
              </a:spcAft>
              <a:buFont typeface="Arial" panose="020B0604020202020204" pitchFamily="34" charset="0"/>
              <a:buChar char="•"/>
            </a:pPr>
            <a:r>
              <a:rPr lang="en-AU" sz="1000"/>
              <a:t>Structured mentoring primarily delivered by ACS- one on one mentoring.</a:t>
            </a:r>
          </a:p>
          <a:p>
            <a:pPr marL="171450" indent="-171450" algn="l">
              <a:spcAft>
                <a:spcPts val="600"/>
              </a:spcAft>
              <a:buFont typeface="Arial" panose="020B0604020202020204" pitchFamily="34" charset="0"/>
              <a:buChar char="•"/>
            </a:pPr>
            <a:r>
              <a:rPr lang="en-AU" sz="1000"/>
              <a:t>Provide support and advice to employers.  </a:t>
            </a:r>
          </a:p>
        </p:txBody>
      </p:sp>
      <p:sp>
        <p:nvSpPr>
          <p:cNvPr id="154" name="Bent Arrow 153">
            <a:extLst>
              <a:ext uri="{FF2B5EF4-FFF2-40B4-BE49-F238E27FC236}">
                <a16:creationId xmlns:a16="http://schemas.microsoft.com/office/drawing/2014/main" id="{A87E322F-DAAA-0CEE-E5DD-B3BEEB7DA64C}"/>
              </a:ext>
              <a:ext uri="{C183D7F6-B498-43B3-948B-1728B52AA6E4}">
                <adec:decorative xmlns:adec="http://schemas.microsoft.com/office/drawing/2017/decorative" val="1"/>
              </a:ext>
            </a:extLst>
          </p:cNvPr>
          <p:cNvSpPr/>
          <p:nvPr/>
        </p:nvSpPr>
        <p:spPr>
          <a:xfrm>
            <a:off x="2333935" y="2847829"/>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55" name="Bent Arrow 154">
            <a:extLst>
              <a:ext uri="{FF2B5EF4-FFF2-40B4-BE49-F238E27FC236}">
                <a16:creationId xmlns:a16="http://schemas.microsoft.com/office/drawing/2014/main" id="{28ED5C9B-7267-3F39-B82F-04D93EB8F8C8}"/>
              </a:ext>
              <a:ext uri="{C183D7F6-B498-43B3-948B-1728B52AA6E4}">
                <adec:decorative xmlns:adec="http://schemas.microsoft.com/office/drawing/2017/decorative" val="1"/>
              </a:ext>
            </a:extLst>
          </p:cNvPr>
          <p:cNvSpPr/>
          <p:nvPr/>
        </p:nvSpPr>
        <p:spPr>
          <a:xfrm flipV="1">
            <a:off x="2336378" y="3725352"/>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56" name="Bent Arrow 155">
            <a:extLst>
              <a:ext uri="{FF2B5EF4-FFF2-40B4-BE49-F238E27FC236}">
                <a16:creationId xmlns:a16="http://schemas.microsoft.com/office/drawing/2014/main" id="{B0D424D4-0201-298C-BCA9-C972EC3378DF}"/>
              </a:ext>
              <a:ext uri="{C183D7F6-B498-43B3-948B-1728B52AA6E4}">
                <adec:decorative xmlns:adec="http://schemas.microsoft.com/office/drawing/2017/decorative" val="1"/>
              </a:ext>
            </a:extLst>
          </p:cNvPr>
          <p:cNvSpPr/>
          <p:nvPr/>
        </p:nvSpPr>
        <p:spPr>
          <a:xfrm flipH="1">
            <a:off x="5273688" y="2855819"/>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57" name="Bent Arrow 156">
            <a:extLst>
              <a:ext uri="{FF2B5EF4-FFF2-40B4-BE49-F238E27FC236}">
                <a16:creationId xmlns:a16="http://schemas.microsoft.com/office/drawing/2014/main" id="{3FC60310-76AA-20CC-424D-306FAF54E201}"/>
              </a:ext>
              <a:ext uri="{C183D7F6-B498-43B3-948B-1728B52AA6E4}">
                <adec:decorative xmlns:adec="http://schemas.microsoft.com/office/drawing/2017/decorative" val="1"/>
              </a:ext>
            </a:extLst>
          </p:cNvPr>
          <p:cNvSpPr/>
          <p:nvPr/>
        </p:nvSpPr>
        <p:spPr>
          <a:xfrm flipH="1" flipV="1">
            <a:off x="5273688" y="3720456"/>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58" name="Bent Arrow 157">
            <a:extLst>
              <a:ext uri="{FF2B5EF4-FFF2-40B4-BE49-F238E27FC236}">
                <a16:creationId xmlns:a16="http://schemas.microsoft.com/office/drawing/2014/main" id="{36B09889-5164-C532-A201-D1D6547374B3}"/>
              </a:ext>
              <a:ext uri="{C183D7F6-B498-43B3-948B-1728B52AA6E4}">
                <adec:decorative xmlns:adec="http://schemas.microsoft.com/office/drawing/2017/decorative" val="1"/>
              </a:ext>
            </a:extLst>
          </p:cNvPr>
          <p:cNvSpPr/>
          <p:nvPr/>
        </p:nvSpPr>
        <p:spPr>
          <a:xfrm>
            <a:off x="6036388" y="2942658"/>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59" name="Bent Arrow 158">
            <a:extLst>
              <a:ext uri="{FF2B5EF4-FFF2-40B4-BE49-F238E27FC236}">
                <a16:creationId xmlns:a16="http://schemas.microsoft.com/office/drawing/2014/main" id="{6E214D5E-CA1A-AB11-B924-B649ECF70CD5}"/>
              </a:ext>
              <a:ext uri="{C183D7F6-B498-43B3-948B-1728B52AA6E4}">
                <adec:decorative xmlns:adec="http://schemas.microsoft.com/office/drawing/2017/decorative" val="1"/>
              </a:ext>
            </a:extLst>
          </p:cNvPr>
          <p:cNvSpPr/>
          <p:nvPr/>
        </p:nvSpPr>
        <p:spPr>
          <a:xfrm flipH="1">
            <a:off x="7989906" y="2944273"/>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60" name="Bent Arrow 159">
            <a:extLst>
              <a:ext uri="{FF2B5EF4-FFF2-40B4-BE49-F238E27FC236}">
                <a16:creationId xmlns:a16="http://schemas.microsoft.com/office/drawing/2014/main" id="{03B9A678-7195-1879-BBBF-7E09BAA407C1}"/>
              </a:ext>
              <a:ext uri="{C183D7F6-B498-43B3-948B-1728B52AA6E4}">
                <adec:decorative xmlns:adec="http://schemas.microsoft.com/office/drawing/2017/decorative" val="1"/>
              </a:ext>
            </a:extLst>
          </p:cNvPr>
          <p:cNvSpPr/>
          <p:nvPr/>
        </p:nvSpPr>
        <p:spPr>
          <a:xfrm flipV="1">
            <a:off x="6040900" y="3752110"/>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61" name="Bent Arrow 160">
            <a:extLst>
              <a:ext uri="{FF2B5EF4-FFF2-40B4-BE49-F238E27FC236}">
                <a16:creationId xmlns:a16="http://schemas.microsoft.com/office/drawing/2014/main" id="{74BC528A-CB87-EC5F-73F8-8997CE9762FC}"/>
              </a:ext>
              <a:ext uri="{C183D7F6-B498-43B3-948B-1728B52AA6E4}">
                <adec:decorative xmlns:adec="http://schemas.microsoft.com/office/drawing/2017/decorative" val="1"/>
              </a:ext>
            </a:extLst>
          </p:cNvPr>
          <p:cNvSpPr/>
          <p:nvPr/>
        </p:nvSpPr>
        <p:spPr>
          <a:xfrm flipH="1" flipV="1">
            <a:off x="7994635" y="3757830"/>
            <a:ext cx="589012" cy="644008"/>
          </a:xfrm>
          <a:prstGeom prst="bentArrow">
            <a:avLst>
              <a:gd name="adj1" fmla="val 45778"/>
              <a:gd name="adj2" fmla="val 22975"/>
              <a:gd name="adj3" fmla="val 0"/>
              <a:gd name="adj4" fmla="val 71336"/>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62" name="TextBox 161">
            <a:extLst>
              <a:ext uri="{FF2B5EF4-FFF2-40B4-BE49-F238E27FC236}">
                <a16:creationId xmlns:a16="http://schemas.microsoft.com/office/drawing/2014/main" id="{85BC1E1B-779C-7EF1-564A-239DFFC0882D}"/>
              </a:ext>
              <a:ext uri="{C183D7F6-B498-43B3-948B-1728B52AA6E4}">
                <adec:decorative xmlns:adec="http://schemas.microsoft.com/office/drawing/2017/decorative" val="1"/>
              </a:ext>
            </a:extLst>
          </p:cNvPr>
          <p:cNvSpPr txBox="1"/>
          <p:nvPr/>
        </p:nvSpPr>
        <p:spPr>
          <a:xfrm>
            <a:off x="58608" y="1223945"/>
            <a:ext cx="2588291" cy="1862048"/>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dirty="0"/>
              <a:t>Cadet eligibility criteria of:</a:t>
            </a:r>
          </a:p>
          <a:p>
            <a:pPr marL="628650" lvl="2" indent="-171450">
              <a:buFont typeface="Arial" panose="020B0604020202020204" pitchFamily="34" charset="0"/>
              <a:buChar char="•"/>
            </a:pPr>
            <a:r>
              <a:rPr lang="en-AU" sz="1000" dirty="0"/>
              <a:t>Average abstract reasoning score</a:t>
            </a:r>
          </a:p>
          <a:p>
            <a:pPr marL="628650" lvl="2" indent="-171450">
              <a:buFont typeface="Arial" panose="020B0604020202020204" pitchFamily="34" charset="0"/>
              <a:buChar char="•"/>
            </a:pPr>
            <a:r>
              <a:rPr lang="en-AU" sz="1000" dirty="0"/>
              <a:t>Preferences for high abstract thinking, people orientation and open-minded approach to solving problems </a:t>
            </a:r>
          </a:p>
          <a:p>
            <a:pPr marL="628650" lvl="2" indent="-171450">
              <a:buFont typeface="Arial" panose="020B0604020202020204" pitchFamily="34" charset="0"/>
              <a:buChar char="•"/>
            </a:pPr>
            <a:r>
              <a:rPr lang="en-AU" sz="1000" dirty="0"/>
              <a:t>98% success rate on digital literacy assessment </a:t>
            </a:r>
          </a:p>
          <a:p>
            <a:pPr marL="171450" lvl="1" indent="-171450">
              <a:spcAft>
                <a:spcPts val="600"/>
              </a:spcAft>
              <a:buFont typeface="Arial" panose="020B0604020202020204" pitchFamily="34" charset="0"/>
              <a:buChar char="•"/>
            </a:pPr>
            <a:r>
              <a:rPr lang="en-AU" sz="1000" dirty="0"/>
              <a:t>Cadets that passed the above eligibility were then screened for motivation and commitment, language, literacy and numeracy, digital literacy and employability.</a:t>
            </a:r>
          </a:p>
        </p:txBody>
      </p:sp>
      <p:sp>
        <p:nvSpPr>
          <p:cNvPr id="163" name="Rectangle 162">
            <a:extLst>
              <a:ext uri="{FF2B5EF4-FFF2-40B4-BE49-F238E27FC236}">
                <a16:creationId xmlns:a16="http://schemas.microsoft.com/office/drawing/2014/main" id="{629B8B65-9E4D-F85C-8163-0B815773BC55}"/>
              </a:ext>
              <a:ext uri="{C183D7F6-B498-43B3-948B-1728B52AA6E4}">
                <adec:decorative xmlns:adec="http://schemas.microsoft.com/office/drawing/2017/decorative" val="1"/>
              </a:ext>
            </a:extLst>
          </p:cNvPr>
          <p:cNvSpPr/>
          <p:nvPr/>
        </p:nvSpPr>
        <p:spPr>
          <a:xfrm>
            <a:off x="6897338" y="5577937"/>
            <a:ext cx="1274534" cy="26533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Support</a:t>
            </a:r>
          </a:p>
        </p:txBody>
      </p:sp>
      <p:pic>
        <p:nvPicPr>
          <p:cNvPr id="164" name="Graphic 163">
            <a:extLst>
              <a:ext uri="{FF2B5EF4-FFF2-40B4-BE49-F238E27FC236}">
                <a16:creationId xmlns:a16="http://schemas.microsoft.com/office/drawing/2014/main" id="{1F696AEB-8225-0210-4DA0-5D9E49700874}"/>
              </a:ext>
              <a:ext uri="{C183D7F6-B498-43B3-948B-1728B52AA6E4}">
                <adec:decorative xmlns:adec="http://schemas.microsoft.com/office/drawing/2017/decorative" val="1"/>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7060558" y="5615759"/>
            <a:ext cx="189686" cy="189686"/>
          </a:xfrm>
          <a:prstGeom prst="rect">
            <a:avLst/>
          </a:prstGeom>
        </p:spPr>
      </p:pic>
      <p:sp>
        <p:nvSpPr>
          <p:cNvPr id="6" name="Footer Placeholder 4">
            <a:extLst>
              <a:ext uri="{FF2B5EF4-FFF2-40B4-BE49-F238E27FC236}">
                <a16:creationId xmlns:a16="http://schemas.microsoft.com/office/drawing/2014/main" id="{A690159F-3881-85D2-3DF9-C3BC110EDE1C}"/>
              </a:ext>
              <a:ext uri="{C183D7F6-B498-43B3-948B-1728B52AA6E4}">
                <adec:decorative xmlns:adec="http://schemas.microsoft.com/office/drawing/2017/decorative" val="1"/>
              </a:ext>
            </a:extLst>
          </p:cNvPr>
          <p:cNvSpPr>
            <a:spLocks noGrp="1"/>
          </p:cNvSpPr>
          <p:nvPr>
            <p:ph type="ftr" sz="quarter" idx="14"/>
          </p:nvPr>
        </p:nvSpPr>
        <p:spPr>
          <a:xfrm>
            <a:off x="104293" y="6638715"/>
            <a:ext cx="6226601" cy="233014"/>
          </a:xfrm>
        </p:spPr>
        <p:txBody>
          <a:bodyPr/>
          <a:lstStyle/>
          <a:p>
            <a:r>
              <a:rPr lang="en-AU" dirty="0"/>
              <a:t>Sources: Goanna Education, DSCT Interim Implementation Report, May 2023 and Goanna Education, DSCT Final Implementation Report, 2024.</a:t>
            </a:r>
          </a:p>
        </p:txBody>
      </p:sp>
      <p:sp>
        <p:nvSpPr>
          <p:cNvPr id="7" name="Rectangle 6">
            <a:extLst>
              <a:ext uri="{FF2B5EF4-FFF2-40B4-BE49-F238E27FC236}">
                <a16:creationId xmlns:a16="http://schemas.microsoft.com/office/drawing/2014/main" id="{8BD9365F-E44D-B5C6-48B4-B1DFB329B2C7}"/>
              </a:ext>
              <a:ext uri="{C183D7F6-B498-43B3-948B-1728B52AA6E4}">
                <adec:decorative xmlns:adec="http://schemas.microsoft.com/office/drawing/2017/decorative" val="1"/>
              </a:ext>
            </a:extLst>
          </p:cNvPr>
          <p:cNvSpPr/>
          <p:nvPr/>
        </p:nvSpPr>
        <p:spPr>
          <a:xfrm>
            <a:off x="4217899" y="2847984"/>
            <a:ext cx="1270828" cy="257001"/>
          </a:xfrm>
          <a:prstGeom prst="rect">
            <a:avLst/>
          </a:prstGeom>
          <a:noFill/>
          <a:ln w="285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Preparation</a:t>
            </a:r>
          </a:p>
        </p:txBody>
      </p:sp>
      <p:sp>
        <p:nvSpPr>
          <p:cNvPr id="10" name="TextBox 9">
            <a:extLst>
              <a:ext uri="{FF2B5EF4-FFF2-40B4-BE49-F238E27FC236}">
                <a16:creationId xmlns:a16="http://schemas.microsoft.com/office/drawing/2014/main" id="{21FF1BAC-E7C4-5B1D-9010-6820C8F89BEF}"/>
              </a:ext>
              <a:ext uri="{C183D7F6-B498-43B3-948B-1728B52AA6E4}">
                <adec:decorative xmlns:adec="http://schemas.microsoft.com/office/drawing/2017/decorative" val="1"/>
              </a:ext>
            </a:extLst>
          </p:cNvPr>
          <p:cNvSpPr txBox="1"/>
          <p:nvPr/>
        </p:nvSpPr>
        <p:spPr>
          <a:xfrm>
            <a:off x="73787" y="4294754"/>
            <a:ext cx="2301354" cy="2092881"/>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dirty="0"/>
              <a:t>Hudson attracted, recruited and screened candidates for the cadetship, including skill measurement at the initial recruitment stage.</a:t>
            </a:r>
          </a:p>
          <a:p>
            <a:pPr marL="171450" indent="-171450" algn="l">
              <a:spcAft>
                <a:spcPts val="600"/>
              </a:spcAft>
              <a:buFont typeface="Arial" panose="020B0604020202020204" pitchFamily="34" charset="0"/>
              <a:buChar char="•"/>
            </a:pPr>
            <a:r>
              <a:rPr lang="en-AU" sz="1000" dirty="0"/>
              <a:t>Goanna Education leveraged existing relationships to attract employers (for the first two streams). Goanna Education had to reach out to new employers for the remaining streams.</a:t>
            </a:r>
          </a:p>
          <a:p>
            <a:pPr marL="171450" indent="-171450" algn="l">
              <a:spcAft>
                <a:spcPts val="600"/>
              </a:spcAft>
              <a:buFont typeface="Arial" panose="020B0604020202020204" pitchFamily="34" charset="0"/>
              <a:buChar char="•"/>
            </a:pPr>
            <a:r>
              <a:rPr lang="en-AU" sz="1000" dirty="0"/>
              <a:t>Goanna Education targeted underrepresented cohorts for the cadetship.</a:t>
            </a:r>
          </a:p>
        </p:txBody>
      </p:sp>
      <p:sp>
        <p:nvSpPr>
          <p:cNvPr id="11" name="TextBox 10">
            <a:extLst>
              <a:ext uri="{FF2B5EF4-FFF2-40B4-BE49-F238E27FC236}">
                <a16:creationId xmlns:a16="http://schemas.microsoft.com/office/drawing/2014/main" id="{225E0F0D-66E4-69F9-0E3D-A1CDEC482A53}"/>
              </a:ext>
              <a:ext uri="{C183D7F6-B498-43B3-948B-1728B52AA6E4}">
                <adec:decorative xmlns:adec="http://schemas.microsoft.com/office/drawing/2017/decorative" val="1"/>
              </a:ext>
            </a:extLst>
          </p:cNvPr>
          <p:cNvSpPr txBox="1"/>
          <p:nvPr/>
        </p:nvSpPr>
        <p:spPr>
          <a:xfrm>
            <a:off x="2640311" y="1143850"/>
            <a:ext cx="3142623" cy="1477328"/>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a:t>All courses delivered in instructor-led online training as a “bootcamp”.</a:t>
            </a:r>
          </a:p>
          <a:p>
            <a:pPr marL="171450" indent="-171450" algn="l">
              <a:spcAft>
                <a:spcPts val="600"/>
              </a:spcAft>
              <a:buFont typeface="Arial" panose="020B0604020202020204" pitchFamily="34" charset="0"/>
              <a:buChar char="•"/>
            </a:pPr>
            <a:r>
              <a:rPr lang="en-AU" sz="1000"/>
              <a:t>Bootcamps conducted Monday to Friday, from 9am-5pm consisting of a blend of accredited and non-accredited technical training, soft skill development and industry expertise and engagement.</a:t>
            </a:r>
          </a:p>
          <a:p>
            <a:pPr marL="171450" indent="-171450" algn="l">
              <a:spcAft>
                <a:spcPts val="600"/>
              </a:spcAft>
              <a:buFont typeface="Arial" panose="020B0604020202020204" pitchFamily="34" charset="0"/>
              <a:buChar char="•"/>
            </a:pPr>
            <a:r>
              <a:rPr lang="en-AU" sz="1000"/>
              <a:t>The length of the training varies amongst the programs from 12 weeks to six months.</a:t>
            </a:r>
          </a:p>
        </p:txBody>
      </p:sp>
      <p:sp>
        <p:nvSpPr>
          <p:cNvPr id="14" name="TextBox 13">
            <a:extLst>
              <a:ext uri="{FF2B5EF4-FFF2-40B4-BE49-F238E27FC236}">
                <a16:creationId xmlns:a16="http://schemas.microsoft.com/office/drawing/2014/main" id="{80079506-7971-0CBF-82E9-0AEB04D21531}"/>
              </a:ext>
              <a:ext uri="{C183D7F6-B498-43B3-948B-1728B52AA6E4}">
                <adec:decorative xmlns:adec="http://schemas.microsoft.com/office/drawing/2017/decorative" val="1"/>
              </a:ext>
            </a:extLst>
          </p:cNvPr>
          <p:cNvSpPr txBox="1"/>
          <p:nvPr/>
        </p:nvSpPr>
        <p:spPr>
          <a:xfrm>
            <a:off x="2772571" y="4718765"/>
            <a:ext cx="2519967" cy="1785104"/>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dirty="0"/>
              <a:t>Employers had different levels of involvement in the recruitment of cadets (e.g. some employers visited cadets during training, while others used cadet summaries to inform recruitment).</a:t>
            </a:r>
          </a:p>
          <a:p>
            <a:pPr marL="171450" indent="-171450" algn="l">
              <a:spcAft>
                <a:spcPts val="600"/>
              </a:spcAft>
              <a:buFont typeface="Arial" panose="020B0604020202020204" pitchFamily="34" charset="0"/>
              <a:buChar char="•"/>
            </a:pPr>
            <a:r>
              <a:rPr lang="en-AU" sz="1000" dirty="0"/>
              <a:t>Goanna Education facilitated interactions between host employers and participants.</a:t>
            </a:r>
          </a:p>
          <a:p>
            <a:pPr marL="171450" indent="-171450" algn="l">
              <a:spcAft>
                <a:spcPts val="600"/>
              </a:spcAft>
              <a:buFont typeface="Arial" panose="020B0604020202020204" pitchFamily="34" charset="0"/>
              <a:buChar char="•"/>
            </a:pPr>
            <a:r>
              <a:rPr lang="en-AU" sz="1000" dirty="0"/>
              <a:t>Employers selected the number of cadets they can commit to and chose cadets through recruitment processes.</a:t>
            </a:r>
          </a:p>
        </p:txBody>
      </p:sp>
      <p:sp>
        <p:nvSpPr>
          <p:cNvPr id="15" name="TextBox 14">
            <a:extLst>
              <a:ext uri="{FF2B5EF4-FFF2-40B4-BE49-F238E27FC236}">
                <a16:creationId xmlns:a16="http://schemas.microsoft.com/office/drawing/2014/main" id="{2AD46955-7427-7E5B-DBAC-EF5BD2433392}"/>
              </a:ext>
              <a:ext uri="{C183D7F6-B498-43B3-948B-1728B52AA6E4}">
                <adec:decorative xmlns:adec="http://schemas.microsoft.com/office/drawing/2017/decorative" val="1"/>
              </a:ext>
            </a:extLst>
          </p:cNvPr>
          <p:cNvSpPr txBox="1"/>
          <p:nvPr/>
        </p:nvSpPr>
        <p:spPr>
          <a:xfrm>
            <a:off x="5865634" y="1343935"/>
            <a:ext cx="3918454" cy="1400383"/>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dirty="0"/>
              <a:t>Initial skills assessment prior to commencement of the course which includes assessment of Digital Literacy, Language, Literacy and Numeracy.</a:t>
            </a:r>
          </a:p>
          <a:p>
            <a:pPr marL="171450" indent="-171450" algn="l">
              <a:spcAft>
                <a:spcPts val="600"/>
              </a:spcAft>
              <a:buFont typeface="Arial" panose="020B0604020202020204" pitchFamily="34" charset="0"/>
              <a:buChar char="•"/>
            </a:pPr>
            <a:r>
              <a:rPr lang="en-AU" sz="1000" dirty="0"/>
              <a:t>Formative assessments throughout the course were conducted as applicable. </a:t>
            </a:r>
          </a:p>
          <a:p>
            <a:pPr marL="171450" indent="-171450" algn="l">
              <a:spcAft>
                <a:spcPts val="600"/>
              </a:spcAft>
              <a:buFont typeface="Arial" panose="020B0604020202020204" pitchFamily="34" charset="0"/>
              <a:buChar char="•"/>
            </a:pPr>
            <a:r>
              <a:rPr lang="en-AU" sz="1000" dirty="0"/>
              <a:t>Summative assessments including accredited units of competencies or holistic models were conducted as applicable.</a:t>
            </a:r>
          </a:p>
          <a:p>
            <a:pPr marL="171450" indent="-171450" algn="l">
              <a:spcAft>
                <a:spcPts val="600"/>
              </a:spcAft>
              <a:buFont typeface="Arial" panose="020B0604020202020204" pitchFamily="34" charset="0"/>
              <a:buChar char="•"/>
            </a:pPr>
            <a:r>
              <a:rPr lang="en-AU" sz="1000" dirty="0"/>
              <a:t>Post course / cadetship SFIA assessments, students surveys, employer feedback, alumni meetings were conducted by Goanna Education.</a:t>
            </a:r>
          </a:p>
        </p:txBody>
      </p:sp>
      <p:sp>
        <p:nvSpPr>
          <p:cNvPr id="16" name="TextBox 15">
            <a:extLst>
              <a:ext uri="{FF2B5EF4-FFF2-40B4-BE49-F238E27FC236}">
                <a16:creationId xmlns:a16="http://schemas.microsoft.com/office/drawing/2014/main" id="{4A77C0C2-3187-C05A-D55B-88159F31CAEC}"/>
              </a:ext>
              <a:ext uri="{C183D7F6-B498-43B3-948B-1728B52AA6E4}">
                <adec:decorative xmlns:adec="http://schemas.microsoft.com/office/drawing/2017/decorative" val="1"/>
              </a:ext>
            </a:extLst>
          </p:cNvPr>
          <p:cNvSpPr txBox="1"/>
          <p:nvPr/>
        </p:nvSpPr>
        <p:spPr>
          <a:xfrm>
            <a:off x="6107156" y="4656644"/>
            <a:ext cx="2519966" cy="938719"/>
          </a:xfrm>
          <a:prstGeom prst="rect">
            <a:avLst/>
          </a:prstGeom>
        </p:spPr>
        <p:txBody>
          <a:bodyPr wrap="square" rtlCol="0">
            <a:spAutoFit/>
          </a:bodyPr>
          <a:lstStyle/>
          <a:p>
            <a:pPr marL="171450" indent="-171450">
              <a:spcAft>
                <a:spcPts val="600"/>
              </a:spcAft>
              <a:buFont typeface="Arial" panose="020B0604020202020204" pitchFamily="34" charset="0"/>
              <a:buChar char="•"/>
            </a:pPr>
            <a:r>
              <a:rPr lang="en-AU" sz="1000"/>
              <a:t>Employers followed usual internal business processes to onboard cadets e.g. orientation, specific training.</a:t>
            </a:r>
          </a:p>
          <a:p>
            <a:pPr marL="171450" indent="-171450">
              <a:spcAft>
                <a:spcPts val="600"/>
              </a:spcAft>
              <a:buFont typeface="Arial" panose="020B0604020202020204" pitchFamily="34" charset="0"/>
              <a:buChar char="•"/>
            </a:pPr>
            <a:r>
              <a:rPr lang="en-AU" sz="1000"/>
              <a:t>Cadets completed placements of three weeks up to 12 months.</a:t>
            </a:r>
          </a:p>
        </p:txBody>
      </p:sp>
      <p:sp>
        <p:nvSpPr>
          <p:cNvPr id="115" name="Rectangle 114">
            <a:extLst>
              <a:ext uri="{FF2B5EF4-FFF2-40B4-BE49-F238E27FC236}">
                <a16:creationId xmlns:a16="http://schemas.microsoft.com/office/drawing/2014/main" id="{38B46D3D-1ED1-FE48-8F6B-1CD891F4B47D}"/>
              </a:ext>
              <a:ext uri="{C183D7F6-B498-43B3-948B-1728B52AA6E4}">
                <adec:decorative xmlns:adec="http://schemas.microsoft.com/office/drawing/2017/decorative" val="1"/>
              </a:ext>
            </a:extLst>
          </p:cNvPr>
          <p:cNvSpPr/>
          <p:nvPr/>
        </p:nvSpPr>
        <p:spPr>
          <a:xfrm>
            <a:off x="6823162" y="2933240"/>
            <a:ext cx="1274534" cy="25700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000" b="1">
                <a:solidFill>
                  <a:schemeClr val="tx2"/>
                </a:solidFill>
              </a:rPr>
              <a:t>Ongoing assessment</a:t>
            </a:r>
          </a:p>
        </p:txBody>
      </p:sp>
      <p:pic>
        <p:nvPicPr>
          <p:cNvPr id="126" name="Graphic 125">
            <a:extLst>
              <a:ext uri="{FF2B5EF4-FFF2-40B4-BE49-F238E27FC236}">
                <a16:creationId xmlns:a16="http://schemas.microsoft.com/office/drawing/2014/main" id="{431C3644-0FE2-481D-1804-364C5CF5FB3F}"/>
              </a:ext>
              <a:ext uri="{C183D7F6-B498-43B3-948B-1728B52AA6E4}">
                <adec:decorative xmlns:adec="http://schemas.microsoft.com/office/drawing/2017/decorative" val="1"/>
              </a:ext>
            </a:extLst>
          </p:cNvPr>
          <p:cNvPicPr>
            <a:picLocks/>
          </p:cNvPicPr>
          <p:nvPr/>
        </p:nvPicPr>
        <p:blipFill>
          <a:blip r:embed="rId21">
            <a:extLst>
              <a:ext uri="{96DAC541-7B7A-43D3-8B79-37D633B846F1}">
                <asvg:svgBlip xmlns:asvg="http://schemas.microsoft.com/office/drawing/2016/SVG/main" r:embed="rId22"/>
              </a:ext>
            </a:extLst>
          </a:blip>
          <a:stretch>
            <a:fillRect/>
          </a:stretch>
        </p:blipFill>
        <p:spPr>
          <a:xfrm>
            <a:off x="6626110" y="2948123"/>
            <a:ext cx="237613" cy="237613"/>
          </a:xfrm>
          <a:prstGeom prst="rect">
            <a:avLst/>
          </a:prstGeom>
        </p:spPr>
      </p:pic>
      <p:sp>
        <p:nvSpPr>
          <p:cNvPr id="17" name="TextBox 16">
            <a:extLst>
              <a:ext uri="{FF2B5EF4-FFF2-40B4-BE49-F238E27FC236}">
                <a16:creationId xmlns:a16="http://schemas.microsoft.com/office/drawing/2014/main" id="{E4077A68-1E4A-DEE4-0C23-FE18FEE3498A}"/>
              </a:ext>
              <a:ext uri="{C183D7F6-B498-43B3-948B-1728B52AA6E4}">
                <adec:decorative xmlns:adec="http://schemas.microsoft.com/office/drawing/2017/decorative" val="1"/>
              </a:ext>
            </a:extLst>
          </p:cNvPr>
          <p:cNvSpPr txBox="1"/>
          <p:nvPr/>
        </p:nvSpPr>
        <p:spPr>
          <a:xfrm>
            <a:off x="8391533" y="4297735"/>
            <a:ext cx="1426693" cy="1323439"/>
          </a:xfrm>
          <a:prstGeom prst="rect">
            <a:avLst/>
          </a:prstGeom>
        </p:spPr>
        <p:txBody>
          <a:bodyPr wrap="square" rtlCol="0">
            <a:spAutoFit/>
          </a:bodyPr>
          <a:lstStyle/>
          <a:p>
            <a:pPr marL="171450" indent="-171450" algn="l">
              <a:spcAft>
                <a:spcPts val="600"/>
              </a:spcAft>
              <a:buFont typeface="Arial" panose="020B0604020202020204" pitchFamily="34" charset="0"/>
              <a:buChar char="•"/>
            </a:pPr>
            <a:r>
              <a:rPr lang="en-AU" sz="1000" dirty="0"/>
              <a:t>Support provided to cadets if job placement is not offered post program to find alternative employment via the Goanna Education Solutions team.</a:t>
            </a:r>
          </a:p>
        </p:txBody>
      </p:sp>
      <p:cxnSp>
        <p:nvCxnSpPr>
          <p:cNvPr id="18" name="Straight Connector 17">
            <a:extLst>
              <a:ext uri="{FF2B5EF4-FFF2-40B4-BE49-F238E27FC236}">
                <a16:creationId xmlns:a16="http://schemas.microsoft.com/office/drawing/2014/main" id="{97D4B38D-5A2C-323B-732A-7C824932A45D}"/>
              </a:ext>
              <a:ext uri="{C183D7F6-B498-43B3-948B-1728B52AA6E4}">
                <adec:decorative xmlns:adec="http://schemas.microsoft.com/office/drawing/2017/decorative" val="1"/>
              </a:ext>
            </a:extLst>
          </p:cNvPr>
          <p:cNvCxnSpPr>
            <a:cxnSpLocks/>
          </p:cNvCxnSpPr>
          <p:nvPr/>
        </p:nvCxnSpPr>
        <p:spPr>
          <a:xfrm flipV="1">
            <a:off x="9103407" y="3877221"/>
            <a:ext cx="0" cy="196893"/>
          </a:xfrm>
          <a:prstGeom prst="line">
            <a:avLst/>
          </a:prstGeom>
          <a:ln w="19050" cap="rnd">
            <a:solidFill>
              <a:schemeClr val="accent3"/>
            </a:solidFill>
            <a:prstDash val="sysDot"/>
            <a:roun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347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F7F77-A9E3-2384-C097-579C7D2A116F}"/>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Of the 122 cadets in the program, the majority of cadets had a tertiary qualification prior to the cadetship and were employed in some capacity prior to the cadetship.  </a:t>
            </a:r>
          </a:p>
        </p:txBody>
      </p:sp>
      <p:sp>
        <p:nvSpPr>
          <p:cNvPr id="3" name="Title 2">
            <a:extLst>
              <a:ext uri="{FF2B5EF4-FFF2-40B4-BE49-F238E27FC236}">
                <a16:creationId xmlns:a16="http://schemas.microsoft.com/office/drawing/2014/main" id="{391533AF-532D-60F0-635C-D39E07D388E8}"/>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Participant demographics </a:t>
            </a:r>
          </a:p>
        </p:txBody>
      </p:sp>
      <p:sp>
        <p:nvSpPr>
          <p:cNvPr id="4" name="Slide Number Placeholder 3">
            <a:extLst>
              <a:ext uri="{FF2B5EF4-FFF2-40B4-BE49-F238E27FC236}">
                <a16:creationId xmlns:a16="http://schemas.microsoft.com/office/drawing/2014/main" id="{31FDE50A-2A0C-5A5E-FFA1-DC606D5E9677}"/>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7" name="TextBox 6">
            <a:extLst>
              <a:ext uri="{FF2B5EF4-FFF2-40B4-BE49-F238E27FC236}">
                <a16:creationId xmlns:a16="http://schemas.microsoft.com/office/drawing/2014/main" id="{38B749BC-6F48-4A0D-4A11-8D8ACF7DEB6F}"/>
              </a:ext>
              <a:ext uri="{C183D7F6-B498-43B3-948B-1728B52AA6E4}">
                <adec:decorative xmlns:adec="http://schemas.microsoft.com/office/drawing/2017/decorative" val="1"/>
              </a:ext>
            </a:extLst>
          </p:cNvPr>
          <p:cNvSpPr txBox="1"/>
          <p:nvPr/>
        </p:nvSpPr>
        <p:spPr>
          <a:xfrm>
            <a:off x="318990" y="2283979"/>
            <a:ext cx="3651967" cy="27699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Of the </a:t>
            </a:r>
            <a:r>
              <a:rPr lang="en-AU" sz="1200" b="1">
                <a:solidFill>
                  <a:srgbClr val="931B2F"/>
                </a:solidFill>
                <a:latin typeface="Arial Narrow"/>
              </a:rPr>
              <a:t>122</a:t>
            </a:r>
            <a:r>
              <a:rPr kumimoji="0" lang="en-AU" sz="1200" b="1" i="0" u="none" strike="noStrike" kern="1200" cap="none" spc="0" normalizeH="0" baseline="0" noProof="0">
                <a:ln>
                  <a:noFill/>
                </a:ln>
                <a:solidFill>
                  <a:srgbClr val="931B2F"/>
                </a:solidFill>
                <a:effectLst/>
                <a:uLnTx/>
                <a:uFillTx/>
                <a:latin typeface="Arial Narrow"/>
                <a:ea typeface="+mn-ea"/>
                <a:cs typeface="+mn-cs"/>
              </a:rPr>
              <a:t> cadets who started the program, they </a:t>
            </a:r>
            <a:r>
              <a:rPr lang="en-AU" sz="1200" b="1">
                <a:solidFill>
                  <a:srgbClr val="931B2F"/>
                </a:solidFill>
                <a:latin typeface="Arial Narrow"/>
              </a:rPr>
              <a:t>were</a:t>
            </a:r>
            <a:r>
              <a:rPr kumimoji="0" lang="en-AU" sz="1200" b="1" i="0" u="none" strike="noStrike" kern="1200" cap="none" spc="0" normalizeH="0" baseline="0" noProof="0">
                <a:ln>
                  <a:noFill/>
                </a:ln>
                <a:solidFill>
                  <a:srgbClr val="931B2F"/>
                </a:solidFill>
                <a:effectLst/>
                <a:uLnTx/>
                <a:uFillTx/>
                <a:latin typeface="Arial Narrow"/>
                <a:ea typeface="+mn-ea"/>
                <a:cs typeface="+mn-cs"/>
              </a:rPr>
              <a:t>…</a:t>
            </a:r>
          </a:p>
        </p:txBody>
      </p:sp>
      <p:sp>
        <p:nvSpPr>
          <p:cNvPr id="8" name="TextBox 7">
            <a:extLst>
              <a:ext uri="{FF2B5EF4-FFF2-40B4-BE49-F238E27FC236}">
                <a16:creationId xmlns:a16="http://schemas.microsoft.com/office/drawing/2014/main" id="{E4DE1C74-D793-0E36-0755-785F89950354}"/>
              </a:ext>
              <a:ext uri="{C183D7F6-B498-43B3-948B-1728B52AA6E4}">
                <adec:decorative xmlns:adec="http://schemas.microsoft.com/office/drawing/2017/decorative" val="1"/>
              </a:ext>
            </a:extLst>
          </p:cNvPr>
          <p:cNvSpPr txBox="1"/>
          <p:nvPr/>
        </p:nvSpPr>
        <p:spPr>
          <a:xfrm>
            <a:off x="5095963" y="3370514"/>
            <a:ext cx="3194785" cy="27699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Education and employment background</a:t>
            </a:r>
          </a:p>
        </p:txBody>
      </p:sp>
      <p:sp>
        <p:nvSpPr>
          <p:cNvPr id="9" name="TextBox 8">
            <a:extLst>
              <a:ext uri="{FF2B5EF4-FFF2-40B4-BE49-F238E27FC236}">
                <a16:creationId xmlns:a16="http://schemas.microsoft.com/office/drawing/2014/main" id="{374B4B15-37D0-76C4-78F0-EF091FDE8F37}"/>
              </a:ext>
              <a:ext uri="{C183D7F6-B498-43B3-948B-1728B52AA6E4}">
                <adec:decorative xmlns:adec="http://schemas.microsoft.com/office/drawing/2017/decorative" val="1"/>
              </a:ext>
            </a:extLst>
          </p:cNvPr>
          <p:cNvSpPr txBox="1"/>
          <p:nvPr/>
        </p:nvSpPr>
        <p:spPr>
          <a:xfrm>
            <a:off x="5347245" y="1647440"/>
            <a:ext cx="2283590" cy="27699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Within participant backgrounds…</a:t>
            </a:r>
          </a:p>
        </p:txBody>
      </p:sp>
      <p:cxnSp>
        <p:nvCxnSpPr>
          <p:cNvPr id="11" name="Straight Connector 10">
            <a:extLst>
              <a:ext uri="{FF2B5EF4-FFF2-40B4-BE49-F238E27FC236}">
                <a16:creationId xmlns:a16="http://schemas.microsoft.com/office/drawing/2014/main" id="{06B1E390-409F-0956-CFDC-6BDC87673DA1}"/>
              </a:ext>
              <a:ext uri="{C183D7F6-B498-43B3-948B-1728B52AA6E4}">
                <adec:decorative xmlns:adec="http://schemas.microsoft.com/office/drawing/2017/decorative" val="1"/>
              </a:ext>
            </a:extLst>
          </p:cNvPr>
          <p:cNvCxnSpPr>
            <a:cxnSpLocks/>
          </p:cNvCxnSpPr>
          <p:nvPr/>
        </p:nvCxnSpPr>
        <p:spPr>
          <a:xfrm>
            <a:off x="4336591" y="1647440"/>
            <a:ext cx="0" cy="3542198"/>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1423EA4-8EEA-3790-50BD-9B119245B17D}"/>
              </a:ext>
              <a:ext uri="{C183D7F6-B498-43B3-948B-1728B52AA6E4}">
                <adec:decorative xmlns:adec="http://schemas.microsoft.com/office/drawing/2017/decorative" val="1"/>
              </a:ext>
            </a:extLst>
          </p:cNvPr>
          <p:cNvCxnSpPr>
            <a:cxnSpLocks/>
          </p:cNvCxnSpPr>
          <p:nvPr/>
        </p:nvCxnSpPr>
        <p:spPr>
          <a:xfrm flipH="1" flipV="1">
            <a:off x="4336591" y="3293036"/>
            <a:ext cx="4322379" cy="17984"/>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3886E9C-7A9C-06E2-9840-A95DB49F3DD0}"/>
              </a:ext>
              <a:ext uri="{C183D7F6-B498-43B3-948B-1728B52AA6E4}">
                <adec:decorative xmlns:adec="http://schemas.microsoft.com/office/drawing/2017/decorative" val="1"/>
              </a:ext>
            </a:extLst>
          </p:cNvPr>
          <p:cNvSpPr txBox="1"/>
          <p:nvPr/>
        </p:nvSpPr>
        <p:spPr>
          <a:xfrm>
            <a:off x="5384524" y="2006880"/>
            <a:ext cx="3583263" cy="26161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91919"/>
                </a:solidFill>
                <a:latin typeface="Arial Narrow"/>
              </a:rPr>
              <a:t>F</a:t>
            </a:r>
            <a:r>
              <a:rPr kumimoji="0" lang="en-US" sz="1100" b="0" i="0" u="none" strike="noStrike" kern="1200" cap="none" spc="0" normalizeH="0" baseline="0" noProof="0">
                <a:ln>
                  <a:noFill/>
                </a:ln>
                <a:solidFill>
                  <a:srgbClr val="191919"/>
                </a:solidFill>
                <a:effectLst/>
                <a:uLnTx/>
                <a:uFillTx/>
                <a:latin typeface="Arial Narrow"/>
                <a:ea typeface="+mn-ea"/>
                <a:cs typeface="+mn-cs"/>
              </a:rPr>
              <a:t>rom Culturally and Linguistically Diverse (CALD) background.</a:t>
            </a:r>
            <a:endParaRPr kumimoji="0" lang="en-AU" sz="1100" b="0" i="0" u="none" strike="noStrike" kern="1200" cap="none" spc="0" normalizeH="0" baseline="0" noProof="0">
              <a:ln>
                <a:noFill/>
              </a:ln>
              <a:solidFill>
                <a:srgbClr val="931B2F"/>
              </a:solidFill>
              <a:effectLst/>
              <a:uLnTx/>
              <a:uFillTx/>
              <a:latin typeface="Arial Narrow"/>
              <a:ea typeface="+mn-ea"/>
              <a:cs typeface="+mn-cs"/>
            </a:endParaRPr>
          </a:p>
        </p:txBody>
      </p:sp>
      <p:sp>
        <p:nvSpPr>
          <p:cNvPr id="37" name="Rectangle 36">
            <a:extLst>
              <a:ext uri="{FF2B5EF4-FFF2-40B4-BE49-F238E27FC236}">
                <a16:creationId xmlns:a16="http://schemas.microsoft.com/office/drawing/2014/main" id="{3A98265B-7CAD-DE70-51E4-22F226D56F66}"/>
              </a:ext>
              <a:ext uri="{C183D7F6-B498-43B3-948B-1728B52AA6E4}">
                <adec:decorative xmlns:adec="http://schemas.microsoft.com/office/drawing/2017/decorative" val="1"/>
              </a:ext>
            </a:extLst>
          </p:cNvPr>
          <p:cNvSpPr/>
          <p:nvPr/>
        </p:nvSpPr>
        <p:spPr>
          <a:xfrm>
            <a:off x="938912" y="2852777"/>
            <a:ext cx="3251877" cy="533934"/>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The majority of cadets </a:t>
            </a:r>
            <a:r>
              <a:rPr lang="en-US" sz="1100">
                <a:solidFill>
                  <a:srgbClr val="191919"/>
                </a:solidFill>
                <a:latin typeface="Arial Narrow"/>
              </a:rPr>
              <a:t>were</a:t>
            </a:r>
            <a:r>
              <a:rPr kumimoji="0" lang="en-US" sz="1100" b="0" i="0" u="none" strike="noStrike" kern="1200" cap="none" spc="0" normalizeH="0" baseline="0" noProof="0">
                <a:ln>
                  <a:noFill/>
                </a:ln>
                <a:solidFill>
                  <a:srgbClr val="191919"/>
                </a:solidFill>
                <a:effectLst/>
                <a:uLnTx/>
                <a:uFillTx/>
                <a:latin typeface="Arial Narrow"/>
                <a:ea typeface="+mn-ea"/>
                <a:cs typeface="+mn-cs"/>
              </a:rPr>
              <a:t> between 30 – 39 years old (61 of the </a:t>
            </a:r>
            <a:r>
              <a:rPr lang="en-US" sz="1100">
                <a:solidFill>
                  <a:srgbClr val="191919"/>
                </a:solidFill>
                <a:latin typeface="Arial Narrow"/>
              </a:rPr>
              <a:t>122</a:t>
            </a:r>
            <a:r>
              <a:rPr kumimoji="0" lang="en-US" sz="1100" b="0" i="0" u="none" strike="noStrike" kern="1200" cap="none" spc="0" normalizeH="0" baseline="0" noProof="0">
                <a:ln>
                  <a:noFill/>
                </a:ln>
                <a:solidFill>
                  <a:srgbClr val="191919"/>
                </a:solidFill>
                <a:effectLst/>
                <a:uLnTx/>
                <a:uFillTx/>
                <a:latin typeface="Arial Narrow"/>
                <a:ea typeface="+mn-ea"/>
                <a:cs typeface="+mn-cs"/>
              </a:rPr>
              <a:t> cadets). </a:t>
            </a:r>
          </a:p>
        </p:txBody>
      </p:sp>
      <p:sp>
        <p:nvSpPr>
          <p:cNvPr id="38" name="Rectangle 37">
            <a:extLst>
              <a:ext uri="{FF2B5EF4-FFF2-40B4-BE49-F238E27FC236}">
                <a16:creationId xmlns:a16="http://schemas.microsoft.com/office/drawing/2014/main" id="{0E232A20-0DAF-0089-F02B-5ABD26219A48}"/>
              </a:ext>
              <a:ext uri="{C183D7F6-B498-43B3-948B-1728B52AA6E4}">
                <adec:decorative xmlns:adec="http://schemas.microsoft.com/office/drawing/2017/decorative" val="1"/>
              </a:ext>
            </a:extLst>
          </p:cNvPr>
          <p:cNvSpPr/>
          <p:nvPr/>
        </p:nvSpPr>
        <p:spPr>
          <a:xfrm>
            <a:off x="938912" y="3700047"/>
            <a:ext cx="3251877" cy="540346"/>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US" sz="1100" b="0" i="0" u="none" strike="noStrike" kern="1200" cap="none" spc="0" normalizeH="0" baseline="0" noProof="0">
                <a:ln>
                  <a:noFill/>
                </a:ln>
                <a:solidFill>
                  <a:srgbClr val="191919"/>
                </a:solidFill>
                <a:effectLst/>
                <a:uLnTx/>
                <a:uFillTx/>
                <a:latin typeface="Arial Narrow"/>
                <a:ea typeface="+mn-ea"/>
                <a:cs typeface="+mn-cs"/>
              </a:rPr>
              <a:t>Most of the cadets </a:t>
            </a:r>
            <a:r>
              <a:rPr lang="en-US" sz="1100">
                <a:solidFill>
                  <a:srgbClr val="191919"/>
                </a:solidFill>
                <a:latin typeface="Arial Narrow"/>
              </a:rPr>
              <a:t>were</a:t>
            </a:r>
            <a:r>
              <a:rPr kumimoji="0" lang="en-US" sz="1100" b="0" i="0" u="none" strike="noStrike" kern="1200" cap="none" spc="0" normalizeH="0" baseline="0" noProof="0">
                <a:ln>
                  <a:noFill/>
                </a:ln>
                <a:solidFill>
                  <a:srgbClr val="191919"/>
                </a:solidFill>
                <a:effectLst/>
                <a:uLnTx/>
                <a:uFillTx/>
                <a:latin typeface="Arial Narrow"/>
                <a:ea typeface="+mn-ea"/>
                <a:cs typeface="+mn-cs"/>
              </a:rPr>
              <a:t> located in Victoria (33 cadets), Queensland (24 cadets) and New South Wales (23 cadets).</a:t>
            </a:r>
          </a:p>
        </p:txBody>
      </p:sp>
      <p:grpSp>
        <p:nvGrpSpPr>
          <p:cNvPr id="45" name="Group 44">
            <a:extLst>
              <a:ext uri="{FF2B5EF4-FFF2-40B4-BE49-F238E27FC236}">
                <a16:creationId xmlns:a16="http://schemas.microsoft.com/office/drawing/2014/main" id="{8A82609C-949B-060F-5CB2-4DDA71F80A96}"/>
              </a:ext>
              <a:ext uri="{C183D7F6-B498-43B3-948B-1728B52AA6E4}">
                <adec:decorative xmlns:adec="http://schemas.microsoft.com/office/drawing/2017/decorative" val="1"/>
              </a:ext>
            </a:extLst>
          </p:cNvPr>
          <p:cNvGrpSpPr>
            <a:grpSpLocks noChangeAspect="1"/>
          </p:cNvGrpSpPr>
          <p:nvPr/>
        </p:nvGrpSpPr>
        <p:grpSpPr>
          <a:xfrm>
            <a:off x="458071" y="3740467"/>
            <a:ext cx="407791" cy="389024"/>
            <a:chOff x="2231296" y="1700212"/>
            <a:chExt cx="4681408" cy="4465637"/>
          </a:xfrm>
        </p:grpSpPr>
        <p:sp>
          <p:nvSpPr>
            <p:cNvPr id="46" name="Freeform 45">
              <a:extLst>
                <a:ext uri="{FF2B5EF4-FFF2-40B4-BE49-F238E27FC236}">
                  <a16:creationId xmlns:a16="http://schemas.microsoft.com/office/drawing/2014/main" id="{F8C26192-4CB9-C65A-4CD6-3971F3C5A54F}"/>
                </a:ext>
              </a:extLst>
            </p:cNvPr>
            <p:cNvSpPr>
              <a:spLocks noChangeAspect="1"/>
            </p:cNvSpPr>
            <p:nvPr>
              <p:custDataLst>
                <p:tags r:id="rId1"/>
              </p:custDataLst>
            </p:nvPr>
          </p:nvSpPr>
          <p:spPr>
            <a:xfrm>
              <a:off x="6402467" y="5130499"/>
              <a:ext cx="17461" cy="10136"/>
            </a:xfrm>
            <a:custGeom>
              <a:avLst/>
              <a:gdLst/>
              <a:ahLst/>
              <a:cxnLst/>
              <a:rect l="0" t="0" r="0" b="0"/>
              <a:pathLst>
                <a:path w="17461" h="10136">
                  <a:moveTo>
                    <a:pt x="0" y="7167"/>
                  </a:moveTo>
                  <a:lnTo>
                    <a:pt x="3334" y="2041"/>
                  </a:lnTo>
                  <a:lnTo>
                    <a:pt x="7612" y="23"/>
                  </a:lnTo>
                  <a:lnTo>
                    <a:pt x="10830" y="0"/>
                  </a:lnTo>
                  <a:lnTo>
                    <a:pt x="10830" y="3"/>
                  </a:lnTo>
                  <a:lnTo>
                    <a:pt x="10850" y="497"/>
                  </a:lnTo>
                  <a:lnTo>
                    <a:pt x="12302" y="2157"/>
                  </a:lnTo>
                  <a:lnTo>
                    <a:pt x="14044" y="1969"/>
                  </a:lnTo>
                  <a:lnTo>
                    <a:pt x="15798" y="1301"/>
                  </a:lnTo>
                  <a:lnTo>
                    <a:pt x="17285" y="1459"/>
                  </a:lnTo>
                  <a:lnTo>
                    <a:pt x="17460" y="2630"/>
                  </a:lnTo>
                  <a:lnTo>
                    <a:pt x="17033" y="4662"/>
                  </a:lnTo>
                  <a:lnTo>
                    <a:pt x="16230" y="6818"/>
                  </a:lnTo>
                  <a:lnTo>
                    <a:pt x="15340" y="8354"/>
                  </a:lnTo>
                  <a:lnTo>
                    <a:pt x="14422" y="8783"/>
                  </a:lnTo>
                  <a:lnTo>
                    <a:pt x="13509" y="8561"/>
                  </a:lnTo>
                  <a:lnTo>
                    <a:pt x="12787" y="8228"/>
                  </a:lnTo>
                  <a:lnTo>
                    <a:pt x="12445" y="8369"/>
                  </a:lnTo>
                  <a:lnTo>
                    <a:pt x="11996" y="8880"/>
                  </a:lnTo>
                  <a:lnTo>
                    <a:pt x="11067" y="9414"/>
                  </a:lnTo>
                  <a:lnTo>
                    <a:pt x="10040" y="9881"/>
                  </a:lnTo>
                  <a:lnTo>
                    <a:pt x="9236" y="10135"/>
                  </a:lnTo>
                  <a:lnTo>
                    <a:pt x="7631" y="6828"/>
                  </a:lnTo>
                  <a:lnTo>
                    <a:pt x="2674" y="6517"/>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7" name="Freeform 46">
              <a:extLst>
                <a:ext uri="{FF2B5EF4-FFF2-40B4-BE49-F238E27FC236}">
                  <a16:creationId xmlns:a16="http://schemas.microsoft.com/office/drawing/2014/main" id="{B4CE2775-C39E-7CA2-A58C-A1C6D7F00846}"/>
                </a:ext>
              </a:extLst>
            </p:cNvPr>
            <p:cNvSpPr>
              <a:spLocks noChangeAspect="1"/>
            </p:cNvSpPr>
            <p:nvPr>
              <p:custDataLst>
                <p:tags r:id="rId2"/>
              </p:custDataLst>
            </p:nvPr>
          </p:nvSpPr>
          <p:spPr>
            <a:xfrm>
              <a:off x="4045937" y="1887238"/>
              <a:ext cx="1121963" cy="1943069"/>
            </a:xfrm>
            <a:custGeom>
              <a:avLst/>
              <a:gdLst/>
              <a:ahLst/>
              <a:cxnLst/>
              <a:rect l="l" t="t" r="r" b="b"/>
              <a:pathLst>
                <a:path w="1121963" h="1943069">
                  <a:moveTo>
                    <a:pt x="959199" y="606558"/>
                  </a:moveTo>
                  <a:lnTo>
                    <a:pt x="959849" y="608602"/>
                  </a:lnTo>
                  <a:lnTo>
                    <a:pt x="961596" y="609669"/>
                  </a:lnTo>
                  <a:lnTo>
                    <a:pt x="963407" y="610498"/>
                  </a:lnTo>
                  <a:lnTo>
                    <a:pt x="964275" y="611868"/>
                  </a:lnTo>
                  <a:lnTo>
                    <a:pt x="963707" y="613925"/>
                  </a:lnTo>
                  <a:lnTo>
                    <a:pt x="962136" y="616492"/>
                  </a:lnTo>
                  <a:lnTo>
                    <a:pt x="958067" y="621363"/>
                  </a:lnTo>
                  <a:lnTo>
                    <a:pt x="957233" y="620391"/>
                  </a:lnTo>
                  <a:lnTo>
                    <a:pt x="955529" y="619221"/>
                  </a:lnTo>
                  <a:lnTo>
                    <a:pt x="953918" y="617478"/>
                  </a:lnTo>
                  <a:lnTo>
                    <a:pt x="952701" y="615326"/>
                  </a:lnTo>
                  <a:lnTo>
                    <a:pt x="952258" y="612930"/>
                  </a:lnTo>
                  <a:lnTo>
                    <a:pt x="953070" y="610188"/>
                  </a:lnTo>
                  <a:lnTo>
                    <a:pt x="954931" y="608914"/>
                  </a:lnTo>
                  <a:lnTo>
                    <a:pt x="957191" y="608058"/>
                  </a:lnTo>
                  <a:close/>
                  <a:moveTo>
                    <a:pt x="975488" y="604235"/>
                  </a:moveTo>
                  <a:lnTo>
                    <a:pt x="977348" y="605683"/>
                  </a:lnTo>
                  <a:lnTo>
                    <a:pt x="979115" y="607694"/>
                  </a:lnTo>
                  <a:lnTo>
                    <a:pt x="979669" y="609528"/>
                  </a:lnTo>
                  <a:lnTo>
                    <a:pt x="977945" y="610447"/>
                  </a:lnTo>
                  <a:lnTo>
                    <a:pt x="976775" y="610062"/>
                  </a:lnTo>
                  <a:lnTo>
                    <a:pt x="975717" y="608111"/>
                  </a:lnTo>
                  <a:lnTo>
                    <a:pt x="974567" y="607727"/>
                  </a:lnTo>
                  <a:lnTo>
                    <a:pt x="972844" y="608144"/>
                  </a:lnTo>
                  <a:lnTo>
                    <a:pt x="972644" y="609018"/>
                  </a:lnTo>
                  <a:lnTo>
                    <a:pt x="973835" y="611976"/>
                  </a:lnTo>
                  <a:lnTo>
                    <a:pt x="974222" y="612425"/>
                  </a:lnTo>
                  <a:lnTo>
                    <a:pt x="974516" y="612956"/>
                  </a:lnTo>
                  <a:lnTo>
                    <a:pt x="974447" y="613853"/>
                  </a:lnTo>
                  <a:lnTo>
                    <a:pt x="974059" y="614513"/>
                  </a:lnTo>
                  <a:lnTo>
                    <a:pt x="973369" y="614956"/>
                  </a:lnTo>
                  <a:lnTo>
                    <a:pt x="971876" y="615631"/>
                  </a:lnTo>
                  <a:lnTo>
                    <a:pt x="969223" y="617417"/>
                  </a:lnTo>
                  <a:lnTo>
                    <a:pt x="967845" y="617854"/>
                  </a:lnTo>
                  <a:lnTo>
                    <a:pt x="966649" y="617177"/>
                  </a:lnTo>
                  <a:lnTo>
                    <a:pt x="967002" y="614152"/>
                  </a:lnTo>
                  <a:lnTo>
                    <a:pt x="967898" y="611349"/>
                  </a:lnTo>
                  <a:lnTo>
                    <a:pt x="968209" y="608407"/>
                  </a:lnTo>
                  <a:lnTo>
                    <a:pt x="966885" y="604902"/>
                  </a:lnTo>
                  <a:lnTo>
                    <a:pt x="968922" y="604617"/>
                  </a:lnTo>
                  <a:lnTo>
                    <a:pt x="973340" y="605040"/>
                  </a:lnTo>
                  <a:close/>
                  <a:moveTo>
                    <a:pt x="999826" y="598526"/>
                  </a:moveTo>
                  <a:lnTo>
                    <a:pt x="1001069" y="598675"/>
                  </a:lnTo>
                  <a:lnTo>
                    <a:pt x="1002470" y="598670"/>
                  </a:lnTo>
                  <a:lnTo>
                    <a:pt x="1003411" y="599887"/>
                  </a:lnTo>
                  <a:lnTo>
                    <a:pt x="1003802" y="603156"/>
                  </a:lnTo>
                  <a:lnTo>
                    <a:pt x="1006243" y="604607"/>
                  </a:lnTo>
                  <a:lnTo>
                    <a:pt x="1007579" y="603415"/>
                  </a:lnTo>
                  <a:lnTo>
                    <a:pt x="1008548" y="603349"/>
                  </a:lnTo>
                  <a:lnTo>
                    <a:pt x="1008687" y="605709"/>
                  </a:lnTo>
                  <a:lnTo>
                    <a:pt x="1010697" y="606452"/>
                  </a:lnTo>
                  <a:lnTo>
                    <a:pt x="1010450" y="610896"/>
                  </a:lnTo>
                  <a:lnTo>
                    <a:pt x="1010280" y="615950"/>
                  </a:lnTo>
                  <a:lnTo>
                    <a:pt x="1010335" y="617957"/>
                  </a:lnTo>
                  <a:lnTo>
                    <a:pt x="1009767" y="619158"/>
                  </a:lnTo>
                  <a:lnTo>
                    <a:pt x="1009948" y="620128"/>
                  </a:lnTo>
                  <a:lnTo>
                    <a:pt x="1010905" y="620672"/>
                  </a:lnTo>
                  <a:lnTo>
                    <a:pt x="1011784" y="621116"/>
                  </a:lnTo>
                  <a:lnTo>
                    <a:pt x="1013254" y="622207"/>
                  </a:lnTo>
                  <a:lnTo>
                    <a:pt x="1012402" y="625938"/>
                  </a:lnTo>
                  <a:lnTo>
                    <a:pt x="1011133" y="628264"/>
                  </a:lnTo>
                  <a:lnTo>
                    <a:pt x="1008883" y="631441"/>
                  </a:lnTo>
                  <a:lnTo>
                    <a:pt x="1005308" y="629705"/>
                  </a:lnTo>
                  <a:lnTo>
                    <a:pt x="1005134" y="627592"/>
                  </a:lnTo>
                  <a:lnTo>
                    <a:pt x="1004720" y="626117"/>
                  </a:lnTo>
                  <a:lnTo>
                    <a:pt x="1004097" y="624834"/>
                  </a:lnTo>
                  <a:lnTo>
                    <a:pt x="1002842" y="624246"/>
                  </a:lnTo>
                  <a:lnTo>
                    <a:pt x="1000887" y="624059"/>
                  </a:lnTo>
                  <a:lnTo>
                    <a:pt x="1000006" y="623502"/>
                  </a:lnTo>
                  <a:lnTo>
                    <a:pt x="998300" y="618729"/>
                  </a:lnTo>
                  <a:lnTo>
                    <a:pt x="998107" y="617740"/>
                  </a:lnTo>
                  <a:lnTo>
                    <a:pt x="998287" y="614921"/>
                  </a:lnTo>
                  <a:lnTo>
                    <a:pt x="997873" y="613801"/>
                  </a:lnTo>
                  <a:lnTo>
                    <a:pt x="996840" y="613659"/>
                  </a:lnTo>
                  <a:lnTo>
                    <a:pt x="995691" y="613817"/>
                  </a:lnTo>
                  <a:lnTo>
                    <a:pt x="994905" y="613577"/>
                  </a:lnTo>
                  <a:lnTo>
                    <a:pt x="994123" y="613557"/>
                  </a:lnTo>
                  <a:lnTo>
                    <a:pt x="993659" y="615930"/>
                  </a:lnTo>
                  <a:lnTo>
                    <a:pt x="993309" y="615835"/>
                  </a:lnTo>
                  <a:lnTo>
                    <a:pt x="992605" y="615732"/>
                  </a:lnTo>
                  <a:lnTo>
                    <a:pt x="992003" y="614846"/>
                  </a:lnTo>
                  <a:lnTo>
                    <a:pt x="992508" y="612103"/>
                  </a:lnTo>
                  <a:lnTo>
                    <a:pt x="992553" y="609918"/>
                  </a:lnTo>
                  <a:lnTo>
                    <a:pt x="993180" y="607978"/>
                  </a:lnTo>
                  <a:lnTo>
                    <a:pt x="994268" y="606468"/>
                  </a:lnTo>
                  <a:lnTo>
                    <a:pt x="995862" y="604548"/>
                  </a:lnTo>
                  <a:lnTo>
                    <a:pt x="997229" y="606587"/>
                  </a:lnTo>
                  <a:lnTo>
                    <a:pt x="998193" y="607679"/>
                  </a:lnTo>
                  <a:lnTo>
                    <a:pt x="998901" y="607235"/>
                  </a:lnTo>
                  <a:lnTo>
                    <a:pt x="998074" y="603812"/>
                  </a:lnTo>
                  <a:lnTo>
                    <a:pt x="999400" y="603406"/>
                  </a:lnTo>
                  <a:lnTo>
                    <a:pt x="1000399" y="601420"/>
                  </a:lnTo>
                  <a:close/>
                  <a:moveTo>
                    <a:pt x="948919" y="587448"/>
                  </a:moveTo>
                  <a:lnTo>
                    <a:pt x="951113" y="587500"/>
                  </a:lnTo>
                  <a:lnTo>
                    <a:pt x="952675" y="590443"/>
                  </a:lnTo>
                  <a:lnTo>
                    <a:pt x="950941" y="593571"/>
                  </a:lnTo>
                  <a:lnTo>
                    <a:pt x="950584" y="599723"/>
                  </a:lnTo>
                  <a:lnTo>
                    <a:pt x="948975" y="602719"/>
                  </a:lnTo>
                  <a:lnTo>
                    <a:pt x="947584" y="602163"/>
                  </a:lnTo>
                  <a:lnTo>
                    <a:pt x="945293" y="602466"/>
                  </a:lnTo>
                  <a:lnTo>
                    <a:pt x="943877" y="601638"/>
                  </a:lnTo>
                  <a:lnTo>
                    <a:pt x="943128" y="602583"/>
                  </a:lnTo>
                  <a:lnTo>
                    <a:pt x="942359" y="603047"/>
                  </a:lnTo>
                  <a:lnTo>
                    <a:pt x="940433" y="603400"/>
                  </a:lnTo>
                  <a:lnTo>
                    <a:pt x="939768" y="603092"/>
                  </a:lnTo>
                  <a:lnTo>
                    <a:pt x="939166" y="602702"/>
                  </a:lnTo>
                  <a:lnTo>
                    <a:pt x="937847" y="601501"/>
                  </a:lnTo>
                  <a:lnTo>
                    <a:pt x="939324" y="600697"/>
                  </a:lnTo>
                  <a:lnTo>
                    <a:pt x="939596" y="599145"/>
                  </a:lnTo>
                  <a:lnTo>
                    <a:pt x="938995" y="597490"/>
                  </a:lnTo>
                  <a:lnTo>
                    <a:pt x="937939" y="596336"/>
                  </a:lnTo>
                  <a:lnTo>
                    <a:pt x="940102" y="594691"/>
                  </a:lnTo>
                  <a:lnTo>
                    <a:pt x="940848" y="593872"/>
                  </a:lnTo>
                  <a:lnTo>
                    <a:pt x="941476" y="592819"/>
                  </a:lnTo>
                  <a:lnTo>
                    <a:pt x="941533" y="591398"/>
                  </a:lnTo>
                  <a:lnTo>
                    <a:pt x="941065" y="590269"/>
                  </a:lnTo>
                  <a:lnTo>
                    <a:pt x="941352" y="589574"/>
                  </a:lnTo>
                  <a:lnTo>
                    <a:pt x="943672" y="589356"/>
                  </a:lnTo>
                  <a:lnTo>
                    <a:pt x="946387" y="588634"/>
                  </a:lnTo>
                  <a:close/>
                  <a:moveTo>
                    <a:pt x="986169" y="586011"/>
                  </a:moveTo>
                  <a:lnTo>
                    <a:pt x="985030" y="589068"/>
                  </a:lnTo>
                  <a:lnTo>
                    <a:pt x="985350" y="591900"/>
                  </a:lnTo>
                  <a:lnTo>
                    <a:pt x="987482" y="597529"/>
                  </a:lnTo>
                  <a:lnTo>
                    <a:pt x="985910" y="597928"/>
                  </a:lnTo>
                  <a:lnTo>
                    <a:pt x="984736" y="598735"/>
                  </a:lnTo>
                  <a:lnTo>
                    <a:pt x="984274" y="600041"/>
                  </a:lnTo>
                  <a:lnTo>
                    <a:pt x="984848" y="601834"/>
                  </a:lnTo>
                  <a:lnTo>
                    <a:pt x="983776" y="602121"/>
                  </a:lnTo>
                  <a:lnTo>
                    <a:pt x="983101" y="602376"/>
                  </a:lnTo>
                  <a:lnTo>
                    <a:pt x="981473" y="603506"/>
                  </a:lnTo>
                  <a:lnTo>
                    <a:pt x="981415" y="602898"/>
                  </a:lnTo>
                  <a:lnTo>
                    <a:pt x="981239" y="602527"/>
                  </a:lnTo>
                  <a:lnTo>
                    <a:pt x="980971" y="602217"/>
                  </a:lnTo>
                  <a:lnTo>
                    <a:pt x="980655" y="601728"/>
                  </a:lnTo>
                  <a:lnTo>
                    <a:pt x="981441" y="601539"/>
                  </a:lnTo>
                  <a:lnTo>
                    <a:pt x="981479" y="601184"/>
                  </a:lnTo>
                  <a:lnTo>
                    <a:pt x="980690" y="599993"/>
                  </a:lnTo>
                  <a:lnTo>
                    <a:pt x="980164" y="598860"/>
                  </a:lnTo>
                  <a:lnTo>
                    <a:pt x="980531" y="598305"/>
                  </a:lnTo>
                  <a:lnTo>
                    <a:pt x="981197" y="597914"/>
                  </a:lnTo>
                  <a:lnTo>
                    <a:pt x="981594" y="597380"/>
                  </a:lnTo>
                  <a:lnTo>
                    <a:pt x="981777" y="596882"/>
                  </a:lnTo>
                  <a:lnTo>
                    <a:pt x="982417" y="595852"/>
                  </a:lnTo>
                  <a:lnTo>
                    <a:pt x="982574" y="595156"/>
                  </a:lnTo>
                  <a:lnTo>
                    <a:pt x="982281" y="594552"/>
                  </a:lnTo>
                  <a:lnTo>
                    <a:pt x="981064" y="593392"/>
                  </a:lnTo>
                  <a:lnTo>
                    <a:pt x="980828" y="592968"/>
                  </a:lnTo>
                  <a:lnTo>
                    <a:pt x="981594" y="590738"/>
                  </a:lnTo>
                  <a:lnTo>
                    <a:pt x="982883" y="588763"/>
                  </a:lnTo>
                  <a:lnTo>
                    <a:pt x="984470" y="587161"/>
                  </a:lnTo>
                  <a:close/>
                  <a:moveTo>
                    <a:pt x="843067" y="497730"/>
                  </a:moveTo>
                  <a:lnTo>
                    <a:pt x="845740" y="498282"/>
                  </a:lnTo>
                  <a:lnTo>
                    <a:pt x="847151" y="499773"/>
                  </a:lnTo>
                  <a:lnTo>
                    <a:pt x="847886" y="502138"/>
                  </a:lnTo>
                  <a:lnTo>
                    <a:pt x="847568" y="504938"/>
                  </a:lnTo>
                  <a:lnTo>
                    <a:pt x="847320" y="506326"/>
                  </a:lnTo>
                  <a:lnTo>
                    <a:pt x="845309" y="505836"/>
                  </a:lnTo>
                  <a:lnTo>
                    <a:pt x="842860" y="505567"/>
                  </a:lnTo>
                  <a:lnTo>
                    <a:pt x="840098" y="507769"/>
                  </a:lnTo>
                  <a:lnTo>
                    <a:pt x="838521" y="507188"/>
                  </a:lnTo>
                  <a:lnTo>
                    <a:pt x="837866" y="506419"/>
                  </a:lnTo>
                  <a:lnTo>
                    <a:pt x="839286" y="505455"/>
                  </a:lnTo>
                  <a:lnTo>
                    <a:pt x="839984" y="504526"/>
                  </a:lnTo>
                  <a:lnTo>
                    <a:pt x="841406" y="503543"/>
                  </a:lnTo>
                  <a:lnTo>
                    <a:pt x="842119" y="501885"/>
                  </a:lnTo>
                  <a:lnTo>
                    <a:pt x="841977" y="500998"/>
                  </a:lnTo>
                  <a:lnTo>
                    <a:pt x="840855" y="500802"/>
                  </a:lnTo>
                  <a:lnTo>
                    <a:pt x="840557" y="500064"/>
                  </a:lnTo>
                  <a:lnTo>
                    <a:pt x="841455" y="499801"/>
                  </a:lnTo>
                  <a:lnTo>
                    <a:pt x="842086" y="498547"/>
                  </a:lnTo>
                  <a:close/>
                  <a:moveTo>
                    <a:pt x="72832" y="497116"/>
                  </a:moveTo>
                  <a:lnTo>
                    <a:pt x="73593" y="497452"/>
                  </a:lnTo>
                  <a:lnTo>
                    <a:pt x="75802" y="498744"/>
                  </a:lnTo>
                  <a:lnTo>
                    <a:pt x="77076" y="499715"/>
                  </a:lnTo>
                  <a:lnTo>
                    <a:pt x="78295" y="500990"/>
                  </a:lnTo>
                  <a:lnTo>
                    <a:pt x="79139" y="502495"/>
                  </a:lnTo>
                  <a:lnTo>
                    <a:pt x="79476" y="504075"/>
                  </a:lnTo>
                  <a:lnTo>
                    <a:pt x="79342" y="505542"/>
                  </a:lnTo>
                  <a:lnTo>
                    <a:pt x="78476" y="506149"/>
                  </a:lnTo>
                  <a:lnTo>
                    <a:pt x="76602" y="505183"/>
                  </a:lnTo>
                  <a:lnTo>
                    <a:pt x="75905" y="503947"/>
                  </a:lnTo>
                  <a:lnTo>
                    <a:pt x="73802" y="501273"/>
                  </a:lnTo>
                  <a:lnTo>
                    <a:pt x="73165" y="500014"/>
                  </a:lnTo>
                  <a:lnTo>
                    <a:pt x="72631" y="497759"/>
                  </a:lnTo>
                  <a:close/>
                  <a:moveTo>
                    <a:pt x="63404" y="495041"/>
                  </a:moveTo>
                  <a:lnTo>
                    <a:pt x="64326" y="495205"/>
                  </a:lnTo>
                  <a:lnTo>
                    <a:pt x="65405" y="496076"/>
                  </a:lnTo>
                  <a:lnTo>
                    <a:pt x="66609" y="496598"/>
                  </a:lnTo>
                  <a:lnTo>
                    <a:pt x="72323" y="504415"/>
                  </a:lnTo>
                  <a:lnTo>
                    <a:pt x="73544" y="507332"/>
                  </a:lnTo>
                  <a:lnTo>
                    <a:pt x="74099" y="510641"/>
                  </a:lnTo>
                  <a:lnTo>
                    <a:pt x="74299" y="517609"/>
                  </a:lnTo>
                  <a:lnTo>
                    <a:pt x="73976" y="516164"/>
                  </a:lnTo>
                  <a:lnTo>
                    <a:pt x="73410" y="514914"/>
                  </a:lnTo>
                  <a:lnTo>
                    <a:pt x="72656" y="513909"/>
                  </a:lnTo>
                  <a:lnTo>
                    <a:pt x="71715" y="513212"/>
                  </a:lnTo>
                  <a:lnTo>
                    <a:pt x="69937" y="510551"/>
                  </a:lnTo>
                  <a:lnTo>
                    <a:pt x="66935" y="504252"/>
                  </a:lnTo>
                  <a:lnTo>
                    <a:pt x="64994" y="501501"/>
                  </a:lnTo>
                  <a:lnTo>
                    <a:pt x="63011" y="497257"/>
                  </a:lnTo>
                  <a:lnTo>
                    <a:pt x="62663" y="496702"/>
                  </a:lnTo>
                  <a:close/>
                  <a:moveTo>
                    <a:pt x="982156" y="368015"/>
                  </a:moveTo>
                  <a:lnTo>
                    <a:pt x="981327" y="368955"/>
                  </a:lnTo>
                  <a:lnTo>
                    <a:pt x="980990" y="369532"/>
                  </a:lnTo>
                  <a:lnTo>
                    <a:pt x="980772" y="370184"/>
                  </a:lnTo>
                  <a:lnTo>
                    <a:pt x="980868" y="369466"/>
                  </a:lnTo>
                  <a:lnTo>
                    <a:pt x="981155" y="368878"/>
                  </a:lnTo>
                  <a:lnTo>
                    <a:pt x="981626" y="368399"/>
                  </a:lnTo>
                  <a:close/>
                  <a:moveTo>
                    <a:pt x="905950" y="348352"/>
                  </a:moveTo>
                  <a:lnTo>
                    <a:pt x="907098" y="348522"/>
                  </a:lnTo>
                  <a:lnTo>
                    <a:pt x="908854" y="349059"/>
                  </a:lnTo>
                  <a:lnTo>
                    <a:pt x="910466" y="349812"/>
                  </a:lnTo>
                  <a:lnTo>
                    <a:pt x="911161" y="350651"/>
                  </a:lnTo>
                  <a:lnTo>
                    <a:pt x="911804" y="352147"/>
                  </a:lnTo>
                  <a:lnTo>
                    <a:pt x="913279" y="353096"/>
                  </a:lnTo>
                  <a:lnTo>
                    <a:pt x="914747" y="353711"/>
                  </a:lnTo>
                  <a:lnTo>
                    <a:pt x="915416" y="354247"/>
                  </a:lnTo>
                  <a:lnTo>
                    <a:pt x="915563" y="355920"/>
                  </a:lnTo>
                  <a:lnTo>
                    <a:pt x="915779" y="356655"/>
                  </a:lnTo>
                  <a:lnTo>
                    <a:pt x="915586" y="357173"/>
                  </a:lnTo>
                  <a:lnTo>
                    <a:pt x="914493" y="358163"/>
                  </a:lnTo>
                  <a:lnTo>
                    <a:pt x="913058" y="358645"/>
                  </a:lnTo>
                  <a:lnTo>
                    <a:pt x="911707" y="358481"/>
                  </a:lnTo>
                  <a:lnTo>
                    <a:pt x="910635" y="358825"/>
                  </a:lnTo>
                  <a:lnTo>
                    <a:pt x="910052" y="360776"/>
                  </a:lnTo>
                  <a:lnTo>
                    <a:pt x="911977" y="360878"/>
                  </a:lnTo>
                  <a:lnTo>
                    <a:pt x="912865" y="361982"/>
                  </a:lnTo>
                  <a:lnTo>
                    <a:pt x="913425" y="363580"/>
                  </a:lnTo>
                  <a:lnTo>
                    <a:pt x="914383" y="365250"/>
                  </a:lnTo>
                  <a:lnTo>
                    <a:pt x="912031" y="365431"/>
                  </a:lnTo>
                  <a:lnTo>
                    <a:pt x="911094" y="367019"/>
                  </a:lnTo>
                  <a:lnTo>
                    <a:pt x="910679" y="369266"/>
                  </a:lnTo>
                  <a:lnTo>
                    <a:pt x="909890" y="371285"/>
                  </a:lnTo>
                  <a:lnTo>
                    <a:pt x="908737" y="372254"/>
                  </a:lnTo>
                  <a:lnTo>
                    <a:pt x="907034" y="372981"/>
                  </a:lnTo>
                  <a:lnTo>
                    <a:pt x="905245" y="373289"/>
                  </a:lnTo>
                  <a:lnTo>
                    <a:pt x="903855" y="372916"/>
                  </a:lnTo>
                  <a:lnTo>
                    <a:pt x="904802" y="372059"/>
                  </a:lnTo>
                  <a:lnTo>
                    <a:pt x="904907" y="371278"/>
                  </a:lnTo>
                  <a:lnTo>
                    <a:pt x="904916" y="370652"/>
                  </a:lnTo>
                  <a:lnTo>
                    <a:pt x="905079" y="370060"/>
                  </a:lnTo>
                  <a:lnTo>
                    <a:pt x="905630" y="369455"/>
                  </a:lnTo>
                  <a:lnTo>
                    <a:pt x="904548" y="367763"/>
                  </a:lnTo>
                  <a:lnTo>
                    <a:pt x="902606" y="362618"/>
                  </a:lnTo>
                  <a:lnTo>
                    <a:pt x="901455" y="361405"/>
                  </a:lnTo>
                  <a:lnTo>
                    <a:pt x="898477" y="362222"/>
                  </a:lnTo>
                  <a:lnTo>
                    <a:pt x="898136" y="365212"/>
                  </a:lnTo>
                  <a:lnTo>
                    <a:pt x="898761" y="368711"/>
                  </a:lnTo>
                  <a:lnTo>
                    <a:pt x="898726" y="371060"/>
                  </a:lnTo>
                  <a:lnTo>
                    <a:pt x="894540" y="369098"/>
                  </a:lnTo>
                  <a:lnTo>
                    <a:pt x="893756" y="368028"/>
                  </a:lnTo>
                  <a:lnTo>
                    <a:pt x="893685" y="356083"/>
                  </a:lnTo>
                  <a:lnTo>
                    <a:pt x="898299" y="358398"/>
                  </a:lnTo>
                  <a:lnTo>
                    <a:pt x="899967" y="358619"/>
                  </a:lnTo>
                  <a:lnTo>
                    <a:pt x="900665" y="356618"/>
                  </a:lnTo>
                  <a:lnTo>
                    <a:pt x="901102" y="354122"/>
                  </a:lnTo>
                  <a:lnTo>
                    <a:pt x="902280" y="351494"/>
                  </a:lnTo>
                  <a:lnTo>
                    <a:pt x="903944" y="349366"/>
                  </a:lnTo>
                  <a:close/>
                  <a:moveTo>
                    <a:pt x="969926" y="348007"/>
                  </a:moveTo>
                  <a:lnTo>
                    <a:pt x="970781" y="350157"/>
                  </a:lnTo>
                  <a:lnTo>
                    <a:pt x="970575" y="353086"/>
                  </a:lnTo>
                  <a:lnTo>
                    <a:pt x="969268" y="355634"/>
                  </a:lnTo>
                  <a:lnTo>
                    <a:pt x="965484" y="357236"/>
                  </a:lnTo>
                  <a:lnTo>
                    <a:pt x="964670" y="358584"/>
                  </a:lnTo>
                  <a:lnTo>
                    <a:pt x="964447" y="360197"/>
                  </a:lnTo>
                  <a:lnTo>
                    <a:pt x="964926" y="361524"/>
                  </a:lnTo>
                  <a:lnTo>
                    <a:pt x="966324" y="362539"/>
                  </a:lnTo>
                  <a:lnTo>
                    <a:pt x="967786" y="362824"/>
                  </a:lnTo>
                  <a:lnTo>
                    <a:pt x="969233" y="362796"/>
                  </a:lnTo>
                  <a:lnTo>
                    <a:pt x="970585" y="362922"/>
                  </a:lnTo>
                  <a:lnTo>
                    <a:pt x="969727" y="363778"/>
                  </a:lnTo>
                  <a:lnTo>
                    <a:pt x="967876" y="366439"/>
                  </a:lnTo>
                  <a:lnTo>
                    <a:pt x="968857" y="368394"/>
                  </a:lnTo>
                  <a:lnTo>
                    <a:pt x="969107" y="369914"/>
                  </a:lnTo>
                  <a:lnTo>
                    <a:pt x="969544" y="371261"/>
                  </a:lnTo>
                  <a:lnTo>
                    <a:pt x="971190" y="372647"/>
                  </a:lnTo>
                  <a:lnTo>
                    <a:pt x="972840" y="373282"/>
                  </a:lnTo>
                  <a:lnTo>
                    <a:pt x="979399" y="374600"/>
                  </a:lnTo>
                  <a:lnTo>
                    <a:pt x="981550" y="374203"/>
                  </a:lnTo>
                  <a:lnTo>
                    <a:pt x="983356" y="373005"/>
                  </a:lnTo>
                  <a:lnTo>
                    <a:pt x="984608" y="371219"/>
                  </a:lnTo>
                  <a:lnTo>
                    <a:pt x="985100" y="369038"/>
                  </a:lnTo>
                  <a:lnTo>
                    <a:pt x="984832" y="368039"/>
                  </a:lnTo>
                  <a:lnTo>
                    <a:pt x="984121" y="367583"/>
                  </a:lnTo>
                  <a:lnTo>
                    <a:pt x="983158" y="367601"/>
                  </a:lnTo>
                  <a:lnTo>
                    <a:pt x="982291" y="367872"/>
                  </a:lnTo>
                  <a:lnTo>
                    <a:pt x="983034" y="367139"/>
                  </a:lnTo>
                  <a:lnTo>
                    <a:pt x="983318" y="366738"/>
                  </a:lnTo>
                  <a:lnTo>
                    <a:pt x="985239" y="361523"/>
                  </a:lnTo>
                  <a:lnTo>
                    <a:pt x="987058" y="362497"/>
                  </a:lnTo>
                  <a:lnTo>
                    <a:pt x="990912" y="362102"/>
                  </a:lnTo>
                  <a:lnTo>
                    <a:pt x="992964" y="362665"/>
                  </a:lnTo>
                  <a:lnTo>
                    <a:pt x="993674" y="363549"/>
                  </a:lnTo>
                  <a:lnTo>
                    <a:pt x="994647" y="365318"/>
                  </a:lnTo>
                  <a:lnTo>
                    <a:pt x="995431" y="367290"/>
                  </a:lnTo>
                  <a:lnTo>
                    <a:pt x="995525" y="368859"/>
                  </a:lnTo>
                  <a:lnTo>
                    <a:pt x="994408" y="370366"/>
                  </a:lnTo>
                  <a:lnTo>
                    <a:pt x="990569" y="373925"/>
                  </a:lnTo>
                  <a:lnTo>
                    <a:pt x="989213" y="375718"/>
                  </a:lnTo>
                  <a:lnTo>
                    <a:pt x="986652" y="382735"/>
                  </a:lnTo>
                  <a:lnTo>
                    <a:pt x="982496" y="381348"/>
                  </a:lnTo>
                  <a:lnTo>
                    <a:pt x="978511" y="382859"/>
                  </a:lnTo>
                  <a:lnTo>
                    <a:pt x="975549" y="386234"/>
                  </a:lnTo>
                  <a:lnTo>
                    <a:pt x="974398" y="390404"/>
                  </a:lnTo>
                  <a:lnTo>
                    <a:pt x="974761" y="392920"/>
                  </a:lnTo>
                  <a:lnTo>
                    <a:pt x="975716" y="393987"/>
                  </a:lnTo>
                  <a:lnTo>
                    <a:pt x="977067" y="394584"/>
                  </a:lnTo>
                  <a:lnTo>
                    <a:pt x="978583" y="395696"/>
                  </a:lnTo>
                  <a:lnTo>
                    <a:pt x="979011" y="395832"/>
                  </a:lnTo>
                  <a:lnTo>
                    <a:pt x="980065" y="396495"/>
                  </a:lnTo>
                  <a:lnTo>
                    <a:pt x="980696" y="397242"/>
                  </a:lnTo>
                  <a:lnTo>
                    <a:pt x="979840" y="397545"/>
                  </a:lnTo>
                  <a:lnTo>
                    <a:pt x="978691" y="397673"/>
                  </a:lnTo>
                  <a:lnTo>
                    <a:pt x="977792" y="398121"/>
                  </a:lnTo>
                  <a:lnTo>
                    <a:pt x="977163" y="398910"/>
                  </a:lnTo>
                  <a:lnTo>
                    <a:pt x="976804" y="400030"/>
                  </a:lnTo>
                  <a:lnTo>
                    <a:pt x="974884" y="399168"/>
                  </a:lnTo>
                  <a:lnTo>
                    <a:pt x="973550" y="399836"/>
                  </a:lnTo>
                  <a:lnTo>
                    <a:pt x="972926" y="401461"/>
                  </a:lnTo>
                  <a:lnTo>
                    <a:pt x="973218" y="403452"/>
                  </a:lnTo>
                  <a:lnTo>
                    <a:pt x="971895" y="401854"/>
                  </a:lnTo>
                  <a:lnTo>
                    <a:pt x="970392" y="401139"/>
                  </a:lnTo>
                  <a:lnTo>
                    <a:pt x="968791" y="401351"/>
                  </a:lnTo>
                  <a:lnTo>
                    <a:pt x="967234" y="402505"/>
                  </a:lnTo>
                  <a:lnTo>
                    <a:pt x="967860" y="404076"/>
                  </a:lnTo>
                  <a:lnTo>
                    <a:pt x="967757" y="405901"/>
                  </a:lnTo>
                  <a:lnTo>
                    <a:pt x="967110" y="409427"/>
                  </a:lnTo>
                  <a:lnTo>
                    <a:pt x="968462" y="414473"/>
                  </a:lnTo>
                  <a:lnTo>
                    <a:pt x="968710" y="416077"/>
                  </a:lnTo>
                  <a:lnTo>
                    <a:pt x="969338" y="417001"/>
                  </a:lnTo>
                  <a:lnTo>
                    <a:pt x="970956" y="417509"/>
                  </a:lnTo>
                  <a:lnTo>
                    <a:pt x="972937" y="417693"/>
                  </a:lnTo>
                  <a:lnTo>
                    <a:pt x="976526" y="417393"/>
                  </a:lnTo>
                  <a:lnTo>
                    <a:pt x="976979" y="417279"/>
                  </a:lnTo>
                  <a:lnTo>
                    <a:pt x="976747" y="416553"/>
                  </a:lnTo>
                  <a:lnTo>
                    <a:pt x="976539" y="414521"/>
                  </a:lnTo>
                  <a:lnTo>
                    <a:pt x="977699" y="412586"/>
                  </a:lnTo>
                  <a:lnTo>
                    <a:pt x="980358" y="413883"/>
                  </a:lnTo>
                  <a:lnTo>
                    <a:pt x="987945" y="420339"/>
                  </a:lnTo>
                  <a:lnTo>
                    <a:pt x="989058" y="420450"/>
                  </a:lnTo>
                  <a:lnTo>
                    <a:pt x="990576" y="419245"/>
                  </a:lnTo>
                  <a:lnTo>
                    <a:pt x="991686" y="417883"/>
                  </a:lnTo>
                  <a:lnTo>
                    <a:pt x="992613" y="416476"/>
                  </a:lnTo>
                  <a:lnTo>
                    <a:pt x="993301" y="414811"/>
                  </a:lnTo>
                  <a:lnTo>
                    <a:pt x="993740" y="412712"/>
                  </a:lnTo>
                  <a:lnTo>
                    <a:pt x="994692" y="412736"/>
                  </a:lnTo>
                  <a:lnTo>
                    <a:pt x="996002" y="413772"/>
                  </a:lnTo>
                  <a:lnTo>
                    <a:pt x="997763" y="413723"/>
                  </a:lnTo>
                  <a:lnTo>
                    <a:pt x="999689" y="413198"/>
                  </a:lnTo>
                  <a:lnTo>
                    <a:pt x="1001547" y="412911"/>
                  </a:lnTo>
                  <a:lnTo>
                    <a:pt x="1000361" y="413883"/>
                  </a:lnTo>
                  <a:lnTo>
                    <a:pt x="999376" y="415112"/>
                  </a:lnTo>
                  <a:lnTo>
                    <a:pt x="998024" y="417208"/>
                  </a:lnTo>
                  <a:lnTo>
                    <a:pt x="997518" y="417488"/>
                  </a:lnTo>
                  <a:lnTo>
                    <a:pt x="996969" y="417286"/>
                  </a:lnTo>
                  <a:lnTo>
                    <a:pt x="996528" y="417275"/>
                  </a:lnTo>
                  <a:lnTo>
                    <a:pt x="996216" y="418123"/>
                  </a:lnTo>
                  <a:lnTo>
                    <a:pt x="996260" y="419044"/>
                  </a:lnTo>
                  <a:lnTo>
                    <a:pt x="996877" y="420470"/>
                  </a:lnTo>
                  <a:lnTo>
                    <a:pt x="997016" y="421215"/>
                  </a:lnTo>
                  <a:lnTo>
                    <a:pt x="997470" y="421550"/>
                  </a:lnTo>
                  <a:lnTo>
                    <a:pt x="998309" y="422648"/>
                  </a:lnTo>
                  <a:lnTo>
                    <a:pt x="998818" y="423789"/>
                  </a:lnTo>
                  <a:lnTo>
                    <a:pt x="998277" y="424298"/>
                  </a:lnTo>
                  <a:lnTo>
                    <a:pt x="996586" y="424923"/>
                  </a:lnTo>
                  <a:lnTo>
                    <a:pt x="996148" y="426458"/>
                  </a:lnTo>
                  <a:lnTo>
                    <a:pt x="996635" y="428236"/>
                  </a:lnTo>
                  <a:lnTo>
                    <a:pt x="997786" y="429551"/>
                  </a:lnTo>
                  <a:lnTo>
                    <a:pt x="996283" y="429011"/>
                  </a:lnTo>
                  <a:lnTo>
                    <a:pt x="995457" y="429335"/>
                  </a:lnTo>
                  <a:lnTo>
                    <a:pt x="995318" y="430198"/>
                  </a:lnTo>
                  <a:lnTo>
                    <a:pt x="995963" y="431259"/>
                  </a:lnTo>
                  <a:lnTo>
                    <a:pt x="994390" y="430060"/>
                  </a:lnTo>
                  <a:lnTo>
                    <a:pt x="993016" y="429711"/>
                  </a:lnTo>
                  <a:lnTo>
                    <a:pt x="992021" y="430365"/>
                  </a:lnTo>
                  <a:lnTo>
                    <a:pt x="991650" y="432111"/>
                  </a:lnTo>
                  <a:lnTo>
                    <a:pt x="987268" y="429557"/>
                  </a:lnTo>
                  <a:lnTo>
                    <a:pt x="985235" y="428952"/>
                  </a:lnTo>
                  <a:lnTo>
                    <a:pt x="983187" y="430145"/>
                  </a:lnTo>
                  <a:lnTo>
                    <a:pt x="981833" y="428680"/>
                  </a:lnTo>
                  <a:lnTo>
                    <a:pt x="979394" y="427816"/>
                  </a:lnTo>
                  <a:lnTo>
                    <a:pt x="974112" y="427301"/>
                  </a:lnTo>
                  <a:lnTo>
                    <a:pt x="971961" y="426382"/>
                  </a:lnTo>
                  <a:lnTo>
                    <a:pt x="970390" y="426093"/>
                  </a:lnTo>
                  <a:lnTo>
                    <a:pt x="968979" y="426686"/>
                  </a:lnTo>
                  <a:lnTo>
                    <a:pt x="963717" y="429674"/>
                  </a:lnTo>
                  <a:lnTo>
                    <a:pt x="958564" y="428905"/>
                  </a:lnTo>
                  <a:lnTo>
                    <a:pt x="936253" y="420208"/>
                  </a:lnTo>
                  <a:lnTo>
                    <a:pt x="935576" y="419765"/>
                  </a:lnTo>
                  <a:lnTo>
                    <a:pt x="933397" y="417837"/>
                  </a:lnTo>
                  <a:lnTo>
                    <a:pt x="932022" y="417400"/>
                  </a:lnTo>
                  <a:lnTo>
                    <a:pt x="930669" y="417516"/>
                  </a:lnTo>
                  <a:lnTo>
                    <a:pt x="926206" y="418757"/>
                  </a:lnTo>
                  <a:lnTo>
                    <a:pt x="923211" y="421095"/>
                  </a:lnTo>
                  <a:lnTo>
                    <a:pt x="921207" y="421637"/>
                  </a:lnTo>
                  <a:lnTo>
                    <a:pt x="920774" y="421816"/>
                  </a:lnTo>
                  <a:lnTo>
                    <a:pt x="919758" y="421992"/>
                  </a:lnTo>
                  <a:lnTo>
                    <a:pt x="919038" y="421528"/>
                  </a:lnTo>
                  <a:lnTo>
                    <a:pt x="919535" y="419847"/>
                  </a:lnTo>
                  <a:lnTo>
                    <a:pt x="920483" y="418885"/>
                  </a:lnTo>
                  <a:lnTo>
                    <a:pt x="923394" y="417380"/>
                  </a:lnTo>
                  <a:lnTo>
                    <a:pt x="924668" y="416447"/>
                  </a:lnTo>
                  <a:lnTo>
                    <a:pt x="928481" y="414858"/>
                  </a:lnTo>
                  <a:lnTo>
                    <a:pt x="930139" y="413578"/>
                  </a:lnTo>
                  <a:lnTo>
                    <a:pt x="931465" y="410212"/>
                  </a:lnTo>
                  <a:lnTo>
                    <a:pt x="932672" y="408985"/>
                  </a:lnTo>
                  <a:lnTo>
                    <a:pt x="933511" y="407823"/>
                  </a:lnTo>
                  <a:lnTo>
                    <a:pt x="933063" y="406477"/>
                  </a:lnTo>
                  <a:lnTo>
                    <a:pt x="931695" y="403700"/>
                  </a:lnTo>
                  <a:lnTo>
                    <a:pt x="930901" y="399673"/>
                  </a:lnTo>
                  <a:lnTo>
                    <a:pt x="930290" y="391952"/>
                  </a:lnTo>
                  <a:lnTo>
                    <a:pt x="930520" y="387812"/>
                  </a:lnTo>
                  <a:lnTo>
                    <a:pt x="932566" y="380609"/>
                  </a:lnTo>
                  <a:lnTo>
                    <a:pt x="933123" y="376601"/>
                  </a:lnTo>
                  <a:lnTo>
                    <a:pt x="932504" y="374969"/>
                  </a:lnTo>
                  <a:lnTo>
                    <a:pt x="931276" y="372938"/>
                  </a:lnTo>
                  <a:lnTo>
                    <a:pt x="930326" y="370839"/>
                  </a:lnTo>
                  <a:lnTo>
                    <a:pt x="930662" y="369030"/>
                  </a:lnTo>
                  <a:lnTo>
                    <a:pt x="932556" y="368017"/>
                  </a:lnTo>
                  <a:lnTo>
                    <a:pt x="934480" y="368894"/>
                  </a:lnTo>
                  <a:lnTo>
                    <a:pt x="937486" y="371873"/>
                  </a:lnTo>
                  <a:lnTo>
                    <a:pt x="938504" y="371112"/>
                  </a:lnTo>
                  <a:lnTo>
                    <a:pt x="941725" y="371270"/>
                  </a:lnTo>
                  <a:lnTo>
                    <a:pt x="943541" y="371308"/>
                  </a:lnTo>
                  <a:lnTo>
                    <a:pt x="945274" y="369325"/>
                  </a:lnTo>
                  <a:lnTo>
                    <a:pt x="944533" y="367529"/>
                  </a:lnTo>
                  <a:lnTo>
                    <a:pt x="945909" y="365187"/>
                  </a:lnTo>
                  <a:lnTo>
                    <a:pt x="946656" y="365760"/>
                  </a:lnTo>
                  <a:lnTo>
                    <a:pt x="948118" y="368414"/>
                  </a:lnTo>
                  <a:lnTo>
                    <a:pt x="949729" y="369610"/>
                  </a:lnTo>
                  <a:lnTo>
                    <a:pt x="951416" y="366860"/>
                  </a:lnTo>
                  <a:lnTo>
                    <a:pt x="952042" y="367501"/>
                  </a:lnTo>
                  <a:lnTo>
                    <a:pt x="953990" y="368746"/>
                  </a:lnTo>
                  <a:lnTo>
                    <a:pt x="954051" y="365166"/>
                  </a:lnTo>
                  <a:lnTo>
                    <a:pt x="955714" y="366217"/>
                  </a:lnTo>
                  <a:lnTo>
                    <a:pt x="957569" y="365686"/>
                  </a:lnTo>
                  <a:lnTo>
                    <a:pt x="958333" y="364231"/>
                  </a:lnTo>
                  <a:lnTo>
                    <a:pt x="956742" y="362597"/>
                  </a:lnTo>
                  <a:lnTo>
                    <a:pt x="955802" y="363526"/>
                  </a:lnTo>
                  <a:lnTo>
                    <a:pt x="955163" y="361339"/>
                  </a:lnTo>
                  <a:lnTo>
                    <a:pt x="954913" y="359099"/>
                  </a:lnTo>
                  <a:lnTo>
                    <a:pt x="954028" y="357513"/>
                  </a:lnTo>
                  <a:lnTo>
                    <a:pt x="951578" y="357310"/>
                  </a:lnTo>
                  <a:lnTo>
                    <a:pt x="952441" y="356035"/>
                  </a:lnTo>
                  <a:lnTo>
                    <a:pt x="952688" y="354872"/>
                  </a:lnTo>
                  <a:lnTo>
                    <a:pt x="952167" y="354035"/>
                  </a:lnTo>
                  <a:lnTo>
                    <a:pt x="950778" y="353690"/>
                  </a:lnTo>
                  <a:lnTo>
                    <a:pt x="951435" y="352515"/>
                  </a:lnTo>
                  <a:lnTo>
                    <a:pt x="952429" y="351984"/>
                  </a:lnTo>
                  <a:lnTo>
                    <a:pt x="953692" y="351909"/>
                  </a:lnTo>
                  <a:lnTo>
                    <a:pt x="955199" y="352048"/>
                  </a:lnTo>
                  <a:lnTo>
                    <a:pt x="956895" y="352452"/>
                  </a:lnTo>
                  <a:lnTo>
                    <a:pt x="957246" y="352972"/>
                  </a:lnTo>
                  <a:lnTo>
                    <a:pt x="956991" y="353488"/>
                  </a:lnTo>
                  <a:lnTo>
                    <a:pt x="956893" y="353830"/>
                  </a:lnTo>
                  <a:lnTo>
                    <a:pt x="957006" y="354386"/>
                  </a:lnTo>
                  <a:lnTo>
                    <a:pt x="956753" y="355925"/>
                  </a:lnTo>
                  <a:lnTo>
                    <a:pt x="956847" y="356460"/>
                  </a:lnTo>
                  <a:lnTo>
                    <a:pt x="957499" y="356694"/>
                  </a:lnTo>
                  <a:lnTo>
                    <a:pt x="958161" y="356376"/>
                  </a:lnTo>
                  <a:lnTo>
                    <a:pt x="958611" y="355906"/>
                  </a:lnTo>
                  <a:lnTo>
                    <a:pt x="958585" y="355634"/>
                  </a:lnTo>
                  <a:lnTo>
                    <a:pt x="959177" y="355230"/>
                  </a:lnTo>
                  <a:lnTo>
                    <a:pt x="959672" y="354448"/>
                  </a:lnTo>
                  <a:lnTo>
                    <a:pt x="960480" y="354039"/>
                  </a:lnTo>
                  <a:lnTo>
                    <a:pt x="962047" y="354837"/>
                  </a:lnTo>
                  <a:lnTo>
                    <a:pt x="964344" y="351362"/>
                  </a:lnTo>
                  <a:lnTo>
                    <a:pt x="964695" y="350076"/>
                  </a:lnTo>
                  <a:lnTo>
                    <a:pt x="965306" y="349140"/>
                  </a:lnTo>
                  <a:lnTo>
                    <a:pt x="968430" y="349026"/>
                  </a:lnTo>
                  <a:close/>
                  <a:moveTo>
                    <a:pt x="891863" y="309477"/>
                  </a:moveTo>
                  <a:lnTo>
                    <a:pt x="894746" y="309763"/>
                  </a:lnTo>
                  <a:lnTo>
                    <a:pt x="896744" y="312900"/>
                  </a:lnTo>
                  <a:lnTo>
                    <a:pt x="898555" y="313385"/>
                  </a:lnTo>
                  <a:lnTo>
                    <a:pt x="900400" y="316198"/>
                  </a:lnTo>
                  <a:lnTo>
                    <a:pt x="902577" y="319769"/>
                  </a:lnTo>
                  <a:lnTo>
                    <a:pt x="902986" y="320633"/>
                  </a:lnTo>
                  <a:lnTo>
                    <a:pt x="903560" y="321417"/>
                  </a:lnTo>
                  <a:lnTo>
                    <a:pt x="904664" y="321836"/>
                  </a:lnTo>
                  <a:lnTo>
                    <a:pt x="905330" y="322663"/>
                  </a:lnTo>
                  <a:lnTo>
                    <a:pt x="904580" y="324610"/>
                  </a:lnTo>
                  <a:lnTo>
                    <a:pt x="901179" y="321912"/>
                  </a:lnTo>
                  <a:lnTo>
                    <a:pt x="901140" y="324541"/>
                  </a:lnTo>
                  <a:lnTo>
                    <a:pt x="899175" y="324043"/>
                  </a:lnTo>
                  <a:lnTo>
                    <a:pt x="899379" y="326155"/>
                  </a:lnTo>
                  <a:lnTo>
                    <a:pt x="900209" y="329178"/>
                  </a:lnTo>
                  <a:lnTo>
                    <a:pt x="898390" y="331999"/>
                  </a:lnTo>
                  <a:lnTo>
                    <a:pt x="897547" y="335237"/>
                  </a:lnTo>
                  <a:lnTo>
                    <a:pt x="895983" y="333522"/>
                  </a:lnTo>
                  <a:lnTo>
                    <a:pt x="896355" y="331397"/>
                  </a:lnTo>
                  <a:lnTo>
                    <a:pt x="898092" y="329190"/>
                  </a:lnTo>
                  <a:lnTo>
                    <a:pt x="897317" y="327828"/>
                  </a:lnTo>
                  <a:lnTo>
                    <a:pt x="896329" y="326857"/>
                  </a:lnTo>
                  <a:lnTo>
                    <a:pt x="895332" y="323861"/>
                  </a:lnTo>
                  <a:lnTo>
                    <a:pt x="896893" y="319114"/>
                  </a:lnTo>
                  <a:lnTo>
                    <a:pt x="896881" y="315670"/>
                  </a:lnTo>
                  <a:lnTo>
                    <a:pt x="895255" y="313767"/>
                  </a:lnTo>
                  <a:lnTo>
                    <a:pt x="894869" y="311299"/>
                  </a:lnTo>
                  <a:close/>
                  <a:moveTo>
                    <a:pt x="985911" y="146921"/>
                  </a:moveTo>
                  <a:lnTo>
                    <a:pt x="986534" y="148008"/>
                  </a:lnTo>
                  <a:lnTo>
                    <a:pt x="986777" y="150522"/>
                  </a:lnTo>
                  <a:lnTo>
                    <a:pt x="986385" y="152665"/>
                  </a:lnTo>
                  <a:lnTo>
                    <a:pt x="987364" y="154152"/>
                  </a:lnTo>
                  <a:lnTo>
                    <a:pt x="986286" y="154855"/>
                  </a:lnTo>
                  <a:lnTo>
                    <a:pt x="985278" y="154602"/>
                  </a:lnTo>
                  <a:lnTo>
                    <a:pt x="984595" y="153355"/>
                  </a:lnTo>
                  <a:lnTo>
                    <a:pt x="983314" y="150993"/>
                  </a:lnTo>
                  <a:lnTo>
                    <a:pt x="983624" y="147952"/>
                  </a:lnTo>
                  <a:close/>
                  <a:moveTo>
                    <a:pt x="422770" y="141309"/>
                  </a:moveTo>
                  <a:lnTo>
                    <a:pt x="425870" y="142801"/>
                  </a:lnTo>
                  <a:lnTo>
                    <a:pt x="426381" y="146204"/>
                  </a:lnTo>
                  <a:lnTo>
                    <a:pt x="425121" y="149118"/>
                  </a:lnTo>
                  <a:lnTo>
                    <a:pt x="422803" y="149184"/>
                  </a:lnTo>
                  <a:lnTo>
                    <a:pt x="416722" y="144763"/>
                  </a:lnTo>
                  <a:lnTo>
                    <a:pt x="417314" y="143134"/>
                  </a:lnTo>
                  <a:lnTo>
                    <a:pt x="418985" y="142092"/>
                  </a:lnTo>
                  <a:lnTo>
                    <a:pt x="421053" y="141517"/>
                  </a:lnTo>
                  <a:close/>
                  <a:moveTo>
                    <a:pt x="736463" y="137680"/>
                  </a:moveTo>
                  <a:lnTo>
                    <a:pt x="739746" y="139914"/>
                  </a:lnTo>
                  <a:lnTo>
                    <a:pt x="740386" y="140254"/>
                  </a:lnTo>
                  <a:lnTo>
                    <a:pt x="743178" y="140577"/>
                  </a:lnTo>
                  <a:lnTo>
                    <a:pt x="744571" y="141019"/>
                  </a:lnTo>
                  <a:lnTo>
                    <a:pt x="745590" y="141666"/>
                  </a:lnTo>
                  <a:lnTo>
                    <a:pt x="746409" y="144134"/>
                  </a:lnTo>
                  <a:lnTo>
                    <a:pt x="745365" y="146602"/>
                  </a:lnTo>
                  <a:lnTo>
                    <a:pt x="743213" y="148005"/>
                  </a:lnTo>
                  <a:lnTo>
                    <a:pt x="740724" y="147259"/>
                  </a:lnTo>
                  <a:lnTo>
                    <a:pt x="739432" y="145713"/>
                  </a:lnTo>
                  <a:lnTo>
                    <a:pt x="738070" y="142688"/>
                  </a:lnTo>
                  <a:close/>
                  <a:moveTo>
                    <a:pt x="749454" y="135097"/>
                  </a:moveTo>
                  <a:lnTo>
                    <a:pt x="750588" y="136389"/>
                  </a:lnTo>
                  <a:lnTo>
                    <a:pt x="753024" y="137658"/>
                  </a:lnTo>
                  <a:lnTo>
                    <a:pt x="753210" y="138338"/>
                  </a:lnTo>
                  <a:lnTo>
                    <a:pt x="748458" y="139975"/>
                  </a:lnTo>
                  <a:lnTo>
                    <a:pt x="746744" y="139392"/>
                  </a:lnTo>
                  <a:lnTo>
                    <a:pt x="744920" y="138091"/>
                  </a:lnTo>
                  <a:lnTo>
                    <a:pt x="743471" y="137510"/>
                  </a:lnTo>
                  <a:lnTo>
                    <a:pt x="743372" y="135816"/>
                  </a:lnTo>
                  <a:close/>
                  <a:moveTo>
                    <a:pt x="919153" y="132578"/>
                  </a:moveTo>
                  <a:lnTo>
                    <a:pt x="922443" y="134146"/>
                  </a:lnTo>
                  <a:lnTo>
                    <a:pt x="920678" y="137423"/>
                  </a:lnTo>
                  <a:lnTo>
                    <a:pt x="916378" y="140629"/>
                  </a:lnTo>
                  <a:lnTo>
                    <a:pt x="912074" y="142042"/>
                  </a:lnTo>
                  <a:lnTo>
                    <a:pt x="909864" y="142436"/>
                  </a:lnTo>
                  <a:lnTo>
                    <a:pt x="908546" y="143441"/>
                  </a:lnTo>
                  <a:lnTo>
                    <a:pt x="907351" y="144595"/>
                  </a:lnTo>
                  <a:lnTo>
                    <a:pt x="905508" y="145413"/>
                  </a:lnTo>
                  <a:lnTo>
                    <a:pt x="903614" y="145417"/>
                  </a:lnTo>
                  <a:lnTo>
                    <a:pt x="901282" y="144871"/>
                  </a:lnTo>
                  <a:lnTo>
                    <a:pt x="899320" y="143916"/>
                  </a:lnTo>
                  <a:lnTo>
                    <a:pt x="898531" y="142651"/>
                  </a:lnTo>
                  <a:lnTo>
                    <a:pt x="899168" y="141433"/>
                  </a:lnTo>
                  <a:lnTo>
                    <a:pt x="899299" y="140133"/>
                  </a:lnTo>
                  <a:lnTo>
                    <a:pt x="899049" y="138784"/>
                  </a:lnTo>
                  <a:lnTo>
                    <a:pt x="898602" y="137420"/>
                  </a:lnTo>
                  <a:lnTo>
                    <a:pt x="900523" y="138406"/>
                  </a:lnTo>
                  <a:lnTo>
                    <a:pt x="901689" y="139429"/>
                  </a:lnTo>
                  <a:lnTo>
                    <a:pt x="902730" y="139814"/>
                  </a:lnTo>
                  <a:lnTo>
                    <a:pt x="904233" y="138843"/>
                  </a:lnTo>
                  <a:lnTo>
                    <a:pt x="906431" y="136240"/>
                  </a:lnTo>
                  <a:lnTo>
                    <a:pt x="907644" y="135451"/>
                  </a:lnTo>
                  <a:lnTo>
                    <a:pt x="909046" y="135792"/>
                  </a:lnTo>
                  <a:lnTo>
                    <a:pt x="908688" y="136264"/>
                  </a:lnTo>
                  <a:lnTo>
                    <a:pt x="908236" y="137495"/>
                  </a:lnTo>
                  <a:lnTo>
                    <a:pt x="908084" y="138774"/>
                  </a:lnTo>
                  <a:lnTo>
                    <a:pt x="908604" y="139368"/>
                  </a:lnTo>
                  <a:lnTo>
                    <a:pt x="909805" y="139246"/>
                  </a:lnTo>
                  <a:lnTo>
                    <a:pt x="911821" y="138692"/>
                  </a:lnTo>
                  <a:lnTo>
                    <a:pt x="912940" y="138579"/>
                  </a:lnTo>
                  <a:lnTo>
                    <a:pt x="915210" y="137666"/>
                  </a:lnTo>
                  <a:lnTo>
                    <a:pt x="917773" y="133498"/>
                  </a:lnTo>
                  <a:close/>
                  <a:moveTo>
                    <a:pt x="761977" y="122823"/>
                  </a:moveTo>
                  <a:lnTo>
                    <a:pt x="765867" y="122947"/>
                  </a:lnTo>
                  <a:lnTo>
                    <a:pt x="769218" y="123618"/>
                  </a:lnTo>
                  <a:lnTo>
                    <a:pt x="770626" y="124242"/>
                  </a:lnTo>
                  <a:lnTo>
                    <a:pt x="768770" y="125807"/>
                  </a:lnTo>
                  <a:lnTo>
                    <a:pt x="765887" y="126282"/>
                  </a:lnTo>
                  <a:lnTo>
                    <a:pt x="762424" y="127148"/>
                  </a:lnTo>
                  <a:lnTo>
                    <a:pt x="760957" y="125635"/>
                  </a:lnTo>
                  <a:close/>
                  <a:moveTo>
                    <a:pt x="945994" y="110409"/>
                  </a:moveTo>
                  <a:lnTo>
                    <a:pt x="945750" y="112759"/>
                  </a:lnTo>
                  <a:lnTo>
                    <a:pt x="943252" y="119019"/>
                  </a:lnTo>
                  <a:lnTo>
                    <a:pt x="943274" y="120270"/>
                  </a:lnTo>
                  <a:lnTo>
                    <a:pt x="943695" y="121154"/>
                  </a:lnTo>
                  <a:lnTo>
                    <a:pt x="943868" y="122054"/>
                  </a:lnTo>
                  <a:lnTo>
                    <a:pt x="943186" y="123373"/>
                  </a:lnTo>
                  <a:lnTo>
                    <a:pt x="942491" y="124076"/>
                  </a:lnTo>
                  <a:lnTo>
                    <a:pt x="942033" y="124202"/>
                  </a:lnTo>
                  <a:lnTo>
                    <a:pt x="941709" y="123716"/>
                  </a:lnTo>
                  <a:lnTo>
                    <a:pt x="941437" y="122553"/>
                  </a:lnTo>
                  <a:lnTo>
                    <a:pt x="942294" y="119310"/>
                  </a:lnTo>
                  <a:lnTo>
                    <a:pt x="942515" y="115647"/>
                  </a:lnTo>
                  <a:lnTo>
                    <a:pt x="943322" y="112414"/>
                  </a:lnTo>
                  <a:close/>
                  <a:moveTo>
                    <a:pt x="961385" y="102729"/>
                  </a:moveTo>
                  <a:lnTo>
                    <a:pt x="962045" y="102890"/>
                  </a:lnTo>
                  <a:lnTo>
                    <a:pt x="961853" y="103989"/>
                  </a:lnTo>
                  <a:lnTo>
                    <a:pt x="960991" y="105418"/>
                  </a:lnTo>
                  <a:lnTo>
                    <a:pt x="958408" y="107621"/>
                  </a:lnTo>
                  <a:lnTo>
                    <a:pt x="957226" y="108897"/>
                  </a:lnTo>
                  <a:lnTo>
                    <a:pt x="956557" y="110643"/>
                  </a:lnTo>
                  <a:lnTo>
                    <a:pt x="953988" y="110012"/>
                  </a:lnTo>
                  <a:lnTo>
                    <a:pt x="949741" y="110544"/>
                  </a:lnTo>
                  <a:lnTo>
                    <a:pt x="948680" y="109520"/>
                  </a:lnTo>
                  <a:lnTo>
                    <a:pt x="949908" y="107734"/>
                  </a:lnTo>
                  <a:lnTo>
                    <a:pt x="950952" y="107319"/>
                  </a:lnTo>
                  <a:lnTo>
                    <a:pt x="953492" y="107876"/>
                  </a:lnTo>
                  <a:lnTo>
                    <a:pt x="955157" y="107423"/>
                  </a:lnTo>
                  <a:lnTo>
                    <a:pt x="956967" y="106328"/>
                  </a:lnTo>
                  <a:lnTo>
                    <a:pt x="959676" y="104044"/>
                  </a:lnTo>
                  <a:close/>
                  <a:moveTo>
                    <a:pt x="885865" y="89066"/>
                  </a:moveTo>
                  <a:lnTo>
                    <a:pt x="889819" y="90314"/>
                  </a:lnTo>
                  <a:lnTo>
                    <a:pt x="885471" y="95022"/>
                  </a:lnTo>
                  <a:lnTo>
                    <a:pt x="883460" y="97701"/>
                  </a:lnTo>
                  <a:lnTo>
                    <a:pt x="880918" y="98638"/>
                  </a:lnTo>
                  <a:lnTo>
                    <a:pt x="877078" y="97390"/>
                  </a:lnTo>
                  <a:lnTo>
                    <a:pt x="876558" y="94350"/>
                  </a:lnTo>
                  <a:lnTo>
                    <a:pt x="880331" y="91588"/>
                  </a:lnTo>
                  <a:close/>
                  <a:moveTo>
                    <a:pt x="442619" y="84857"/>
                  </a:moveTo>
                  <a:lnTo>
                    <a:pt x="444114" y="85370"/>
                  </a:lnTo>
                  <a:lnTo>
                    <a:pt x="445536" y="86155"/>
                  </a:lnTo>
                  <a:lnTo>
                    <a:pt x="446981" y="86762"/>
                  </a:lnTo>
                  <a:lnTo>
                    <a:pt x="448587" y="87004"/>
                  </a:lnTo>
                  <a:lnTo>
                    <a:pt x="452133" y="86739"/>
                  </a:lnTo>
                  <a:lnTo>
                    <a:pt x="454850" y="86477"/>
                  </a:lnTo>
                  <a:lnTo>
                    <a:pt x="455412" y="87172"/>
                  </a:lnTo>
                  <a:lnTo>
                    <a:pt x="455698" y="89347"/>
                  </a:lnTo>
                  <a:lnTo>
                    <a:pt x="455464" y="90847"/>
                  </a:lnTo>
                  <a:lnTo>
                    <a:pt x="454805" y="92423"/>
                  </a:lnTo>
                  <a:lnTo>
                    <a:pt x="453939" y="93801"/>
                  </a:lnTo>
                  <a:lnTo>
                    <a:pt x="453102" y="94679"/>
                  </a:lnTo>
                  <a:lnTo>
                    <a:pt x="450916" y="95553"/>
                  </a:lnTo>
                  <a:lnTo>
                    <a:pt x="447581" y="96162"/>
                  </a:lnTo>
                  <a:lnTo>
                    <a:pt x="444399" y="96052"/>
                  </a:lnTo>
                  <a:lnTo>
                    <a:pt x="442591" y="94728"/>
                  </a:lnTo>
                  <a:lnTo>
                    <a:pt x="440478" y="92552"/>
                  </a:lnTo>
                  <a:lnTo>
                    <a:pt x="438406" y="89866"/>
                  </a:lnTo>
                  <a:lnTo>
                    <a:pt x="437992" y="87181"/>
                  </a:lnTo>
                  <a:lnTo>
                    <a:pt x="440815" y="85043"/>
                  </a:lnTo>
                  <a:close/>
                  <a:moveTo>
                    <a:pt x="558467" y="78509"/>
                  </a:moveTo>
                  <a:lnTo>
                    <a:pt x="561164" y="78960"/>
                  </a:lnTo>
                  <a:lnTo>
                    <a:pt x="562304" y="80857"/>
                  </a:lnTo>
                  <a:lnTo>
                    <a:pt x="561027" y="82021"/>
                  </a:lnTo>
                  <a:lnTo>
                    <a:pt x="558133" y="82694"/>
                  </a:lnTo>
                  <a:lnTo>
                    <a:pt x="553049" y="83074"/>
                  </a:lnTo>
                  <a:lnTo>
                    <a:pt x="551058" y="83561"/>
                  </a:lnTo>
                  <a:lnTo>
                    <a:pt x="551349" y="84759"/>
                  </a:lnTo>
                  <a:lnTo>
                    <a:pt x="552375" y="86197"/>
                  </a:lnTo>
                  <a:lnTo>
                    <a:pt x="552654" y="87436"/>
                  </a:lnTo>
                  <a:lnTo>
                    <a:pt x="551388" y="88570"/>
                  </a:lnTo>
                  <a:lnTo>
                    <a:pt x="549729" y="89058"/>
                  </a:lnTo>
                  <a:lnTo>
                    <a:pt x="547987" y="88942"/>
                  </a:lnTo>
                  <a:lnTo>
                    <a:pt x="546473" y="88306"/>
                  </a:lnTo>
                  <a:lnTo>
                    <a:pt x="547344" y="87432"/>
                  </a:lnTo>
                  <a:lnTo>
                    <a:pt x="546247" y="84276"/>
                  </a:lnTo>
                  <a:lnTo>
                    <a:pt x="546392" y="82809"/>
                  </a:lnTo>
                  <a:lnTo>
                    <a:pt x="547835" y="82185"/>
                  </a:lnTo>
                  <a:lnTo>
                    <a:pt x="549110" y="81821"/>
                  </a:lnTo>
                  <a:lnTo>
                    <a:pt x="552659" y="79575"/>
                  </a:lnTo>
                  <a:lnTo>
                    <a:pt x="555252" y="78891"/>
                  </a:lnTo>
                  <a:close/>
                  <a:moveTo>
                    <a:pt x="944034" y="67229"/>
                  </a:moveTo>
                  <a:lnTo>
                    <a:pt x="944674" y="70232"/>
                  </a:lnTo>
                  <a:lnTo>
                    <a:pt x="943544" y="72957"/>
                  </a:lnTo>
                  <a:lnTo>
                    <a:pt x="941279" y="75200"/>
                  </a:lnTo>
                  <a:lnTo>
                    <a:pt x="934231" y="79008"/>
                  </a:lnTo>
                  <a:lnTo>
                    <a:pt x="932932" y="79303"/>
                  </a:lnTo>
                  <a:lnTo>
                    <a:pt x="932518" y="79951"/>
                  </a:lnTo>
                  <a:lnTo>
                    <a:pt x="930740" y="83705"/>
                  </a:lnTo>
                  <a:lnTo>
                    <a:pt x="924272" y="86467"/>
                  </a:lnTo>
                  <a:lnTo>
                    <a:pt x="923104" y="87651"/>
                  </a:lnTo>
                  <a:lnTo>
                    <a:pt x="922354" y="87896"/>
                  </a:lnTo>
                  <a:lnTo>
                    <a:pt x="921723" y="87695"/>
                  </a:lnTo>
                  <a:lnTo>
                    <a:pt x="921057" y="87192"/>
                  </a:lnTo>
                  <a:lnTo>
                    <a:pt x="920755" y="86613"/>
                  </a:lnTo>
                  <a:lnTo>
                    <a:pt x="919091" y="87652"/>
                  </a:lnTo>
                  <a:lnTo>
                    <a:pt x="917614" y="89455"/>
                  </a:lnTo>
                  <a:lnTo>
                    <a:pt x="915715" y="91083"/>
                  </a:lnTo>
                  <a:lnTo>
                    <a:pt x="912342" y="92068"/>
                  </a:lnTo>
                  <a:lnTo>
                    <a:pt x="912139" y="91012"/>
                  </a:lnTo>
                  <a:lnTo>
                    <a:pt x="907652" y="94548"/>
                  </a:lnTo>
                  <a:lnTo>
                    <a:pt x="905266" y="95501"/>
                  </a:lnTo>
                  <a:lnTo>
                    <a:pt x="905907" y="94815"/>
                  </a:lnTo>
                  <a:lnTo>
                    <a:pt x="906040" y="94224"/>
                  </a:lnTo>
                  <a:lnTo>
                    <a:pt x="906039" y="93578"/>
                  </a:lnTo>
                  <a:lnTo>
                    <a:pt x="907018" y="90181"/>
                  </a:lnTo>
                  <a:lnTo>
                    <a:pt x="908088" y="89327"/>
                  </a:lnTo>
                  <a:lnTo>
                    <a:pt x="909761" y="88923"/>
                  </a:lnTo>
                  <a:lnTo>
                    <a:pt x="912403" y="87694"/>
                  </a:lnTo>
                  <a:lnTo>
                    <a:pt x="913765" y="85971"/>
                  </a:lnTo>
                  <a:lnTo>
                    <a:pt x="915201" y="83365"/>
                  </a:lnTo>
                  <a:lnTo>
                    <a:pt x="916915" y="80973"/>
                  </a:lnTo>
                  <a:lnTo>
                    <a:pt x="919044" y="79964"/>
                  </a:lnTo>
                  <a:lnTo>
                    <a:pt x="919390" y="81117"/>
                  </a:lnTo>
                  <a:lnTo>
                    <a:pt x="921361" y="83386"/>
                  </a:lnTo>
                  <a:lnTo>
                    <a:pt x="923567" y="84952"/>
                  </a:lnTo>
                  <a:lnTo>
                    <a:pt x="924638" y="84016"/>
                  </a:lnTo>
                  <a:lnTo>
                    <a:pt x="925256" y="82956"/>
                  </a:lnTo>
                  <a:lnTo>
                    <a:pt x="929876" y="77563"/>
                  </a:lnTo>
                  <a:lnTo>
                    <a:pt x="930243" y="78008"/>
                  </a:lnTo>
                  <a:lnTo>
                    <a:pt x="930817" y="78384"/>
                  </a:lnTo>
                  <a:lnTo>
                    <a:pt x="931354" y="76552"/>
                  </a:lnTo>
                  <a:lnTo>
                    <a:pt x="933179" y="75153"/>
                  </a:lnTo>
                  <a:lnTo>
                    <a:pt x="936972" y="73275"/>
                  </a:lnTo>
                  <a:lnTo>
                    <a:pt x="940806" y="70774"/>
                  </a:lnTo>
                  <a:lnTo>
                    <a:pt x="942792" y="69108"/>
                  </a:lnTo>
                  <a:close/>
                  <a:moveTo>
                    <a:pt x="561367" y="62033"/>
                  </a:moveTo>
                  <a:lnTo>
                    <a:pt x="561863" y="64084"/>
                  </a:lnTo>
                  <a:lnTo>
                    <a:pt x="562898" y="65772"/>
                  </a:lnTo>
                  <a:lnTo>
                    <a:pt x="564247" y="67117"/>
                  </a:lnTo>
                  <a:lnTo>
                    <a:pt x="565709" y="68223"/>
                  </a:lnTo>
                  <a:lnTo>
                    <a:pt x="563456" y="68958"/>
                  </a:lnTo>
                  <a:lnTo>
                    <a:pt x="561226" y="68737"/>
                  </a:lnTo>
                  <a:lnTo>
                    <a:pt x="559079" y="68266"/>
                  </a:lnTo>
                  <a:lnTo>
                    <a:pt x="557024" y="68211"/>
                  </a:lnTo>
                  <a:lnTo>
                    <a:pt x="555343" y="68959"/>
                  </a:lnTo>
                  <a:lnTo>
                    <a:pt x="553505" y="70352"/>
                  </a:lnTo>
                  <a:lnTo>
                    <a:pt x="551885" y="71974"/>
                  </a:lnTo>
                  <a:lnTo>
                    <a:pt x="550920" y="73452"/>
                  </a:lnTo>
                  <a:lnTo>
                    <a:pt x="550983" y="72473"/>
                  </a:lnTo>
                  <a:lnTo>
                    <a:pt x="551148" y="71880"/>
                  </a:lnTo>
                  <a:lnTo>
                    <a:pt x="551793" y="70756"/>
                  </a:lnTo>
                  <a:lnTo>
                    <a:pt x="551938" y="69382"/>
                  </a:lnTo>
                  <a:lnTo>
                    <a:pt x="551857" y="68133"/>
                  </a:lnTo>
                  <a:lnTo>
                    <a:pt x="551503" y="67123"/>
                  </a:lnTo>
                  <a:lnTo>
                    <a:pt x="550924" y="66394"/>
                  </a:lnTo>
                  <a:lnTo>
                    <a:pt x="554617" y="65887"/>
                  </a:lnTo>
                  <a:lnTo>
                    <a:pt x="557130" y="64672"/>
                  </a:lnTo>
                  <a:lnTo>
                    <a:pt x="559176" y="63238"/>
                  </a:lnTo>
                  <a:close/>
                  <a:moveTo>
                    <a:pt x="161753" y="48082"/>
                  </a:moveTo>
                  <a:lnTo>
                    <a:pt x="162424" y="50933"/>
                  </a:lnTo>
                  <a:lnTo>
                    <a:pt x="163769" y="54353"/>
                  </a:lnTo>
                  <a:lnTo>
                    <a:pt x="165560" y="57817"/>
                  </a:lnTo>
                  <a:lnTo>
                    <a:pt x="168865" y="62782"/>
                  </a:lnTo>
                  <a:lnTo>
                    <a:pt x="168811" y="64251"/>
                  </a:lnTo>
                  <a:lnTo>
                    <a:pt x="167308" y="67353"/>
                  </a:lnTo>
                  <a:lnTo>
                    <a:pt x="166950" y="69380"/>
                  </a:lnTo>
                  <a:lnTo>
                    <a:pt x="167396" y="73902"/>
                  </a:lnTo>
                  <a:lnTo>
                    <a:pt x="168739" y="75782"/>
                  </a:lnTo>
                  <a:lnTo>
                    <a:pt x="175007" y="79827"/>
                  </a:lnTo>
                  <a:lnTo>
                    <a:pt x="177102" y="82974"/>
                  </a:lnTo>
                  <a:lnTo>
                    <a:pt x="177573" y="86548"/>
                  </a:lnTo>
                  <a:lnTo>
                    <a:pt x="177356" y="90396"/>
                  </a:lnTo>
                  <a:lnTo>
                    <a:pt x="176623" y="93816"/>
                  </a:lnTo>
                  <a:lnTo>
                    <a:pt x="175534" y="96117"/>
                  </a:lnTo>
                  <a:lnTo>
                    <a:pt x="175546" y="96992"/>
                  </a:lnTo>
                  <a:lnTo>
                    <a:pt x="176918" y="96497"/>
                  </a:lnTo>
                  <a:lnTo>
                    <a:pt x="177802" y="95918"/>
                  </a:lnTo>
                  <a:lnTo>
                    <a:pt x="178728" y="95442"/>
                  </a:lnTo>
                  <a:lnTo>
                    <a:pt x="180300" y="95225"/>
                  </a:lnTo>
                  <a:lnTo>
                    <a:pt x="181857" y="95425"/>
                  </a:lnTo>
                  <a:lnTo>
                    <a:pt x="185999" y="96597"/>
                  </a:lnTo>
                  <a:lnTo>
                    <a:pt x="186857" y="97248"/>
                  </a:lnTo>
                  <a:lnTo>
                    <a:pt x="188355" y="96762"/>
                  </a:lnTo>
                  <a:lnTo>
                    <a:pt x="191735" y="98492"/>
                  </a:lnTo>
                  <a:lnTo>
                    <a:pt x="197509" y="102700"/>
                  </a:lnTo>
                  <a:lnTo>
                    <a:pt x="199022" y="104371"/>
                  </a:lnTo>
                  <a:lnTo>
                    <a:pt x="199467" y="105102"/>
                  </a:lnTo>
                  <a:lnTo>
                    <a:pt x="199218" y="107586"/>
                  </a:lnTo>
                  <a:lnTo>
                    <a:pt x="198655" y="109784"/>
                  </a:lnTo>
                  <a:lnTo>
                    <a:pt x="197290" y="110902"/>
                  </a:lnTo>
                  <a:lnTo>
                    <a:pt x="191707" y="113285"/>
                  </a:lnTo>
                  <a:lnTo>
                    <a:pt x="185056" y="113220"/>
                  </a:lnTo>
                  <a:lnTo>
                    <a:pt x="181934" y="114498"/>
                  </a:lnTo>
                  <a:lnTo>
                    <a:pt x="178616" y="112737"/>
                  </a:lnTo>
                  <a:lnTo>
                    <a:pt x="174554" y="111127"/>
                  </a:lnTo>
                  <a:lnTo>
                    <a:pt x="170362" y="109958"/>
                  </a:lnTo>
                  <a:lnTo>
                    <a:pt x="166545" y="109553"/>
                  </a:lnTo>
                  <a:lnTo>
                    <a:pt x="164518" y="109030"/>
                  </a:lnTo>
                  <a:lnTo>
                    <a:pt x="161532" y="106641"/>
                  </a:lnTo>
                  <a:lnTo>
                    <a:pt x="159504" y="106119"/>
                  </a:lnTo>
                  <a:lnTo>
                    <a:pt x="157632" y="106459"/>
                  </a:lnTo>
                  <a:lnTo>
                    <a:pt x="154501" y="107772"/>
                  </a:lnTo>
                  <a:lnTo>
                    <a:pt x="148601" y="108841"/>
                  </a:lnTo>
                  <a:lnTo>
                    <a:pt x="137451" y="113564"/>
                  </a:lnTo>
                  <a:lnTo>
                    <a:pt x="133884" y="114026"/>
                  </a:lnTo>
                  <a:lnTo>
                    <a:pt x="129472" y="114120"/>
                  </a:lnTo>
                  <a:lnTo>
                    <a:pt x="125549" y="113570"/>
                  </a:lnTo>
                  <a:lnTo>
                    <a:pt x="123444" y="112126"/>
                  </a:lnTo>
                  <a:lnTo>
                    <a:pt x="121754" y="110111"/>
                  </a:lnTo>
                  <a:lnTo>
                    <a:pt x="121001" y="108856"/>
                  </a:lnTo>
                  <a:lnTo>
                    <a:pt x="120767" y="107809"/>
                  </a:lnTo>
                  <a:lnTo>
                    <a:pt x="121546" y="105917"/>
                  </a:lnTo>
                  <a:lnTo>
                    <a:pt x="122628" y="105486"/>
                  </a:lnTo>
                  <a:lnTo>
                    <a:pt x="125504" y="105955"/>
                  </a:lnTo>
                  <a:lnTo>
                    <a:pt x="127468" y="104922"/>
                  </a:lnTo>
                  <a:lnTo>
                    <a:pt x="127680" y="102500"/>
                  </a:lnTo>
                  <a:lnTo>
                    <a:pt x="126670" y="96709"/>
                  </a:lnTo>
                  <a:lnTo>
                    <a:pt x="127553" y="94106"/>
                  </a:lnTo>
                  <a:lnTo>
                    <a:pt x="129672" y="94373"/>
                  </a:lnTo>
                  <a:lnTo>
                    <a:pt x="133639" y="96965"/>
                  </a:lnTo>
                  <a:lnTo>
                    <a:pt x="137046" y="97518"/>
                  </a:lnTo>
                  <a:lnTo>
                    <a:pt x="139790" y="96596"/>
                  </a:lnTo>
                  <a:lnTo>
                    <a:pt x="142060" y="94485"/>
                  </a:lnTo>
                  <a:lnTo>
                    <a:pt x="144070" y="91495"/>
                  </a:lnTo>
                  <a:lnTo>
                    <a:pt x="143157" y="88650"/>
                  </a:lnTo>
                  <a:lnTo>
                    <a:pt x="141655" y="77952"/>
                  </a:lnTo>
                  <a:lnTo>
                    <a:pt x="142905" y="76207"/>
                  </a:lnTo>
                  <a:lnTo>
                    <a:pt x="143450" y="74415"/>
                  </a:lnTo>
                  <a:lnTo>
                    <a:pt x="143415" y="72708"/>
                  </a:lnTo>
                  <a:lnTo>
                    <a:pt x="142834" y="71262"/>
                  </a:lnTo>
                  <a:lnTo>
                    <a:pt x="141748" y="70160"/>
                  </a:lnTo>
                  <a:lnTo>
                    <a:pt x="140436" y="69822"/>
                  </a:lnTo>
                  <a:lnTo>
                    <a:pt x="138842" y="70054"/>
                  </a:lnTo>
                  <a:lnTo>
                    <a:pt x="136817" y="70597"/>
                  </a:lnTo>
                  <a:lnTo>
                    <a:pt x="139746" y="65161"/>
                  </a:lnTo>
                  <a:lnTo>
                    <a:pt x="141051" y="63509"/>
                  </a:lnTo>
                  <a:lnTo>
                    <a:pt x="142630" y="62205"/>
                  </a:lnTo>
                  <a:lnTo>
                    <a:pt x="145696" y="60246"/>
                  </a:lnTo>
                  <a:lnTo>
                    <a:pt x="147016" y="58949"/>
                  </a:lnTo>
                  <a:lnTo>
                    <a:pt x="150817" y="52373"/>
                  </a:lnTo>
                  <a:lnTo>
                    <a:pt x="152199" y="50971"/>
                  </a:lnTo>
                  <a:lnTo>
                    <a:pt x="154712" y="50274"/>
                  </a:lnTo>
                  <a:lnTo>
                    <a:pt x="157141" y="50205"/>
                  </a:lnTo>
                  <a:lnTo>
                    <a:pt x="159481" y="49804"/>
                  </a:lnTo>
                  <a:close/>
                  <a:moveTo>
                    <a:pt x="168513" y="26992"/>
                  </a:moveTo>
                  <a:lnTo>
                    <a:pt x="173218" y="33231"/>
                  </a:lnTo>
                  <a:lnTo>
                    <a:pt x="182293" y="42566"/>
                  </a:lnTo>
                  <a:lnTo>
                    <a:pt x="183551" y="45041"/>
                  </a:lnTo>
                  <a:lnTo>
                    <a:pt x="184764" y="44092"/>
                  </a:lnTo>
                  <a:lnTo>
                    <a:pt x="185923" y="42884"/>
                  </a:lnTo>
                  <a:lnTo>
                    <a:pt x="187219" y="41881"/>
                  </a:lnTo>
                  <a:lnTo>
                    <a:pt x="188906" y="41538"/>
                  </a:lnTo>
                  <a:lnTo>
                    <a:pt x="190846" y="42189"/>
                  </a:lnTo>
                  <a:lnTo>
                    <a:pt x="192599" y="43626"/>
                  </a:lnTo>
                  <a:lnTo>
                    <a:pt x="193795" y="45488"/>
                  </a:lnTo>
                  <a:lnTo>
                    <a:pt x="194131" y="47471"/>
                  </a:lnTo>
                  <a:lnTo>
                    <a:pt x="193098" y="49562"/>
                  </a:lnTo>
                  <a:lnTo>
                    <a:pt x="189511" y="53188"/>
                  </a:lnTo>
                  <a:lnTo>
                    <a:pt x="189083" y="55507"/>
                  </a:lnTo>
                  <a:lnTo>
                    <a:pt x="190094" y="57467"/>
                  </a:lnTo>
                  <a:lnTo>
                    <a:pt x="191581" y="57753"/>
                  </a:lnTo>
                  <a:lnTo>
                    <a:pt x="193130" y="57100"/>
                  </a:lnTo>
                  <a:lnTo>
                    <a:pt x="194241" y="56278"/>
                  </a:lnTo>
                  <a:lnTo>
                    <a:pt x="199293" y="50804"/>
                  </a:lnTo>
                  <a:lnTo>
                    <a:pt x="201764" y="49157"/>
                  </a:lnTo>
                  <a:lnTo>
                    <a:pt x="203041" y="50884"/>
                  </a:lnTo>
                  <a:lnTo>
                    <a:pt x="201244" y="55080"/>
                  </a:lnTo>
                  <a:lnTo>
                    <a:pt x="201753" y="55904"/>
                  </a:lnTo>
                  <a:lnTo>
                    <a:pt x="203114" y="56922"/>
                  </a:lnTo>
                  <a:lnTo>
                    <a:pt x="206141" y="60784"/>
                  </a:lnTo>
                  <a:lnTo>
                    <a:pt x="206657" y="62253"/>
                  </a:lnTo>
                  <a:lnTo>
                    <a:pt x="210161" y="55841"/>
                  </a:lnTo>
                  <a:lnTo>
                    <a:pt x="217921" y="53627"/>
                  </a:lnTo>
                  <a:lnTo>
                    <a:pt x="225663" y="52457"/>
                  </a:lnTo>
                  <a:lnTo>
                    <a:pt x="229164" y="49089"/>
                  </a:lnTo>
                  <a:lnTo>
                    <a:pt x="231024" y="46342"/>
                  </a:lnTo>
                  <a:lnTo>
                    <a:pt x="235214" y="45786"/>
                  </a:lnTo>
                  <a:lnTo>
                    <a:pt x="239429" y="46615"/>
                  </a:lnTo>
                  <a:lnTo>
                    <a:pt x="241323" y="48022"/>
                  </a:lnTo>
                  <a:lnTo>
                    <a:pt x="242166" y="49102"/>
                  </a:lnTo>
                  <a:lnTo>
                    <a:pt x="245772" y="50494"/>
                  </a:lnTo>
                  <a:lnTo>
                    <a:pt x="246614" y="51439"/>
                  </a:lnTo>
                  <a:lnTo>
                    <a:pt x="247816" y="57261"/>
                  </a:lnTo>
                  <a:lnTo>
                    <a:pt x="248414" y="58876"/>
                  </a:lnTo>
                  <a:lnTo>
                    <a:pt x="249185" y="57146"/>
                  </a:lnTo>
                  <a:lnTo>
                    <a:pt x="251544" y="46263"/>
                  </a:lnTo>
                  <a:lnTo>
                    <a:pt x="253183" y="45072"/>
                  </a:lnTo>
                  <a:lnTo>
                    <a:pt x="255428" y="44310"/>
                  </a:lnTo>
                  <a:lnTo>
                    <a:pt x="257929" y="43024"/>
                  </a:lnTo>
                  <a:lnTo>
                    <a:pt x="262405" y="38774"/>
                  </a:lnTo>
                  <a:lnTo>
                    <a:pt x="264762" y="37658"/>
                  </a:lnTo>
                  <a:lnTo>
                    <a:pt x="265812" y="39850"/>
                  </a:lnTo>
                  <a:lnTo>
                    <a:pt x="266068" y="42698"/>
                  </a:lnTo>
                  <a:lnTo>
                    <a:pt x="266770" y="45416"/>
                  </a:lnTo>
                  <a:lnTo>
                    <a:pt x="267862" y="47815"/>
                  </a:lnTo>
                  <a:lnTo>
                    <a:pt x="273212" y="55674"/>
                  </a:lnTo>
                  <a:lnTo>
                    <a:pt x="273390" y="56775"/>
                  </a:lnTo>
                  <a:lnTo>
                    <a:pt x="274852" y="55620"/>
                  </a:lnTo>
                  <a:lnTo>
                    <a:pt x="274557" y="53094"/>
                  </a:lnTo>
                  <a:lnTo>
                    <a:pt x="272878" y="48911"/>
                  </a:lnTo>
                  <a:lnTo>
                    <a:pt x="272772" y="47601"/>
                  </a:lnTo>
                  <a:lnTo>
                    <a:pt x="272933" y="44892"/>
                  </a:lnTo>
                  <a:lnTo>
                    <a:pt x="272828" y="43592"/>
                  </a:lnTo>
                  <a:lnTo>
                    <a:pt x="272391" y="43536"/>
                  </a:lnTo>
                  <a:lnTo>
                    <a:pt x="271550" y="43558"/>
                  </a:lnTo>
                  <a:lnTo>
                    <a:pt x="270665" y="43435"/>
                  </a:lnTo>
                  <a:lnTo>
                    <a:pt x="270182" y="42849"/>
                  </a:lnTo>
                  <a:lnTo>
                    <a:pt x="270258" y="42056"/>
                  </a:lnTo>
                  <a:lnTo>
                    <a:pt x="270899" y="40652"/>
                  </a:lnTo>
                  <a:lnTo>
                    <a:pt x="271427" y="37210"/>
                  </a:lnTo>
                  <a:lnTo>
                    <a:pt x="272617" y="34591"/>
                  </a:lnTo>
                  <a:lnTo>
                    <a:pt x="274527" y="32254"/>
                  </a:lnTo>
                  <a:lnTo>
                    <a:pt x="277046" y="30512"/>
                  </a:lnTo>
                  <a:lnTo>
                    <a:pt x="280178" y="29814"/>
                  </a:lnTo>
                  <a:lnTo>
                    <a:pt x="282431" y="30794"/>
                  </a:lnTo>
                  <a:lnTo>
                    <a:pt x="283781" y="33138"/>
                  </a:lnTo>
                  <a:lnTo>
                    <a:pt x="284145" y="36537"/>
                  </a:lnTo>
                  <a:lnTo>
                    <a:pt x="283610" y="37065"/>
                  </a:lnTo>
                  <a:lnTo>
                    <a:pt x="282606" y="38619"/>
                  </a:lnTo>
                  <a:lnTo>
                    <a:pt x="282288" y="40247"/>
                  </a:lnTo>
                  <a:lnTo>
                    <a:pt x="283728" y="40998"/>
                  </a:lnTo>
                  <a:lnTo>
                    <a:pt x="285479" y="40361"/>
                  </a:lnTo>
                  <a:lnTo>
                    <a:pt x="286246" y="38987"/>
                  </a:lnTo>
                  <a:lnTo>
                    <a:pt x="286688" y="37482"/>
                  </a:lnTo>
                  <a:lnTo>
                    <a:pt x="287501" y="36493"/>
                  </a:lnTo>
                  <a:lnTo>
                    <a:pt x="289045" y="36265"/>
                  </a:lnTo>
                  <a:lnTo>
                    <a:pt x="290122" y="36917"/>
                  </a:lnTo>
                  <a:lnTo>
                    <a:pt x="291096" y="37758"/>
                  </a:lnTo>
                  <a:lnTo>
                    <a:pt x="292378" y="38179"/>
                  </a:lnTo>
                  <a:lnTo>
                    <a:pt x="293983" y="37846"/>
                  </a:lnTo>
                  <a:lnTo>
                    <a:pt x="296549" y="36533"/>
                  </a:lnTo>
                  <a:lnTo>
                    <a:pt x="298096" y="36357"/>
                  </a:lnTo>
                  <a:lnTo>
                    <a:pt x="299818" y="37242"/>
                  </a:lnTo>
                  <a:lnTo>
                    <a:pt x="300997" y="39173"/>
                  </a:lnTo>
                  <a:lnTo>
                    <a:pt x="301392" y="41646"/>
                  </a:lnTo>
                  <a:lnTo>
                    <a:pt x="300790" y="44100"/>
                  </a:lnTo>
                  <a:lnTo>
                    <a:pt x="303466" y="44879"/>
                  </a:lnTo>
                  <a:lnTo>
                    <a:pt x="304080" y="47588"/>
                  </a:lnTo>
                  <a:lnTo>
                    <a:pt x="304140" y="50981"/>
                  </a:lnTo>
                  <a:lnTo>
                    <a:pt x="305338" y="54131"/>
                  </a:lnTo>
                  <a:lnTo>
                    <a:pt x="305951" y="55186"/>
                  </a:lnTo>
                  <a:lnTo>
                    <a:pt x="306661" y="55833"/>
                  </a:lnTo>
                  <a:lnTo>
                    <a:pt x="306977" y="54986"/>
                  </a:lnTo>
                  <a:lnTo>
                    <a:pt x="309582" y="53684"/>
                  </a:lnTo>
                  <a:lnTo>
                    <a:pt x="311462" y="53850"/>
                  </a:lnTo>
                  <a:lnTo>
                    <a:pt x="312736" y="54605"/>
                  </a:lnTo>
                  <a:lnTo>
                    <a:pt x="313494" y="55970"/>
                  </a:lnTo>
                  <a:lnTo>
                    <a:pt x="313977" y="57994"/>
                  </a:lnTo>
                  <a:lnTo>
                    <a:pt x="314208" y="62187"/>
                  </a:lnTo>
                  <a:lnTo>
                    <a:pt x="313936" y="64366"/>
                  </a:lnTo>
                  <a:lnTo>
                    <a:pt x="313158" y="65875"/>
                  </a:lnTo>
                  <a:lnTo>
                    <a:pt x="311752" y="66402"/>
                  </a:lnTo>
                  <a:lnTo>
                    <a:pt x="308858" y="65457"/>
                  </a:lnTo>
                  <a:lnTo>
                    <a:pt x="307069" y="65947"/>
                  </a:lnTo>
                  <a:lnTo>
                    <a:pt x="305604" y="68339"/>
                  </a:lnTo>
                  <a:lnTo>
                    <a:pt x="304355" y="72655"/>
                  </a:lnTo>
                  <a:lnTo>
                    <a:pt x="304051" y="77167"/>
                  </a:lnTo>
                  <a:lnTo>
                    <a:pt x="305446" y="80180"/>
                  </a:lnTo>
                  <a:lnTo>
                    <a:pt x="305438" y="79222"/>
                  </a:lnTo>
                  <a:lnTo>
                    <a:pt x="306093" y="82005"/>
                  </a:lnTo>
                  <a:lnTo>
                    <a:pt x="303790" y="83043"/>
                  </a:lnTo>
                  <a:lnTo>
                    <a:pt x="300802" y="82944"/>
                  </a:lnTo>
                  <a:lnTo>
                    <a:pt x="299292" y="82318"/>
                  </a:lnTo>
                  <a:lnTo>
                    <a:pt x="298924" y="81635"/>
                  </a:lnTo>
                  <a:lnTo>
                    <a:pt x="296263" y="79815"/>
                  </a:lnTo>
                  <a:lnTo>
                    <a:pt x="294931" y="79280"/>
                  </a:lnTo>
                  <a:lnTo>
                    <a:pt x="293859" y="80096"/>
                  </a:lnTo>
                  <a:lnTo>
                    <a:pt x="287327" y="92698"/>
                  </a:lnTo>
                  <a:lnTo>
                    <a:pt x="284427" y="95194"/>
                  </a:lnTo>
                  <a:lnTo>
                    <a:pt x="283199" y="98147"/>
                  </a:lnTo>
                  <a:lnTo>
                    <a:pt x="281785" y="98646"/>
                  </a:lnTo>
                  <a:lnTo>
                    <a:pt x="280095" y="98689"/>
                  </a:lnTo>
                  <a:lnTo>
                    <a:pt x="278646" y="98865"/>
                  </a:lnTo>
                  <a:lnTo>
                    <a:pt x="275028" y="100925"/>
                  </a:lnTo>
                  <a:lnTo>
                    <a:pt x="273271" y="102408"/>
                  </a:lnTo>
                  <a:lnTo>
                    <a:pt x="272538" y="103762"/>
                  </a:lnTo>
                  <a:lnTo>
                    <a:pt x="271594" y="104848"/>
                  </a:lnTo>
                  <a:lnTo>
                    <a:pt x="258610" y="111847"/>
                  </a:lnTo>
                  <a:lnTo>
                    <a:pt x="243605" y="124627"/>
                  </a:lnTo>
                  <a:lnTo>
                    <a:pt x="241224" y="125612"/>
                  </a:lnTo>
                  <a:lnTo>
                    <a:pt x="238700" y="124891"/>
                  </a:lnTo>
                  <a:lnTo>
                    <a:pt x="236207" y="121420"/>
                  </a:lnTo>
                  <a:lnTo>
                    <a:pt x="232705" y="118580"/>
                  </a:lnTo>
                  <a:lnTo>
                    <a:pt x="228246" y="116360"/>
                  </a:lnTo>
                  <a:lnTo>
                    <a:pt x="221655" y="114261"/>
                  </a:lnTo>
                  <a:lnTo>
                    <a:pt x="215500" y="110698"/>
                  </a:lnTo>
                  <a:lnTo>
                    <a:pt x="214523" y="110350"/>
                  </a:lnTo>
                  <a:lnTo>
                    <a:pt x="212280" y="109951"/>
                  </a:lnTo>
                  <a:lnTo>
                    <a:pt x="209387" y="108938"/>
                  </a:lnTo>
                  <a:lnTo>
                    <a:pt x="206573" y="107560"/>
                  </a:lnTo>
                  <a:lnTo>
                    <a:pt x="204516" y="106148"/>
                  </a:lnTo>
                  <a:lnTo>
                    <a:pt x="204373" y="105619"/>
                  </a:lnTo>
                  <a:lnTo>
                    <a:pt x="205442" y="104882"/>
                  </a:lnTo>
                  <a:lnTo>
                    <a:pt x="205271" y="104385"/>
                  </a:lnTo>
                  <a:lnTo>
                    <a:pt x="204602" y="104032"/>
                  </a:lnTo>
                  <a:lnTo>
                    <a:pt x="203169" y="103786"/>
                  </a:lnTo>
                  <a:lnTo>
                    <a:pt x="202669" y="103556"/>
                  </a:lnTo>
                  <a:lnTo>
                    <a:pt x="196555" y="98550"/>
                  </a:lnTo>
                  <a:lnTo>
                    <a:pt x="192639" y="96236"/>
                  </a:lnTo>
                  <a:lnTo>
                    <a:pt x="191662" y="95181"/>
                  </a:lnTo>
                  <a:lnTo>
                    <a:pt x="190234" y="92978"/>
                  </a:lnTo>
                  <a:lnTo>
                    <a:pt x="189552" y="92355"/>
                  </a:lnTo>
                  <a:lnTo>
                    <a:pt x="186921" y="91685"/>
                  </a:lnTo>
                  <a:lnTo>
                    <a:pt x="183992" y="91270"/>
                  </a:lnTo>
                  <a:lnTo>
                    <a:pt x="181646" y="90241"/>
                  </a:lnTo>
                  <a:lnTo>
                    <a:pt x="180636" y="87709"/>
                  </a:lnTo>
                  <a:lnTo>
                    <a:pt x="180131" y="79094"/>
                  </a:lnTo>
                  <a:lnTo>
                    <a:pt x="179623" y="76802"/>
                  </a:lnTo>
                  <a:lnTo>
                    <a:pt x="179162" y="76363"/>
                  </a:lnTo>
                  <a:lnTo>
                    <a:pt x="177563" y="75487"/>
                  </a:lnTo>
                  <a:lnTo>
                    <a:pt x="176997" y="75029"/>
                  </a:lnTo>
                  <a:lnTo>
                    <a:pt x="173895" y="71152"/>
                  </a:lnTo>
                  <a:lnTo>
                    <a:pt x="172925" y="69264"/>
                  </a:lnTo>
                  <a:lnTo>
                    <a:pt x="169855" y="55296"/>
                  </a:lnTo>
                  <a:lnTo>
                    <a:pt x="169634" y="52771"/>
                  </a:lnTo>
                  <a:lnTo>
                    <a:pt x="169355" y="52151"/>
                  </a:lnTo>
                  <a:lnTo>
                    <a:pt x="168768" y="51746"/>
                  </a:lnTo>
                  <a:lnTo>
                    <a:pt x="168159" y="51206"/>
                  </a:lnTo>
                  <a:lnTo>
                    <a:pt x="167875" y="50180"/>
                  </a:lnTo>
                  <a:lnTo>
                    <a:pt x="167962" y="48804"/>
                  </a:lnTo>
                  <a:lnTo>
                    <a:pt x="168235" y="47570"/>
                  </a:lnTo>
                  <a:lnTo>
                    <a:pt x="168771" y="46415"/>
                  </a:lnTo>
                  <a:lnTo>
                    <a:pt x="169535" y="45307"/>
                  </a:lnTo>
                  <a:lnTo>
                    <a:pt x="166186" y="41863"/>
                  </a:lnTo>
                  <a:lnTo>
                    <a:pt x="164849" y="39703"/>
                  </a:lnTo>
                  <a:lnTo>
                    <a:pt x="164285" y="37194"/>
                  </a:lnTo>
                  <a:lnTo>
                    <a:pt x="164424" y="33599"/>
                  </a:lnTo>
                  <a:lnTo>
                    <a:pt x="165074" y="30963"/>
                  </a:lnTo>
                  <a:lnTo>
                    <a:pt x="166366" y="28908"/>
                  </a:lnTo>
                  <a:close/>
                  <a:moveTo>
                    <a:pt x="416577" y="19821"/>
                  </a:moveTo>
                  <a:lnTo>
                    <a:pt x="416965" y="20755"/>
                  </a:lnTo>
                  <a:lnTo>
                    <a:pt x="417474" y="22917"/>
                  </a:lnTo>
                  <a:lnTo>
                    <a:pt x="421791" y="31611"/>
                  </a:lnTo>
                  <a:lnTo>
                    <a:pt x="421918" y="32214"/>
                  </a:lnTo>
                  <a:lnTo>
                    <a:pt x="421795" y="32756"/>
                  </a:lnTo>
                  <a:lnTo>
                    <a:pt x="421446" y="33465"/>
                  </a:lnTo>
                  <a:lnTo>
                    <a:pt x="422244" y="35615"/>
                  </a:lnTo>
                  <a:lnTo>
                    <a:pt x="421122" y="40399"/>
                  </a:lnTo>
                  <a:lnTo>
                    <a:pt x="422787" y="41326"/>
                  </a:lnTo>
                  <a:lnTo>
                    <a:pt x="424444" y="40379"/>
                  </a:lnTo>
                  <a:lnTo>
                    <a:pt x="425392" y="38167"/>
                  </a:lnTo>
                  <a:lnTo>
                    <a:pt x="426610" y="33435"/>
                  </a:lnTo>
                  <a:lnTo>
                    <a:pt x="429656" y="31316"/>
                  </a:lnTo>
                  <a:lnTo>
                    <a:pt x="433479" y="34063"/>
                  </a:lnTo>
                  <a:lnTo>
                    <a:pt x="436947" y="39103"/>
                  </a:lnTo>
                  <a:lnTo>
                    <a:pt x="438927" y="43839"/>
                  </a:lnTo>
                  <a:lnTo>
                    <a:pt x="438381" y="45278"/>
                  </a:lnTo>
                  <a:lnTo>
                    <a:pt x="438301" y="46340"/>
                  </a:lnTo>
                  <a:lnTo>
                    <a:pt x="438939" y="47336"/>
                  </a:lnTo>
                  <a:lnTo>
                    <a:pt x="439676" y="47446"/>
                  </a:lnTo>
                  <a:lnTo>
                    <a:pt x="440559" y="47098"/>
                  </a:lnTo>
                  <a:lnTo>
                    <a:pt x="441293" y="46627"/>
                  </a:lnTo>
                  <a:lnTo>
                    <a:pt x="441553" y="46375"/>
                  </a:lnTo>
                  <a:lnTo>
                    <a:pt x="442240" y="46903"/>
                  </a:lnTo>
                  <a:lnTo>
                    <a:pt x="443772" y="48602"/>
                  </a:lnTo>
                  <a:lnTo>
                    <a:pt x="444492" y="49619"/>
                  </a:lnTo>
                  <a:lnTo>
                    <a:pt x="445569" y="52070"/>
                  </a:lnTo>
                  <a:lnTo>
                    <a:pt x="451240" y="56010"/>
                  </a:lnTo>
                  <a:lnTo>
                    <a:pt x="453753" y="59944"/>
                  </a:lnTo>
                  <a:lnTo>
                    <a:pt x="455926" y="64973"/>
                  </a:lnTo>
                  <a:lnTo>
                    <a:pt x="459010" y="69020"/>
                  </a:lnTo>
                  <a:lnTo>
                    <a:pt x="464345" y="70009"/>
                  </a:lnTo>
                  <a:lnTo>
                    <a:pt x="467020" y="68969"/>
                  </a:lnTo>
                  <a:lnTo>
                    <a:pt x="469890" y="66929"/>
                  </a:lnTo>
                  <a:lnTo>
                    <a:pt x="472176" y="64350"/>
                  </a:lnTo>
                  <a:lnTo>
                    <a:pt x="473518" y="60681"/>
                  </a:lnTo>
                  <a:lnTo>
                    <a:pt x="474492" y="60230"/>
                  </a:lnTo>
                  <a:lnTo>
                    <a:pt x="475675" y="59925"/>
                  </a:lnTo>
                  <a:lnTo>
                    <a:pt x="476661" y="59484"/>
                  </a:lnTo>
                  <a:lnTo>
                    <a:pt x="478390" y="57938"/>
                  </a:lnTo>
                  <a:lnTo>
                    <a:pt x="478805" y="57729"/>
                  </a:lnTo>
                  <a:lnTo>
                    <a:pt x="479365" y="57373"/>
                  </a:lnTo>
                  <a:lnTo>
                    <a:pt x="479302" y="56541"/>
                  </a:lnTo>
                  <a:lnTo>
                    <a:pt x="479081" y="55646"/>
                  </a:lnTo>
                  <a:lnTo>
                    <a:pt x="479267" y="55042"/>
                  </a:lnTo>
                  <a:lnTo>
                    <a:pt x="482164" y="55117"/>
                  </a:lnTo>
                  <a:lnTo>
                    <a:pt x="485001" y="56795"/>
                  </a:lnTo>
                  <a:lnTo>
                    <a:pt x="487130" y="57476"/>
                  </a:lnTo>
                  <a:lnTo>
                    <a:pt x="487987" y="54539"/>
                  </a:lnTo>
                  <a:lnTo>
                    <a:pt x="487639" y="51459"/>
                  </a:lnTo>
                  <a:lnTo>
                    <a:pt x="486742" y="49754"/>
                  </a:lnTo>
                  <a:lnTo>
                    <a:pt x="483612" y="47161"/>
                  </a:lnTo>
                  <a:lnTo>
                    <a:pt x="484305" y="45847"/>
                  </a:lnTo>
                  <a:lnTo>
                    <a:pt x="485105" y="45647"/>
                  </a:lnTo>
                  <a:lnTo>
                    <a:pt x="486134" y="45967"/>
                  </a:lnTo>
                  <a:lnTo>
                    <a:pt x="489166" y="46334"/>
                  </a:lnTo>
                  <a:lnTo>
                    <a:pt x="489718" y="46708"/>
                  </a:lnTo>
                  <a:lnTo>
                    <a:pt x="489956" y="47290"/>
                  </a:lnTo>
                  <a:lnTo>
                    <a:pt x="490580" y="48017"/>
                  </a:lnTo>
                  <a:lnTo>
                    <a:pt x="491434" y="48410"/>
                  </a:lnTo>
                  <a:lnTo>
                    <a:pt x="492307" y="48679"/>
                  </a:lnTo>
                  <a:lnTo>
                    <a:pt x="492993" y="49156"/>
                  </a:lnTo>
                  <a:lnTo>
                    <a:pt x="493275" y="50155"/>
                  </a:lnTo>
                  <a:lnTo>
                    <a:pt x="494887" y="53440"/>
                  </a:lnTo>
                  <a:lnTo>
                    <a:pt x="495408" y="54043"/>
                  </a:lnTo>
                  <a:lnTo>
                    <a:pt x="498690" y="55577"/>
                  </a:lnTo>
                  <a:lnTo>
                    <a:pt x="501955" y="59224"/>
                  </a:lnTo>
                  <a:lnTo>
                    <a:pt x="504679" y="63581"/>
                  </a:lnTo>
                  <a:lnTo>
                    <a:pt x="506282" y="67201"/>
                  </a:lnTo>
                  <a:lnTo>
                    <a:pt x="507154" y="67200"/>
                  </a:lnTo>
                  <a:lnTo>
                    <a:pt x="508151" y="67844"/>
                  </a:lnTo>
                  <a:lnTo>
                    <a:pt x="509303" y="68363"/>
                  </a:lnTo>
                  <a:lnTo>
                    <a:pt x="510247" y="69080"/>
                  </a:lnTo>
                  <a:lnTo>
                    <a:pt x="510643" y="70329"/>
                  </a:lnTo>
                  <a:lnTo>
                    <a:pt x="509962" y="73921"/>
                  </a:lnTo>
                  <a:lnTo>
                    <a:pt x="510026" y="75608"/>
                  </a:lnTo>
                  <a:lnTo>
                    <a:pt x="513245" y="80226"/>
                  </a:lnTo>
                  <a:lnTo>
                    <a:pt x="518562" y="90133"/>
                  </a:lnTo>
                  <a:lnTo>
                    <a:pt x="519932" y="91943"/>
                  </a:lnTo>
                  <a:lnTo>
                    <a:pt x="521830" y="93941"/>
                  </a:lnTo>
                  <a:lnTo>
                    <a:pt x="524163" y="95564"/>
                  </a:lnTo>
                  <a:lnTo>
                    <a:pt x="526869" y="96239"/>
                  </a:lnTo>
                  <a:lnTo>
                    <a:pt x="533866" y="97164"/>
                  </a:lnTo>
                  <a:lnTo>
                    <a:pt x="536622" y="96050"/>
                  </a:lnTo>
                  <a:lnTo>
                    <a:pt x="537784" y="91874"/>
                  </a:lnTo>
                  <a:lnTo>
                    <a:pt x="539837" y="92354"/>
                  </a:lnTo>
                  <a:lnTo>
                    <a:pt x="543215" y="91803"/>
                  </a:lnTo>
                  <a:lnTo>
                    <a:pt x="544751" y="91877"/>
                  </a:lnTo>
                  <a:lnTo>
                    <a:pt x="547009" y="93044"/>
                  </a:lnTo>
                  <a:lnTo>
                    <a:pt x="546306" y="93939"/>
                  </a:lnTo>
                  <a:lnTo>
                    <a:pt x="544272" y="94802"/>
                  </a:lnTo>
                  <a:lnTo>
                    <a:pt x="542552" y="95770"/>
                  </a:lnTo>
                  <a:lnTo>
                    <a:pt x="541142" y="97810"/>
                  </a:lnTo>
                  <a:lnTo>
                    <a:pt x="540809" y="99664"/>
                  </a:lnTo>
                  <a:lnTo>
                    <a:pt x="541826" y="100986"/>
                  </a:lnTo>
                  <a:lnTo>
                    <a:pt x="544375" y="101487"/>
                  </a:lnTo>
                  <a:lnTo>
                    <a:pt x="547090" y="101489"/>
                  </a:lnTo>
                  <a:lnTo>
                    <a:pt x="548023" y="101188"/>
                  </a:lnTo>
                  <a:lnTo>
                    <a:pt x="548561" y="100167"/>
                  </a:lnTo>
                  <a:lnTo>
                    <a:pt x="550035" y="97992"/>
                  </a:lnTo>
                  <a:lnTo>
                    <a:pt x="551196" y="96900"/>
                  </a:lnTo>
                  <a:lnTo>
                    <a:pt x="552462" y="96432"/>
                  </a:lnTo>
                  <a:lnTo>
                    <a:pt x="553600" y="96943"/>
                  </a:lnTo>
                  <a:lnTo>
                    <a:pt x="554367" y="98870"/>
                  </a:lnTo>
                  <a:lnTo>
                    <a:pt x="553952" y="99610"/>
                  </a:lnTo>
                  <a:lnTo>
                    <a:pt x="552914" y="100317"/>
                  </a:lnTo>
                  <a:lnTo>
                    <a:pt x="552065" y="101066"/>
                  </a:lnTo>
                  <a:lnTo>
                    <a:pt x="552209" y="101930"/>
                  </a:lnTo>
                  <a:lnTo>
                    <a:pt x="553059" y="102368"/>
                  </a:lnTo>
                  <a:lnTo>
                    <a:pt x="554240" y="102484"/>
                  </a:lnTo>
                  <a:lnTo>
                    <a:pt x="556541" y="102372"/>
                  </a:lnTo>
                  <a:lnTo>
                    <a:pt x="559793" y="104375"/>
                  </a:lnTo>
                  <a:lnTo>
                    <a:pt x="561534" y="105013"/>
                  </a:lnTo>
                  <a:lnTo>
                    <a:pt x="562281" y="103722"/>
                  </a:lnTo>
                  <a:lnTo>
                    <a:pt x="563172" y="103182"/>
                  </a:lnTo>
                  <a:lnTo>
                    <a:pt x="565143" y="102498"/>
                  </a:lnTo>
                  <a:lnTo>
                    <a:pt x="567227" y="101439"/>
                  </a:lnTo>
                  <a:lnTo>
                    <a:pt x="568358" y="99691"/>
                  </a:lnTo>
                  <a:lnTo>
                    <a:pt x="569775" y="102027"/>
                  </a:lnTo>
                  <a:lnTo>
                    <a:pt x="569615" y="106192"/>
                  </a:lnTo>
                  <a:lnTo>
                    <a:pt x="568584" y="110574"/>
                  </a:lnTo>
                  <a:lnTo>
                    <a:pt x="567399" y="113665"/>
                  </a:lnTo>
                  <a:lnTo>
                    <a:pt x="568340" y="114625"/>
                  </a:lnTo>
                  <a:lnTo>
                    <a:pt x="569296" y="113002"/>
                  </a:lnTo>
                  <a:lnTo>
                    <a:pt x="570637" y="109214"/>
                  </a:lnTo>
                  <a:lnTo>
                    <a:pt x="571695" y="107643"/>
                  </a:lnTo>
                  <a:lnTo>
                    <a:pt x="574900" y="106202"/>
                  </a:lnTo>
                  <a:lnTo>
                    <a:pt x="575708" y="105975"/>
                  </a:lnTo>
                  <a:lnTo>
                    <a:pt x="577032" y="106342"/>
                  </a:lnTo>
                  <a:lnTo>
                    <a:pt x="577416" y="107145"/>
                  </a:lnTo>
                  <a:lnTo>
                    <a:pt x="577486" y="108020"/>
                  </a:lnTo>
                  <a:lnTo>
                    <a:pt x="577849" y="108604"/>
                  </a:lnTo>
                  <a:lnTo>
                    <a:pt x="578966" y="110043"/>
                  </a:lnTo>
                  <a:lnTo>
                    <a:pt x="579804" y="110483"/>
                  </a:lnTo>
                  <a:lnTo>
                    <a:pt x="581815" y="109300"/>
                  </a:lnTo>
                  <a:lnTo>
                    <a:pt x="584033" y="108973"/>
                  </a:lnTo>
                  <a:lnTo>
                    <a:pt x="584873" y="108621"/>
                  </a:lnTo>
                  <a:lnTo>
                    <a:pt x="585921" y="107374"/>
                  </a:lnTo>
                  <a:lnTo>
                    <a:pt x="587496" y="102432"/>
                  </a:lnTo>
                  <a:lnTo>
                    <a:pt x="589609" y="103177"/>
                  </a:lnTo>
                  <a:lnTo>
                    <a:pt x="591847" y="103381"/>
                  </a:lnTo>
                  <a:lnTo>
                    <a:pt x="594136" y="103128"/>
                  </a:lnTo>
                  <a:lnTo>
                    <a:pt x="596264" y="102458"/>
                  </a:lnTo>
                  <a:lnTo>
                    <a:pt x="598039" y="101026"/>
                  </a:lnTo>
                  <a:lnTo>
                    <a:pt x="602810" y="95410"/>
                  </a:lnTo>
                  <a:lnTo>
                    <a:pt x="606293" y="95422"/>
                  </a:lnTo>
                  <a:lnTo>
                    <a:pt x="607276" y="95718"/>
                  </a:lnTo>
                  <a:lnTo>
                    <a:pt x="607877" y="96344"/>
                  </a:lnTo>
                  <a:lnTo>
                    <a:pt x="608341" y="96971"/>
                  </a:lnTo>
                  <a:lnTo>
                    <a:pt x="608932" y="97254"/>
                  </a:lnTo>
                  <a:lnTo>
                    <a:pt x="611138" y="97794"/>
                  </a:lnTo>
                  <a:lnTo>
                    <a:pt x="613343" y="98584"/>
                  </a:lnTo>
                  <a:lnTo>
                    <a:pt x="615427" y="98520"/>
                  </a:lnTo>
                  <a:lnTo>
                    <a:pt x="617237" y="96414"/>
                  </a:lnTo>
                  <a:lnTo>
                    <a:pt x="619455" y="99350"/>
                  </a:lnTo>
                  <a:lnTo>
                    <a:pt x="620177" y="100978"/>
                  </a:lnTo>
                  <a:lnTo>
                    <a:pt x="619397" y="101672"/>
                  </a:lnTo>
                  <a:lnTo>
                    <a:pt x="617624" y="102039"/>
                  </a:lnTo>
                  <a:lnTo>
                    <a:pt x="616346" y="103002"/>
                  </a:lnTo>
                  <a:lnTo>
                    <a:pt x="615378" y="104414"/>
                  </a:lnTo>
                  <a:lnTo>
                    <a:pt x="614596" y="106098"/>
                  </a:lnTo>
                  <a:lnTo>
                    <a:pt x="611397" y="105335"/>
                  </a:lnTo>
                  <a:lnTo>
                    <a:pt x="608364" y="107187"/>
                  </a:lnTo>
                  <a:lnTo>
                    <a:pt x="606802" y="110336"/>
                  </a:lnTo>
                  <a:lnTo>
                    <a:pt x="608017" y="113382"/>
                  </a:lnTo>
                  <a:lnTo>
                    <a:pt x="614053" y="117551"/>
                  </a:lnTo>
                  <a:lnTo>
                    <a:pt x="620642" y="120913"/>
                  </a:lnTo>
                  <a:lnTo>
                    <a:pt x="625965" y="117824"/>
                  </a:lnTo>
                  <a:lnTo>
                    <a:pt x="628847" y="116806"/>
                  </a:lnTo>
                  <a:lnTo>
                    <a:pt x="629640" y="115311"/>
                  </a:lnTo>
                  <a:lnTo>
                    <a:pt x="630206" y="113595"/>
                  </a:lnTo>
                  <a:lnTo>
                    <a:pt x="631174" y="112288"/>
                  </a:lnTo>
                  <a:lnTo>
                    <a:pt x="633050" y="111745"/>
                  </a:lnTo>
                  <a:lnTo>
                    <a:pt x="635038" y="112172"/>
                  </a:lnTo>
                  <a:lnTo>
                    <a:pt x="636608" y="113410"/>
                  </a:lnTo>
                  <a:lnTo>
                    <a:pt x="637242" y="115309"/>
                  </a:lnTo>
                  <a:lnTo>
                    <a:pt x="637510" y="115893"/>
                  </a:lnTo>
                  <a:lnTo>
                    <a:pt x="638108" y="116355"/>
                  </a:lnTo>
                  <a:lnTo>
                    <a:pt x="638686" y="116951"/>
                  </a:lnTo>
                  <a:lnTo>
                    <a:pt x="638972" y="117963"/>
                  </a:lnTo>
                  <a:lnTo>
                    <a:pt x="638791" y="119441"/>
                  </a:lnTo>
                  <a:lnTo>
                    <a:pt x="638508" y="120523"/>
                  </a:lnTo>
                  <a:lnTo>
                    <a:pt x="638461" y="121564"/>
                  </a:lnTo>
                  <a:lnTo>
                    <a:pt x="638953" y="122827"/>
                  </a:lnTo>
                  <a:lnTo>
                    <a:pt x="644712" y="117548"/>
                  </a:lnTo>
                  <a:lnTo>
                    <a:pt x="645452" y="116667"/>
                  </a:lnTo>
                  <a:lnTo>
                    <a:pt x="646256" y="117619"/>
                  </a:lnTo>
                  <a:lnTo>
                    <a:pt x="648071" y="122015"/>
                  </a:lnTo>
                  <a:lnTo>
                    <a:pt x="648438" y="123267"/>
                  </a:lnTo>
                  <a:lnTo>
                    <a:pt x="649283" y="124199"/>
                  </a:lnTo>
                  <a:lnTo>
                    <a:pt x="651123" y="124659"/>
                  </a:lnTo>
                  <a:lnTo>
                    <a:pt x="652685" y="125439"/>
                  </a:lnTo>
                  <a:lnTo>
                    <a:pt x="652832" y="127273"/>
                  </a:lnTo>
                  <a:lnTo>
                    <a:pt x="652291" y="127436"/>
                  </a:lnTo>
                  <a:lnTo>
                    <a:pt x="650076" y="127548"/>
                  </a:lnTo>
                  <a:lnTo>
                    <a:pt x="649350" y="128043"/>
                  </a:lnTo>
                  <a:lnTo>
                    <a:pt x="649199" y="129126"/>
                  </a:lnTo>
                  <a:lnTo>
                    <a:pt x="649693" y="129983"/>
                  </a:lnTo>
                  <a:lnTo>
                    <a:pt x="650456" y="130768"/>
                  </a:lnTo>
                  <a:lnTo>
                    <a:pt x="651074" y="131637"/>
                  </a:lnTo>
                  <a:lnTo>
                    <a:pt x="651719" y="133245"/>
                  </a:lnTo>
                  <a:lnTo>
                    <a:pt x="651962" y="134465"/>
                  </a:lnTo>
                  <a:lnTo>
                    <a:pt x="651918" y="137351"/>
                  </a:lnTo>
                  <a:lnTo>
                    <a:pt x="651790" y="138287"/>
                  </a:lnTo>
                  <a:lnTo>
                    <a:pt x="651194" y="139648"/>
                  </a:lnTo>
                  <a:lnTo>
                    <a:pt x="651033" y="140845"/>
                  </a:lnTo>
                  <a:lnTo>
                    <a:pt x="651432" y="141910"/>
                  </a:lnTo>
                  <a:lnTo>
                    <a:pt x="652331" y="142208"/>
                  </a:lnTo>
                  <a:lnTo>
                    <a:pt x="653233" y="141817"/>
                  </a:lnTo>
                  <a:lnTo>
                    <a:pt x="654622" y="138826"/>
                  </a:lnTo>
                  <a:lnTo>
                    <a:pt x="659223" y="135626"/>
                  </a:lnTo>
                  <a:lnTo>
                    <a:pt x="660626" y="134323"/>
                  </a:lnTo>
                  <a:lnTo>
                    <a:pt x="661175" y="131931"/>
                  </a:lnTo>
                  <a:lnTo>
                    <a:pt x="661161" y="130275"/>
                  </a:lnTo>
                  <a:lnTo>
                    <a:pt x="661726" y="129091"/>
                  </a:lnTo>
                  <a:lnTo>
                    <a:pt x="664112" y="128138"/>
                  </a:lnTo>
                  <a:lnTo>
                    <a:pt x="671927" y="134860"/>
                  </a:lnTo>
                  <a:lnTo>
                    <a:pt x="676424" y="137758"/>
                  </a:lnTo>
                  <a:lnTo>
                    <a:pt x="682364" y="139710"/>
                  </a:lnTo>
                  <a:lnTo>
                    <a:pt x="694218" y="140682"/>
                  </a:lnTo>
                  <a:lnTo>
                    <a:pt x="699288" y="139194"/>
                  </a:lnTo>
                  <a:lnTo>
                    <a:pt x="701916" y="139030"/>
                  </a:lnTo>
                  <a:lnTo>
                    <a:pt x="703376" y="140761"/>
                  </a:lnTo>
                  <a:lnTo>
                    <a:pt x="704711" y="138867"/>
                  </a:lnTo>
                  <a:lnTo>
                    <a:pt x="708288" y="136525"/>
                  </a:lnTo>
                  <a:lnTo>
                    <a:pt x="716467" y="128570"/>
                  </a:lnTo>
                  <a:lnTo>
                    <a:pt x="717518" y="127611"/>
                  </a:lnTo>
                  <a:lnTo>
                    <a:pt x="719835" y="126561"/>
                  </a:lnTo>
                  <a:lnTo>
                    <a:pt x="722976" y="126113"/>
                  </a:lnTo>
                  <a:lnTo>
                    <a:pt x="725648" y="126036"/>
                  </a:lnTo>
                  <a:lnTo>
                    <a:pt x="726295" y="126688"/>
                  </a:lnTo>
                  <a:lnTo>
                    <a:pt x="726378" y="128147"/>
                  </a:lnTo>
                  <a:lnTo>
                    <a:pt x="726079" y="130936"/>
                  </a:lnTo>
                  <a:lnTo>
                    <a:pt x="726369" y="132106"/>
                  </a:lnTo>
                  <a:lnTo>
                    <a:pt x="727057" y="133134"/>
                  </a:lnTo>
                  <a:lnTo>
                    <a:pt x="728596" y="134900"/>
                  </a:lnTo>
                  <a:lnTo>
                    <a:pt x="729055" y="135863"/>
                  </a:lnTo>
                  <a:lnTo>
                    <a:pt x="729682" y="137723"/>
                  </a:lnTo>
                  <a:lnTo>
                    <a:pt x="730372" y="138397"/>
                  </a:lnTo>
                  <a:lnTo>
                    <a:pt x="731417" y="138283"/>
                  </a:lnTo>
                  <a:lnTo>
                    <a:pt x="732860" y="137757"/>
                  </a:lnTo>
                  <a:lnTo>
                    <a:pt x="734165" y="137666"/>
                  </a:lnTo>
                  <a:lnTo>
                    <a:pt x="734715" y="138880"/>
                  </a:lnTo>
                  <a:lnTo>
                    <a:pt x="735449" y="144483"/>
                  </a:lnTo>
                  <a:lnTo>
                    <a:pt x="736254" y="147315"/>
                  </a:lnTo>
                  <a:lnTo>
                    <a:pt x="737245" y="149055"/>
                  </a:lnTo>
                  <a:lnTo>
                    <a:pt x="739721" y="150020"/>
                  </a:lnTo>
                  <a:lnTo>
                    <a:pt x="745666" y="150190"/>
                  </a:lnTo>
                  <a:lnTo>
                    <a:pt x="747258" y="150479"/>
                  </a:lnTo>
                  <a:lnTo>
                    <a:pt x="748186" y="150937"/>
                  </a:lnTo>
                  <a:lnTo>
                    <a:pt x="750693" y="151705"/>
                  </a:lnTo>
                  <a:lnTo>
                    <a:pt x="751185" y="152222"/>
                  </a:lnTo>
                  <a:lnTo>
                    <a:pt x="751521" y="152975"/>
                  </a:lnTo>
                  <a:lnTo>
                    <a:pt x="753747" y="156305"/>
                  </a:lnTo>
                  <a:lnTo>
                    <a:pt x="754977" y="159018"/>
                  </a:lnTo>
                  <a:lnTo>
                    <a:pt x="755456" y="159742"/>
                  </a:lnTo>
                  <a:lnTo>
                    <a:pt x="759945" y="162150"/>
                  </a:lnTo>
                  <a:lnTo>
                    <a:pt x="760640" y="162930"/>
                  </a:lnTo>
                  <a:lnTo>
                    <a:pt x="760988" y="163476"/>
                  </a:lnTo>
                  <a:lnTo>
                    <a:pt x="763671" y="166437"/>
                  </a:lnTo>
                  <a:lnTo>
                    <a:pt x="764960" y="166921"/>
                  </a:lnTo>
                  <a:lnTo>
                    <a:pt x="766502" y="166544"/>
                  </a:lnTo>
                  <a:lnTo>
                    <a:pt x="769367" y="165246"/>
                  </a:lnTo>
                  <a:lnTo>
                    <a:pt x="771743" y="164463"/>
                  </a:lnTo>
                  <a:lnTo>
                    <a:pt x="773477" y="164488"/>
                  </a:lnTo>
                  <a:lnTo>
                    <a:pt x="774852" y="165744"/>
                  </a:lnTo>
                  <a:lnTo>
                    <a:pt x="776595" y="167873"/>
                  </a:lnTo>
                  <a:lnTo>
                    <a:pt x="778596" y="169261"/>
                  </a:lnTo>
                  <a:lnTo>
                    <a:pt x="780467" y="171019"/>
                  </a:lnTo>
                  <a:lnTo>
                    <a:pt x="782349" y="171909"/>
                  </a:lnTo>
                  <a:lnTo>
                    <a:pt x="784927" y="170762"/>
                  </a:lnTo>
                  <a:lnTo>
                    <a:pt x="783956" y="168571"/>
                  </a:lnTo>
                  <a:lnTo>
                    <a:pt x="778762" y="165539"/>
                  </a:lnTo>
                  <a:lnTo>
                    <a:pt x="776399" y="162535"/>
                  </a:lnTo>
                  <a:lnTo>
                    <a:pt x="781189" y="162709"/>
                  </a:lnTo>
                  <a:lnTo>
                    <a:pt x="784339" y="162501"/>
                  </a:lnTo>
                  <a:lnTo>
                    <a:pt x="787617" y="161899"/>
                  </a:lnTo>
                  <a:lnTo>
                    <a:pt x="788988" y="163547"/>
                  </a:lnTo>
                  <a:lnTo>
                    <a:pt x="790730" y="165551"/>
                  </a:lnTo>
                  <a:lnTo>
                    <a:pt x="793111" y="166693"/>
                  </a:lnTo>
                  <a:lnTo>
                    <a:pt x="795863" y="165597"/>
                  </a:lnTo>
                  <a:lnTo>
                    <a:pt x="797729" y="165060"/>
                  </a:lnTo>
                  <a:lnTo>
                    <a:pt x="799156" y="163840"/>
                  </a:lnTo>
                  <a:lnTo>
                    <a:pt x="799181" y="162600"/>
                  </a:lnTo>
                  <a:lnTo>
                    <a:pt x="796538" y="163638"/>
                  </a:lnTo>
                  <a:lnTo>
                    <a:pt x="793523" y="163229"/>
                  </a:lnTo>
                  <a:lnTo>
                    <a:pt x="791645" y="162215"/>
                  </a:lnTo>
                  <a:lnTo>
                    <a:pt x="788392" y="160193"/>
                  </a:lnTo>
                  <a:lnTo>
                    <a:pt x="785499" y="159910"/>
                  </a:lnTo>
                  <a:lnTo>
                    <a:pt x="783128" y="157899"/>
                  </a:lnTo>
                  <a:lnTo>
                    <a:pt x="785032" y="156433"/>
                  </a:lnTo>
                  <a:lnTo>
                    <a:pt x="788558" y="156352"/>
                  </a:lnTo>
                  <a:lnTo>
                    <a:pt x="793880" y="153731"/>
                  </a:lnTo>
                  <a:lnTo>
                    <a:pt x="794713" y="153242"/>
                  </a:lnTo>
                  <a:lnTo>
                    <a:pt x="795883" y="152029"/>
                  </a:lnTo>
                  <a:lnTo>
                    <a:pt x="796053" y="151479"/>
                  </a:lnTo>
                  <a:lnTo>
                    <a:pt x="794149" y="150968"/>
                  </a:lnTo>
                  <a:lnTo>
                    <a:pt x="793405" y="149968"/>
                  </a:lnTo>
                  <a:lnTo>
                    <a:pt x="796194" y="147774"/>
                  </a:lnTo>
                  <a:lnTo>
                    <a:pt x="799598" y="147075"/>
                  </a:lnTo>
                  <a:lnTo>
                    <a:pt x="801505" y="144871"/>
                  </a:lnTo>
                  <a:lnTo>
                    <a:pt x="804391" y="145404"/>
                  </a:lnTo>
                  <a:lnTo>
                    <a:pt x="807711" y="144529"/>
                  </a:lnTo>
                  <a:lnTo>
                    <a:pt x="808040" y="144957"/>
                  </a:lnTo>
                  <a:lnTo>
                    <a:pt x="806887" y="147293"/>
                  </a:lnTo>
                  <a:lnTo>
                    <a:pt x="809390" y="148561"/>
                  </a:lnTo>
                  <a:lnTo>
                    <a:pt x="813413" y="148368"/>
                  </a:lnTo>
                  <a:lnTo>
                    <a:pt x="816558" y="147452"/>
                  </a:lnTo>
                  <a:lnTo>
                    <a:pt x="819144" y="146469"/>
                  </a:lnTo>
                  <a:lnTo>
                    <a:pt x="820490" y="144011"/>
                  </a:lnTo>
                  <a:lnTo>
                    <a:pt x="820507" y="142280"/>
                  </a:lnTo>
                  <a:lnTo>
                    <a:pt x="823147" y="141945"/>
                  </a:lnTo>
                  <a:lnTo>
                    <a:pt x="823000" y="144293"/>
                  </a:lnTo>
                  <a:lnTo>
                    <a:pt x="827586" y="146495"/>
                  </a:lnTo>
                  <a:lnTo>
                    <a:pt x="829664" y="146694"/>
                  </a:lnTo>
                  <a:lnTo>
                    <a:pt x="834052" y="142867"/>
                  </a:lnTo>
                  <a:lnTo>
                    <a:pt x="834647" y="142459"/>
                  </a:lnTo>
                  <a:lnTo>
                    <a:pt x="837486" y="141223"/>
                  </a:lnTo>
                  <a:lnTo>
                    <a:pt x="838402" y="140707"/>
                  </a:lnTo>
                  <a:lnTo>
                    <a:pt x="845556" y="136697"/>
                  </a:lnTo>
                  <a:lnTo>
                    <a:pt x="844313" y="135318"/>
                  </a:lnTo>
                  <a:lnTo>
                    <a:pt x="837887" y="136791"/>
                  </a:lnTo>
                  <a:lnTo>
                    <a:pt x="835855" y="137186"/>
                  </a:lnTo>
                  <a:lnTo>
                    <a:pt x="830365" y="141204"/>
                  </a:lnTo>
                  <a:lnTo>
                    <a:pt x="828853" y="141430"/>
                  </a:lnTo>
                  <a:lnTo>
                    <a:pt x="827755" y="139704"/>
                  </a:lnTo>
                  <a:lnTo>
                    <a:pt x="826960" y="137297"/>
                  </a:lnTo>
                  <a:lnTo>
                    <a:pt x="827627" y="133348"/>
                  </a:lnTo>
                  <a:lnTo>
                    <a:pt x="830443" y="129619"/>
                  </a:lnTo>
                  <a:lnTo>
                    <a:pt x="831480" y="128562"/>
                  </a:lnTo>
                  <a:lnTo>
                    <a:pt x="834216" y="128324"/>
                  </a:lnTo>
                  <a:lnTo>
                    <a:pt x="834998" y="128649"/>
                  </a:lnTo>
                  <a:lnTo>
                    <a:pt x="835324" y="129248"/>
                  </a:lnTo>
                  <a:lnTo>
                    <a:pt x="835845" y="129851"/>
                  </a:lnTo>
                  <a:lnTo>
                    <a:pt x="837197" y="130122"/>
                  </a:lnTo>
                  <a:lnTo>
                    <a:pt x="838391" y="129912"/>
                  </a:lnTo>
                  <a:lnTo>
                    <a:pt x="838945" y="129275"/>
                  </a:lnTo>
                  <a:lnTo>
                    <a:pt x="839371" y="128438"/>
                  </a:lnTo>
                  <a:lnTo>
                    <a:pt x="840291" y="127547"/>
                  </a:lnTo>
                  <a:lnTo>
                    <a:pt x="842105" y="126482"/>
                  </a:lnTo>
                  <a:lnTo>
                    <a:pt x="844279" y="125674"/>
                  </a:lnTo>
                  <a:lnTo>
                    <a:pt x="846671" y="125620"/>
                  </a:lnTo>
                  <a:lnTo>
                    <a:pt x="849141" y="126901"/>
                  </a:lnTo>
                  <a:lnTo>
                    <a:pt x="853740" y="124144"/>
                  </a:lnTo>
                  <a:lnTo>
                    <a:pt x="858196" y="120449"/>
                  </a:lnTo>
                  <a:lnTo>
                    <a:pt x="861647" y="118467"/>
                  </a:lnTo>
                  <a:lnTo>
                    <a:pt x="862204" y="117872"/>
                  </a:lnTo>
                  <a:lnTo>
                    <a:pt x="862733" y="116069"/>
                  </a:lnTo>
                  <a:lnTo>
                    <a:pt x="863961" y="115538"/>
                  </a:lnTo>
                  <a:lnTo>
                    <a:pt x="865392" y="115448"/>
                  </a:lnTo>
                  <a:lnTo>
                    <a:pt x="866590" y="114959"/>
                  </a:lnTo>
                  <a:lnTo>
                    <a:pt x="868115" y="112267"/>
                  </a:lnTo>
                  <a:lnTo>
                    <a:pt x="867656" y="109967"/>
                  </a:lnTo>
                  <a:lnTo>
                    <a:pt x="866494" y="107634"/>
                  </a:lnTo>
                  <a:lnTo>
                    <a:pt x="865845" y="104820"/>
                  </a:lnTo>
                  <a:lnTo>
                    <a:pt x="867105" y="103498"/>
                  </a:lnTo>
                  <a:lnTo>
                    <a:pt x="869928" y="103923"/>
                  </a:lnTo>
                  <a:lnTo>
                    <a:pt x="872866" y="105163"/>
                  </a:lnTo>
                  <a:lnTo>
                    <a:pt x="874530" y="106287"/>
                  </a:lnTo>
                  <a:lnTo>
                    <a:pt x="872603" y="111241"/>
                  </a:lnTo>
                  <a:lnTo>
                    <a:pt x="870166" y="115536"/>
                  </a:lnTo>
                  <a:lnTo>
                    <a:pt x="862135" y="123559"/>
                  </a:lnTo>
                  <a:lnTo>
                    <a:pt x="858275" y="128389"/>
                  </a:lnTo>
                  <a:lnTo>
                    <a:pt x="856020" y="129893"/>
                  </a:lnTo>
                  <a:lnTo>
                    <a:pt x="851540" y="130577"/>
                  </a:lnTo>
                  <a:lnTo>
                    <a:pt x="850612" y="131218"/>
                  </a:lnTo>
                  <a:lnTo>
                    <a:pt x="850051" y="132209"/>
                  </a:lnTo>
                  <a:lnTo>
                    <a:pt x="846204" y="134728"/>
                  </a:lnTo>
                  <a:lnTo>
                    <a:pt x="847075" y="135731"/>
                  </a:lnTo>
                  <a:lnTo>
                    <a:pt x="852288" y="133955"/>
                  </a:lnTo>
                  <a:lnTo>
                    <a:pt x="855071" y="133127"/>
                  </a:lnTo>
                  <a:lnTo>
                    <a:pt x="863299" y="132394"/>
                  </a:lnTo>
                  <a:lnTo>
                    <a:pt x="865334" y="131909"/>
                  </a:lnTo>
                  <a:lnTo>
                    <a:pt x="869200" y="129945"/>
                  </a:lnTo>
                  <a:lnTo>
                    <a:pt x="871623" y="129916"/>
                  </a:lnTo>
                  <a:lnTo>
                    <a:pt x="871612" y="130707"/>
                  </a:lnTo>
                  <a:lnTo>
                    <a:pt x="869860" y="131770"/>
                  </a:lnTo>
                  <a:lnTo>
                    <a:pt x="863754" y="133277"/>
                  </a:lnTo>
                  <a:lnTo>
                    <a:pt x="860376" y="135292"/>
                  </a:lnTo>
                  <a:lnTo>
                    <a:pt x="855805" y="139214"/>
                  </a:lnTo>
                  <a:lnTo>
                    <a:pt x="852265" y="143645"/>
                  </a:lnTo>
                  <a:lnTo>
                    <a:pt x="847813" y="147384"/>
                  </a:lnTo>
                  <a:lnTo>
                    <a:pt x="846207" y="148219"/>
                  </a:lnTo>
                  <a:lnTo>
                    <a:pt x="842663" y="150890"/>
                  </a:lnTo>
                  <a:lnTo>
                    <a:pt x="839878" y="153078"/>
                  </a:lnTo>
                  <a:lnTo>
                    <a:pt x="837469" y="155271"/>
                  </a:lnTo>
                  <a:lnTo>
                    <a:pt x="837676" y="160231"/>
                  </a:lnTo>
                  <a:lnTo>
                    <a:pt x="839772" y="164601"/>
                  </a:lnTo>
                  <a:lnTo>
                    <a:pt x="842269" y="166374"/>
                  </a:lnTo>
                  <a:lnTo>
                    <a:pt x="844137" y="168263"/>
                  </a:lnTo>
                  <a:lnTo>
                    <a:pt x="845381" y="169770"/>
                  </a:lnTo>
                  <a:lnTo>
                    <a:pt x="847650" y="174248"/>
                  </a:lnTo>
                  <a:lnTo>
                    <a:pt x="850233" y="169080"/>
                  </a:lnTo>
                  <a:lnTo>
                    <a:pt x="851969" y="167359"/>
                  </a:lnTo>
                  <a:lnTo>
                    <a:pt x="853707" y="168222"/>
                  </a:lnTo>
                  <a:lnTo>
                    <a:pt x="854646" y="168238"/>
                  </a:lnTo>
                  <a:lnTo>
                    <a:pt x="855705" y="164629"/>
                  </a:lnTo>
                  <a:lnTo>
                    <a:pt x="857314" y="162312"/>
                  </a:lnTo>
                  <a:lnTo>
                    <a:pt x="862509" y="158681"/>
                  </a:lnTo>
                  <a:lnTo>
                    <a:pt x="866724" y="154108"/>
                  </a:lnTo>
                  <a:lnTo>
                    <a:pt x="867849" y="153440"/>
                  </a:lnTo>
                  <a:lnTo>
                    <a:pt x="868711" y="153997"/>
                  </a:lnTo>
                  <a:lnTo>
                    <a:pt x="869564" y="155221"/>
                  </a:lnTo>
                  <a:lnTo>
                    <a:pt x="870168" y="156587"/>
                  </a:lnTo>
                  <a:lnTo>
                    <a:pt x="870404" y="157539"/>
                  </a:lnTo>
                  <a:lnTo>
                    <a:pt x="870800" y="158109"/>
                  </a:lnTo>
                  <a:lnTo>
                    <a:pt x="871743" y="157115"/>
                  </a:lnTo>
                  <a:lnTo>
                    <a:pt x="873115" y="154931"/>
                  </a:lnTo>
                  <a:lnTo>
                    <a:pt x="873650" y="153606"/>
                  </a:lnTo>
                  <a:lnTo>
                    <a:pt x="874892" y="153545"/>
                  </a:lnTo>
                  <a:lnTo>
                    <a:pt x="876440" y="153740"/>
                  </a:lnTo>
                  <a:lnTo>
                    <a:pt x="877874" y="153235"/>
                  </a:lnTo>
                  <a:lnTo>
                    <a:pt x="885703" y="145564"/>
                  </a:lnTo>
                  <a:lnTo>
                    <a:pt x="888898" y="143342"/>
                  </a:lnTo>
                  <a:lnTo>
                    <a:pt x="888339" y="145707"/>
                  </a:lnTo>
                  <a:lnTo>
                    <a:pt x="886598" y="148280"/>
                  </a:lnTo>
                  <a:lnTo>
                    <a:pt x="884532" y="150346"/>
                  </a:lnTo>
                  <a:lnTo>
                    <a:pt x="883093" y="151195"/>
                  </a:lnTo>
                  <a:lnTo>
                    <a:pt x="882581" y="151623"/>
                  </a:lnTo>
                  <a:lnTo>
                    <a:pt x="881159" y="153598"/>
                  </a:lnTo>
                  <a:lnTo>
                    <a:pt x="880861" y="154165"/>
                  </a:lnTo>
                  <a:lnTo>
                    <a:pt x="880615" y="155547"/>
                  </a:lnTo>
                  <a:lnTo>
                    <a:pt x="880027" y="156224"/>
                  </a:lnTo>
                  <a:lnTo>
                    <a:pt x="876037" y="158516"/>
                  </a:lnTo>
                  <a:lnTo>
                    <a:pt x="874722" y="159483"/>
                  </a:lnTo>
                  <a:lnTo>
                    <a:pt x="873839" y="160634"/>
                  </a:lnTo>
                  <a:lnTo>
                    <a:pt x="873643" y="162173"/>
                  </a:lnTo>
                  <a:lnTo>
                    <a:pt x="874271" y="163185"/>
                  </a:lnTo>
                  <a:lnTo>
                    <a:pt x="875099" y="163929"/>
                  </a:lnTo>
                  <a:lnTo>
                    <a:pt x="875524" y="164667"/>
                  </a:lnTo>
                  <a:lnTo>
                    <a:pt x="876361" y="167840"/>
                  </a:lnTo>
                  <a:lnTo>
                    <a:pt x="878519" y="168786"/>
                  </a:lnTo>
                  <a:lnTo>
                    <a:pt x="881122" y="168250"/>
                  </a:lnTo>
                  <a:lnTo>
                    <a:pt x="883371" y="167021"/>
                  </a:lnTo>
                  <a:lnTo>
                    <a:pt x="885093" y="165781"/>
                  </a:lnTo>
                  <a:lnTo>
                    <a:pt x="887434" y="164668"/>
                  </a:lnTo>
                  <a:lnTo>
                    <a:pt x="889467" y="164842"/>
                  </a:lnTo>
                  <a:lnTo>
                    <a:pt x="890311" y="167537"/>
                  </a:lnTo>
                  <a:lnTo>
                    <a:pt x="889743" y="168996"/>
                  </a:lnTo>
                  <a:lnTo>
                    <a:pt x="888547" y="169567"/>
                  </a:lnTo>
                  <a:lnTo>
                    <a:pt x="887335" y="169763"/>
                  </a:lnTo>
                  <a:lnTo>
                    <a:pt x="886803" y="170128"/>
                  </a:lnTo>
                  <a:lnTo>
                    <a:pt x="886591" y="171208"/>
                  </a:lnTo>
                  <a:lnTo>
                    <a:pt x="885002" y="174910"/>
                  </a:lnTo>
                  <a:lnTo>
                    <a:pt x="880374" y="180234"/>
                  </a:lnTo>
                  <a:lnTo>
                    <a:pt x="879708" y="181410"/>
                  </a:lnTo>
                  <a:lnTo>
                    <a:pt x="879763" y="182662"/>
                  </a:lnTo>
                  <a:lnTo>
                    <a:pt x="880043" y="184262"/>
                  </a:lnTo>
                  <a:lnTo>
                    <a:pt x="880699" y="185306"/>
                  </a:lnTo>
                  <a:lnTo>
                    <a:pt x="881778" y="184951"/>
                  </a:lnTo>
                  <a:lnTo>
                    <a:pt x="883318" y="184094"/>
                  </a:lnTo>
                  <a:lnTo>
                    <a:pt x="883613" y="185225"/>
                  </a:lnTo>
                  <a:lnTo>
                    <a:pt x="883092" y="187988"/>
                  </a:lnTo>
                  <a:lnTo>
                    <a:pt x="883581" y="190802"/>
                  </a:lnTo>
                  <a:lnTo>
                    <a:pt x="884383" y="193371"/>
                  </a:lnTo>
                  <a:lnTo>
                    <a:pt x="885729" y="194710"/>
                  </a:lnTo>
                  <a:lnTo>
                    <a:pt x="887786" y="193758"/>
                  </a:lnTo>
                  <a:lnTo>
                    <a:pt x="888361" y="192518"/>
                  </a:lnTo>
                  <a:lnTo>
                    <a:pt x="888440" y="191237"/>
                  </a:lnTo>
                  <a:lnTo>
                    <a:pt x="888856" y="190244"/>
                  </a:lnTo>
                  <a:lnTo>
                    <a:pt x="890473" y="189879"/>
                  </a:lnTo>
                  <a:lnTo>
                    <a:pt x="891182" y="190132"/>
                  </a:lnTo>
                  <a:lnTo>
                    <a:pt x="891545" y="190754"/>
                  </a:lnTo>
                  <a:lnTo>
                    <a:pt x="891793" y="191468"/>
                  </a:lnTo>
                  <a:lnTo>
                    <a:pt x="892178" y="192090"/>
                  </a:lnTo>
                  <a:lnTo>
                    <a:pt x="892977" y="192533"/>
                  </a:lnTo>
                  <a:lnTo>
                    <a:pt x="893662" y="192317"/>
                  </a:lnTo>
                  <a:lnTo>
                    <a:pt x="894380" y="191934"/>
                  </a:lnTo>
                  <a:lnTo>
                    <a:pt x="899412" y="191031"/>
                  </a:lnTo>
                  <a:lnTo>
                    <a:pt x="900392" y="191029"/>
                  </a:lnTo>
                  <a:lnTo>
                    <a:pt x="901394" y="191758"/>
                  </a:lnTo>
                  <a:lnTo>
                    <a:pt x="902912" y="194019"/>
                  </a:lnTo>
                  <a:lnTo>
                    <a:pt x="903453" y="194499"/>
                  </a:lnTo>
                  <a:lnTo>
                    <a:pt x="906306" y="194336"/>
                  </a:lnTo>
                  <a:lnTo>
                    <a:pt x="909009" y="193796"/>
                  </a:lnTo>
                  <a:lnTo>
                    <a:pt x="913526" y="192073"/>
                  </a:lnTo>
                  <a:lnTo>
                    <a:pt x="917610" y="188914"/>
                  </a:lnTo>
                  <a:lnTo>
                    <a:pt x="920211" y="184839"/>
                  </a:lnTo>
                  <a:lnTo>
                    <a:pt x="924101" y="174808"/>
                  </a:lnTo>
                  <a:lnTo>
                    <a:pt x="927994" y="168718"/>
                  </a:lnTo>
                  <a:lnTo>
                    <a:pt x="928565" y="166551"/>
                  </a:lnTo>
                  <a:lnTo>
                    <a:pt x="927946" y="164422"/>
                  </a:lnTo>
                  <a:lnTo>
                    <a:pt x="926283" y="162845"/>
                  </a:lnTo>
                  <a:lnTo>
                    <a:pt x="924064" y="161860"/>
                  </a:lnTo>
                  <a:lnTo>
                    <a:pt x="921691" y="161561"/>
                  </a:lnTo>
                  <a:lnTo>
                    <a:pt x="920052" y="161882"/>
                  </a:lnTo>
                  <a:lnTo>
                    <a:pt x="917095" y="162317"/>
                  </a:lnTo>
                  <a:lnTo>
                    <a:pt x="914809" y="162367"/>
                  </a:lnTo>
                  <a:lnTo>
                    <a:pt x="911696" y="162583"/>
                  </a:lnTo>
                  <a:lnTo>
                    <a:pt x="910483" y="160082"/>
                  </a:lnTo>
                  <a:lnTo>
                    <a:pt x="909166" y="159555"/>
                  </a:lnTo>
                  <a:lnTo>
                    <a:pt x="905800" y="160020"/>
                  </a:lnTo>
                  <a:lnTo>
                    <a:pt x="904762" y="159447"/>
                  </a:lnTo>
                  <a:lnTo>
                    <a:pt x="904411" y="157272"/>
                  </a:lnTo>
                  <a:lnTo>
                    <a:pt x="905108" y="156223"/>
                  </a:lnTo>
                  <a:lnTo>
                    <a:pt x="906791" y="155714"/>
                  </a:lnTo>
                  <a:lnTo>
                    <a:pt x="910490" y="155205"/>
                  </a:lnTo>
                  <a:lnTo>
                    <a:pt x="911336" y="152449"/>
                  </a:lnTo>
                  <a:lnTo>
                    <a:pt x="918139" y="144083"/>
                  </a:lnTo>
                  <a:lnTo>
                    <a:pt x="920317" y="142210"/>
                  </a:lnTo>
                  <a:lnTo>
                    <a:pt x="922846" y="142043"/>
                  </a:lnTo>
                  <a:lnTo>
                    <a:pt x="924021" y="142370"/>
                  </a:lnTo>
                  <a:lnTo>
                    <a:pt x="924871" y="142221"/>
                  </a:lnTo>
                  <a:lnTo>
                    <a:pt x="928170" y="138892"/>
                  </a:lnTo>
                  <a:lnTo>
                    <a:pt x="931204" y="136621"/>
                  </a:lnTo>
                  <a:lnTo>
                    <a:pt x="935436" y="132647"/>
                  </a:lnTo>
                  <a:lnTo>
                    <a:pt x="936880" y="131615"/>
                  </a:lnTo>
                  <a:lnTo>
                    <a:pt x="938283" y="131228"/>
                  </a:lnTo>
                  <a:lnTo>
                    <a:pt x="939627" y="128738"/>
                  </a:lnTo>
                  <a:lnTo>
                    <a:pt x="941447" y="129222"/>
                  </a:lnTo>
                  <a:lnTo>
                    <a:pt x="943443" y="129890"/>
                  </a:lnTo>
                  <a:lnTo>
                    <a:pt x="947464" y="128710"/>
                  </a:lnTo>
                  <a:lnTo>
                    <a:pt x="949219" y="126320"/>
                  </a:lnTo>
                  <a:lnTo>
                    <a:pt x="952685" y="125668"/>
                  </a:lnTo>
                  <a:lnTo>
                    <a:pt x="954333" y="124802"/>
                  </a:lnTo>
                  <a:lnTo>
                    <a:pt x="954176" y="122555"/>
                  </a:lnTo>
                  <a:lnTo>
                    <a:pt x="955172" y="123202"/>
                  </a:lnTo>
                  <a:lnTo>
                    <a:pt x="956338" y="124571"/>
                  </a:lnTo>
                  <a:lnTo>
                    <a:pt x="955870" y="125818"/>
                  </a:lnTo>
                  <a:lnTo>
                    <a:pt x="953943" y="127127"/>
                  </a:lnTo>
                  <a:lnTo>
                    <a:pt x="952016" y="128616"/>
                  </a:lnTo>
                  <a:lnTo>
                    <a:pt x="949454" y="129825"/>
                  </a:lnTo>
                  <a:lnTo>
                    <a:pt x="947904" y="130155"/>
                  </a:lnTo>
                  <a:lnTo>
                    <a:pt x="945710" y="130920"/>
                  </a:lnTo>
                  <a:lnTo>
                    <a:pt x="943341" y="130874"/>
                  </a:lnTo>
                  <a:lnTo>
                    <a:pt x="941962" y="131922"/>
                  </a:lnTo>
                  <a:lnTo>
                    <a:pt x="942025" y="134435"/>
                  </a:lnTo>
                  <a:lnTo>
                    <a:pt x="942915" y="136516"/>
                  </a:lnTo>
                  <a:lnTo>
                    <a:pt x="944456" y="137083"/>
                  </a:lnTo>
                  <a:lnTo>
                    <a:pt x="946386" y="135415"/>
                  </a:lnTo>
                  <a:lnTo>
                    <a:pt x="948306" y="134734"/>
                  </a:lnTo>
                  <a:lnTo>
                    <a:pt x="950028" y="135484"/>
                  </a:lnTo>
                  <a:lnTo>
                    <a:pt x="951871" y="141346"/>
                  </a:lnTo>
                  <a:lnTo>
                    <a:pt x="953267" y="146571"/>
                  </a:lnTo>
                  <a:lnTo>
                    <a:pt x="956625" y="147171"/>
                  </a:lnTo>
                  <a:lnTo>
                    <a:pt x="955946" y="150832"/>
                  </a:lnTo>
                  <a:lnTo>
                    <a:pt x="955891" y="155490"/>
                  </a:lnTo>
                  <a:lnTo>
                    <a:pt x="956941" y="158824"/>
                  </a:lnTo>
                  <a:lnTo>
                    <a:pt x="959635" y="161226"/>
                  </a:lnTo>
                  <a:lnTo>
                    <a:pt x="960852" y="163287"/>
                  </a:lnTo>
                  <a:lnTo>
                    <a:pt x="964350" y="166932"/>
                  </a:lnTo>
                  <a:lnTo>
                    <a:pt x="965424" y="169501"/>
                  </a:lnTo>
                  <a:lnTo>
                    <a:pt x="966028" y="170473"/>
                  </a:lnTo>
                  <a:lnTo>
                    <a:pt x="969417" y="173012"/>
                  </a:lnTo>
                  <a:lnTo>
                    <a:pt x="973037" y="172909"/>
                  </a:lnTo>
                  <a:lnTo>
                    <a:pt x="976408" y="170997"/>
                  </a:lnTo>
                  <a:lnTo>
                    <a:pt x="979062" y="168089"/>
                  </a:lnTo>
                  <a:lnTo>
                    <a:pt x="978276" y="166861"/>
                  </a:lnTo>
                  <a:lnTo>
                    <a:pt x="977434" y="165892"/>
                  </a:lnTo>
                  <a:lnTo>
                    <a:pt x="974321" y="165065"/>
                  </a:lnTo>
                  <a:lnTo>
                    <a:pt x="972252" y="163323"/>
                  </a:lnTo>
                  <a:lnTo>
                    <a:pt x="970915" y="161237"/>
                  </a:lnTo>
                  <a:lnTo>
                    <a:pt x="968165" y="162977"/>
                  </a:lnTo>
                  <a:lnTo>
                    <a:pt x="969015" y="160395"/>
                  </a:lnTo>
                  <a:lnTo>
                    <a:pt x="972557" y="160642"/>
                  </a:lnTo>
                  <a:lnTo>
                    <a:pt x="974576" y="159068"/>
                  </a:lnTo>
                  <a:lnTo>
                    <a:pt x="978599" y="158070"/>
                  </a:lnTo>
                  <a:lnTo>
                    <a:pt x="981001" y="159097"/>
                  </a:lnTo>
                  <a:lnTo>
                    <a:pt x="984446" y="162087"/>
                  </a:lnTo>
                  <a:lnTo>
                    <a:pt x="986604" y="164586"/>
                  </a:lnTo>
                  <a:lnTo>
                    <a:pt x="989693" y="164736"/>
                  </a:lnTo>
                  <a:lnTo>
                    <a:pt x="993134" y="165969"/>
                  </a:lnTo>
                  <a:lnTo>
                    <a:pt x="996894" y="170974"/>
                  </a:lnTo>
                  <a:lnTo>
                    <a:pt x="999403" y="174522"/>
                  </a:lnTo>
                  <a:lnTo>
                    <a:pt x="1000243" y="178821"/>
                  </a:lnTo>
                  <a:lnTo>
                    <a:pt x="999381" y="182211"/>
                  </a:lnTo>
                  <a:lnTo>
                    <a:pt x="1002098" y="183161"/>
                  </a:lnTo>
                  <a:lnTo>
                    <a:pt x="1004740" y="181948"/>
                  </a:lnTo>
                  <a:lnTo>
                    <a:pt x="1006476" y="181939"/>
                  </a:lnTo>
                  <a:lnTo>
                    <a:pt x="1004880" y="184527"/>
                  </a:lnTo>
                  <a:lnTo>
                    <a:pt x="1003873" y="185336"/>
                  </a:lnTo>
                  <a:lnTo>
                    <a:pt x="1002927" y="185625"/>
                  </a:lnTo>
                  <a:lnTo>
                    <a:pt x="1001870" y="185786"/>
                  </a:lnTo>
                  <a:lnTo>
                    <a:pt x="999336" y="185797"/>
                  </a:lnTo>
                  <a:lnTo>
                    <a:pt x="996862" y="187273"/>
                  </a:lnTo>
                  <a:lnTo>
                    <a:pt x="990791" y="192980"/>
                  </a:lnTo>
                  <a:lnTo>
                    <a:pt x="982031" y="203204"/>
                  </a:lnTo>
                  <a:lnTo>
                    <a:pt x="980638" y="205508"/>
                  </a:lnTo>
                  <a:lnTo>
                    <a:pt x="979083" y="206373"/>
                  </a:lnTo>
                  <a:lnTo>
                    <a:pt x="978746" y="204215"/>
                  </a:lnTo>
                  <a:lnTo>
                    <a:pt x="980281" y="202109"/>
                  </a:lnTo>
                  <a:lnTo>
                    <a:pt x="982946" y="198940"/>
                  </a:lnTo>
                  <a:lnTo>
                    <a:pt x="983196" y="198310"/>
                  </a:lnTo>
                  <a:lnTo>
                    <a:pt x="983559" y="197016"/>
                  </a:lnTo>
                  <a:lnTo>
                    <a:pt x="983624" y="195599"/>
                  </a:lnTo>
                  <a:lnTo>
                    <a:pt x="983023" y="194490"/>
                  </a:lnTo>
                  <a:lnTo>
                    <a:pt x="981656" y="194144"/>
                  </a:lnTo>
                  <a:lnTo>
                    <a:pt x="980580" y="194775"/>
                  </a:lnTo>
                  <a:lnTo>
                    <a:pt x="979709" y="195693"/>
                  </a:lnTo>
                  <a:lnTo>
                    <a:pt x="979070" y="196147"/>
                  </a:lnTo>
                  <a:lnTo>
                    <a:pt x="975304" y="197872"/>
                  </a:lnTo>
                  <a:lnTo>
                    <a:pt x="974955" y="201993"/>
                  </a:lnTo>
                  <a:lnTo>
                    <a:pt x="975708" y="207116"/>
                  </a:lnTo>
                  <a:lnTo>
                    <a:pt x="977757" y="210562"/>
                  </a:lnTo>
                  <a:lnTo>
                    <a:pt x="975277" y="210396"/>
                  </a:lnTo>
                  <a:lnTo>
                    <a:pt x="974007" y="210981"/>
                  </a:lnTo>
                  <a:lnTo>
                    <a:pt x="970048" y="215738"/>
                  </a:lnTo>
                  <a:lnTo>
                    <a:pt x="967144" y="222737"/>
                  </a:lnTo>
                  <a:lnTo>
                    <a:pt x="969372" y="226280"/>
                  </a:lnTo>
                  <a:lnTo>
                    <a:pt x="968438" y="228148"/>
                  </a:lnTo>
                  <a:lnTo>
                    <a:pt x="965915" y="227051"/>
                  </a:lnTo>
                  <a:lnTo>
                    <a:pt x="960551" y="226573"/>
                  </a:lnTo>
                  <a:lnTo>
                    <a:pt x="958081" y="228123"/>
                  </a:lnTo>
                  <a:lnTo>
                    <a:pt x="957216" y="230502"/>
                  </a:lnTo>
                  <a:lnTo>
                    <a:pt x="958086" y="232733"/>
                  </a:lnTo>
                  <a:lnTo>
                    <a:pt x="959668" y="234448"/>
                  </a:lnTo>
                  <a:lnTo>
                    <a:pt x="959723" y="237339"/>
                  </a:lnTo>
                  <a:lnTo>
                    <a:pt x="959485" y="238606"/>
                  </a:lnTo>
                  <a:lnTo>
                    <a:pt x="959760" y="239968"/>
                  </a:lnTo>
                  <a:lnTo>
                    <a:pt x="959572" y="241435"/>
                  </a:lnTo>
                  <a:lnTo>
                    <a:pt x="958125" y="242914"/>
                  </a:lnTo>
                  <a:lnTo>
                    <a:pt x="956444" y="242991"/>
                  </a:lnTo>
                  <a:lnTo>
                    <a:pt x="955049" y="241906"/>
                  </a:lnTo>
                  <a:lnTo>
                    <a:pt x="954483" y="240005"/>
                  </a:lnTo>
                  <a:lnTo>
                    <a:pt x="954238" y="237986"/>
                  </a:lnTo>
                  <a:lnTo>
                    <a:pt x="953058" y="234455"/>
                  </a:lnTo>
                  <a:lnTo>
                    <a:pt x="952783" y="232926"/>
                  </a:lnTo>
                  <a:lnTo>
                    <a:pt x="952525" y="232263"/>
                  </a:lnTo>
                  <a:lnTo>
                    <a:pt x="951789" y="231860"/>
                  </a:lnTo>
                  <a:lnTo>
                    <a:pt x="950803" y="231661"/>
                  </a:lnTo>
                  <a:lnTo>
                    <a:pt x="949795" y="231586"/>
                  </a:lnTo>
                  <a:lnTo>
                    <a:pt x="948460" y="232183"/>
                  </a:lnTo>
                  <a:lnTo>
                    <a:pt x="947722" y="232990"/>
                  </a:lnTo>
                  <a:lnTo>
                    <a:pt x="947492" y="234835"/>
                  </a:lnTo>
                  <a:lnTo>
                    <a:pt x="948309" y="236186"/>
                  </a:lnTo>
                  <a:lnTo>
                    <a:pt x="948495" y="237937"/>
                  </a:lnTo>
                  <a:lnTo>
                    <a:pt x="948269" y="239371"/>
                  </a:lnTo>
                  <a:lnTo>
                    <a:pt x="945668" y="239425"/>
                  </a:lnTo>
                  <a:lnTo>
                    <a:pt x="943750" y="236187"/>
                  </a:lnTo>
                  <a:lnTo>
                    <a:pt x="941614" y="234388"/>
                  </a:lnTo>
                  <a:lnTo>
                    <a:pt x="940640" y="235285"/>
                  </a:lnTo>
                  <a:lnTo>
                    <a:pt x="940870" y="237647"/>
                  </a:lnTo>
                  <a:lnTo>
                    <a:pt x="941936" y="241968"/>
                  </a:lnTo>
                  <a:lnTo>
                    <a:pt x="942171" y="244111"/>
                  </a:lnTo>
                  <a:lnTo>
                    <a:pt x="942772" y="245188"/>
                  </a:lnTo>
                  <a:lnTo>
                    <a:pt x="947346" y="249107"/>
                  </a:lnTo>
                  <a:lnTo>
                    <a:pt x="949806" y="248046"/>
                  </a:lnTo>
                  <a:lnTo>
                    <a:pt x="949899" y="250531"/>
                  </a:lnTo>
                  <a:lnTo>
                    <a:pt x="949689" y="253301"/>
                  </a:lnTo>
                  <a:lnTo>
                    <a:pt x="951175" y="253189"/>
                  </a:lnTo>
                  <a:lnTo>
                    <a:pt x="952534" y="253240"/>
                  </a:lnTo>
                  <a:lnTo>
                    <a:pt x="958176" y="256804"/>
                  </a:lnTo>
                  <a:lnTo>
                    <a:pt x="961183" y="258957"/>
                  </a:lnTo>
                  <a:lnTo>
                    <a:pt x="961603" y="261660"/>
                  </a:lnTo>
                  <a:lnTo>
                    <a:pt x="963695" y="264246"/>
                  </a:lnTo>
                  <a:lnTo>
                    <a:pt x="963577" y="265636"/>
                  </a:lnTo>
                  <a:lnTo>
                    <a:pt x="962964" y="266498"/>
                  </a:lnTo>
                  <a:lnTo>
                    <a:pt x="961688" y="265864"/>
                  </a:lnTo>
                  <a:lnTo>
                    <a:pt x="960502" y="264793"/>
                  </a:lnTo>
                  <a:lnTo>
                    <a:pt x="960139" y="264284"/>
                  </a:lnTo>
                  <a:lnTo>
                    <a:pt x="959125" y="263301"/>
                  </a:lnTo>
                  <a:lnTo>
                    <a:pt x="958995" y="262484"/>
                  </a:lnTo>
                  <a:lnTo>
                    <a:pt x="958588" y="262099"/>
                  </a:lnTo>
                  <a:lnTo>
                    <a:pt x="956710" y="262369"/>
                  </a:lnTo>
                  <a:lnTo>
                    <a:pt x="954068" y="266375"/>
                  </a:lnTo>
                  <a:lnTo>
                    <a:pt x="951994" y="266028"/>
                  </a:lnTo>
                  <a:lnTo>
                    <a:pt x="951942" y="261925"/>
                  </a:lnTo>
                  <a:lnTo>
                    <a:pt x="950825" y="259852"/>
                  </a:lnTo>
                  <a:lnTo>
                    <a:pt x="948908" y="259564"/>
                  </a:lnTo>
                  <a:lnTo>
                    <a:pt x="948841" y="259855"/>
                  </a:lnTo>
                  <a:lnTo>
                    <a:pt x="948017" y="261140"/>
                  </a:lnTo>
                  <a:lnTo>
                    <a:pt x="947929" y="261389"/>
                  </a:lnTo>
                  <a:lnTo>
                    <a:pt x="947211" y="261299"/>
                  </a:lnTo>
                  <a:lnTo>
                    <a:pt x="946114" y="260336"/>
                  </a:lnTo>
                  <a:lnTo>
                    <a:pt x="945433" y="260384"/>
                  </a:lnTo>
                  <a:lnTo>
                    <a:pt x="943401" y="261153"/>
                  </a:lnTo>
                  <a:lnTo>
                    <a:pt x="942958" y="261790"/>
                  </a:lnTo>
                  <a:lnTo>
                    <a:pt x="942789" y="263413"/>
                  </a:lnTo>
                  <a:lnTo>
                    <a:pt x="943000" y="264357"/>
                  </a:lnTo>
                  <a:lnTo>
                    <a:pt x="943530" y="265359"/>
                  </a:lnTo>
                  <a:lnTo>
                    <a:pt x="944228" y="266157"/>
                  </a:lnTo>
                  <a:lnTo>
                    <a:pt x="944902" y="266485"/>
                  </a:lnTo>
                  <a:lnTo>
                    <a:pt x="946523" y="266793"/>
                  </a:lnTo>
                  <a:lnTo>
                    <a:pt x="946709" y="267465"/>
                  </a:lnTo>
                  <a:lnTo>
                    <a:pt x="946540" y="268316"/>
                  </a:lnTo>
                  <a:lnTo>
                    <a:pt x="947986" y="270877"/>
                  </a:lnTo>
                  <a:lnTo>
                    <a:pt x="952143" y="271989"/>
                  </a:lnTo>
                  <a:lnTo>
                    <a:pt x="948525" y="277554"/>
                  </a:lnTo>
                  <a:lnTo>
                    <a:pt x="947399" y="284304"/>
                  </a:lnTo>
                  <a:lnTo>
                    <a:pt x="945135" y="282723"/>
                  </a:lnTo>
                  <a:lnTo>
                    <a:pt x="942528" y="283393"/>
                  </a:lnTo>
                  <a:lnTo>
                    <a:pt x="941045" y="285623"/>
                  </a:lnTo>
                  <a:lnTo>
                    <a:pt x="940587" y="288886"/>
                  </a:lnTo>
                  <a:lnTo>
                    <a:pt x="940514" y="293454"/>
                  </a:lnTo>
                  <a:lnTo>
                    <a:pt x="939762" y="295326"/>
                  </a:lnTo>
                  <a:lnTo>
                    <a:pt x="937854" y="296339"/>
                  </a:lnTo>
                  <a:lnTo>
                    <a:pt x="937914" y="295098"/>
                  </a:lnTo>
                  <a:lnTo>
                    <a:pt x="937727" y="294030"/>
                  </a:lnTo>
                  <a:lnTo>
                    <a:pt x="937060" y="291939"/>
                  </a:lnTo>
                  <a:lnTo>
                    <a:pt x="936217" y="291920"/>
                  </a:lnTo>
                  <a:lnTo>
                    <a:pt x="935041" y="293345"/>
                  </a:lnTo>
                  <a:lnTo>
                    <a:pt x="930527" y="295080"/>
                  </a:lnTo>
                  <a:lnTo>
                    <a:pt x="929127" y="297903"/>
                  </a:lnTo>
                  <a:lnTo>
                    <a:pt x="926408" y="302124"/>
                  </a:lnTo>
                  <a:lnTo>
                    <a:pt x="924586" y="303708"/>
                  </a:lnTo>
                  <a:lnTo>
                    <a:pt x="923214" y="305123"/>
                  </a:lnTo>
                  <a:lnTo>
                    <a:pt x="921760" y="304892"/>
                  </a:lnTo>
                  <a:lnTo>
                    <a:pt x="921985" y="303663"/>
                  </a:lnTo>
                  <a:lnTo>
                    <a:pt x="920637" y="303331"/>
                  </a:lnTo>
                  <a:lnTo>
                    <a:pt x="920553" y="301788"/>
                  </a:lnTo>
                  <a:lnTo>
                    <a:pt x="923562" y="299976"/>
                  </a:lnTo>
                  <a:lnTo>
                    <a:pt x="923198" y="298546"/>
                  </a:lnTo>
                  <a:lnTo>
                    <a:pt x="922386" y="297094"/>
                  </a:lnTo>
                  <a:lnTo>
                    <a:pt x="922715" y="295764"/>
                  </a:lnTo>
                  <a:lnTo>
                    <a:pt x="924483" y="295795"/>
                  </a:lnTo>
                  <a:lnTo>
                    <a:pt x="926241" y="296648"/>
                  </a:lnTo>
                  <a:lnTo>
                    <a:pt x="928338" y="295452"/>
                  </a:lnTo>
                  <a:lnTo>
                    <a:pt x="929164" y="292968"/>
                  </a:lnTo>
                  <a:lnTo>
                    <a:pt x="928393" y="291345"/>
                  </a:lnTo>
                  <a:lnTo>
                    <a:pt x="926551" y="288951"/>
                  </a:lnTo>
                  <a:lnTo>
                    <a:pt x="927120" y="285164"/>
                  </a:lnTo>
                  <a:lnTo>
                    <a:pt x="926311" y="283302"/>
                  </a:lnTo>
                  <a:lnTo>
                    <a:pt x="926894" y="276236"/>
                  </a:lnTo>
                  <a:lnTo>
                    <a:pt x="927386" y="272365"/>
                  </a:lnTo>
                  <a:lnTo>
                    <a:pt x="926635" y="271035"/>
                  </a:lnTo>
                  <a:lnTo>
                    <a:pt x="923876" y="269918"/>
                  </a:lnTo>
                  <a:lnTo>
                    <a:pt x="922523" y="269893"/>
                  </a:lnTo>
                  <a:lnTo>
                    <a:pt x="920700" y="271932"/>
                  </a:lnTo>
                  <a:lnTo>
                    <a:pt x="919603" y="273578"/>
                  </a:lnTo>
                  <a:lnTo>
                    <a:pt x="918812" y="275471"/>
                  </a:lnTo>
                  <a:lnTo>
                    <a:pt x="918997" y="277424"/>
                  </a:lnTo>
                  <a:lnTo>
                    <a:pt x="920873" y="279395"/>
                  </a:lnTo>
                  <a:lnTo>
                    <a:pt x="919673" y="281542"/>
                  </a:lnTo>
                  <a:lnTo>
                    <a:pt x="919646" y="283594"/>
                  </a:lnTo>
                  <a:lnTo>
                    <a:pt x="919199" y="284682"/>
                  </a:lnTo>
                  <a:lnTo>
                    <a:pt x="916878" y="285009"/>
                  </a:lnTo>
                  <a:lnTo>
                    <a:pt x="914790" y="284288"/>
                  </a:lnTo>
                  <a:lnTo>
                    <a:pt x="913276" y="280271"/>
                  </a:lnTo>
                  <a:lnTo>
                    <a:pt x="911793" y="280282"/>
                  </a:lnTo>
                  <a:lnTo>
                    <a:pt x="910294" y="281420"/>
                  </a:lnTo>
                  <a:lnTo>
                    <a:pt x="909593" y="282919"/>
                  </a:lnTo>
                  <a:lnTo>
                    <a:pt x="910106" y="284995"/>
                  </a:lnTo>
                  <a:lnTo>
                    <a:pt x="911013" y="287048"/>
                  </a:lnTo>
                  <a:lnTo>
                    <a:pt x="911171" y="288909"/>
                  </a:lnTo>
                  <a:lnTo>
                    <a:pt x="909481" y="290398"/>
                  </a:lnTo>
                  <a:lnTo>
                    <a:pt x="908566" y="289690"/>
                  </a:lnTo>
                  <a:lnTo>
                    <a:pt x="907669" y="289818"/>
                  </a:lnTo>
                  <a:lnTo>
                    <a:pt x="907008" y="290682"/>
                  </a:lnTo>
                  <a:lnTo>
                    <a:pt x="906790" y="292096"/>
                  </a:lnTo>
                  <a:lnTo>
                    <a:pt x="906802" y="291303"/>
                  </a:lnTo>
                  <a:lnTo>
                    <a:pt x="906259" y="293306"/>
                  </a:lnTo>
                  <a:lnTo>
                    <a:pt x="904587" y="293680"/>
                  </a:lnTo>
                  <a:lnTo>
                    <a:pt x="902508" y="293680"/>
                  </a:lnTo>
                  <a:lnTo>
                    <a:pt x="900081" y="297128"/>
                  </a:lnTo>
                  <a:lnTo>
                    <a:pt x="898767" y="294022"/>
                  </a:lnTo>
                  <a:lnTo>
                    <a:pt x="897673" y="289892"/>
                  </a:lnTo>
                  <a:lnTo>
                    <a:pt x="900045" y="285534"/>
                  </a:lnTo>
                  <a:lnTo>
                    <a:pt x="900031" y="282258"/>
                  </a:lnTo>
                  <a:lnTo>
                    <a:pt x="898954" y="279076"/>
                  </a:lnTo>
                  <a:lnTo>
                    <a:pt x="897550" y="279423"/>
                  </a:lnTo>
                  <a:lnTo>
                    <a:pt x="893369" y="283653"/>
                  </a:lnTo>
                  <a:lnTo>
                    <a:pt x="891003" y="288856"/>
                  </a:lnTo>
                  <a:lnTo>
                    <a:pt x="890948" y="292763"/>
                  </a:lnTo>
                  <a:lnTo>
                    <a:pt x="889799" y="292847"/>
                  </a:lnTo>
                  <a:lnTo>
                    <a:pt x="888196" y="291751"/>
                  </a:lnTo>
                  <a:lnTo>
                    <a:pt x="887482" y="292009"/>
                  </a:lnTo>
                  <a:lnTo>
                    <a:pt x="886856" y="292665"/>
                  </a:lnTo>
                  <a:lnTo>
                    <a:pt x="886694" y="294613"/>
                  </a:lnTo>
                  <a:lnTo>
                    <a:pt x="887453" y="300700"/>
                  </a:lnTo>
                  <a:lnTo>
                    <a:pt x="886708" y="303159"/>
                  </a:lnTo>
                  <a:lnTo>
                    <a:pt x="885845" y="303142"/>
                  </a:lnTo>
                  <a:lnTo>
                    <a:pt x="885026" y="299934"/>
                  </a:lnTo>
                  <a:lnTo>
                    <a:pt x="884714" y="296464"/>
                  </a:lnTo>
                  <a:lnTo>
                    <a:pt x="883932" y="293444"/>
                  </a:lnTo>
                  <a:lnTo>
                    <a:pt x="881170" y="290689"/>
                  </a:lnTo>
                  <a:lnTo>
                    <a:pt x="879030" y="291147"/>
                  </a:lnTo>
                  <a:lnTo>
                    <a:pt x="877255" y="292726"/>
                  </a:lnTo>
                  <a:lnTo>
                    <a:pt x="875937" y="298276"/>
                  </a:lnTo>
                  <a:lnTo>
                    <a:pt x="874539" y="299863"/>
                  </a:lnTo>
                  <a:lnTo>
                    <a:pt x="873962" y="296701"/>
                  </a:lnTo>
                  <a:lnTo>
                    <a:pt x="872828" y="295745"/>
                  </a:lnTo>
                  <a:lnTo>
                    <a:pt x="870428" y="297066"/>
                  </a:lnTo>
                  <a:lnTo>
                    <a:pt x="868771" y="299267"/>
                  </a:lnTo>
                  <a:lnTo>
                    <a:pt x="868241" y="301612"/>
                  </a:lnTo>
                  <a:lnTo>
                    <a:pt x="865194" y="304532"/>
                  </a:lnTo>
                  <a:lnTo>
                    <a:pt x="865131" y="309858"/>
                  </a:lnTo>
                  <a:lnTo>
                    <a:pt x="868837" y="310798"/>
                  </a:lnTo>
                  <a:lnTo>
                    <a:pt x="869847" y="311249"/>
                  </a:lnTo>
                  <a:lnTo>
                    <a:pt x="870398" y="312382"/>
                  </a:lnTo>
                  <a:lnTo>
                    <a:pt x="870489" y="313954"/>
                  </a:lnTo>
                  <a:lnTo>
                    <a:pt x="869229" y="314602"/>
                  </a:lnTo>
                  <a:lnTo>
                    <a:pt x="870003" y="316076"/>
                  </a:lnTo>
                  <a:lnTo>
                    <a:pt x="871733" y="316319"/>
                  </a:lnTo>
                  <a:lnTo>
                    <a:pt x="874654" y="316164"/>
                  </a:lnTo>
                  <a:lnTo>
                    <a:pt x="875302" y="316176"/>
                  </a:lnTo>
                  <a:lnTo>
                    <a:pt x="875892" y="317536"/>
                  </a:lnTo>
                  <a:lnTo>
                    <a:pt x="875644" y="318877"/>
                  </a:lnTo>
                  <a:lnTo>
                    <a:pt x="875242" y="320537"/>
                  </a:lnTo>
                  <a:lnTo>
                    <a:pt x="872874" y="320149"/>
                  </a:lnTo>
                  <a:lnTo>
                    <a:pt x="871725" y="320702"/>
                  </a:lnTo>
                  <a:lnTo>
                    <a:pt x="869568" y="322350"/>
                  </a:lnTo>
                  <a:lnTo>
                    <a:pt x="867032" y="318931"/>
                  </a:lnTo>
                  <a:lnTo>
                    <a:pt x="864659" y="317900"/>
                  </a:lnTo>
                  <a:lnTo>
                    <a:pt x="862137" y="318849"/>
                  </a:lnTo>
                  <a:lnTo>
                    <a:pt x="861361" y="321162"/>
                  </a:lnTo>
                  <a:lnTo>
                    <a:pt x="862110" y="324274"/>
                  </a:lnTo>
                  <a:lnTo>
                    <a:pt x="862069" y="327394"/>
                  </a:lnTo>
                  <a:lnTo>
                    <a:pt x="863068" y="331941"/>
                  </a:lnTo>
                  <a:lnTo>
                    <a:pt x="862925" y="333441"/>
                  </a:lnTo>
                  <a:lnTo>
                    <a:pt x="862360" y="334183"/>
                  </a:lnTo>
                  <a:lnTo>
                    <a:pt x="861522" y="334711"/>
                  </a:lnTo>
                  <a:lnTo>
                    <a:pt x="860680" y="335447"/>
                  </a:lnTo>
                  <a:lnTo>
                    <a:pt x="860231" y="336827"/>
                  </a:lnTo>
                  <a:lnTo>
                    <a:pt x="859866" y="339627"/>
                  </a:lnTo>
                  <a:lnTo>
                    <a:pt x="860845" y="341627"/>
                  </a:lnTo>
                  <a:lnTo>
                    <a:pt x="863044" y="346497"/>
                  </a:lnTo>
                  <a:lnTo>
                    <a:pt x="864780" y="348260"/>
                  </a:lnTo>
                  <a:lnTo>
                    <a:pt x="868785" y="346687"/>
                  </a:lnTo>
                  <a:lnTo>
                    <a:pt x="869054" y="347267"/>
                  </a:lnTo>
                  <a:lnTo>
                    <a:pt x="869496" y="348736"/>
                  </a:lnTo>
                  <a:lnTo>
                    <a:pt x="869610" y="349406"/>
                  </a:lnTo>
                  <a:lnTo>
                    <a:pt x="865882" y="350987"/>
                  </a:lnTo>
                  <a:lnTo>
                    <a:pt x="864957" y="354269"/>
                  </a:lnTo>
                  <a:lnTo>
                    <a:pt x="866760" y="357538"/>
                  </a:lnTo>
                  <a:lnTo>
                    <a:pt x="871202" y="359070"/>
                  </a:lnTo>
                  <a:lnTo>
                    <a:pt x="875390" y="358135"/>
                  </a:lnTo>
                  <a:lnTo>
                    <a:pt x="878791" y="355672"/>
                  </a:lnTo>
                  <a:lnTo>
                    <a:pt x="883463" y="349665"/>
                  </a:lnTo>
                  <a:lnTo>
                    <a:pt x="883880" y="348534"/>
                  </a:lnTo>
                  <a:lnTo>
                    <a:pt x="883860" y="347720"/>
                  </a:lnTo>
                  <a:lnTo>
                    <a:pt x="884055" y="347024"/>
                  </a:lnTo>
                  <a:lnTo>
                    <a:pt x="885237" y="346191"/>
                  </a:lnTo>
                  <a:lnTo>
                    <a:pt x="886337" y="345982"/>
                  </a:lnTo>
                  <a:lnTo>
                    <a:pt x="887361" y="346211"/>
                  </a:lnTo>
                  <a:lnTo>
                    <a:pt x="888217" y="346666"/>
                  </a:lnTo>
                  <a:lnTo>
                    <a:pt x="888735" y="347062"/>
                  </a:lnTo>
                  <a:lnTo>
                    <a:pt x="889150" y="348187"/>
                  </a:lnTo>
                  <a:lnTo>
                    <a:pt x="888365" y="349257"/>
                  </a:lnTo>
                  <a:lnTo>
                    <a:pt x="886025" y="351394"/>
                  </a:lnTo>
                  <a:lnTo>
                    <a:pt x="885210" y="353059"/>
                  </a:lnTo>
                  <a:lnTo>
                    <a:pt x="883326" y="359297"/>
                  </a:lnTo>
                  <a:lnTo>
                    <a:pt x="879701" y="365366"/>
                  </a:lnTo>
                  <a:lnTo>
                    <a:pt x="880667" y="366690"/>
                  </a:lnTo>
                  <a:lnTo>
                    <a:pt x="880642" y="368453"/>
                  </a:lnTo>
                  <a:lnTo>
                    <a:pt x="879614" y="371566"/>
                  </a:lnTo>
                  <a:lnTo>
                    <a:pt x="879205" y="372153"/>
                  </a:lnTo>
                  <a:lnTo>
                    <a:pt x="878633" y="372644"/>
                  </a:lnTo>
                  <a:lnTo>
                    <a:pt x="878090" y="373364"/>
                  </a:lnTo>
                  <a:lnTo>
                    <a:pt x="877867" y="374655"/>
                  </a:lnTo>
                  <a:lnTo>
                    <a:pt x="877959" y="377674"/>
                  </a:lnTo>
                  <a:lnTo>
                    <a:pt x="877812" y="378548"/>
                  </a:lnTo>
                  <a:lnTo>
                    <a:pt x="874379" y="382942"/>
                  </a:lnTo>
                  <a:lnTo>
                    <a:pt x="869111" y="385904"/>
                  </a:lnTo>
                  <a:lnTo>
                    <a:pt x="866311" y="408459"/>
                  </a:lnTo>
                  <a:lnTo>
                    <a:pt x="866974" y="416094"/>
                  </a:lnTo>
                  <a:lnTo>
                    <a:pt x="864527" y="415319"/>
                  </a:lnTo>
                  <a:lnTo>
                    <a:pt x="861975" y="415596"/>
                  </a:lnTo>
                  <a:lnTo>
                    <a:pt x="859964" y="416688"/>
                  </a:lnTo>
                  <a:lnTo>
                    <a:pt x="859145" y="418229"/>
                  </a:lnTo>
                  <a:lnTo>
                    <a:pt x="858447" y="419011"/>
                  </a:lnTo>
                  <a:lnTo>
                    <a:pt x="855493" y="419522"/>
                  </a:lnTo>
                  <a:lnTo>
                    <a:pt x="854824" y="419907"/>
                  </a:lnTo>
                  <a:lnTo>
                    <a:pt x="854240" y="419897"/>
                  </a:lnTo>
                  <a:lnTo>
                    <a:pt x="851792" y="421650"/>
                  </a:lnTo>
                  <a:lnTo>
                    <a:pt x="851428" y="422020"/>
                  </a:lnTo>
                  <a:lnTo>
                    <a:pt x="847954" y="424759"/>
                  </a:lnTo>
                  <a:lnTo>
                    <a:pt x="844759" y="428902"/>
                  </a:lnTo>
                  <a:lnTo>
                    <a:pt x="837189" y="442644"/>
                  </a:lnTo>
                  <a:lnTo>
                    <a:pt x="836204" y="445334"/>
                  </a:lnTo>
                  <a:lnTo>
                    <a:pt x="833991" y="446480"/>
                  </a:lnTo>
                  <a:lnTo>
                    <a:pt x="830789" y="445797"/>
                  </a:lnTo>
                  <a:lnTo>
                    <a:pt x="828835" y="448460"/>
                  </a:lnTo>
                  <a:lnTo>
                    <a:pt x="821809" y="460300"/>
                  </a:lnTo>
                  <a:lnTo>
                    <a:pt x="818950" y="464798"/>
                  </a:lnTo>
                  <a:lnTo>
                    <a:pt x="817090" y="469313"/>
                  </a:lnTo>
                  <a:lnTo>
                    <a:pt x="817634" y="473821"/>
                  </a:lnTo>
                  <a:lnTo>
                    <a:pt x="815208" y="475215"/>
                  </a:lnTo>
                  <a:lnTo>
                    <a:pt x="812173" y="476213"/>
                  </a:lnTo>
                  <a:lnTo>
                    <a:pt x="808945" y="478065"/>
                  </a:lnTo>
                  <a:lnTo>
                    <a:pt x="807619" y="479873"/>
                  </a:lnTo>
                  <a:lnTo>
                    <a:pt x="807191" y="481444"/>
                  </a:lnTo>
                  <a:lnTo>
                    <a:pt x="806425" y="482519"/>
                  </a:lnTo>
                  <a:lnTo>
                    <a:pt x="804156" y="482767"/>
                  </a:lnTo>
                  <a:lnTo>
                    <a:pt x="802661" y="482253"/>
                  </a:lnTo>
                  <a:lnTo>
                    <a:pt x="801016" y="481477"/>
                  </a:lnTo>
                  <a:lnTo>
                    <a:pt x="799435" y="481349"/>
                  </a:lnTo>
                  <a:lnTo>
                    <a:pt x="798155" y="482678"/>
                  </a:lnTo>
                  <a:lnTo>
                    <a:pt x="800141" y="483073"/>
                  </a:lnTo>
                  <a:lnTo>
                    <a:pt x="801027" y="484914"/>
                  </a:lnTo>
                  <a:lnTo>
                    <a:pt x="801504" y="489810"/>
                  </a:lnTo>
                  <a:lnTo>
                    <a:pt x="802510" y="494433"/>
                  </a:lnTo>
                  <a:lnTo>
                    <a:pt x="807846" y="507657"/>
                  </a:lnTo>
                  <a:lnTo>
                    <a:pt x="810529" y="511773"/>
                  </a:lnTo>
                  <a:lnTo>
                    <a:pt x="820630" y="521064"/>
                  </a:lnTo>
                  <a:lnTo>
                    <a:pt x="824353" y="523276"/>
                  </a:lnTo>
                  <a:lnTo>
                    <a:pt x="828614" y="524662"/>
                  </a:lnTo>
                  <a:lnTo>
                    <a:pt x="829930" y="524600"/>
                  </a:lnTo>
                  <a:lnTo>
                    <a:pt x="832433" y="523931"/>
                  </a:lnTo>
                  <a:lnTo>
                    <a:pt x="833306" y="524259"/>
                  </a:lnTo>
                  <a:lnTo>
                    <a:pt x="835406" y="527335"/>
                  </a:lnTo>
                  <a:lnTo>
                    <a:pt x="838844" y="530058"/>
                  </a:lnTo>
                  <a:lnTo>
                    <a:pt x="840262" y="531461"/>
                  </a:lnTo>
                  <a:lnTo>
                    <a:pt x="841312" y="533643"/>
                  </a:lnTo>
                  <a:lnTo>
                    <a:pt x="843663" y="533056"/>
                  </a:lnTo>
                  <a:lnTo>
                    <a:pt x="846494" y="533857"/>
                  </a:lnTo>
                  <a:lnTo>
                    <a:pt x="848906" y="535352"/>
                  </a:lnTo>
                  <a:lnTo>
                    <a:pt x="849885" y="536812"/>
                  </a:lnTo>
                  <a:lnTo>
                    <a:pt x="851082" y="537951"/>
                  </a:lnTo>
                  <a:lnTo>
                    <a:pt x="859142" y="541858"/>
                  </a:lnTo>
                  <a:lnTo>
                    <a:pt x="862468" y="544981"/>
                  </a:lnTo>
                  <a:lnTo>
                    <a:pt x="866191" y="549440"/>
                  </a:lnTo>
                  <a:lnTo>
                    <a:pt x="870316" y="553426"/>
                  </a:lnTo>
                  <a:lnTo>
                    <a:pt x="874868" y="555227"/>
                  </a:lnTo>
                  <a:lnTo>
                    <a:pt x="876712" y="555722"/>
                  </a:lnTo>
                  <a:lnTo>
                    <a:pt x="881719" y="558432"/>
                  </a:lnTo>
                  <a:lnTo>
                    <a:pt x="883802" y="559936"/>
                  </a:lnTo>
                  <a:lnTo>
                    <a:pt x="887542" y="563459"/>
                  </a:lnTo>
                  <a:lnTo>
                    <a:pt x="888848" y="564426"/>
                  </a:lnTo>
                  <a:lnTo>
                    <a:pt x="890224" y="565018"/>
                  </a:lnTo>
                  <a:lnTo>
                    <a:pt x="893220" y="565872"/>
                  </a:lnTo>
                  <a:lnTo>
                    <a:pt x="896846" y="568810"/>
                  </a:lnTo>
                  <a:lnTo>
                    <a:pt x="901844" y="571045"/>
                  </a:lnTo>
                  <a:lnTo>
                    <a:pt x="904136" y="572619"/>
                  </a:lnTo>
                  <a:lnTo>
                    <a:pt x="905670" y="574010"/>
                  </a:lnTo>
                  <a:lnTo>
                    <a:pt x="906035" y="574645"/>
                  </a:lnTo>
                  <a:lnTo>
                    <a:pt x="908091" y="580700"/>
                  </a:lnTo>
                  <a:lnTo>
                    <a:pt x="909254" y="590251"/>
                  </a:lnTo>
                  <a:lnTo>
                    <a:pt x="909884" y="592125"/>
                  </a:lnTo>
                  <a:lnTo>
                    <a:pt x="911261" y="593629"/>
                  </a:lnTo>
                  <a:lnTo>
                    <a:pt x="916976" y="598048"/>
                  </a:lnTo>
                  <a:lnTo>
                    <a:pt x="919149" y="599308"/>
                  </a:lnTo>
                  <a:lnTo>
                    <a:pt x="925059" y="599876"/>
                  </a:lnTo>
                  <a:lnTo>
                    <a:pt x="927629" y="600477"/>
                  </a:lnTo>
                  <a:lnTo>
                    <a:pt x="933935" y="607394"/>
                  </a:lnTo>
                  <a:lnTo>
                    <a:pt x="937114" y="609495"/>
                  </a:lnTo>
                  <a:lnTo>
                    <a:pt x="938978" y="611431"/>
                  </a:lnTo>
                  <a:lnTo>
                    <a:pt x="941381" y="613316"/>
                  </a:lnTo>
                  <a:lnTo>
                    <a:pt x="944504" y="614036"/>
                  </a:lnTo>
                  <a:lnTo>
                    <a:pt x="945627" y="613581"/>
                  </a:lnTo>
                  <a:lnTo>
                    <a:pt x="946872" y="612752"/>
                  </a:lnTo>
                  <a:lnTo>
                    <a:pt x="948210" y="612197"/>
                  </a:lnTo>
                  <a:lnTo>
                    <a:pt x="949648" y="612461"/>
                  </a:lnTo>
                  <a:lnTo>
                    <a:pt x="950097" y="613392"/>
                  </a:lnTo>
                  <a:lnTo>
                    <a:pt x="950998" y="616855"/>
                  </a:lnTo>
                  <a:lnTo>
                    <a:pt x="951704" y="618137"/>
                  </a:lnTo>
                  <a:lnTo>
                    <a:pt x="957375" y="622528"/>
                  </a:lnTo>
                  <a:lnTo>
                    <a:pt x="958869" y="624018"/>
                  </a:lnTo>
                  <a:lnTo>
                    <a:pt x="962988" y="630320"/>
                  </a:lnTo>
                  <a:lnTo>
                    <a:pt x="964299" y="631241"/>
                  </a:lnTo>
                  <a:lnTo>
                    <a:pt x="965253" y="632290"/>
                  </a:lnTo>
                  <a:lnTo>
                    <a:pt x="964589" y="634575"/>
                  </a:lnTo>
                  <a:lnTo>
                    <a:pt x="963394" y="637172"/>
                  </a:lnTo>
                  <a:lnTo>
                    <a:pt x="962841" y="639041"/>
                  </a:lnTo>
                  <a:lnTo>
                    <a:pt x="964158" y="641741"/>
                  </a:lnTo>
                  <a:lnTo>
                    <a:pt x="966462" y="642132"/>
                  </a:lnTo>
                  <a:lnTo>
                    <a:pt x="968706" y="640890"/>
                  </a:lnTo>
                  <a:lnTo>
                    <a:pt x="969720" y="638801"/>
                  </a:lnTo>
                  <a:lnTo>
                    <a:pt x="970761" y="637383"/>
                  </a:lnTo>
                  <a:lnTo>
                    <a:pt x="973133" y="637400"/>
                  </a:lnTo>
                  <a:lnTo>
                    <a:pt x="978239" y="638615"/>
                  </a:lnTo>
                  <a:lnTo>
                    <a:pt x="982174" y="638526"/>
                  </a:lnTo>
                  <a:lnTo>
                    <a:pt x="983407" y="638746"/>
                  </a:lnTo>
                  <a:lnTo>
                    <a:pt x="984608" y="639519"/>
                  </a:lnTo>
                  <a:lnTo>
                    <a:pt x="987073" y="641873"/>
                  </a:lnTo>
                  <a:lnTo>
                    <a:pt x="987926" y="642366"/>
                  </a:lnTo>
                  <a:lnTo>
                    <a:pt x="990301" y="642228"/>
                  </a:lnTo>
                  <a:lnTo>
                    <a:pt x="990347" y="641455"/>
                  </a:lnTo>
                  <a:lnTo>
                    <a:pt x="989934" y="639833"/>
                  </a:lnTo>
                  <a:lnTo>
                    <a:pt x="990940" y="637181"/>
                  </a:lnTo>
                  <a:lnTo>
                    <a:pt x="992558" y="635967"/>
                  </a:lnTo>
                  <a:lnTo>
                    <a:pt x="997657" y="633578"/>
                  </a:lnTo>
                  <a:lnTo>
                    <a:pt x="998745" y="633387"/>
                  </a:lnTo>
                  <a:lnTo>
                    <a:pt x="1000689" y="636995"/>
                  </a:lnTo>
                  <a:lnTo>
                    <a:pt x="1005318" y="641031"/>
                  </a:lnTo>
                  <a:lnTo>
                    <a:pt x="1010783" y="644316"/>
                  </a:lnTo>
                  <a:lnTo>
                    <a:pt x="1016277" y="646160"/>
                  </a:lnTo>
                  <a:lnTo>
                    <a:pt x="1018587" y="648044"/>
                  </a:lnTo>
                  <a:lnTo>
                    <a:pt x="1019419" y="648475"/>
                  </a:lnTo>
                  <a:lnTo>
                    <a:pt x="1021785" y="648739"/>
                  </a:lnTo>
                  <a:lnTo>
                    <a:pt x="1022963" y="649075"/>
                  </a:lnTo>
                  <a:lnTo>
                    <a:pt x="1024077" y="649556"/>
                  </a:lnTo>
                  <a:lnTo>
                    <a:pt x="1030475" y="654359"/>
                  </a:lnTo>
                  <a:lnTo>
                    <a:pt x="1031606" y="655438"/>
                  </a:lnTo>
                  <a:lnTo>
                    <a:pt x="1032249" y="657005"/>
                  </a:lnTo>
                  <a:lnTo>
                    <a:pt x="1035490" y="661094"/>
                  </a:lnTo>
                  <a:lnTo>
                    <a:pt x="1043974" y="667805"/>
                  </a:lnTo>
                  <a:lnTo>
                    <a:pt x="1046282" y="668709"/>
                  </a:lnTo>
                  <a:lnTo>
                    <a:pt x="1049107" y="668718"/>
                  </a:lnTo>
                  <a:lnTo>
                    <a:pt x="1050404" y="669101"/>
                  </a:lnTo>
                  <a:lnTo>
                    <a:pt x="1050957" y="670122"/>
                  </a:lnTo>
                  <a:lnTo>
                    <a:pt x="1051420" y="671497"/>
                  </a:lnTo>
                  <a:lnTo>
                    <a:pt x="1052620" y="671741"/>
                  </a:lnTo>
                  <a:lnTo>
                    <a:pt x="1053991" y="671551"/>
                  </a:lnTo>
                  <a:lnTo>
                    <a:pt x="1055083" y="671594"/>
                  </a:lnTo>
                  <a:lnTo>
                    <a:pt x="1057990" y="674517"/>
                  </a:lnTo>
                  <a:lnTo>
                    <a:pt x="1059249" y="675234"/>
                  </a:lnTo>
                  <a:lnTo>
                    <a:pt x="1060742" y="675405"/>
                  </a:lnTo>
                  <a:lnTo>
                    <a:pt x="1063471" y="674722"/>
                  </a:lnTo>
                  <a:lnTo>
                    <a:pt x="1064823" y="674522"/>
                  </a:lnTo>
                  <a:lnTo>
                    <a:pt x="1067353" y="674902"/>
                  </a:lnTo>
                  <a:lnTo>
                    <a:pt x="1080954" y="680386"/>
                  </a:lnTo>
                  <a:lnTo>
                    <a:pt x="1084479" y="683049"/>
                  </a:lnTo>
                  <a:lnTo>
                    <a:pt x="1089463" y="684829"/>
                  </a:lnTo>
                  <a:lnTo>
                    <a:pt x="1091408" y="685958"/>
                  </a:lnTo>
                  <a:lnTo>
                    <a:pt x="1095465" y="692630"/>
                  </a:lnTo>
                  <a:lnTo>
                    <a:pt x="1095981" y="694636"/>
                  </a:lnTo>
                  <a:lnTo>
                    <a:pt x="1103163" y="705432"/>
                  </a:lnTo>
                  <a:lnTo>
                    <a:pt x="1103670" y="706925"/>
                  </a:lnTo>
                  <a:lnTo>
                    <a:pt x="1105785" y="710219"/>
                  </a:lnTo>
                  <a:lnTo>
                    <a:pt x="1111353" y="715616"/>
                  </a:lnTo>
                  <a:lnTo>
                    <a:pt x="1115843" y="719995"/>
                  </a:lnTo>
                  <a:lnTo>
                    <a:pt x="1121961" y="724200"/>
                  </a:lnTo>
                  <a:lnTo>
                    <a:pt x="1121963" y="724201"/>
                  </a:lnTo>
                  <a:lnTo>
                    <a:pt x="1121918" y="725851"/>
                  </a:lnTo>
                  <a:lnTo>
                    <a:pt x="1120883" y="763800"/>
                  </a:lnTo>
                  <a:lnTo>
                    <a:pt x="1119837" y="801770"/>
                  </a:lnTo>
                  <a:lnTo>
                    <a:pt x="1118780" y="839741"/>
                  </a:lnTo>
                  <a:lnTo>
                    <a:pt x="1117711" y="877719"/>
                  </a:lnTo>
                  <a:lnTo>
                    <a:pt x="1116632" y="915698"/>
                  </a:lnTo>
                  <a:lnTo>
                    <a:pt x="1115541" y="953697"/>
                  </a:lnTo>
                  <a:lnTo>
                    <a:pt x="1114438" y="991703"/>
                  </a:lnTo>
                  <a:lnTo>
                    <a:pt x="1113326" y="1029702"/>
                  </a:lnTo>
                  <a:lnTo>
                    <a:pt x="1112202" y="1067706"/>
                  </a:lnTo>
                  <a:lnTo>
                    <a:pt x="1111066" y="1105731"/>
                  </a:lnTo>
                  <a:lnTo>
                    <a:pt x="1109920" y="1143760"/>
                  </a:lnTo>
                  <a:lnTo>
                    <a:pt x="1108762" y="1181782"/>
                  </a:lnTo>
                  <a:lnTo>
                    <a:pt x="1107594" y="1219809"/>
                  </a:lnTo>
                  <a:lnTo>
                    <a:pt x="1106414" y="1257841"/>
                  </a:lnTo>
                  <a:lnTo>
                    <a:pt x="1105224" y="1295884"/>
                  </a:lnTo>
                  <a:lnTo>
                    <a:pt x="1104022" y="1333931"/>
                  </a:lnTo>
                  <a:lnTo>
                    <a:pt x="1102809" y="1371989"/>
                  </a:lnTo>
                  <a:lnTo>
                    <a:pt x="1101585" y="1410038"/>
                  </a:lnTo>
                  <a:lnTo>
                    <a:pt x="1100350" y="1448097"/>
                  </a:lnTo>
                  <a:lnTo>
                    <a:pt x="1099105" y="1486153"/>
                  </a:lnTo>
                  <a:lnTo>
                    <a:pt x="1097848" y="1524212"/>
                  </a:lnTo>
                  <a:lnTo>
                    <a:pt x="1096581" y="1562286"/>
                  </a:lnTo>
                  <a:lnTo>
                    <a:pt x="1095302" y="1600364"/>
                  </a:lnTo>
                  <a:lnTo>
                    <a:pt x="1094012" y="1638431"/>
                  </a:lnTo>
                  <a:lnTo>
                    <a:pt x="1092711" y="1676499"/>
                  </a:lnTo>
                  <a:lnTo>
                    <a:pt x="1091399" y="1714583"/>
                  </a:lnTo>
                  <a:lnTo>
                    <a:pt x="1090077" y="1752668"/>
                  </a:lnTo>
                  <a:lnTo>
                    <a:pt x="1088743" y="1790741"/>
                  </a:lnTo>
                  <a:lnTo>
                    <a:pt x="1087399" y="1828815"/>
                  </a:lnTo>
                  <a:lnTo>
                    <a:pt x="1086044" y="1866904"/>
                  </a:lnTo>
                  <a:lnTo>
                    <a:pt x="1084677" y="1904993"/>
                  </a:lnTo>
                  <a:lnTo>
                    <a:pt x="1083300" y="1943069"/>
                  </a:lnTo>
                  <a:lnTo>
                    <a:pt x="1050727" y="1941911"/>
                  </a:lnTo>
                  <a:lnTo>
                    <a:pt x="1018151" y="1940825"/>
                  </a:lnTo>
                  <a:lnTo>
                    <a:pt x="985568" y="1939809"/>
                  </a:lnTo>
                  <a:lnTo>
                    <a:pt x="952985" y="1938865"/>
                  </a:lnTo>
                  <a:lnTo>
                    <a:pt x="920385" y="1937991"/>
                  </a:lnTo>
                  <a:lnTo>
                    <a:pt x="887802" y="1937188"/>
                  </a:lnTo>
                  <a:lnTo>
                    <a:pt x="855201" y="1936457"/>
                  </a:lnTo>
                  <a:lnTo>
                    <a:pt x="822605" y="1935796"/>
                  </a:lnTo>
                  <a:lnTo>
                    <a:pt x="789998" y="1935207"/>
                  </a:lnTo>
                  <a:lnTo>
                    <a:pt x="757397" y="1934689"/>
                  </a:lnTo>
                  <a:lnTo>
                    <a:pt x="724786" y="1934241"/>
                  </a:lnTo>
                  <a:lnTo>
                    <a:pt x="692180" y="1933865"/>
                  </a:lnTo>
                  <a:lnTo>
                    <a:pt x="659566" y="1933559"/>
                  </a:lnTo>
                  <a:lnTo>
                    <a:pt x="626953" y="1933325"/>
                  </a:lnTo>
                  <a:lnTo>
                    <a:pt x="594343" y="1933162"/>
                  </a:lnTo>
                  <a:lnTo>
                    <a:pt x="561732" y="1933070"/>
                  </a:lnTo>
                  <a:lnTo>
                    <a:pt x="529117" y="1933048"/>
                  </a:lnTo>
                  <a:lnTo>
                    <a:pt x="496500" y="1933098"/>
                  </a:lnTo>
                  <a:lnTo>
                    <a:pt x="491312" y="1933112"/>
                  </a:lnTo>
                  <a:lnTo>
                    <a:pt x="463890" y="1933218"/>
                  </a:lnTo>
                  <a:lnTo>
                    <a:pt x="431281" y="1933410"/>
                  </a:lnTo>
                  <a:lnTo>
                    <a:pt x="398667" y="1933673"/>
                  </a:lnTo>
                  <a:lnTo>
                    <a:pt x="366053" y="1934007"/>
                  </a:lnTo>
                  <a:lnTo>
                    <a:pt x="333448" y="1934411"/>
                  </a:lnTo>
                  <a:lnTo>
                    <a:pt x="300845" y="1934887"/>
                  </a:lnTo>
                  <a:lnTo>
                    <a:pt x="268237" y="1935434"/>
                  </a:lnTo>
                  <a:lnTo>
                    <a:pt x="235633" y="1936051"/>
                  </a:lnTo>
                  <a:lnTo>
                    <a:pt x="203037" y="1936740"/>
                  </a:lnTo>
                  <a:lnTo>
                    <a:pt x="170444" y="1937500"/>
                  </a:lnTo>
                  <a:lnTo>
                    <a:pt x="137849" y="1938331"/>
                  </a:lnTo>
                  <a:lnTo>
                    <a:pt x="105258" y="1939233"/>
                  </a:lnTo>
                  <a:lnTo>
                    <a:pt x="72677" y="1940206"/>
                  </a:lnTo>
                  <a:lnTo>
                    <a:pt x="40089" y="1941250"/>
                  </a:lnTo>
                  <a:lnTo>
                    <a:pt x="38622" y="1896387"/>
                  </a:lnTo>
                  <a:lnTo>
                    <a:pt x="37169" y="1851511"/>
                  </a:lnTo>
                  <a:lnTo>
                    <a:pt x="35729" y="1806637"/>
                  </a:lnTo>
                  <a:lnTo>
                    <a:pt x="34304" y="1761776"/>
                  </a:lnTo>
                  <a:lnTo>
                    <a:pt x="32892" y="1716918"/>
                  </a:lnTo>
                  <a:lnTo>
                    <a:pt x="31494" y="1672049"/>
                  </a:lnTo>
                  <a:lnTo>
                    <a:pt x="30109" y="1627189"/>
                  </a:lnTo>
                  <a:lnTo>
                    <a:pt x="28738" y="1582332"/>
                  </a:lnTo>
                  <a:lnTo>
                    <a:pt x="27381" y="1537486"/>
                  </a:lnTo>
                  <a:lnTo>
                    <a:pt x="26038" y="1492636"/>
                  </a:lnTo>
                  <a:lnTo>
                    <a:pt x="24708" y="1447784"/>
                  </a:lnTo>
                  <a:lnTo>
                    <a:pt x="23393" y="1402950"/>
                  </a:lnTo>
                  <a:lnTo>
                    <a:pt x="22091" y="1358115"/>
                  </a:lnTo>
                  <a:lnTo>
                    <a:pt x="20804" y="1313285"/>
                  </a:lnTo>
                  <a:lnTo>
                    <a:pt x="19529" y="1268454"/>
                  </a:lnTo>
                  <a:lnTo>
                    <a:pt x="18269" y="1223643"/>
                  </a:lnTo>
                  <a:lnTo>
                    <a:pt x="17023" y="1178839"/>
                  </a:lnTo>
                  <a:lnTo>
                    <a:pt x="15791" y="1134029"/>
                  </a:lnTo>
                  <a:lnTo>
                    <a:pt x="14572" y="1089226"/>
                  </a:lnTo>
                  <a:lnTo>
                    <a:pt x="13368" y="1044445"/>
                  </a:lnTo>
                  <a:lnTo>
                    <a:pt x="12177" y="999672"/>
                  </a:lnTo>
                  <a:lnTo>
                    <a:pt x="11001" y="954895"/>
                  </a:lnTo>
                  <a:lnTo>
                    <a:pt x="9838" y="910126"/>
                  </a:lnTo>
                  <a:lnTo>
                    <a:pt x="8690" y="865381"/>
                  </a:lnTo>
                  <a:lnTo>
                    <a:pt x="7555" y="820646"/>
                  </a:lnTo>
                  <a:lnTo>
                    <a:pt x="6435" y="775908"/>
                  </a:lnTo>
                  <a:lnTo>
                    <a:pt x="5328" y="731188"/>
                  </a:lnTo>
                  <a:lnTo>
                    <a:pt x="4236" y="686479"/>
                  </a:lnTo>
                  <a:lnTo>
                    <a:pt x="3158" y="641789"/>
                  </a:lnTo>
                  <a:lnTo>
                    <a:pt x="2094" y="597110"/>
                  </a:lnTo>
                  <a:lnTo>
                    <a:pt x="1044" y="552444"/>
                  </a:lnTo>
                  <a:lnTo>
                    <a:pt x="8" y="507778"/>
                  </a:lnTo>
                  <a:lnTo>
                    <a:pt x="0" y="507413"/>
                  </a:lnTo>
                  <a:lnTo>
                    <a:pt x="0" y="507409"/>
                  </a:lnTo>
                  <a:lnTo>
                    <a:pt x="1212" y="507491"/>
                  </a:lnTo>
                  <a:lnTo>
                    <a:pt x="6411" y="508759"/>
                  </a:lnTo>
                  <a:lnTo>
                    <a:pt x="11598" y="510927"/>
                  </a:lnTo>
                  <a:lnTo>
                    <a:pt x="12903" y="511810"/>
                  </a:lnTo>
                  <a:lnTo>
                    <a:pt x="14094" y="513113"/>
                  </a:lnTo>
                  <a:lnTo>
                    <a:pt x="14614" y="514457"/>
                  </a:lnTo>
                  <a:lnTo>
                    <a:pt x="14839" y="515873"/>
                  </a:lnTo>
                  <a:lnTo>
                    <a:pt x="15271" y="517010"/>
                  </a:lnTo>
                  <a:lnTo>
                    <a:pt x="16332" y="517440"/>
                  </a:lnTo>
                  <a:lnTo>
                    <a:pt x="19644" y="517835"/>
                  </a:lnTo>
                  <a:lnTo>
                    <a:pt x="21945" y="519181"/>
                  </a:lnTo>
                  <a:lnTo>
                    <a:pt x="23338" y="521336"/>
                  </a:lnTo>
                  <a:lnTo>
                    <a:pt x="23831" y="524240"/>
                  </a:lnTo>
                  <a:lnTo>
                    <a:pt x="23441" y="526374"/>
                  </a:lnTo>
                  <a:lnTo>
                    <a:pt x="22729" y="528757"/>
                  </a:lnTo>
                  <a:lnTo>
                    <a:pt x="22509" y="531210"/>
                  </a:lnTo>
                  <a:lnTo>
                    <a:pt x="23608" y="533500"/>
                  </a:lnTo>
                  <a:lnTo>
                    <a:pt x="25432" y="536251"/>
                  </a:lnTo>
                  <a:lnTo>
                    <a:pt x="25639" y="538681"/>
                  </a:lnTo>
                  <a:lnTo>
                    <a:pt x="24776" y="541090"/>
                  </a:lnTo>
                  <a:lnTo>
                    <a:pt x="22359" y="545980"/>
                  </a:lnTo>
                  <a:lnTo>
                    <a:pt x="20114" y="552508"/>
                  </a:lnTo>
                  <a:lnTo>
                    <a:pt x="22538" y="552198"/>
                  </a:lnTo>
                  <a:lnTo>
                    <a:pt x="25873" y="545106"/>
                  </a:lnTo>
                  <a:lnTo>
                    <a:pt x="28565" y="545322"/>
                  </a:lnTo>
                  <a:lnTo>
                    <a:pt x="27522" y="547422"/>
                  </a:lnTo>
                  <a:lnTo>
                    <a:pt x="27004" y="549811"/>
                  </a:lnTo>
                  <a:lnTo>
                    <a:pt x="27067" y="552131"/>
                  </a:lnTo>
                  <a:lnTo>
                    <a:pt x="27842" y="554043"/>
                  </a:lnTo>
                  <a:lnTo>
                    <a:pt x="31184" y="538011"/>
                  </a:lnTo>
                  <a:lnTo>
                    <a:pt x="33589" y="537201"/>
                  </a:lnTo>
                  <a:lnTo>
                    <a:pt x="33582" y="535016"/>
                  </a:lnTo>
                  <a:lnTo>
                    <a:pt x="32450" y="527414"/>
                  </a:lnTo>
                  <a:lnTo>
                    <a:pt x="31934" y="525766"/>
                  </a:lnTo>
                  <a:lnTo>
                    <a:pt x="30846" y="524511"/>
                  </a:lnTo>
                  <a:lnTo>
                    <a:pt x="30242" y="521496"/>
                  </a:lnTo>
                  <a:lnTo>
                    <a:pt x="29688" y="515301"/>
                  </a:lnTo>
                  <a:lnTo>
                    <a:pt x="27907" y="506548"/>
                  </a:lnTo>
                  <a:lnTo>
                    <a:pt x="27645" y="503440"/>
                  </a:lnTo>
                  <a:lnTo>
                    <a:pt x="28543" y="502526"/>
                  </a:lnTo>
                  <a:lnTo>
                    <a:pt x="30522" y="503442"/>
                  </a:lnTo>
                  <a:lnTo>
                    <a:pt x="32396" y="505752"/>
                  </a:lnTo>
                  <a:lnTo>
                    <a:pt x="32976" y="508987"/>
                  </a:lnTo>
                  <a:lnTo>
                    <a:pt x="33762" y="508965"/>
                  </a:lnTo>
                  <a:lnTo>
                    <a:pt x="36185" y="505563"/>
                  </a:lnTo>
                  <a:lnTo>
                    <a:pt x="40588" y="505462"/>
                  </a:lnTo>
                  <a:lnTo>
                    <a:pt x="44836" y="507593"/>
                  </a:lnTo>
                  <a:lnTo>
                    <a:pt x="46779" y="510801"/>
                  </a:lnTo>
                  <a:lnTo>
                    <a:pt x="59838" y="514151"/>
                  </a:lnTo>
                  <a:lnTo>
                    <a:pt x="62303" y="516563"/>
                  </a:lnTo>
                  <a:lnTo>
                    <a:pt x="62621" y="517161"/>
                  </a:lnTo>
                  <a:lnTo>
                    <a:pt x="64586" y="523560"/>
                  </a:lnTo>
                  <a:lnTo>
                    <a:pt x="66136" y="524638"/>
                  </a:lnTo>
                  <a:lnTo>
                    <a:pt x="69725" y="526300"/>
                  </a:lnTo>
                  <a:lnTo>
                    <a:pt x="71070" y="527342"/>
                  </a:lnTo>
                  <a:lnTo>
                    <a:pt x="72147" y="529227"/>
                  </a:lnTo>
                  <a:lnTo>
                    <a:pt x="73744" y="533609"/>
                  </a:lnTo>
                  <a:lnTo>
                    <a:pt x="75067" y="535613"/>
                  </a:lnTo>
                  <a:lnTo>
                    <a:pt x="75528" y="537295"/>
                  </a:lnTo>
                  <a:lnTo>
                    <a:pt x="74297" y="541948"/>
                  </a:lnTo>
                  <a:lnTo>
                    <a:pt x="74046" y="544088"/>
                  </a:lnTo>
                  <a:lnTo>
                    <a:pt x="79494" y="540048"/>
                  </a:lnTo>
                  <a:lnTo>
                    <a:pt x="81498" y="539432"/>
                  </a:lnTo>
                  <a:lnTo>
                    <a:pt x="83561" y="539819"/>
                  </a:lnTo>
                  <a:lnTo>
                    <a:pt x="84187" y="541058"/>
                  </a:lnTo>
                  <a:lnTo>
                    <a:pt x="84227" y="544633"/>
                  </a:lnTo>
                  <a:lnTo>
                    <a:pt x="84924" y="546968"/>
                  </a:lnTo>
                  <a:lnTo>
                    <a:pt x="85629" y="547577"/>
                  </a:lnTo>
                  <a:lnTo>
                    <a:pt x="88121" y="546992"/>
                  </a:lnTo>
                  <a:lnTo>
                    <a:pt x="90461" y="546975"/>
                  </a:lnTo>
                  <a:lnTo>
                    <a:pt x="91841" y="546711"/>
                  </a:lnTo>
                  <a:lnTo>
                    <a:pt x="92312" y="545758"/>
                  </a:lnTo>
                  <a:lnTo>
                    <a:pt x="91965" y="543634"/>
                  </a:lnTo>
                  <a:lnTo>
                    <a:pt x="91085" y="542328"/>
                  </a:lnTo>
                  <a:lnTo>
                    <a:pt x="83073" y="533611"/>
                  </a:lnTo>
                  <a:lnTo>
                    <a:pt x="82164" y="531961"/>
                  </a:lnTo>
                  <a:lnTo>
                    <a:pt x="79250" y="524654"/>
                  </a:lnTo>
                  <a:lnTo>
                    <a:pt x="77768" y="516757"/>
                  </a:lnTo>
                  <a:lnTo>
                    <a:pt x="76793" y="514837"/>
                  </a:lnTo>
                  <a:lnTo>
                    <a:pt x="77767" y="513631"/>
                  </a:lnTo>
                  <a:lnTo>
                    <a:pt x="79548" y="510314"/>
                  </a:lnTo>
                  <a:lnTo>
                    <a:pt x="80188" y="508604"/>
                  </a:lnTo>
                  <a:lnTo>
                    <a:pt x="80755" y="501638"/>
                  </a:lnTo>
                  <a:lnTo>
                    <a:pt x="81194" y="500614"/>
                  </a:lnTo>
                  <a:lnTo>
                    <a:pt x="83160" y="500992"/>
                  </a:lnTo>
                  <a:lnTo>
                    <a:pt x="86315" y="502774"/>
                  </a:lnTo>
                  <a:lnTo>
                    <a:pt x="88127" y="503147"/>
                  </a:lnTo>
                  <a:lnTo>
                    <a:pt x="91960" y="503051"/>
                  </a:lnTo>
                  <a:lnTo>
                    <a:pt x="96340" y="503811"/>
                  </a:lnTo>
                  <a:lnTo>
                    <a:pt x="98360" y="503887"/>
                  </a:lnTo>
                  <a:lnTo>
                    <a:pt x="100222" y="503643"/>
                  </a:lnTo>
                  <a:lnTo>
                    <a:pt x="103235" y="502776"/>
                  </a:lnTo>
                  <a:lnTo>
                    <a:pt x="106122" y="501181"/>
                  </a:lnTo>
                  <a:lnTo>
                    <a:pt x="107025" y="500929"/>
                  </a:lnTo>
                  <a:lnTo>
                    <a:pt x="108430" y="500760"/>
                  </a:lnTo>
                  <a:lnTo>
                    <a:pt x="108840" y="500363"/>
                  </a:lnTo>
                  <a:lnTo>
                    <a:pt x="108970" y="499671"/>
                  </a:lnTo>
                  <a:lnTo>
                    <a:pt x="109585" y="498673"/>
                  </a:lnTo>
                  <a:lnTo>
                    <a:pt x="114985" y="494334"/>
                  </a:lnTo>
                  <a:lnTo>
                    <a:pt x="115930" y="494114"/>
                  </a:lnTo>
                  <a:lnTo>
                    <a:pt x="116936" y="493410"/>
                  </a:lnTo>
                  <a:lnTo>
                    <a:pt x="119237" y="494225"/>
                  </a:lnTo>
                  <a:lnTo>
                    <a:pt x="122883" y="496168"/>
                  </a:lnTo>
                  <a:lnTo>
                    <a:pt x="122538" y="492894"/>
                  </a:lnTo>
                  <a:lnTo>
                    <a:pt x="124065" y="485753"/>
                  </a:lnTo>
                  <a:lnTo>
                    <a:pt x="122665" y="483820"/>
                  </a:lnTo>
                  <a:lnTo>
                    <a:pt x="121785" y="487749"/>
                  </a:lnTo>
                  <a:lnTo>
                    <a:pt x="119361" y="489791"/>
                  </a:lnTo>
                  <a:lnTo>
                    <a:pt x="111607" y="492062"/>
                  </a:lnTo>
                  <a:lnTo>
                    <a:pt x="99874" y="498112"/>
                  </a:lnTo>
                  <a:lnTo>
                    <a:pt x="95384" y="498577"/>
                  </a:lnTo>
                  <a:lnTo>
                    <a:pt x="99409" y="492887"/>
                  </a:lnTo>
                  <a:lnTo>
                    <a:pt x="99534" y="491389"/>
                  </a:lnTo>
                  <a:lnTo>
                    <a:pt x="98493" y="491394"/>
                  </a:lnTo>
                  <a:lnTo>
                    <a:pt x="94382" y="494139"/>
                  </a:lnTo>
                  <a:lnTo>
                    <a:pt x="92089" y="494895"/>
                  </a:lnTo>
                  <a:lnTo>
                    <a:pt x="90481" y="494987"/>
                  </a:lnTo>
                  <a:lnTo>
                    <a:pt x="88894" y="494274"/>
                  </a:lnTo>
                  <a:lnTo>
                    <a:pt x="83596" y="490331"/>
                  </a:lnTo>
                  <a:lnTo>
                    <a:pt x="82951" y="488654"/>
                  </a:lnTo>
                  <a:lnTo>
                    <a:pt x="83949" y="486434"/>
                  </a:lnTo>
                  <a:lnTo>
                    <a:pt x="81256" y="484934"/>
                  </a:lnTo>
                  <a:lnTo>
                    <a:pt x="78089" y="482683"/>
                  </a:lnTo>
                  <a:lnTo>
                    <a:pt x="75475" y="480064"/>
                  </a:lnTo>
                  <a:lnTo>
                    <a:pt x="73272" y="474446"/>
                  </a:lnTo>
                  <a:lnTo>
                    <a:pt x="72981" y="472666"/>
                  </a:lnTo>
                  <a:lnTo>
                    <a:pt x="73803" y="471861"/>
                  </a:lnTo>
                  <a:lnTo>
                    <a:pt x="75547" y="471722"/>
                  </a:lnTo>
                  <a:lnTo>
                    <a:pt x="80156" y="470821"/>
                  </a:lnTo>
                  <a:lnTo>
                    <a:pt x="86080" y="470882"/>
                  </a:lnTo>
                  <a:lnTo>
                    <a:pt x="89188" y="470000"/>
                  </a:lnTo>
                  <a:lnTo>
                    <a:pt x="90509" y="467459"/>
                  </a:lnTo>
                  <a:lnTo>
                    <a:pt x="91612" y="466428"/>
                  </a:lnTo>
                  <a:lnTo>
                    <a:pt x="96597" y="463109"/>
                  </a:lnTo>
                  <a:lnTo>
                    <a:pt x="98039" y="461538"/>
                  </a:lnTo>
                  <a:lnTo>
                    <a:pt x="95366" y="461728"/>
                  </a:lnTo>
                  <a:lnTo>
                    <a:pt x="92259" y="462745"/>
                  </a:lnTo>
                  <a:lnTo>
                    <a:pt x="89385" y="464195"/>
                  </a:lnTo>
                  <a:lnTo>
                    <a:pt x="85235" y="467287"/>
                  </a:lnTo>
                  <a:lnTo>
                    <a:pt x="82829" y="467525"/>
                  </a:lnTo>
                  <a:lnTo>
                    <a:pt x="77651" y="466496"/>
                  </a:lnTo>
                  <a:lnTo>
                    <a:pt x="76363" y="466445"/>
                  </a:lnTo>
                  <a:lnTo>
                    <a:pt x="73783" y="466720"/>
                  </a:lnTo>
                  <a:lnTo>
                    <a:pt x="72506" y="466627"/>
                  </a:lnTo>
                  <a:lnTo>
                    <a:pt x="71835" y="466289"/>
                  </a:lnTo>
                  <a:lnTo>
                    <a:pt x="71149" y="465721"/>
                  </a:lnTo>
                  <a:lnTo>
                    <a:pt x="70148" y="465183"/>
                  </a:lnTo>
                  <a:lnTo>
                    <a:pt x="68539" y="464995"/>
                  </a:lnTo>
                  <a:lnTo>
                    <a:pt x="66193" y="464094"/>
                  </a:lnTo>
                  <a:lnTo>
                    <a:pt x="58545" y="458150"/>
                  </a:lnTo>
                  <a:lnTo>
                    <a:pt x="57961" y="458061"/>
                  </a:lnTo>
                  <a:lnTo>
                    <a:pt x="56574" y="458297"/>
                  </a:lnTo>
                  <a:lnTo>
                    <a:pt x="55971" y="458218"/>
                  </a:lnTo>
                  <a:lnTo>
                    <a:pt x="55767" y="457785"/>
                  </a:lnTo>
                  <a:lnTo>
                    <a:pt x="55201" y="456076"/>
                  </a:lnTo>
                  <a:lnTo>
                    <a:pt x="54987" y="455611"/>
                  </a:lnTo>
                  <a:lnTo>
                    <a:pt x="54443" y="455406"/>
                  </a:lnTo>
                  <a:lnTo>
                    <a:pt x="52840" y="455021"/>
                  </a:lnTo>
                  <a:lnTo>
                    <a:pt x="52407" y="454802"/>
                  </a:lnTo>
                  <a:lnTo>
                    <a:pt x="51971" y="454020"/>
                  </a:lnTo>
                  <a:lnTo>
                    <a:pt x="51468" y="452361"/>
                  </a:lnTo>
                  <a:lnTo>
                    <a:pt x="51056" y="451735"/>
                  </a:lnTo>
                  <a:lnTo>
                    <a:pt x="44782" y="448393"/>
                  </a:lnTo>
                  <a:lnTo>
                    <a:pt x="43591" y="447161"/>
                  </a:lnTo>
                  <a:lnTo>
                    <a:pt x="45241" y="436907"/>
                  </a:lnTo>
                  <a:lnTo>
                    <a:pt x="45706" y="436142"/>
                  </a:lnTo>
                  <a:lnTo>
                    <a:pt x="48944" y="432419"/>
                  </a:lnTo>
                  <a:lnTo>
                    <a:pt x="49703" y="431051"/>
                  </a:lnTo>
                  <a:lnTo>
                    <a:pt x="49870" y="429636"/>
                  </a:lnTo>
                  <a:lnTo>
                    <a:pt x="49871" y="428194"/>
                  </a:lnTo>
                  <a:lnTo>
                    <a:pt x="50116" y="426651"/>
                  </a:lnTo>
                  <a:lnTo>
                    <a:pt x="51020" y="424328"/>
                  </a:lnTo>
                  <a:lnTo>
                    <a:pt x="52170" y="422553"/>
                  </a:lnTo>
                  <a:lnTo>
                    <a:pt x="57524" y="417020"/>
                  </a:lnTo>
                  <a:lnTo>
                    <a:pt x="58970" y="415007"/>
                  </a:lnTo>
                  <a:lnTo>
                    <a:pt x="59878" y="412790"/>
                  </a:lnTo>
                  <a:lnTo>
                    <a:pt x="60163" y="410129"/>
                  </a:lnTo>
                  <a:lnTo>
                    <a:pt x="60075" y="405681"/>
                  </a:lnTo>
                  <a:lnTo>
                    <a:pt x="59730" y="404332"/>
                  </a:lnTo>
                  <a:lnTo>
                    <a:pt x="58415" y="402016"/>
                  </a:lnTo>
                  <a:lnTo>
                    <a:pt x="58261" y="400944"/>
                  </a:lnTo>
                  <a:lnTo>
                    <a:pt x="59059" y="400443"/>
                  </a:lnTo>
                  <a:lnTo>
                    <a:pt x="60544" y="401396"/>
                  </a:lnTo>
                  <a:lnTo>
                    <a:pt x="62389" y="402069"/>
                  </a:lnTo>
                  <a:lnTo>
                    <a:pt x="64280" y="400787"/>
                  </a:lnTo>
                  <a:lnTo>
                    <a:pt x="64721" y="401904"/>
                  </a:lnTo>
                  <a:lnTo>
                    <a:pt x="64995" y="403338"/>
                  </a:lnTo>
                  <a:lnTo>
                    <a:pt x="65460" y="404538"/>
                  </a:lnTo>
                  <a:lnTo>
                    <a:pt x="66514" y="405033"/>
                  </a:lnTo>
                  <a:lnTo>
                    <a:pt x="68089" y="404491"/>
                  </a:lnTo>
                  <a:lnTo>
                    <a:pt x="69508" y="403671"/>
                  </a:lnTo>
                  <a:lnTo>
                    <a:pt x="70616" y="403758"/>
                  </a:lnTo>
                  <a:lnTo>
                    <a:pt x="71323" y="405870"/>
                  </a:lnTo>
                  <a:lnTo>
                    <a:pt x="73702" y="402383"/>
                  </a:lnTo>
                  <a:lnTo>
                    <a:pt x="73148" y="398512"/>
                  </a:lnTo>
                  <a:lnTo>
                    <a:pt x="72255" y="395234"/>
                  </a:lnTo>
                  <a:lnTo>
                    <a:pt x="73667" y="393537"/>
                  </a:lnTo>
                  <a:lnTo>
                    <a:pt x="74174" y="397535"/>
                  </a:lnTo>
                  <a:lnTo>
                    <a:pt x="77140" y="398327"/>
                  </a:lnTo>
                  <a:lnTo>
                    <a:pt x="84395" y="396840"/>
                  </a:lnTo>
                  <a:lnTo>
                    <a:pt x="87782" y="395534"/>
                  </a:lnTo>
                  <a:lnTo>
                    <a:pt x="89999" y="392430"/>
                  </a:lnTo>
                  <a:lnTo>
                    <a:pt x="91217" y="388473"/>
                  </a:lnTo>
                  <a:lnTo>
                    <a:pt x="91567" y="384694"/>
                  </a:lnTo>
                  <a:lnTo>
                    <a:pt x="90983" y="382359"/>
                  </a:lnTo>
                  <a:lnTo>
                    <a:pt x="89718" y="381116"/>
                  </a:lnTo>
                  <a:lnTo>
                    <a:pt x="88265" y="380045"/>
                  </a:lnTo>
                  <a:lnTo>
                    <a:pt x="87124" y="378224"/>
                  </a:lnTo>
                  <a:lnTo>
                    <a:pt x="87235" y="376540"/>
                  </a:lnTo>
                  <a:lnTo>
                    <a:pt x="88101" y="374514"/>
                  </a:lnTo>
                  <a:lnTo>
                    <a:pt x="90378" y="371137"/>
                  </a:lnTo>
                  <a:lnTo>
                    <a:pt x="97142" y="365773"/>
                  </a:lnTo>
                  <a:lnTo>
                    <a:pt x="99580" y="362707"/>
                  </a:lnTo>
                  <a:lnTo>
                    <a:pt x="97998" y="360354"/>
                  </a:lnTo>
                  <a:lnTo>
                    <a:pt x="97582" y="361147"/>
                  </a:lnTo>
                  <a:lnTo>
                    <a:pt x="96679" y="362297"/>
                  </a:lnTo>
                  <a:lnTo>
                    <a:pt x="96240" y="363028"/>
                  </a:lnTo>
                  <a:lnTo>
                    <a:pt x="95447" y="362243"/>
                  </a:lnTo>
                  <a:lnTo>
                    <a:pt x="96169" y="360221"/>
                  </a:lnTo>
                  <a:lnTo>
                    <a:pt x="96030" y="358146"/>
                  </a:lnTo>
                  <a:lnTo>
                    <a:pt x="95295" y="353810"/>
                  </a:lnTo>
                  <a:lnTo>
                    <a:pt x="95545" y="351737"/>
                  </a:lnTo>
                  <a:lnTo>
                    <a:pt x="98475" y="343878"/>
                  </a:lnTo>
                  <a:lnTo>
                    <a:pt x="100618" y="339672"/>
                  </a:lnTo>
                  <a:lnTo>
                    <a:pt x="101027" y="337866"/>
                  </a:lnTo>
                  <a:lnTo>
                    <a:pt x="101039" y="333836"/>
                  </a:lnTo>
                  <a:lnTo>
                    <a:pt x="101251" y="331900"/>
                  </a:lnTo>
                  <a:lnTo>
                    <a:pt x="101758" y="330395"/>
                  </a:lnTo>
                  <a:lnTo>
                    <a:pt x="102964" y="329406"/>
                  </a:lnTo>
                  <a:lnTo>
                    <a:pt x="104423" y="328892"/>
                  </a:lnTo>
                  <a:lnTo>
                    <a:pt x="105623" y="328133"/>
                  </a:lnTo>
                  <a:lnTo>
                    <a:pt x="106406" y="324712"/>
                  </a:lnTo>
                  <a:lnTo>
                    <a:pt x="107284" y="322614"/>
                  </a:lnTo>
                  <a:lnTo>
                    <a:pt x="108353" y="320898"/>
                  </a:lnTo>
                  <a:lnTo>
                    <a:pt x="109354" y="320509"/>
                  </a:lnTo>
                  <a:lnTo>
                    <a:pt x="110305" y="322042"/>
                  </a:lnTo>
                  <a:lnTo>
                    <a:pt x="110582" y="324385"/>
                  </a:lnTo>
                  <a:lnTo>
                    <a:pt x="110445" y="328928"/>
                  </a:lnTo>
                  <a:lnTo>
                    <a:pt x="111473" y="330282"/>
                  </a:lnTo>
                  <a:lnTo>
                    <a:pt x="113792" y="331325"/>
                  </a:lnTo>
                  <a:lnTo>
                    <a:pt x="118353" y="332567"/>
                  </a:lnTo>
                  <a:lnTo>
                    <a:pt x="119982" y="331643"/>
                  </a:lnTo>
                  <a:lnTo>
                    <a:pt x="127673" y="329027"/>
                  </a:lnTo>
                  <a:lnTo>
                    <a:pt x="130063" y="327555"/>
                  </a:lnTo>
                  <a:lnTo>
                    <a:pt x="136339" y="321739"/>
                  </a:lnTo>
                  <a:lnTo>
                    <a:pt x="139033" y="323204"/>
                  </a:lnTo>
                  <a:lnTo>
                    <a:pt x="142735" y="319513"/>
                  </a:lnTo>
                  <a:lnTo>
                    <a:pt x="149013" y="310092"/>
                  </a:lnTo>
                  <a:lnTo>
                    <a:pt x="151831" y="306850"/>
                  </a:lnTo>
                  <a:lnTo>
                    <a:pt x="153936" y="305293"/>
                  </a:lnTo>
                  <a:lnTo>
                    <a:pt x="156331" y="304596"/>
                  </a:lnTo>
                  <a:lnTo>
                    <a:pt x="158764" y="305715"/>
                  </a:lnTo>
                  <a:lnTo>
                    <a:pt x="161868" y="307634"/>
                  </a:lnTo>
                  <a:lnTo>
                    <a:pt x="163847" y="307980"/>
                  </a:lnTo>
                  <a:lnTo>
                    <a:pt x="162807" y="304463"/>
                  </a:lnTo>
                  <a:lnTo>
                    <a:pt x="161462" y="303176"/>
                  </a:lnTo>
                  <a:lnTo>
                    <a:pt x="159013" y="301786"/>
                  </a:lnTo>
                  <a:lnTo>
                    <a:pt x="156199" y="300696"/>
                  </a:lnTo>
                  <a:lnTo>
                    <a:pt x="153643" y="300290"/>
                  </a:lnTo>
                  <a:lnTo>
                    <a:pt x="152376" y="299502"/>
                  </a:lnTo>
                  <a:lnTo>
                    <a:pt x="150919" y="297675"/>
                  </a:lnTo>
                  <a:lnTo>
                    <a:pt x="148766" y="294172"/>
                  </a:lnTo>
                  <a:lnTo>
                    <a:pt x="141797" y="286014"/>
                  </a:lnTo>
                  <a:lnTo>
                    <a:pt x="141163" y="285611"/>
                  </a:lnTo>
                  <a:lnTo>
                    <a:pt x="138106" y="285541"/>
                  </a:lnTo>
                  <a:lnTo>
                    <a:pt x="137009" y="285241"/>
                  </a:lnTo>
                  <a:lnTo>
                    <a:pt x="136479" y="284167"/>
                  </a:lnTo>
                  <a:lnTo>
                    <a:pt x="136288" y="270180"/>
                  </a:lnTo>
                  <a:lnTo>
                    <a:pt x="136722" y="268293"/>
                  </a:lnTo>
                  <a:lnTo>
                    <a:pt x="137624" y="266708"/>
                  </a:lnTo>
                  <a:lnTo>
                    <a:pt x="138177" y="263932"/>
                  </a:lnTo>
                  <a:lnTo>
                    <a:pt x="137551" y="260148"/>
                  </a:lnTo>
                  <a:lnTo>
                    <a:pt x="137463" y="256499"/>
                  </a:lnTo>
                  <a:lnTo>
                    <a:pt x="139588" y="254022"/>
                  </a:lnTo>
                  <a:lnTo>
                    <a:pt x="141092" y="254053"/>
                  </a:lnTo>
                  <a:lnTo>
                    <a:pt x="142321" y="253578"/>
                  </a:lnTo>
                  <a:lnTo>
                    <a:pt x="143245" y="252630"/>
                  </a:lnTo>
                  <a:lnTo>
                    <a:pt x="143853" y="251303"/>
                  </a:lnTo>
                  <a:lnTo>
                    <a:pt x="145421" y="252772"/>
                  </a:lnTo>
                  <a:lnTo>
                    <a:pt x="145963" y="254502"/>
                  </a:lnTo>
                  <a:lnTo>
                    <a:pt x="146850" y="255902"/>
                  </a:lnTo>
                  <a:lnTo>
                    <a:pt x="149516" y="256441"/>
                  </a:lnTo>
                  <a:lnTo>
                    <a:pt x="152246" y="255831"/>
                  </a:lnTo>
                  <a:lnTo>
                    <a:pt x="156856" y="253337"/>
                  </a:lnTo>
                  <a:lnTo>
                    <a:pt x="159012" y="252740"/>
                  </a:lnTo>
                  <a:lnTo>
                    <a:pt x="161282" y="251578"/>
                  </a:lnTo>
                  <a:lnTo>
                    <a:pt x="163333" y="248898"/>
                  </a:lnTo>
                  <a:lnTo>
                    <a:pt x="164815" y="245791"/>
                  </a:lnTo>
                  <a:lnTo>
                    <a:pt x="165366" y="243349"/>
                  </a:lnTo>
                  <a:lnTo>
                    <a:pt x="165138" y="235459"/>
                  </a:lnTo>
                  <a:lnTo>
                    <a:pt x="166319" y="231576"/>
                  </a:lnTo>
                  <a:lnTo>
                    <a:pt x="165626" y="229192"/>
                  </a:lnTo>
                  <a:lnTo>
                    <a:pt x="164570" y="226752"/>
                  </a:lnTo>
                  <a:lnTo>
                    <a:pt x="164227" y="224475"/>
                  </a:lnTo>
                  <a:lnTo>
                    <a:pt x="165370" y="221511"/>
                  </a:lnTo>
                  <a:lnTo>
                    <a:pt x="167032" y="221551"/>
                  </a:lnTo>
                  <a:lnTo>
                    <a:pt x="169027" y="222575"/>
                  </a:lnTo>
                  <a:lnTo>
                    <a:pt x="171194" y="222584"/>
                  </a:lnTo>
                  <a:lnTo>
                    <a:pt x="171418" y="221756"/>
                  </a:lnTo>
                  <a:lnTo>
                    <a:pt x="171397" y="220266"/>
                  </a:lnTo>
                  <a:lnTo>
                    <a:pt x="171574" y="218833"/>
                  </a:lnTo>
                  <a:lnTo>
                    <a:pt x="172380" y="218192"/>
                  </a:lnTo>
                  <a:lnTo>
                    <a:pt x="173788" y="217789"/>
                  </a:lnTo>
                  <a:lnTo>
                    <a:pt x="175837" y="215998"/>
                  </a:lnTo>
                  <a:lnTo>
                    <a:pt x="177161" y="215471"/>
                  </a:lnTo>
                  <a:lnTo>
                    <a:pt x="178869" y="215866"/>
                  </a:lnTo>
                  <a:lnTo>
                    <a:pt x="183543" y="218144"/>
                  </a:lnTo>
                  <a:lnTo>
                    <a:pt x="185843" y="218809"/>
                  </a:lnTo>
                  <a:lnTo>
                    <a:pt x="183949" y="216134"/>
                  </a:lnTo>
                  <a:lnTo>
                    <a:pt x="183099" y="214377"/>
                  </a:lnTo>
                  <a:lnTo>
                    <a:pt x="183251" y="212581"/>
                  </a:lnTo>
                  <a:lnTo>
                    <a:pt x="184566" y="211451"/>
                  </a:lnTo>
                  <a:lnTo>
                    <a:pt x="185848" y="212355"/>
                  </a:lnTo>
                  <a:lnTo>
                    <a:pt x="191253" y="222201"/>
                  </a:lnTo>
                  <a:lnTo>
                    <a:pt x="192478" y="222836"/>
                  </a:lnTo>
                  <a:lnTo>
                    <a:pt x="193843" y="223092"/>
                  </a:lnTo>
                  <a:lnTo>
                    <a:pt x="194823" y="223773"/>
                  </a:lnTo>
                  <a:lnTo>
                    <a:pt x="194849" y="225712"/>
                  </a:lnTo>
                  <a:lnTo>
                    <a:pt x="196303" y="224976"/>
                  </a:lnTo>
                  <a:lnTo>
                    <a:pt x="197380" y="225280"/>
                  </a:lnTo>
                  <a:lnTo>
                    <a:pt x="198421" y="225980"/>
                  </a:lnTo>
                  <a:lnTo>
                    <a:pt x="199870" y="226350"/>
                  </a:lnTo>
                  <a:lnTo>
                    <a:pt x="199959" y="226077"/>
                  </a:lnTo>
                  <a:lnTo>
                    <a:pt x="200374" y="225507"/>
                  </a:lnTo>
                  <a:lnTo>
                    <a:pt x="200996" y="224912"/>
                  </a:lnTo>
                  <a:lnTo>
                    <a:pt x="201766" y="224637"/>
                  </a:lnTo>
                  <a:lnTo>
                    <a:pt x="202511" y="224780"/>
                  </a:lnTo>
                  <a:lnTo>
                    <a:pt x="203849" y="225403"/>
                  </a:lnTo>
                  <a:lnTo>
                    <a:pt x="204717" y="225533"/>
                  </a:lnTo>
                  <a:lnTo>
                    <a:pt x="206140" y="225435"/>
                  </a:lnTo>
                  <a:lnTo>
                    <a:pt x="207424" y="225089"/>
                  </a:lnTo>
                  <a:lnTo>
                    <a:pt x="208323" y="224364"/>
                  </a:lnTo>
                  <a:lnTo>
                    <a:pt x="208648" y="223169"/>
                  </a:lnTo>
                  <a:lnTo>
                    <a:pt x="198151" y="220323"/>
                  </a:lnTo>
                  <a:lnTo>
                    <a:pt x="198278" y="220602"/>
                  </a:lnTo>
                  <a:lnTo>
                    <a:pt x="197798" y="220986"/>
                  </a:lnTo>
                  <a:lnTo>
                    <a:pt x="197049" y="221281"/>
                  </a:lnTo>
                  <a:lnTo>
                    <a:pt x="196356" y="221231"/>
                  </a:lnTo>
                  <a:lnTo>
                    <a:pt x="196104" y="220923"/>
                  </a:lnTo>
                  <a:lnTo>
                    <a:pt x="195482" y="219756"/>
                  </a:lnTo>
                  <a:lnTo>
                    <a:pt x="195107" y="219502"/>
                  </a:lnTo>
                  <a:lnTo>
                    <a:pt x="194915" y="218995"/>
                  </a:lnTo>
                  <a:lnTo>
                    <a:pt x="193245" y="216836"/>
                  </a:lnTo>
                  <a:lnTo>
                    <a:pt x="192838" y="216447"/>
                  </a:lnTo>
                  <a:lnTo>
                    <a:pt x="192303" y="215832"/>
                  </a:lnTo>
                  <a:lnTo>
                    <a:pt x="191410" y="215410"/>
                  </a:lnTo>
                  <a:lnTo>
                    <a:pt x="191239" y="214955"/>
                  </a:lnTo>
                  <a:lnTo>
                    <a:pt x="192808" y="214227"/>
                  </a:lnTo>
                  <a:lnTo>
                    <a:pt x="193860" y="214176"/>
                  </a:lnTo>
                  <a:lnTo>
                    <a:pt x="194885" y="214449"/>
                  </a:lnTo>
                  <a:lnTo>
                    <a:pt x="195971" y="214607"/>
                  </a:lnTo>
                  <a:lnTo>
                    <a:pt x="197130" y="214148"/>
                  </a:lnTo>
                  <a:lnTo>
                    <a:pt x="198435" y="212935"/>
                  </a:lnTo>
                  <a:lnTo>
                    <a:pt x="198611" y="212150"/>
                  </a:lnTo>
                  <a:lnTo>
                    <a:pt x="198281" y="211343"/>
                  </a:lnTo>
                  <a:lnTo>
                    <a:pt x="198018" y="210190"/>
                  </a:lnTo>
                  <a:lnTo>
                    <a:pt x="197331" y="209702"/>
                  </a:lnTo>
                  <a:lnTo>
                    <a:pt x="194299" y="209883"/>
                  </a:lnTo>
                  <a:lnTo>
                    <a:pt x="193611" y="209395"/>
                  </a:lnTo>
                  <a:lnTo>
                    <a:pt x="193722" y="207693"/>
                  </a:lnTo>
                  <a:lnTo>
                    <a:pt x="196751" y="199454"/>
                  </a:lnTo>
                  <a:lnTo>
                    <a:pt x="196766" y="197274"/>
                  </a:lnTo>
                  <a:lnTo>
                    <a:pt x="194927" y="194097"/>
                  </a:lnTo>
                  <a:lnTo>
                    <a:pt x="195189" y="192800"/>
                  </a:lnTo>
                  <a:lnTo>
                    <a:pt x="196074" y="191762"/>
                  </a:lnTo>
                  <a:lnTo>
                    <a:pt x="198695" y="190755"/>
                  </a:lnTo>
                  <a:lnTo>
                    <a:pt x="198028" y="189558"/>
                  </a:lnTo>
                  <a:lnTo>
                    <a:pt x="195918" y="187845"/>
                  </a:lnTo>
                  <a:lnTo>
                    <a:pt x="195378" y="187563"/>
                  </a:lnTo>
                  <a:lnTo>
                    <a:pt x="193316" y="187017"/>
                  </a:lnTo>
                  <a:lnTo>
                    <a:pt x="193305" y="186225"/>
                  </a:lnTo>
                  <a:lnTo>
                    <a:pt x="196761" y="184264"/>
                  </a:lnTo>
                  <a:lnTo>
                    <a:pt x="201239" y="183829"/>
                  </a:lnTo>
                  <a:lnTo>
                    <a:pt x="205469" y="184921"/>
                  </a:lnTo>
                  <a:lnTo>
                    <a:pt x="208199" y="187625"/>
                  </a:lnTo>
                  <a:lnTo>
                    <a:pt x="210352" y="187212"/>
                  </a:lnTo>
                  <a:lnTo>
                    <a:pt x="213748" y="187758"/>
                  </a:lnTo>
                  <a:lnTo>
                    <a:pt x="217170" y="188866"/>
                  </a:lnTo>
                  <a:lnTo>
                    <a:pt x="219436" y="190141"/>
                  </a:lnTo>
                  <a:lnTo>
                    <a:pt x="218177" y="192633"/>
                  </a:lnTo>
                  <a:lnTo>
                    <a:pt x="218148" y="194542"/>
                  </a:lnTo>
                  <a:lnTo>
                    <a:pt x="219543" y="198875"/>
                  </a:lnTo>
                  <a:lnTo>
                    <a:pt x="219712" y="206775"/>
                  </a:lnTo>
                  <a:lnTo>
                    <a:pt x="220456" y="209358"/>
                  </a:lnTo>
                  <a:lnTo>
                    <a:pt x="221178" y="207605"/>
                  </a:lnTo>
                  <a:lnTo>
                    <a:pt x="221322" y="205893"/>
                  </a:lnTo>
                  <a:lnTo>
                    <a:pt x="221696" y="204343"/>
                  </a:lnTo>
                  <a:lnTo>
                    <a:pt x="223045" y="203195"/>
                  </a:lnTo>
                  <a:lnTo>
                    <a:pt x="227135" y="205941"/>
                  </a:lnTo>
                  <a:lnTo>
                    <a:pt x="231587" y="213270"/>
                  </a:lnTo>
                  <a:lnTo>
                    <a:pt x="234469" y="216132"/>
                  </a:lnTo>
                  <a:lnTo>
                    <a:pt x="234238" y="214082"/>
                  </a:lnTo>
                  <a:lnTo>
                    <a:pt x="234035" y="213397"/>
                  </a:lnTo>
                  <a:lnTo>
                    <a:pt x="233644" y="212715"/>
                  </a:lnTo>
                  <a:lnTo>
                    <a:pt x="235583" y="210734"/>
                  </a:lnTo>
                  <a:lnTo>
                    <a:pt x="238293" y="211389"/>
                  </a:lnTo>
                  <a:lnTo>
                    <a:pt x="243157" y="214315"/>
                  </a:lnTo>
                  <a:lnTo>
                    <a:pt x="241744" y="210761"/>
                  </a:lnTo>
                  <a:lnTo>
                    <a:pt x="238672" y="208495"/>
                  </a:lnTo>
                  <a:lnTo>
                    <a:pt x="235193" y="206518"/>
                  </a:lnTo>
                  <a:lnTo>
                    <a:pt x="232592" y="203912"/>
                  </a:lnTo>
                  <a:lnTo>
                    <a:pt x="231293" y="201432"/>
                  </a:lnTo>
                  <a:lnTo>
                    <a:pt x="230967" y="200019"/>
                  </a:lnTo>
                  <a:lnTo>
                    <a:pt x="231858" y="199421"/>
                  </a:lnTo>
                  <a:lnTo>
                    <a:pt x="234274" y="199434"/>
                  </a:lnTo>
                  <a:lnTo>
                    <a:pt x="236821" y="199987"/>
                  </a:lnTo>
                  <a:lnTo>
                    <a:pt x="240767" y="202082"/>
                  </a:lnTo>
                  <a:lnTo>
                    <a:pt x="243027" y="202870"/>
                  </a:lnTo>
                  <a:lnTo>
                    <a:pt x="242218" y="200651"/>
                  </a:lnTo>
                  <a:lnTo>
                    <a:pt x="240939" y="198983"/>
                  </a:lnTo>
                  <a:lnTo>
                    <a:pt x="238173" y="196379"/>
                  </a:lnTo>
                  <a:lnTo>
                    <a:pt x="237240" y="196039"/>
                  </a:lnTo>
                  <a:lnTo>
                    <a:pt x="234730" y="195976"/>
                  </a:lnTo>
                  <a:lnTo>
                    <a:pt x="234229" y="195546"/>
                  </a:lnTo>
                  <a:lnTo>
                    <a:pt x="233949" y="194571"/>
                  </a:lnTo>
                  <a:lnTo>
                    <a:pt x="233370" y="193569"/>
                  </a:lnTo>
                  <a:lnTo>
                    <a:pt x="232019" y="192027"/>
                  </a:lnTo>
                  <a:lnTo>
                    <a:pt x="229996" y="191195"/>
                  </a:lnTo>
                  <a:lnTo>
                    <a:pt x="228614" y="192302"/>
                  </a:lnTo>
                  <a:lnTo>
                    <a:pt x="227054" y="193172"/>
                  </a:lnTo>
                  <a:lnTo>
                    <a:pt x="224641" y="191711"/>
                  </a:lnTo>
                  <a:lnTo>
                    <a:pt x="224276" y="190591"/>
                  </a:lnTo>
                  <a:lnTo>
                    <a:pt x="224862" y="189456"/>
                  </a:lnTo>
                  <a:lnTo>
                    <a:pt x="225319" y="187958"/>
                  </a:lnTo>
                  <a:lnTo>
                    <a:pt x="224569" y="185677"/>
                  </a:lnTo>
                  <a:lnTo>
                    <a:pt x="228875" y="184647"/>
                  </a:lnTo>
                  <a:lnTo>
                    <a:pt x="227450" y="182898"/>
                  </a:lnTo>
                  <a:lnTo>
                    <a:pt x="228425" y="181443"/>
                  </a:lnTo>
                  <a:lnTo>
                    <a:pt x="232306" y="179358"/>
                  </a:lnTo>
                  <a:lnTo>
                    <a:pt x="233224" y="178374"/>
                  </a:lnTo>
                  <a:lnTo>
                    <a:pt x="233420" y="177568"/>
                  </a:lnTo>
                  <a:lnTo>
                    <a:pt x="233724" y="177000"/>
                  </a:lnTo>
                  <a:lnTo>
                    <a:pt x="234941" y="176689"/>
                  </a:lnTo>
                  <a:lnTo>
                    <a:pt x="236120" y="176774"/>
                  </a:lnTo>
                  <a:lnTo>
                    <a:pt x="236746" y="177285"/>
                  </a:lnTo>
                  <a:lnTo>
                    <a:pt x="237312" y="177932"/>
                  </a:lnTo>
                  <a:lnTo>
                    <a:pt x="238350" y="178448"/>
                  </a:lnTo>
                  <a:lnTo>
                    <a:pt x="249953" y="180111"/>
                  </a:lnTo>
                  <a:lnTo>
                    <a:pt x="253287" y="181717"/>
                  </a:lnTo>
                  <a:lnTo>
                    <a:pt x="253322" y="179195"/>
                  </a:lnTo>
                  <a:lnTo>
                    <a:pt x="252591" y="177507"/>
                  </a:lnTo>
                  <a:lnTo>
                    <a:pt x="250524" y="174693"/>
                  </a:lnTo>
                  <a:lnTo>
                    <a:pt x="250029" y="172887"/>
                  </a:lnTo>
                  <a:lnTo>
                    <a:pt x="250433" y="166346"/>
                  </a:lnTo>
                  <a:lnTo>
                    <a:pt x="249724" y="163929"/>
                  </a:lnTo>
                  <a:lnTo>
                    <a:pt x="246729" y="160401"/>
                  </a:lnTo>
                  <a:lnTo>
                    <a:pt x="246025" y="158504"/>
                  </a:lnTo>
                  <a:lnTo>
                    <a:pt x="246513" y="155933"/>
                  </a:lnTo>
                  <a:lnTo>
                    <a:pt x="247857" y="153953"/>
                  </a:lnTo>
                  <a:lnTo>
                    <a:pt x="249779" y="152788"/>
                  </a:lnTo>
                  <a:lnTo>
                    <a:pt x="252022" y="152639"/>
                  </a:lnTo>
                  <a:lnTo>
                    <a:pt x="253185" y="153174"/>
                  </a:lnTo>
                  <a:lnTo>
                    <a:pt x="255562" y="154920"/>
                  </a:lnTo>
                  <a:lnTo>
                    <a:pt x="256384" y="155283"/>
                  </a:lnTo>
                  <a:lnTo>
                    <a:pt x="257311" y="154852"/>
                  </a:lnTo>
                  <a:lnTo>
                    <a:pt x="258687" y="152936"/>
                  </a:lnTo>
                  <a:lnTo>
                    <a:pt x="259924" y="152521"/>
                  </a:lnTo>
                  <a:lnTo>
                    <a:pt x="261258" y="153606"/>
                  </a:lnTo>
                  <a:lnTo>
                    <a:pt x="262594" y="155629"/>
                  </a:lnTo>
                  <a:lnTo>
                    <a:pt x="264025" y="157109"/>
                  </a:lnTo>
                  <a:lnTo>
                    <a:pt x="267178" y="155959"/>
                  </a:lnTo>
                  <a:lnTo>
                    <a:pt x="270438" y="159351"/>
                  </a:lnTo>
                  <a:lnTo>
                    <a:pt x="272662" y="160299"/>
                  </a:lnTo>
                  <a:lnTo>
                    <a:pt x="274055" y="161113"/>
                  </a:lnTo>
                  <a:lnTo>
                    <a:pt x="274766" y="162802"/>
                  </a:lnTo>
                  <a:lnTo>
                    <a:pt x="276091" y="164107"/>
                  </a:lnTo>
                  <a:lnTo>
                    <a:pt x="279273" y="163771"/>
                  </a:lnTo>
                  <a:lnTo>
                    <a:pt x="276917" y="160719"/>
                  </a:lnTo>
                  <a:lnTo>
                    <a:pt x="276541" y="159369"/>
                  </a:lnTo>
                  <a:lnTo>
                    <a:pt x="276903" y="158323"/>
                  </a:lnTo>
                  <a:lnTo>
                    <a:pt x="278765" y="156213"/>
                  </a:lnTo>
                  <a:lnTo>
                    <a:pt x="279191" y="155394"/>
                  </a:lnTo>
                  <a:lnTo>
                    <a:pt x="279246" y="152643"/>
                  </a:lnTo>
                  <a:lnTo>
                    <a:pt x="279497" y="150795"/>
                  </a:lnTo>
                  <a:lnTo>
                    <a:pt x="280839" y="146119"/>
                  </a:lnTo>
                  <a:lnTo>
                    <a:pt x="281049" y="142084"/>
                  </a:lnTo>
                  <a:lnTo>
                    <a:pt x="281565" y="140858"/>
                  </a:lnTo>
                  <a:lnTo>
                    <a:pt x="282856" y="139528"/>
                  </a:lnTo>
                  <a:lnTo>
                    <a:pt x="283979" y="139075"/>
                  </a:lnTo>
                  <a:lnTo>
                    <a:pt x="284791" y="139606"/>
                  </a:lnTo>
                  <a:lnTo>
                    <a:pt x="285400" y="142598"/>
                  </a:lnTo>
                  <a:lnTo>
                    <a:pt x="286563" y="144198"/>
                  </a:lnTo>
                  <a:lnTo>
                    <a:pt x="286835" y="145632"/>
                  </a:lnTo>
                  <a:lnTo>
                    <a:pt x="286889" y="151372"/>
                  </a:lnTo>
                  <a:lnTo>
                    <a:pt x="288174" y="157128"/>
                  </a:lnTo>
                  <a:lnTo>
                    <a:pt x="290623" y="161493"/>
                  </a:lnTo>
                  <a:lnTo>
                    <a:pt x="294079" y="164918"/>
                  </a:lnTo>
                  <a:lnTo>
                    <a:pt x="298313" y="167896"/>
                  </a:lnTo>
                  <a:lnTo>
                    <a:pt x="300786" y="169241"/>
                  </a:lnTo>
                  <a:lnTo>
                    <a:pt x="303525" y="170311"/>
                  </a:lnTo>
                  <a:lnTo>
                    <a:pt x="306404" y="171026"/>
                  </a:lnTo>
                  <a:lnTo>
                    <a:pt x="309270" y="171262"/>
                  </a:lnTo>
                  <a:lnTo>
                    <a:pt x="312026" y="170895"/>
                  </a:lnTo>
                  <a:lnTo>
                    <a:pt x="317380" y="169540"/>
                  </a:lnTo>
                  <a:lnTo>
                    <a:pt x="320170" y="169382"/>
                  </a:lnTo>
                  <a:lnTo>
                    <a:pt x="321693" y="169761"/>
                  </a:lnTo>
                  <a:lnTo>
                    <a:pt x="324493" y="170938"/>
                  </a:lnTo>
                  <a:lnTo>
                    <a:pt x="325936" y="170567"/>
                  </a:lnTo>
                  <a:lnTo>
                    <a:pt x="336426" y="168951"/>
                  </a:lnTo>
                  <a:lnTo>
                    <a:pt x="346255" y="167349"/>
                  </a:lnTo>
                  <a:lnTo>
                    <a:pt x="350783" y="165647"/>
                  </a:lnTo>
                  <a:lnTo>
                    <a:pt x="353264" y="164247"/>
                  </a:lnTo>
                  <a:lnTo>
                    <a:pt x="356369" y="161539"/>
                  </a:lnTo>
                  <a:lnTo>
                    <a:pt x="357646" y="160860"/>
                  </a:lnTo>
                  <a:lnTo>
                    <a:pt x="359060" y="160388"/>
                  </a:lnTo>
                  <a:lnTo>
                    <a:pt x="360517" y="160228"/>
                  </a:lnTo>
                  <a:lnTo>
                    <a:pt x="361491" y="160719"/>
                  </a:lnTo>
                  <a:lnTo>
                    <a:pt x="361871" y="161914"/>
                  </a:lnTo>
                  <a:lnTo>
                    <a:pt x="362151" y="163349"/>
                  </a:lnTo>
                  <a:lnTo>
                    <a:pt x="362717" y="164584"/>
                  </a:lnTo>
                  <a:lnTo>
                    <a:pt x="365241" y="166332"/>
                  </a:lnTo>
                  <a:lnTo>
                    <a:pt x="370741" y="168075"/>
                  </a:lnTo>
                  <a:lnTo>
                    <a:pt x="373916" y="169934"/>
                  </a:lnTo>
                  <a:lnTo>
                    <a:pt x="376865" y="170408"/>
                  </a:lnTo>
                  <a:lnTo>
                    <a:pt x="379478" y="171772"/>
                  </a:lnTo>
                  <a:lnTo>
                    <a:pt x="381028" y="171676"/>
                  </a:lnTo>
                  <a:lnTo>
                    <a:pt x="383636" y="170508"/>
                  </a:lnTo>
                  <a:lnTo>
                    <a:pt x="388333" y="167626"/>
                  </a:lnTo>
                  <a:lnTo>
                    <a:pt x="392799" y="163840"/>
                  </a:lnTo>
                  <a:lnTo>
                    <a:pt x="394770" y="161106"/>
                  </a:lnTo>
                  <a:lnTo>
                    <a:pt x="395367" y="160726"/>
                  </a:lnTo>
                  <a:lnTo>
                    <a:pt x="401087" y="158934"/>
                  </a:lnTo>
                  <a:lnTo>
                    <a:pt x="401826" y="157699"/>
                  </a:lnTo>
                  <a:lnTo>
                    <a:pt x="402800" y="154046"/>
                  </a:lnTo>
                  <a:lnTo>
                    <a:pt x="403579" y="152790"/>
                  </a:lnTo>
                  <a:lnTo>
                    <a:pt x="405500" y="152235"/>
                  </a:lnTo>
                  <a:lnTo>
                    <a:pt x="406892" y="153329"/>
                  </a:lnTo>
                  <a:lnTo>
                    <a:pt x="407740" y="155355"/>
                  </a:lnTo>
                  <a:lnTo>
                    <a:pt x="408009" y="157572"/>
                  </a:lnTo>
                  <a:lnTo>
                    <a:pt x="408979" y="161410"/>
                  </a:lnTo>
                  <a:lnTo>
                    <a:pt x="411315" y="161197"/>
                  </a:lnTo>
                  <a:lnTo>
                    <a:pt x="414408" y="159249"/>
                  </a:lnTo>
                  <a:lnTo>
                    <a:pt x="417567" y="157947"/>
                  </a:lnTo>
                  <a:lnTo>
                    <a:pt x="419511" y="158018"/>
                  </a:lnTo>
                  <a:lnTo>
                    <a:pt x="420848" y="158614"/>
                  </a:lnTo>
                  <a:lnTo>
                    <a:pt x="421877" y="159765"/>
                  </a:lnTo>
                  <a:lnTo>
                    <a:pt x="425971" y="167054"/>
                  </a:lnTo>
                  <a:lnTo>
                    <a:pt x="426613" y="169812"/>
                  </a:lnTo>
                  <a:lnTo>
                    <a:pt x="426966" y="170362"/>
                  </a:lnTo>
                  <a:lnTo>
                    <a:pt x="427228" y="170955"/>
                  </a:lnTo>
                  <a:lnTo>
                    <a:pt x="427170" y="171955"/>
                  </a:lnTo>
                  <a:lnTo>
                    <a:pt x="426646" y="172688"/>
                  </a:lnTo>
                  <a:lnTo>
                    <a:pt x="425007" y="173593"/>
                  </a:lnTo>
                  <a:lnTo>
                    <a:pt x="424422" y="174639"/>
                  </a:lnTo>
                  <a:lnTo>
                    <a:pt x="423311" y="175792"/>
                  </a:lnTo>
                  <a:lnTo>
                    <a:pt x="422920" y="176419"/>
                  </a:lnTo>
                  <a:lnTo>
                    <a:pt x="422791" y="177452"/>
                  </a:lnTo>
                  <a:lnTo>
                    <a:pt x="422939" y="180796"/>
                  </a:lnTo>
                  <a:lnTo>
                    <a:pt x="425180" y="177948"/>
                  </a:lnTo>
                  <a:lnTo>
                    <a:pt x="428555" y="174469"/>
                  </a:lnTo>
                  <a:lnTo>
                    <a:pt x="430750" y="170518"/>
                  </a:lnTo>
                  <a:lnTo>
                    <a:pt x="427345" y="161733"/>
                  </a:lnTo>
                  <a:lnTo>
                    <a:pt x="427488" y="156366"/>
                  </a:lnTo>
                  <a:lnTo>
                    <a:pt x="429434" y="151896"/>
                  </a:lnTo>
                  <a:lnTo>
                    <a:pt x="432800" y="150002"/>
                  </a:lnTo>
                  <a:lnTo>
                    <a:pt x="435693" y="149403"/>
                  </a:lnTo>
                  <a:lnTo>
                    <a:pt x="442764" y="144616"/>
                  </a:lnTo>
                  <a:lnTo>
                    <a:pt x="445213" y="143708"/>
                  </a:lnTo>
                  <a:lnTo>
                    <a:pt x="446910" y="144012"/>
                  </a:lnTo>
                  <a:lnTo>
                    <a:pt x="450654" y="146329"/>
                  </a:lnTo>
                  <a:lnTo>
                    <a:pt x="455015" y="148122"/>
                  </a:lnTo>
                  <a:lnTo>
                    <a:pt x="459860" y="149435"/>
                  </a:lnTo>
                  <a:lnTo>
                    <a:pt x="464889" y="149853"/>
                  </a:lnTo>
                  <a:lnTo>
                    <a:pt x="469842" y="148960"/>
                  </a:lnTo>
                  <a:lnTo>
                    <a:pt x="468506" y="148360"/>
                  </a:lnTo>
                  <a:lnTo>
                    <a:pt x="465961" y="148328"/>
                  </a:lnTo>
                  <a:lnTo>
                    <a:pt x="464552" y="148104"/>
                  </a:lnTo>
                  <a:lnTo>
                    <a:pt x="463309" y="147526"/>
                  </a:lnTo>
                  <a:lnTo>
                    <a:pt x="462148" y="146280"/>
                  </a:lnTo>
                  <a:lnTo>
                    <a:pt x="461081" y="145493"/>
                  </a:lnTo>
                  <a:lnTo>
                    <a:pt x="456013" y="142576"/>
                  </a:lnTo>
                  <a:lnTo>
                    <a:pt x="454175" y="140542"/>
                  </a:lnTo>
                  <a:lnTo>
                    <a:pt x="453234" y="137567"/>
                  </a:lnTo>
                  <a:lnTo>
                    <a:pt x="453187" y="132504"/>
                  </a:lnTo>
                  <a:lnTo>
                    <a:pt x="456197" y="114764"/>
                  </a:lnTo>
                  <a:lnTo>
                    <a:pt x="456336" y="112556"/>
                  </a:lnTo>
                  <a:lnTo>
                    <a:pt x="455958" y="110599"/>
                  </a:lnTo>
                  <a:lnTo>
                    <a:pt x="454886" y="108730"/>
                  </a:lnTo>
                  <a:lnTo>
                    <a:pt x="449653" y="105358"/>
                  </a:lnTo>
                  <a:lnTo>
                    <a:pt x="448779" y="104383"/>
                  </a:lnTo>
                  <a:lnTo>
                    <a:pt x="449736" y="102129"/>
                  </a:lnTo>
                  <a:lnTo>
                    <a:pt x="454838" y="96921"/>
                  </a:lnTo>
                  <a:lnTo>
                    <a:pt x="456573" y="94664"/>
                  </a:lnTo>
                  <a:lnTo>
                    <a:pt x="458127" y="90243"/>
                  </a:lnTo>
                  <a:lnTo>
                    <a:pt x="459336" y="88957"/>
                  </a:lnTo>
                  <a:lnTo>
                    <a:pt x="461793" y="88447"/>
                  </a:lnTo>
                  <a:lnTo>
                    <a:pt x="461790" y="87573"/>
                  </a:lnTo>
                  <a:lnTo>
                    <a:pt x="455935" y="85295"/>
                  </a:lnTo>
                  <a:lnTo>
                    <a:pt x="451204" y="84608"/>
                  </a:lnTo>
                  <a:lnTo>
                    <a:pt x="448961" y="83598"/>
                  </a:lnTo>
                  <a:lnTo>
                    <a:pt x="446903" y="82202"/>
                  </a:lnTo>
                  <a:lnTo>
                    <a:pt x="445156" y="80659"/>
                  </a:lnTo>
                  <a:lnTo>
                    <a:pt x="443479" y="78689"/>
                  </a:lnTo>
                  <a:lnTo>
                    <a:pt x="443372" y="77690"/>
                  </a:lnTo>
                  <a:lnTo>
                    <a:pt x="443960" y="76750"/>
                  </a:lnTo>
                  <a:lnTo>
                    <a:pt x="444337" y="74905"/>
                  </a:lnTo>
                  <a:lnTo>
                    <a:pt x="443359" y="73713"/>
                  </a:lnTo>
                  <a:lnTo>
                    <a:pt x="441395" y="72911"/>
                  </a:lnTo>
                  <a:lnTo>
                    <a:pt x="440021" y="71689"/>
                  </a:lnTo>
                  <a:lnTo>
                    <a:pt x="440760" y="69249"/>
                  </a:lnTo>
                  <a:lnTo>
                    <a:pt x="438278" y="68887"/>
                  </a:lnTo>
                  <a:lnTo>
                    <a:pt x="436199" y="65004"/>
                  </a:lnTo>
                  <a:lnTo>
                    <a:pt x="428474" y="61278"/>
                  </a:lnTo>
                  <a:lnTo>
                    <a:pt x="426001" y="60511"/>
                  </a:lnTo>
                  <a:lnTo>
                    <a:pt x="420175" y="59828"/>
                  </a:lnTo>
                  <a:lnTo>
                    <a:pt x="417250" y="60263"/>
                  </a:lnTo>
                  <a:lnTo>
                    <a:pt x="412718" y="63268"/>
                  </a:lnTo>
                  <a:lnTo>
                    <a:pt x="409853" y="63225"/>
                  </a:lnTo>
                  <a:lnTo>
                    <a:pt x="406809" y="62642"/>
                  </a:lnTo>
                  <a:lnTo>
                    <a:pt x="404089" y="62473"/>
                  </a:lnTo>
                  <a:lnTo>
                    <a:pt x="402700" y="62847"/>
                  </a:lnTo>
                  <a:lnTo>
                    <a:pt x="401883" y="63425"/>
                  </a:lnTo>
                  <a:lnTo>
                    <a:pt x="401066" y="64170"/>
                  </a:lnTo>
                  <a:lnTo>
                    <a:pt x="399743" y="65054"/>
                  </a:lnTo>
                  <a:lnTo>
                    <a:pt x="398608" y="66447"/>
                  </a:lnTo>
                  <a:lnTo>
                    <a:pt x="398009" y="66889"/>
                  </a:lnTo>
                  <a:lnTo>
                    <a:pt x="397116" y="66885"/>
                  </a:lnTo>
                  <a:lnTo>
                    <a:pt x="396429" y="66390"/>
                  </a:lnTo>
                  <a:lnTo>
                    <a:pt x="395763" y="66031"/>
                  </a:lnTo>
                  <a:lnTo>
                    <a:pt x="394873" y="66475"/>
                  </a:lnTo>
                  <a:lnTo>
                    <a:pt x="391215" y="69542"/>
                  </a:lnTo>
                  <a:lnTo>
                    <a:pt x="388940" y="70788"/>
                  </a:lnTo>
                  <a:lnTo>
                    <a:pt x="386640" y="71337"/>
                  </a:lnTo>
                  <a:lnTo>
                    <a:pt x="383866" y="70703"/>
                  </a:lnTo>
                  <a:lnTo>
                    <a:pt x="381990" y="69219"/>
                  </a:lnTo>
                  <a:lnTo>
                    <a:pt x="380580" y="67711"/>
                  </a:lnTo>
                  <a:lnTo>
                    <a:pt x="379176" y="67035"/>
                  </a:lnTo>
                  <a:lnTo>
                    <a:pt x="378497" y="66416"/>
                  </a:lnTo>
                  <a:lnTo>
                    <a:pt x="377763" y="65006"/>
                  </a:lnTo>
                  <a:lnTo>
                    <a:pt x="377172" y="63387"/>
                  </a:lnTo>
                  <a:lnTo>
                    <a:pt x="376937" y="62171"/>
                  </a:lnTo>
                  <a:lnTo>
                    <a:pt x="377557" y="61666"/>
                  </a:lnTo>
                  <a:lnTo>
                    <a:pt x="378864" y="61479"/>
                  </a:lnTo>
                  <a:lnTo>
                    <a:pt x="380086" y="61114"/>
                  </a:lnTo>
                  <a:lnTo>
                    <a:pt x="380391" y="60029"/>
                  </a:lnTo>
                  <a:lnTo>
                    <a:pt x="378179" y="58038"/>
                  </a:lnTo>
                  <a:lnTo>
                    <a:pt x="374768" y="58681"/>
                  </a:lnTo>
                  <a:lnTo>
                    <a:pt x="371780" y="58915"/>
                  </a:lnTo>
                  <a:lnTo>
                    <a:pt x="370702" y="55676"/>
                  </a:lnTo>
                  <a:lnTo>
                    <a:pt x="369924" y="55683"/>
                  </a:lnTo>
                  <a:lnTo>
                    <a:pt x="368652" y="56507"/>
                  </a:lnTo>
                  <a:lnTo>
                    <a:pt x="367268" y="56248"/>
                  </a:lnTo>
                  <a:lnTo>
                    <a:pt x="366307" y="55049"/>
                  </a:lnTo>
                  <a:lnTo>
                    <a:pt x="366336" y="53092"/>
                  </a:lnTo>
                  <a:lnTo>
                    <a:pt x="369063" y="52381"/>
                  </a:lnTo>
                  <a:lnTo>
                    <a:pt x="370334" y="51433"/>
                  </a:lnTo>
                  <a:lnTo>
                    <a:pt x="369886" y="49490"/>
                  </a:lnTo>
                  <a:lnTo>
                    <a:pt x="368542" y="48700"/>
                  </a:lnTo>
                  <a:lnTo>
                    <a:pt x="365234" y="49708"/>
                  </a:lnTo>
                  <a:lnTo>
                    <a:pt x="363719" y="49545"/>
                  </a:lnTo>
                  <a:lnTo>
                    <a:pt x="363056" y="48250"/>
                  </a:lnTo>
                  <a:lnTo>
                    <a:pt x="363452" y="46831"/>
                  </a:lnTo>
                  <a:lnTo>
                    <a:pt x="363414" y="45665"/>
                  </a:lnTo>
                  <a:lnTo>
                    <a:pt x="361592" y="45192"/>
                  </a:lnTo>
                  <a:lnTo>
                    <a:pt x="359659" y="44929"/>
                  </a:lnTo>
                  <a:lnTo>
                    <a:pt x="356433" y="43773"/>
                  </a:lnTo>
                  <a:lnTo>
                    <a:pt x="354552" y="43510"/>
                  </a:lnTo>
                  <a:lnTo>
                    <a:pt x="353370" y="43802"/>
                  </a:lnTo>
                  <a:lnTo>
                    <a:pt x="350500" y="45017"/>
                  </a:lnTo>
                  <a:lnTo>
                    <a:pt x="349392" y="45308"/>
                  </a:lnTo>
                  <a:lnTo>
                    <a:pt x="343249" y="44568"/>
                  </a:lnTo>
                  <a:lnTo>
                    <a:pt x="343028" y="44113"/>
                  </a:lnTo>
                  <a:lnTo>
                    <a:pt x="344090" y="43123"/>
                  </a:lnTo>
                  <a:lnTo>
                    <a:pt x="345943" y="42168"/>
                  </a:lnTo>
                  <a:lnTo>
                    <a:pt x="347986" y="41918"/>
                  </a:lnTo>
                  <a:lnTo>
                    <a:pt x="346031" y="38472"/>
                  </a:lnTo>
                  <a:lnTo>
                    <a:pt x="347413" y="38458"/>
                  </a:lnTo>
                  <a:lnTo>
                    <a:pt x="350164" y="39743"/>
                  </a:lnTo>
                  <a:lnTo>
                    <a:pt x="352318" y="40211"/>
                  </a:lnTo>
                  <a:lnTo>
                    <a:pt x="353334" y="38400"/>
                  </a:lnTo>
                  <a:lnTo>
                    <a:pt x="352196" y="35986"/>
                  </a:lnTo>
                  <a:lnTo>
                    <a:pt x="350483" y="33276"/>
                  </a:lnTo>
                  <a:lnTo>
                    <a:pt x="349728" y="30536"/>
                  </a:lnTo>
                  <a:lnTo>
                    <a:pt x="350716" y="30838"/>
                  </a:lnTo>
                  <a:lnTo>
                    <a:pt x="353484" y="31228"/>
                  </a:lnTo>
                  <a:lnTo>
                    <a:pt x="354475" y="31770"/>
                  </a:lnTo>
                  <a:lnTo>
                    <a:pt x="356051" y="32931"/>
                  </a:lnTo>
                  <a:lnTo>
                    <a:pt x="356847" y="32309"/>
                  </a:lnTo>
                  <a:lnTo>
                    <a:pt x="357099" y="31120"/>
                  </a:lnTo>
                  <a:lnTo>
                    <a:pt x="357054" y="30465"/>
                  </a:lnTo>
                  <a:lnTo>
                    <a:pt x="356206" y="29599"/>
                  </a:lnTo>
                  <a:lnTo>
                    <a:pt x="356766" y="27866"/>
                  </a:lnTo>
                  <a:lnTo>
                    <a:pt x="357797" y="26670"/>
                  </a:lnTo>
                  <a:lnTo>
                    <a:pt x="358343" y="27362"/>
                  </a:lnTo>
                  <a:lnTo>
                    <a:pt x="358785" y="28263"/>
                  </a:lnTo>
                  <a:lnTo>
                    <a:pt x="360699" y="30213"/>
                  </a:lnTo>
                  <a:lnTo>
                    <a:pt x="364695" y="36171"/>
                  </a:lnTo>
                  <a:lnTo>
                    <a:pt x="365238" y="36759"/>
                  </a:lnTo>
                  <a:lnTo>
                    <a:pt x="366088" y="36565"/>
                  </a:lnTo>
                  <a:lnTo>
                    <a:pt x="368057" y="35611"/>
                  </a:lnTo>
                  <a:lnTo>
                    <a:pt x="370703" y="33495"/>
                  </a:lnTo>
                  <a:lnTo>
                    <a:pt x="370607" y="31342"/>
                  </a:lnTo>
                  <a:lnTo>
                    <a:pt x="369419" y="28917"/>
                  </a:lnTo>
                  <a:lnTo>
                    <a:pt x="368788" y="26008"/>
                  </a:lnTo>
                  <a:lnTo>
                    <a:pt x="371102" y="27133"/>
                  </a:lnTo>
                  <a:lnTo>
                    <a:pt x="371491" y="26120"/>
                  </a:lnTo>
                  <a:lnTo>
                    <a:pt x="370509" y="23371"/>
                  </a:lnTo>
                  <a:lnTo>
                    <a:pt x="370422" y="21196"/>
                  </a:lnTo>
                  <a:lnTo>
                    <a:pt x="370931" y="21078"/>
                  </a:lnTo>
                  <a:lnTo>
                    <a:pt x="372277" y="21867"/>
                  </a:lnTo>
                  <a:lnTo>
                    <a:pt x="374607" y="22378"/>
                  </a:lnTo>
                  <a:lnTo>
                    <a:pt x="375622" y="23327"/>
                  </a:lnTo>
                  <a:lnTo>
                    <a:pt x="376850" y="25419"/>
                  </a:lnTo>
                  <a:lnTo>
                    <a:pt x="378503" y="27507"/>
                  </a:lnTo>
                  <a:lnTo>
                    <a:pt x="382751" y="29075"/>
                  </a:lnTo>
                  <a:lnTo>
                    <a:pt x="382270" y="32347"/>
                  </a:lnTo>
                  <a:lnTo>
                    <a:pt x="383817" y="33729"/>
                  </a:lnTo>
                  <a:lnTo>
                    <a:pt x="385123" y="33178"/>
                  </a:lnTo>
                  <a:lnTo>
                    <a:pt x="386393" y="31752"/>
                  </a:lnTo>
                  <a:lnTo>
                    <a:pt x="387450" y="31120"/>
                  </a:lnTo>
                  <a:lnTo>
                    <a:pt x="388176" y="32821"/>
                  </a:lnTo>
                  <a:lnTo>
                    <a:pt x="387950" y="33634"/>
                  </a:lnTo>
                  <a:lnTo>
                    <a:pt x="386727" y="35871"/>
                  </a:lnTo>
                  <a:lnTo>
                    <a:pt x="386451" y="36768"/>
                  </a:lnTo>
                  <a:lnTo>
                    <a:pt x="386602" y="37870"/>
                  </a:lnTo>
                  <a:lnTo>
                    <a:pt x="387194" y="39822"/>
                  </a:lnTo>
                  <a:lnTo>
                    <a:pt x="387347" y="41133"/>
                  </a:lnTo>
                  <a:lnTo>
                    <a:pt x="386578" y="44979"/>
                  </a:lnTo>
                  <a:lnTo>
                    <a:pt x="386609" y="46884"/>
                  </a:lnTo>
                  <a:lnTo>
                    <a:pt x="387819" y="47666"/>
                  </a:lnTo>
                  <a:lnTo>
                    <a:pt x="388484" y="47900"/>
                  </a:lnTo>
                  <a:lnTo>
                    <a:pt x="388850" y="48282"/>
                  </a:lnTo>
                  <a:lnTo>
                    <a:pt x="389234" y="48362"/>
                  </a:lnTo>
                  <a:lnTo>
                    <a:pt x="390000" y="47649"/>
                  </a:lnTo>
                  <a:lnTo>
                    <a:pt x="390119" y="46773"/>
                  </a:lnTo>
                  <a:lnTo>
                    <a:pt x="389719" y="45736"/>
                  </a:lnTo>
                  <a:lnTo>
                    <a:pt x="389671" y="44529"/>
                  </a:lnTo>
                  <a:lnTo>
                    <a:pt x="390848" y="43198"/>
                  </a:lnTo>
                  <a:lnTo>
                    <a:pt x="392441" y="46121"/>
                  </a:lnTo>
                  <a:lnTo>
                    <a:pt x="392211" y="49880"/>
                  </a:lnTo>
                  <a:lnTo>
                    <a:pt x="392418" y="53584"/>
                  </a:lnTo>
                  <a:lnTo>
                    <a:pt x="395256" y="56342"/>
                  </a:lnTo>
                  <a:lnTo>
                    <a:pt x="398986" y="56815"/>
                  </a:lnTo>
                  <a:lnTo>
                    <a:pt x="398881" y="54432"/>
                  </a:lnTo>
                  <a:lnTo>
                    <a:pt x="397401" y="51216"/>
                  </a:lnTo>
                  <a:lnTo>
                    <a:pt x="396965" y="49272"/>
                  </a:lnTo>
                  <a:lnTo>
                    <a:pt x="398916" y="49040"/>
                  </a:lnTo>
                  <a:lnTo>
                    <a:pt x="400542" y="50183"/>
                  </a:lnTo>
                  <a:lnTo>
                    <a:pt x="401894" y="50850"/>
                  </a:lnTo>
                  <a:lnTo>
                    <a:pt x="403070" y="49228"/>
                  </a:lnTo>
                  <a:lnTo>
                    <a:pt x="402991" y="47720"/>
                  </a:lnTo>
                  <a:lnTo>
                    <a:pt x="402049" y="46353"/>
                  </a:lnTo>
                  <a:lnTo>
                    <a:pt x="399639" y="44080"/>
                  </a:lnTo>
                  <a:lnTo>
                    <a:pt x="398858" y="43711"/>
                  </a:lnTo>
                  <a:lnTo>
                    <a:pt x="398162" y="43924"/>
                  </a:lnTo>
                  <a:lnTo>
                    <a:pt x="397520" y="43960"/>
                  </a:lnTo>
                  <a:lnTo>
                    <a:pt x="396934" y="43152"/>
                  </a:lnTo>
                  <a:lnTo>
                    <a:pt x="396984" y="42663"/>
                  </a:lnTo>
                  <a:lnTo>
                    <a:pt x="397663" y="41461"/>
                  </a:lnTo>
                  <a:lnTo>
                    <a:pt x="397877" y="40616"/>
                  </a:lnTo>
                  <a:lnTo>
                    <a:pt x="397930" y="38649"/>
                  </a:lnTo>
                  <a:lnTo>
                    <a:pt x="397735" y="37089"/>
                  </a:lnTo>
                  <a:lnTo>
                    <a:pt x="397145" y="35563"/>
                  </a:lnTo>
                  <a:lnTo>
                    <a:pt x="396013" y="33636"/>
                  </a:lnTo>
                  <a:lnTo>
                    <a:pt x="397190" y="32087"/>
                  </a:lnTo>
                  <a:lnTo>
                    <a:pt x="396241" y="29430"/>
                  </a:lnTo>
                  <a:lnTo>
                    <a:pt x="394420" y="26924"/>
                  </a:lnTo>
                  <a:lnTo>
                    <a:pt x="392971" y="25811"/>
                  </a:lnTo>
                  <a:lnTo>
                    <a:pt x="391624" y="24510"/>
                  </a:lnTo>
                  <a:lnTo>
                    <a:pt x="391692" y="21950"/>
                  </a:lnTo>
                  <a:lnTo>
                    <a:pt x="393367" y="20199"/>
                  </a:lnTo>
                  <a:lnTo>
                    <a:pt x="396824" y="21329"/>
                  </a:lnTo>
                  <a:lnTo>
                    <a:pt x="398184" y="23130"/>
                  </a:lnTo>
                  <a:lnTo>
                    <a:pt x="399193" y="25432"/>
                  </a:lnTo>
                  <a:lnTo>
                    <a:pt x="400450" y="27442"/>
                  </a:lnTo>
                  <a:lnTo>
                    <a:pt x="402585" y="28281"/>
                  </a:lnTo>
                  <a:lnTo>
                    <a:pt x="403588" y="29429"/>
                  </a:lnTo>
                  <a:lnTo>
                    <a:pt x="405432" y="35036"/>
                  </a:lnTo>
                  <a:lnTo>
                    <a:pt x="406585" y="37058"/>
                  </a:lnTo>
                  <a:lnTo>
                    <a:pt x="409272" y="38601"/>
                  </a:lnTo>
                  <a:lnTo>
                    <a:pt x="409608" y="36933"/>
                  </a:lnTo>
                  <a:lnTo>
                    <a:pt x="408287" y="32238"/>
                  </a:lnTo>
                  <a:lnTo>
                    <a:pt x="407577" y="26977"/>
                  </a:lnTo>
                  <a:lnTo>
                    <a:pt x="408232" y="25016"/>
                  </a:lnTo>
                  <a:lnTo>
                    <a:pt x="410867" y="23854"/>
                  </a:lnTo>
                  <a:lnTo>
                    <a:pt x="412417" y="24010"/>
                  </a:lnTo>
                  <a:lnTo>
                    <a:pt x="412982" y="24683"/>
                  </a:lnTo>
                  <a:lnTo>
                    <a:pt x="413606" y="24929"/>
                  </a:lnTo>
                  <a:lnTo>
                    <a:pt x="415233" y="23826"/>
                  </a:lnTo>
                  <a:lnTo>
                    <a:pt x="415188" y="23118"/>
                  </a:lnTo>
                  <a:lnTo>
                    <a:pt x="415804" y="21200"/>
                  </a:lnTo>
                  <a:close/>
                  <a:moveTo>
                    <a:pt x="981198" y="11535"/>
                  </a:moveTo>
                  <a:lnTo>
                    <a:pt x="981312" y="14194"/>
                  </a:lnTo>
                  <a:lnTo>
                    <a:pt x="979091" y="20962"/>
                  </a:lnTo>
                  <a:lnTo>
                    <a:pt x="977277" y="26584"/>
                  </a:lnTo>
                  <a:lnTo>
                    <a:pt x="975472" y="31247"/>
                  </a:lnTo>
                  <a:lnTo>
                    <a:pt x="974946" y="35305"/>
                  </a:lnTo>
                  <a:lnTo>
                    <a:pt x="973880" y="35707"/>
                  </a:lnTo>
                  <a:lnTo>
                    <a:pt x="973421" y="35957"/>
                  </a:lnTo>
                  <a:lnTo>
                    <a:pt x="973141" y="35919"/>
                  </a:lnTo>
                  <a:lnTo>
                    <a:pt x="970261" y="37345"/>
                  </a:lnTo>
                  <a:lnTo>
                    <a:pt x="968754" y="41537"/>
                  </a:lnTo>
                  <a:lnTo>
                    <a:pt x="964915" y="45303"/>
                  </a:lnTo>
                  <a:lnTo>
                    <a:pt x="963298" y="50908"/>
                  </a:lnTo>
                  <a:lnTo>
                    <a:pt x="961343" y="51373"/>
                  </a:lnTo>
                  <a:lnTo>
                    <a:pt x="958463" y="56880"/>
                  </a:lnTo>
                  <a:lnTo>
                    <a:pt x="952358" y="63385"/>
                  </a:lnTo>
                  <a:lnTo>
                    <a:pt x="951366" y="65092"/>
                  </a:lnTo>
                  <a:lnTo>
                    <a:pt x="949998" y="65548"/>
                  </a:lnTo>
                  <a:lnTo>
                    <a:pt x="949717" y="64585"/>
                  </a:lnTo>
                  <a:lnTo>
                    <a:pt x="948943" y="63901"/>
                  </a:lnTo>
                  <a:lnTo>
                    <a:pt x="948064" y="64269"/>
                  </a:lnTo>
                  <a:lnTo>
                    <a:pt x="946092" y="66535"/>
                  </a:lnTo>
                  <a:lnTo>
                    <a:pt x="944056" y="65543"/>
                  </a:lnTo>
                  <a:lnTo>
                    <a:pt x="946216" y="63950"/>
                  </a:lnTo>
                  <a:lnTo>
                    <a:pt x="946914" y="62334"/>
                  </a:lnTo>
                  <a:lnTo>
                    <a:pt x="944687" y="61050"/>
                  </a:lnTo>
                  <a:lnTo>
                    <a:pt x="946654" y="59263"/>
                  </a:lnTo>
                  <a:lnTo>
                    <a:pt x="950772" y="56555"/>
                  </a:lnTo>
                  <a:lnTo>
                    <a:pt x="954760" y="53873"/>
                  </a:lnTo>
                  <a:lnTo>
                    <a:pt x="955183" y="52726"/>
                  </a:lnTo>
                  <a:lnTo>
                    <a:pt x="957336" y="50410"/>
                  </a:lnTo>
                  <a:lnTo>
                    <a:pt x="957196" y="47374"/>
                  </a:lnTo>
                  <a:lnTo>
                    <a:pt x="958097" y="44994"/>
                  </a:lnTo>
                  <a:lnTo>
                    <a:pt x="962157" y="38835"/>
                  </a:lnTo>
                  <a:lnTo>
                    <a:pt x="966997" y="32592"/>
                  </a:lnTo>
                  <a:lnTo>
                    <a:pt x="971375" y="31558"/>
                  </a:lnTo>
                  <a:lnTo>
                    <a:pt x="972983" y="26796"/>
                  </a:lnTo>
                  <a:lnTo>
                    <a:pt x="974277" y="24328"/>
                  </a:lnTo>
                  <a:lnTo>
                    <a:pt x="974504" y="21265"/>
                  </a:lnTo>
                  <a:lnTo>
                    <a:pt x="976012" y="19992"/>
                  </a:lnTo>
                  <a:lnTo>
                    <a:pt x="977062" y="19106"/>
                  </a:lnTo>
                  <a:lnTo>
                    <a:pt x="977570" y="17197"/>
                  </a:lnTo>
                  <a:lnTo>
                    <a:pt x="975542" y="15437"/>
                  </a:lnTo>
                  <a:lnTo>
                    <a:pt x="978131" y="12795"/>
                  </a:lnTo>
                  <a:lnTo>
                    <a:pt x="978614" y="13202"/>
                  </a:lnTo>
                  <a:lnTo>
                    <a:pt x="979016" y="13410"/>
                  </a:lnTo>
                  <a:lnTo>
                    <a:pt x="979429" y="13555"/>
                  </a:lnTo>
                  <a:lnTo>
                    <a:pt x="979862" y="13794"/>
                  </a:lnTo>
                  <a:lnTo>
                    <a:pt x="980360" y="12473"/>
                  </a:lnTo>
                  <a:close/>
                  <a:moveTo>
                    <a:pt x="449248" y="0"/>
                  </a:moveTo>
                  <a:lnTo>
                    <a:pt x="448765" y="1698"/>
                  </a:lnTo>
                  <a:lnTo>
                    <a:pt x="447088" y="4016"/>
                  </a:lnTo>
                  <a:lnTo>
                    <a:pt x="446719" y="5671"/>
                  </a:lnTo>
                  <a:lnTo>
                    <a:pt x="446983" y="7335"/>
                  </a:lnTo>
                  <a:lnTo>
                    <a:pt x="447612" y="9070"/>
                  </a:lnTo>
                  <a:lnTo>
                    <a:pt x="449286" y="12215"/>
                  </a:lnTo>
                  <a:lnTo>
                    <a:pt x="448486" y="12218"/>
                  </a:lnTo>
                  <a:lnTo>
                    <a:pt x="449310" y="13380"/>
                  </a:lnTo>
                  <a:lnTo>
                    <a:pt x="450179" y="14978"/>
                  </a:lnTo>
                  <a:lnTo>
                    <a:pt x="450839" y="16620"/>
                  </a:lnTo>
                  <a:lnTo>
                    <a:pt x="451124" y="17950"/>
                  </a:lnTo>
                  <a:lnTo>
                    <a:pt x="450755" y="19731"/>
                  </a:lnTo>
                  <a:lnTo>
                    <a:pt x="449871" y="19975"/>
                  </a:lnTo>
                  <a:lnTo>
                    <a:pt x="448698" y="19980"/>
                  </a:lnTo>
                  <a:lnTo>
                    <a:pt x="447578" y="21026"/>
                  </a:lnTo>
                  <a:lnTo>
                    <a:pt x="447119" y="23671"/>
                  </a:lnTo>
                  <a:lnTo>
                    <a:pt x="449023" y="24349"/>
                  </a:lnTo>
                  <a:lnTo>
                    <a:pt x="451768" y="24691"/>
                  </a:lnTo>
                  <a:lnTo>
                    <a:pt x="453768" y="26243"/>
                  </a:lnTo>
                  <a:lnTo>
                    <a:pt x="451029" y="27784"/>
                  </a:lnTo>
                  <a:lnTo>
                    <a:pt x="451034" y="29481"/>
                  </a:lnTo>
                  <a:lnTo>
                    <a:pt x="452173" y="31869"/>
                  </a:lnTo>
                  <a:lnTo>
                    <a:pt x="452923" y="35488"/>
                  </a:lnTo>
                  <a:lnTo>
                    <a:pt x="452247" y="38821"/>
                  </a:lnTo>
                  <a:lnTo>
                    <a:pt x="449573" y="44412"/>
                  </a:lnTo>
                  <a:lnTo>
                    <a:pt x="449398" y="48160"/>
                  </a:lnTo>
                  <a:lnTo>
                    <a:pt x="445033" y="43808"/>
                  </a:lnTo>
                  <a:lnTo>
                    <a:pt x="444468" y="39461"/>
                  </a:lnTo>
                  <a:lnTo>
                    <a:pt x="443063" y="35565"/>
                  </a:lnTo>
                  <a:lnTo>
                    <a:pt x="441077" y="32077"/>
                  </a:lnTo>
                  <a:lnTo>
                    <a:pt x="435755" y="25455"/>
                  </a:lnTo>
                  <a:lnTo>
                    <a:pt x="435293" y="24583"/>
                  </a:lnTo>
                  <a:lnTo>
                    <a:pt x="435850" y="23373"/>
                  </a:lnTo>
                  <a:lnTo>
                    <a:pt x="436889" y="22889"/>
                  </a:lnTo>
                  <a:lnTo>
                    <a:pt x="438042" y="22592"/>
                  </a:lnTo>
                  <a:lnTo>
                    <a:pt x="438850" y="21942"/>
                  </a:lnTo>
                  <a:lnTo>
                    <a:pt x="438917" y="20360"/>
                  </a:lnTo>
                  <a:lnTo>
                    <a:pt x="438078" y="15203"/>
                  </a:lnTo>
                  <a:lnTo>
                    <a:pt x="437513" y="14103"/>
                  </a:lnTo>
                  <a:lnTo>
                    <a:pt x="436014" y="13560"/>
                  </a:lnTo>
                  <a:lnTo>
                    <a:pt x="434949" y="12244"/>
                  </a:lnTo>
                  <a:lnTo>
                    <a:pt x="434069" y="10646"/>
                  </a:lnTo>
                  <a:lnTo>
                    <a:pt x="433097" y="9267"/>
                  </a:lnTo>
                  <a:lnTo>
                    <a:pt x="432509" y="7959"/>
                  </a:lnTo>
                  <a:lnTo>
                    <a:pt x="434341" y="8230"/>
                  </a:lnTo>
                  <a:lnTo>
                    <a:pt x="436736" y="9217"/>
                  </a:lnTo>
                  <a:lnTo>
                    <a:pt x="437936" y="10116"/>
                  </a:lnTo>
                  <a:lnTo>
                    <a:pt x="438900" y="9310"/>
                  </a:lnTo>
                  <a:lnTo>
                    <a:pt x="441020" y="8914"/>
                  </a:lnTo>
                  <a:lnTo>
                    <a:pt x="443139" y="8217"/>
                  </a:lnTo>
                  <a:lnTo>
                    <a:pt x="444111" y="6600"/>
                  </a:lnTo>
                  <a:lnTo>
                    <a:pt x="444311" y="4091"/>
                  </a:lnTo>
                  <a:lnTo>
                    <a:pt x="445083" y="1778"/>
                  </a:lnTo>
                  <a:lnTo>
                    <a:pt x="446639" y="24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8" name="Freeform 47">
              <a:extLst>
                <a:ext uri="{FF2B5EF4-FFF2-40B4-BE49-F238E27FC236}">
                  <a16:creationId xmlns:a16="http://schemas.microsoft.com/office/drawing/2014/main" id="{4758D628-EF5A-ECC1-10D4-6CE1382D5757}"/>
                </a:ext>
              </a:extLst>
            </p:cNvPr>
            <p:cNvSpPr>
              <a:spLocks noChangeAspect="1"/>
            </p:cNvSpPr>
            <p:nvPr>
              <p:custDataLst>
                <p:tags r:id="rId3"/>
              </p:custDataLst>
            </p:nvPr>
          </p:nvSpPr>
          <p:spPr>
            <a:xfrm>
              <a:off x="2231296" y="2257208"/>
              <a:ext cx="1880655" cy="2852327"/>
            </a:xfrm>
            <a:custGeom>
              <a:avLst/>
              <a:gdLst/>
              <a:ahLst/>
              <a:cxnLst/>
              <a:rect l="l" t="t" r="r" b="b"/>
              <a:pathLst>
                <a:path w="1880655" h="2852327">
                  <a:moveTo>
                    <a:pt x="436829" y="2494865"/>
                  </a:moveTo>
                  <a:lnTo>
                    <a:pt x="437704" y="2497798"/>
                  </a:lnTo>
                  <a:lnTo>
                    <a:pt x="440163" y="2503142"/>
                  </a:lnTo>
                  <a:lnTo>
                    <a:pt x="440846" y="2506049"/>
                  </a:lnTo>
                  <a:lnTo>
                    <a:pt x="439042" y="2505694"/>
                  </a:lnTo>
                  <a:lnTo>
                    <a:pt x="438512" y="2505494"/>
                  </a:lnTo>
                  <a:lnTo>
                    <a:pt x="437718" y="2502570"/>
                  </a:lnTo>
                  <a:lnTo>
                    <a:pt x="436398" y="2499468"/>
                  </a:lnTo>
                  <a:lnTo>
                    <a:pt x="435722" y="2496720"/>
                  </a:lnTo>
                  <a:close/>
                  <a:moveTo>
                    <a:pt x="419134" y="2476950"/>
                  </a:moveTo>
                  <a:lnTo>
                    <a:pt x="421193" y="2477465"/>
                  </a:lnTo>
                  <a:lnTo>
                    <a:pt x="422346" y="2478106"/>
                  </a:lnTo>
                  <a:lnTo>
                    <a:pt x="420391" y="2479990"/>
                  </a:lnTo>
                  <a:lnTo>
                    <a:pt x="418722" y="2481164"/>
                  </a:lnTo>
                  <a:lnTo>
                    <a:pt x="416017" y="2480740"/>
                  </a:lnTo>
                  <a:lnTo>
                    <a:pt x="412737" y="2481739"/>
                  </a:lnTo>
                  <a:lnTo>
                    <a:pt x="410649" y="2481899"/>
                  </a:lnTo>
                  <a:lnTo>
                    <a:pt x="412347" y="2480051"/>
                  </a:lnTo>
                  <a:lnTo>
                    <a:pt x="414953" y="2479818"/>
                  </a:lnTo>
                  <a:lnTo>
                    <a:pt x="415685" y="2477704"/>
                  </a:lnTo>
                  <a:close/>
                  <a:moveTo>
                    <a:pt x="152197" y="2047625"/>
                  </a:moveTo>
                  <a:lnTo>
                    <a:pt x="150579" y="2049912"/>
                  </a:lnTo>
                  <a:lnTo>
                    <a:pt x="149111" y="2052684"/>
                  </a:lnTo>
                  <a:lnTo>
                    <a:pt x="147863" y="2054187"/>
                  </a:lnTo>
                  <a:lnTo>
                    <a:pt x="147134" y="2055826"/>
                  </a:lnTo>
                  <a:lnTo>
                    <a:pt x="146223" y="2056333"/>
                  </a:lnTo>
                  <a:lnTo>
                    <a:pt x="145502" y="2054054"/>
                  </a:lnTo>
                  <a:lnTo>
                    <a:pt x="144965" y="2052035"/>
                  </a:lnTo>
                  <a:lnTo>
                    <a:pt x="147514" y="2051124"/>
                  </a:lnTo>
                  <a:lnTo>
                    <a:pt x="148220" y="2049779"/>
                  </a:lnTo>
                  <a:lnTo>
                    <a:pt x="148961" y="2048211"/>
                  </a:lnTo>
                  <a:lnTo>
                    <a:pt x="150607" y="2047876"/>
                  </a:lnTo>
                  <a:close/>
                  <a:moveTo>
                    <a:pt x="3725" y="1681945"/>
                  </a:moveTo>
                  <a:lnTo>
                    <a:pt x="5042" y="1683294"/>
                  </a:lnTo>
                  <a:lnTo>
                    <a:pt x="6681" y="1682868"/>
                  </a:lnTo>
                  <a:lnTo>
                    <a:pt x="8291" y="1682189"/>
                  </a:lnTo>
                  <a:lnTo>
                    <a:pt x="9488" y="1682826"/>
                  </a:lnTo>
                  <a:lnTo>
                    <a:pt x="9507" y="1683931"/>
                  </a:lnTo>
                  <a:lnTo>
                    <a:pt x="10008" y="1687433"/>
                  </a:lnTo>
                  <a:lnTo>
                    <a:pt x="10419" y="1690181"/>
                  </a:lnTo>
                  <a:lnTo>
                    <a:pt x="12724" y="1694600"/>
                  </a:lnTo>
                  <a:lnTo>
                    <a:pt x="16183" y="1699403"/>
                  </a:lnTo>
                  <a:lnTo>
                    <a:pt x="17974" y="1705877"/>
                  </a:lnTo>
                  <a:lnTo>
                    <a:pt x="18822" y="1710531"/>
                  </a:lnTo>
                  <a:lnTo>
                    <a:pt x="21664" y="1714026"/>
                  </a:lnTo>
                  <a:lnTo>
                    <a:pt x="24758" y="1720006"/>
                  </a:lnTo>
                  <a:lnTo>
                    <a:pt x="28966" y="1726118"/>
                  </a:lnTo>
                  <a:lnTo>
                    <a:pt x="31971" y="1730766"/>
                  </a:lnTo>
                  <a:lnTo>
                    <a:pt x="30484" y="1737862"/>
                  </a:lnTo>
                  <a:lnTo>
                    <a:pt x="31033" y="1741154"/>
                  </a:lnTo>
                  <a:lnTo>
                    <a:pt x="34480" y="1741354"/>
                  </a:lnTo>
                  <a:lnTo>
                    <a:pt x="33826" y="1740608"/>
                  </a:lnTo>
                  <a:lnTo>
                    <a:pt x="32984" y="1739376"/>
                  </a:lnTo>
                  <a:lnTo>
                    <a:pt x="32511" y="1738882"/>
                  </a:lnTo>
                  <a:lnTo>
                    <a:pt x="33987" y="1738419"/>
                  </a:lnTo>
                  <a:lnTo>
                    <a:pt x="35406" y="1739839"/>
                  </a:lnTo>
                  <a:lnTo>
                    <a:pt x="36849" y="1742029"/>
                  </a:lnTo>
                  <a:lnTo>
                    <a:pt x="38435" y="1743863"/>
                  </a:lnTo>
                  <a:lnTo>
                    <a:pt x="39446" y="1744778"/>
                  </a:lnTo>
                  <a:lnTo>
                    <a:pt x="41251" y="1746878"/>
                  </a:lnTo>
                  <a:lnTo>
                    <a:pt x="42241" y="1747785"/>
                  </a:lnTo>
                  <a:lnTo>
                    <a:pt x="43066" y="1748912"/>
                  </a:lnTo>
                  <a:lnTo>
                    <a:pt x="43878" y="1751774"/>
                  </a:lnTo>
                  <a:lnTo>
                    <a:pt x="44561" y="1752838"/>
                  </a:lnTo>
                  <a:lnTo>
                    <a:pt x="45809" y="1754930"/>
                  </a:lnTo>
                  <a:lnTo>
                    <a:pt x="46324" y="1757883"/>
                  </a:lnTo>
                  <a:lnTo>
                    <a:pt x="46044" y="1760640"/>
                  </a:lnTo>
                  <a:lnTo>
                    <a:pt x="44911" y="1762264"/>
                  </a:lnTo>
                  <a:lnTo>
                    <a:pt x="43604" y="1761978"/>
                  </a:lnTo>
                  <a:lnTo>
                    <a:pt x="41262" y="1760975"/>
                  </a:lnTo>
                  <a:lnTo>
                    <a:pt x="39858" y="1756840"/>
                  </a:lnTo>
                  <a:lnTo>
                    <a:pt x="37391" y="1752136"/>
                  </a:lnTo>
                  <a:lnTo>
                    <a:pt x="34704" y="1749843"/>
                  </a:lnTo>
                  <a:lnTo>
                    <a:pt x="33615" y="1748726"/>
                  </a:lnTo>
                  <a:lnTo>
                    <a:pt x="27358" y="1742034"/>
                  </a:lnTo>
                  <a:lnTo>
                    <a:pt x="22712" y="1739414"/>
                  </a:lnTo>
                  <a:lnTo>
                    <a:pt x="16988" y="1727781"/>
                  </a:lnTo>
                  <a:lnTo>
                    <a:pt x="10537" y="1722063"/>
                  </a:lnTo>
                  <a:lnTo>
                    <a:pt x="8907" y="1719548"/>
                  </a:lnTo>
                  <a:lnTo>
                    <a:pt x="9740" y="1718164"/>
                  </a:lnTo>
                  <a:lnTo>
                    <a:pt x="9632" y="1716976"/>
                  </a:lnTo>
                  <a:lnTo>
                    <a:pt x="7494" y="1709784"/>
                  </a:lnTo>
                  <a:lnTo>
                    <a:pt x="2181" y="1701914"/>
                  </a:lnTo>
                  <a:lnTo>
                    <a:pt x="1117" y="1694882"/>
                  </a:lnTo>
                  <a:lnTo>
                    <a:pt x="1051" y="1692493"/>
                  </a:lnTo>
                  <a:lnTo>
                    <a:pt x="0" y="1687984"/>
                  </a:lnTo>
                  <a:lnTo>
                    <a:pt x="1073" y="1685614"/>
                  </a:lnTo>
                  <a:lnTo>
                    <a:pt x="2387" y="1683399"/>
                  </a:lnTo>
                  <a:close/>
                  <a:moveTo>
                    <a:pt x="12394" y="1617987"/>
                  </a:moveTo>
                  <a:lnTo>
                    <a:pt x="12275" y="1622665"/>
                  </a:lnTo>
                  <a:lnTo>
                    <a:pt x="12579" y="1625049"/>
                  </a:lnTo>
                  <a:lnTo>
                    <a:pt x="13207" y="1625993"/>
                  </a:lnTo>
                  <a:lnTo>
                    <a:pt x="12379" y="1627297"/>
                  </a:lnTo>
                  <a:lnTo>
                    <a:pt x="12510" y="1630042"/>
                  </a:lnTo>
                  <a:lnTo>
                    <a:pt x="13325" y="1635153"/>
                  </a:lnTo>
                  <a:lnTo>
                    <a:pt x="12992" y="1637337"/>
                  </a:lnTo>
                  <a:lnTo>
                    <a:pt x="11630" y="1642053"/>
                  </a:lnTo>
                  <a:lnTo>
                    <a:pt x="11498" y="1643990"/>
                  </a:lnTo>
                  <a:lnTo>
                    <a:pt x="12288" y="1648792"/>
                  </a:lnTo>
                  <a:lnTo>
                    <a:pt x="12418" y="1651139"/>
                  </a:lnTo>
                  <a:lnTo>
                    <a:pt x="12128" y="1653339"/>
                  </a:lnTo>
                  <a:lnTo>
                    <a:pt x="11424" y="1653451"/>
                  </a:lnTo>
                  <a:lnTo>
                    <a:pt x="10585" y="1652369"/>
                  </a:lnTo>
                  <a:lnTo>
                    <a:pt x="10302" y="1651822"/>
                  </a:lnTo>
                  <a:lnTo>
                    <a:pt x="9346" y="1648919"/>
                  </a:lnTo>
                  <a:lnTo>
                    <a:pt x="10770" y="1639457"/>
                  </a:lnTo>
                  <a:lnTo>
                    <a:pt x="10933" y="1635040"/>
                  </a:lnTo>
                  <a:lnTo>
                    <a:pt x="9031" y="1625529"/>
                  </a:lnTo>
                  <a:lnTo>
                    <a:pt x="9435" y="1621052"/>
                  </a:lnTo>
                  <a:close/>
                  <a:moveTo>
                    <a:pt x="11359" y="1584593"/>
                  </a:moveTo>
                  <a:lnTo>
                    <a:pt x="12584" y="1587045"/>
                  </a:lnTo>
                  <a:lnTo>
                    <a:pt x="13005" y="1590421"/>
                  </a:lnTo>
                  <a:lnTo>
                    <a:pt x="12074" y="1602511"/>
                  </a:lnTo>
                  <a:lnTo>
                    <a:pt x="12683" y="1605739"/>
                  </a:lnTo>
                  <a:lnTo>
                    <a:pt x="14685" y="1606712"/>
                  </a:lnTo>
                  <a:lnTo>
                    <a:pt x="12711" y="1610899"/>
                  </a:lnTo>
                  <a:lnTo>
                    <a:pt x="12074" y="1613357"/>
                  </a:lnTo>
                  <a:lnTo>
                    <a:pt x="12116" y="1616148"/>
                  </a:lnTo>
                  <a:lnTo>
                    <a:pt x="11931" y="1614929"/>
                  </a:lnTo>
                  <a:lnTo>
                    <a:pt x="11623" y="1613838"/>
                  </a:lnTo>
                  <a:lnTo>
                    <a:pt x="11212" y="1612817"/>
                  </a:lnTo>
                  <a:lnTo>
                    <a:pt x="10670" y="1611870"/>
                  </a:lnTo>
                  <a:lnTo>
                    <a:pt x="10088" y="1590970"/>
                  </a:lnTo>
                  <a:close/>
                  <a:moveTo>
                    <a:pt x="208867" y="1017443"/>
                  </a:moveTo>
                  <a:lnTo>
                    <a:pt x="209735" y="1019142"/>
                  </a:lnTo>
                  <a:lnTo>
                    <a:pt x="210287" y="1023499"/>
                  </a:lnTo>
                  <a:lnTo>
                    <a:pt x="211392" y="1025209"/>
                  </a:lnTo>
                  <a:lnTo>
                    <a:pt x="212340" y="1027185"/>
                  </a:lnTo>
                  <a:lnTo>
                    <a:pt x="211731" y="1029584"/>
                  </a:lnTo>
                  <a:lnTo>
                    <a:pt x="209494" y="1033889"/>
                  </a:lnTo>
                  <a:lnTo>
                    <a:pt x="209490" y="1034936"/>
                  </a:lnTo>
                  <a:lnTo>
                    <a:pt x="209716" y="1036102"/>
                  </a:lnTo>
                  <a:lnTo>
                    <a:pt x="209658" y="1037103"/>
                  </a:lnTo>
                  <a:lnTo>
                    <a:pt x="208754" y="1037663"/>
                  </a:lnTo>
                  <a:lnTo>
                    <a:pt x="208359" y="1038047"/>
                  </a:lnTo>
                  <a:lnTo>
                    <a:pt x="207181" y="1039690"/>
                  </a:lnTo>
                  <a:lnTo>
                    <a:pt x="206961" y="1040147"/>
                  </a:lnTo>
                  <a:lnTo>
                    <a:pt x="206581" y="1042067"/>
                  </a:lnTo>
                  <a:lnTo>
                    <a:pt x="205278" y="1043557"/>
                  </a:lnTo>
                  <a:lnTo>
                    <a:pt x="201864" y="1045749"/>
                  </a:lnTo>
                  <a:lnTo>
                    <a:pt x="200980" y="1044245"/>
                  </a:lnTo>
                  <a:lnTo>
                    <a:pt x="199417" y="1043132"/>
                  </a:lnTo>
                  <a:lnTo>
                    <a:pt x="197946" y="1042712"/>
                  </a:lnTo>
                  <a:lnTo>
                    <a:pt x="197372" y="1043238"/>
                  </a:lnTo>
                  <a:lnTo>
                    <a:pt x="197153" y="1044945"/>
                  </a:lnTo>
                  <a:lnTo>
                    <a:pt x="196217" y="1045969"/>
                  </a:lnTo>
                  <a:lnTo>
                    <a:pt x="194863" y="1045865"/>
                  </a:lnTo>
                  <a:lnTo>
                    <a:pt x="193393" y="1044227"/>
                  </a:lnTo>
                  <a:lnTo>
                    <a:pt x="193901" y="1042406"/>
                  </a:lnTo>
                  <a:lnTo>
                    <a:pt x="194229" y="1036935"/>
                  </a:lnTo>
                  <a:lnTo>
                    <a:pt x="196048" y="1032950"/>
                  </a:lnTo>
                  <a:lnTo>
                    <a:pt x="203112" y="1021550"/>
                  </a:lnTo>
                  <a:lnTo>
                    <a:pt x="206242" y="1017892"/>
                  </a:lnTo>
                  <a:close/>
                  <a:moveTo>
                    <a:pt x="1246007" y="212280"/>
                  </a:moveTo>
                  <a:lnTo>
                    <a:pt x="1247499" y="213047"/>
                  </a:lnTo>
                  <a:lnTo>
                    <a:pt x="1248381" y="214482"/>
                  </a:lnTo>
                  <a:lnTo>
                    <a:pt x="1247856" y="215816"/>
                  </a:lnTo>
                  <a:lnTo>
                    <a:pt x="1246574" y="217061"/>
                  </a:lnTo>
                  <a:lnTo>
                    <a:pt x="1246039" y="218164"/>
                  </a:lnTo>
                  <a:lnTo>
                    <a:pt x="1247674" y="218996"/>
                  </a:lnTo>
                  <a:lnTo>
                    <a:pt x="1246120" y="220289"/>
                  </a:lnTo>
                  <a:lnTo>
                    <a:pt x="1244749" y="220081"/>
                  </a:lnTo>
                  <a:lnTo>
                    <a:pt x="1243366" y="219454"/>
                  </a:lnTo>
                  <a:lnTo>
                    <a:pt x="1241726" y="219367"/>
                  </a:lnTo>
                  <a:lnTo>
                    <a:pt x="1241281" y="219836"/>
                  </a:lnTo>
                  <a:lnTo>
                    <a:pt x="1240925" y="220677"/>
                  </a:lnTo>
                  <a:lnTo>
                    <a:pt x="1240368" y="221530"/>
                  </a:lnTo>
                  <a:lnTo>
                    <a:pt x="1239317" y="222079"/>
                  </a:lnTo>
                  <a:lnTo>
                    <a:pt x="1238849" y="221856"/>
                  </a:lnTo>
                  <a:lnTo>
                    <a:pt x="1234960" y="220673"/>
                  </a:lnTo>
                  <a:lnTo>
                    <a:pt x="1234181" y="219925"/>
                  </a:lnTo>
                  <a:lnTo>
                    <a:pt x="1233978" y="219518"/>
                  </a:lnTo>
                  <a:lnTo>
                    <a:pt x="1233948" y="218890"/>
                  </a:lnTo>
                  <a:lnTo>
                    <a:pt x="1240031" y="217123"/>
                  </a:lnTo>
                  <a:lnTo>
                    <a:pt x="1242943" y="215765"/>
                  </a:lnTo>
                  <a:lnTo>
                    <a:pt x="1244078" y="213376"/>
                  </a:lnTo>
                  <a:lnTo>
                    <a:pt x="1244637" y="212323"/>
                  </a:lnTo>
                  <a:close/>
                  <a:moveTo>
                    <a:pt x="1262790" y="210949"/>
                  </a:moveTo>
                  <a:lnTo>
                    <a:pt x="1262186" y="212570"/>
                  </a:lnTo>
                  <a:lnTo>
                    <a:pt x="1260735" y="217937"/>
                  </a:lnTo>
                  <a:lnTo>
                    <a:pt x="1261022" y="219052"/>
                  </a:lnTo>
                  <a:lnTo>
                    <a:pt x="1262252" y="219050"/>
                  </a:lnTo>
                  <a:lnTo>
                    <a:pt x="1263913" y="219357"/>
                  </a:lnTo>
                  <a:lnTo>
                    <a:pt x="1264925" y="220324"/>
                  </a:lnTo>
                  <a:lnTo>
                    <a:pt x="1264205" y="222298"/>
                  </a:lnTo>
                  <a:lnTo>
                    <a:pt x="1267515" y="223502"/>
                  </a:lnTo>
                  <a:lnTo>
                    <a:pt x="1271043" y="228899"/>
                  </a:lnTo>
                  <a:lnTo>
                    <a:pt x="1273856" y="229725"/>
                  </a:lnTo>
                  <a:lnTo>
                    <a:pt x="1272080" y="231029"/>
                  </a:lnTo>
                  <a:lnTo>
                    <a:pt x="1261540" y="235788"/>
                  </a:lnTo>
                  <a:lnTo>
                    <a:pt x="1259337" y="236448"/>
                  </a:lnTo>
                  <a:lnTo>
                    <a:pt x="1257953" y="235967"/>
                  </a:lnTo>
                  <a:lnTo>
                    <a:pt x="1257205" y="234344"/>
                  </a:lnTo>
                  <a:lnTo>
                    <a:pt x="1257489" y="233068"/>
                  </a:lnTo>
                  <a:lnTo>
                    <a:pt x="1258398" y="232560"/>
                  </a:lnTo>
                  <a:lnTo>
                    <a:pt x="1259608" y="233220"/>
                  </a:lnTo>
                  <a:lnTo>
                    <a:pt x="1261899" y="229711"/>
                  </a:lnTo>
                  <a:lnTo>
                    <a:pt x="1263417" y="228327"/>
                  </a:lnTo>
                  <a:lnTo>
                    <a:pt x="1265308" y="227519"/>
                  </a:lnTo>
                  <a:lnTo>
                    <a:pt x="1263787" y="227580"/>
                  </a:lnTo>
                  <a:lnTo>
                    <a:pt x="1259699" y="227066"/>
                  </a:lnTo>
                  <a:lnTo>
                    <a:pt x="1258556" y="227388"/>
                  </a:lnTo>
                  <a:lnTo>
                    <a:pt x="1257192" y="228616"/>
                  </a:lnTo>
                  <a:lnTo>
                    <a:pt x="1255914" y="229062"/>
                  </a:lnTo>
                  <a:lnTo>
                    <a:pt x="1256718" y="226368"/>
                  </a:lnTo>
                  <a:lnTo>
                    <a:pt x="1254776" y="228639"/>
                  </a:lnTo>
                  <a:lnTo>
                    <a:pt x="1253277" y="228732"/>
                  </a:lnTo>
                  <a:lnTo>
                    <a:pt x="1251807" y="227743"/>
                  </a:lnTo>
                  <a:lnTo>
                    <a:pt x="1249830" y="226795"/>
                  </a:lnTo>
                  <a:lnTo>
                    <a:pt x="1251227" y="225428"/>
                  </a:lnTo>
                  <a:lnTo>
                    <a:pt x="1251469" y="224122"/>
                  </a:lnTo>
                  <a:lnTo>
                    <a:pt x="1251283" y="223011"/>
                  </a:lnTo>
                  <a:lnTo>
                    <a:pt x="1251336" y="222210"/>
                  </a:lnTo>
                  <a:lnTo>
                    <a:pt x="1252167" y="221110"/>
                  </a:lnTo>
                  <a:lnTo>
                    <a:pt x="1253052" y="220509"/>
                  </a:lnTo>
                  <a:lnTo>
                    <a:pt x="1254129" y="220715"/>
                  </a:lnTo>
                  <a:lnTo>
                    <a:pt x="1255571" y="221948"/>
                  </a:lnTo>
                  <a:lnTo>
                    <a:pt x="1254988" y="220830"/>
                  </a:lnTo>
                  <a:lnTo>
                    <a:pt x="1254845" y="219748"/>
                  </a:lnTo>
                  <a:lnTo>
                    <a:pt x="1255250" y="218653"/>
                  </a:lnTo>
                  <a:lnTo>
                    <a:pt x="1256292" y="217497"/>
                  </a:lnTo>
                  <a:lnTo>
                    <a:pt x="1253677" y="217659"/>
                  </a:lnTo>
                  <a:lnTo>
                    <a:pt x="1254999" y="215961"/>
                  </a:lnTo>
                  <a:lnTo>
                    <a:pt x="1260744" y="211746"/>
                  </a:lnTo>
                  <a:close/>
                  <a:moveTo>
                    <a:pt x="1305333" y="168713"/>
                  </a:moveTo>
                  <a:lnTo>
                    <a:pt x="1305866" y="169688"/>
                  </a:lnTo>
                  <a:lnTo>
                    <a:pt x="1306354" y="171023"/>
                  </a:lnTo>
                  <a:lnTo>
                    <a:pt x="1306507" y="172398"/>
                  </a:lnTo>
                  <a:lnTo>
                    <a:pt x="1306006" y="173476"/>
                  </a:lnTo>
                  <a:lnTo>
                    <a:pt x="1305244" y="174862"/>
                  </a:lnTo>
                  <a:lnTo>
                    <a:pt x="1305836" y="175782"/>
                  </a:lnTo>
                  <a:lnTo>
                    <a:pt x="1306838" y="176321"/>
                  </a:lnTo>
                  <a:lnTo>
                    <a:pt x="1307386" y="176509"/>
                  </a:lnTo>
                  <a:lnTo>
                    <a:pt x="1307683" y="178578"/>
                  </a:lnTo>
                  <a:lnTo>
                    <a:pt x="1307317" y="180162"/>
                  </a:lnTo>
                  <a:lnTo>
                    <a:pt x="1306178" y="180638"/>
                  </a:lnTo>
                  <a:lnTo>
                    <a:pt x="1304175" y="179339"/>
                  </a:lnTo>
                  <a:lnTo>
                    <a:pt x="1303715" y="178643"/>
                  </a:lnTo>
                  <a:lnTo>
                    <a:pt x="1302631" y="176526"/>
                  </a:lnTo>
                  <a:lnTo>
                    <a:pt x="1302229" y="175941"/>
                  </a:lnTo>
                  <a:lnTo>
                    <a:pt x="1301409" y="175843"/>
                  </a:lnTo>
                  <a:lnTo>
                    <a:pt x="1299433" y="176253"/>
                  </a:lnTo>
                  <a:lnTo>
                    <a:pt x="1298826" y="176142"/>
                  </a:lnTo>
                  <a:lnTo>
                    <a:pt x="1297957" y="173823"/>
                  </a:lnTo>
                  <a:lnTo>
                    <a:pt x="1298819" y="171727"/>
                  </a:lnTo>
                  <a:lnTo>
                    <a:pt x="1300736" y="171111"/>
                  </a:lnTo>
                  <a:lnTo>
                    <a:pt x="1302962" y="173245"/>
                  </a:lnTo>
                  <a:lnTo>
                    <a:pt x="1303273" y="172021"/>
                  </a:lnTo>
                  <a:lnTo>
                    <a:pt x="1303770" y="170859"/>
                  </a:lnTo>
                  <a:lnTo>
                    <a:pt x="1304454" y="169771"/>
                  </a:lnTo>
                  <a:close/>
                  <a:moveTo>
                    <a:pt x="1706487" y="162770"/>
                  </a:moveTo>
                  <a:lnTo>
                    <a:pt x="1709124" y="164590"/>
                  </a:lnTo>
                  <a:lnTo>
                    <a:pt x="1709961" y="169016"/>
                  </a:lnTo>
                  <a:lnTo>
                    <a:pt x="1710113" y="169419"/>
                  </a:lnTo>
                  <a:lnTo>
                    <a:pt x="1710608" y="170301"/>
                  </a:lnTo>
                  <a:lnTo>
                    <a:pt x="1711720" y="170742"/>
                  </a:lnTo>
                  <a:lnTo>
                    <a:pt x="1712890" y="171077"/>
                  </a:lnTo>
                  <a:lnTo>
                    <a:pt x="1713666" y="171520"/>
                  </a:lnTo>
                  <a:lnTo>
                    <a:pt x="1714699" y="173963"/>
                  </a:lnTo>
                  <a:lnTo>
                    <a:pt x="1715298" y="177175"/>
                  </a:lnTo>
                  <a:lnTo>
                    <a:pt x="1715158" y="180203"/>
                  </a:lnTo>
                  <a:lnTo>
                    <a:pt x="1713960" y="182130"/>
                  </a:lnTo>
                  <a:lnTo>
                    <a:pt x="1713320" y="181085"/>
                  </a:lnTo>
                  <a:lnTo>
                    <a:pt x="1712316" y="180117"/>
                  </a:lnTo>
                  <a:lnTo>
                    <a:pt x="1711010" y="179285"/>
                  </a:lnTo>
                  <a:lnTo>
                    <a:pt x="1709517" y="178700"/>
                  </a:lnTo>
                  <a:lnTo>
                    <a:pt x="1707203" y="176764"/>
                  </a:lnTo>
                  <a:lnTo>
                    <a:pt x="1706165" y="175274"/>
                  </a:lnTo>
                  <a:lnTo>
                    <a:pt x="1705897" y="173337"/>
                  </a:lnTo>
                  <a:lnTo>
                    <a:pt x="1705580" y="164225"/>
                  </a:lnTo>
                  <a:close/>
                  <a:moveTo>
                    <a:pt x="1733725" y="140179"/>
                  </a:moveTo>
                  <a:lnTo>
                    <a:pt x="1735992" y="140749"/>
                  </a:lnTo>
                  <a:lnTo>
                    <a:pt x="1737701" y="142929"/>
                  </a:lnTo>
                  <a:lnTo>
                    <a:pt x="1740936" y="149659"/>
                  </a:lnTo>
                  <a:lnTo>
                    <a:pt x="1741830" y="151082"/>
                  </a:lnTo>
                  <a:lnTo>
                    <a:pt x="1743533" y="152269"/>
                  </a:lnTo>
                  <a:lnTo>
                    <a:pt x="1744649" y="155191"/>
                  </a:lnTo>
                  <a:lnTo>
                    <a:pt x="1745168" y="158688"/>
                  </a:lnTo>
                  <a:lnTo>
                    <a:pt x="1745173" y="161575"/>
                  </a:lnTo>
                  <a:lnTo>
                    <a:pt x="1741612" y="159060"/>
                  </a:lnTo>
                  <a:lnTo>
                    <a:pt x="1734581" y="151341"/>
                  </a:lnTo>
                  <a:lnTo>
                    <a:pt x="1733636" y="148340"/>
                  </a:lnTo>
                  <a:lnTo>
                    <a:pt x="1733099" y="141968"/>
                  </a:lnTo>
                  <a:close/>
                  <a:moveTo>
                    <a:pt x="1332026" y="102988"/>
                  </a:moveTo>
                  <a:lnTo>
                    <a:pt x="1333446" y="103253"/>
                  </a:lnTo>
                  <a:lnTo>
                    <a:pt x="1334247" y="104779"/>
                  </a:lnTo>
                  <a:lnTo>
                    <a:pt x="1334384" y="105830"/>
                  </a:lnTo>
                  <a:lnTo>
                    <a:pt x="1334781" y="106499"/>
                  </a:lnTo>
                  <a:lnTo>
                    <a:pt x="1335469" y="106837"/>
                  </a:lnTo>
                  <a:lnTo>
                    <a:pt x="1336513" y="106883"/>
                  </a:lnTo>
                  <a:lnTo>
                    <a:pt x="1337948" y="107242"/>
                  </a:lnTo>
                  <a:lnTo>
                    <a:pt x="1338287" y="108261"/>
                  </a:lnTo>
                  <a:lnTo>
                    <a:pt x="1337418" y="112019"/>
                  </a:lnTo>
                  <a:lnTo>
                    <a:pt x="1335217" y="115213"/>
                  </a:lnTo>
                  <a:lnTo>
                    <a:pt x="1334741" y="116256"/>
                  </a:lnTo>
                  <a:lnTo>
                    <a:pt x="1335258" y="117600"/>
                  </a:lnTo>
                  <a:lnTo>
                    <a:pt x="1337629" y="120746"/>
                  </a:lnTo>
                  <a:lnTo>
                    <a:pt x="1338423" y="122598"/>
                  </a:lnTo>
                  <a:lnTo>
                    <a:pt x="1336932" y="123049"/>
                  </a:lnTo>
                  <a:lnTo>
                    <a:pt x="1334106" y="125168"/>
                  </a:lnTo>
                  <a:lnTo>
                    <a:pt x="1333564" y="125157"/>
                  </a:lnTo>
                  <a:lnTo>
                    <a:pt x="1333059" y="124808"/>
                  </a:lnTo>
                  <a:lnTo>
                    <a:pt x="1332099" y="125261"/>
                  </a:lnTo>
                  <a:lnTo>
                    <a:pt x="1331309" y="126103"/>
                  </a:lnTo>
                  <a:lnTo>
                    <a:pt x="1331430" y="126997"/>
                  </a:lnTo>
                  <a:lnTo>
                    <a:pt x="1331972" y="127972"/>
                  </a:lnTo>
                  <a:lnTo>
                    <a:pt x="1331794" y="128821"/>
                  </a:lnTo>
                  <a:lnTo>
                    <a:pt x="1331153" y="129570"/>
                  </a:lnTo>
                  <a:lnTo>
                    <a:pt x="1330289" y="130090"/>
                  </a:lnTo>
                  <a:lnTo>
                    <a:pt x="1328887" y="127644"/>
                  </a:lnTo>
                  <a:lnTo>
                    <a:pt x="1328018" y="126447"/>
                  </a:lnTo>
                  <a:lnTo>
                    <a:pt x="1327100" y="125965"/>
                  </a:lnTo>
                  <a:lnTo>
                    <a:pt x="1325900" y="126327"/>
                  </a:lnTo>
                  <a:lnTo>
                    <a:pt x="1325003" y="126808"/>
                  </a:lnTo>
                  <a:lnTo>
                    <a:pt x="1324386" y="126686"/>
                  </a:lnTo>
                  <a:lnTo>
                    <a:pt x="1324078" y="125257"/>
                  </a:lnTo>
                  <a:lnTo>
                    <a:pt x="1324562" y="121604"/>
                  </a:lnTo>
                  <a:lnTo>
                    <a:pt x="1324607" y="117713"/>
                  </a:lnTo>
                  <a:lnTo>
                    <a:pt x="1325275" y="116386"/>
                  </a:lnTo>
                  <a:lnTo>
                    <a:pt x="1326921" y="116701"/>
                  </a:lnTo>
                  <a:lnTo>
                    <a:pt x="1328713" y="117783"/>
                  </a:lnTo>
                  <a:lnTo>
                    <a:pt x="1329794" y="118706"/>
                  </a:lnTo>
                  <a:lnTo>
                    <a:pt x="1329451" y="116441"/>
                  </a:lnTo>
                  <a:lnTo>
                    <a:pt x="1329703" y="112361"/>
                  </a:lnTo>
                  <a:lnTo>
                    <a:pt x="1328663" y="112609"/>
                  </a:lnTo>
                  <a:lnTo>
                    <a:pt x="1326709" y="110876"/>
                  </a:lnTo>
                  <a:lnTo>
                    <a:pt x="1327528" y="108817"/>
                  </a:lnTo>
                  <a:lnTo>
                    <a:pt x="1329711" y="106860"/>
                  </a:lnTo>
                  <a:lnTo>
                    <a:pt x="1331782" y="105390"/>
                  </a:lnTo>
                  <a:lnTo>
                    <a:pt x="1331080" y="103796"/>
                  </a:lnTo>
                  <a:close/>
                  <a:moveTo>
                    <a:pt x="1500131" y="21348"/>
                  </a:moveTo>
                  <a:lnTo>
                    <a:pt x="1504018" y="21731"/>
                  </a:lnTo>
                  <a:lnTo>
                    <a:pt x="1508048" y="22695"/>
                  </a:lnTo>
                  <a:lnTo>
                    <a:pt x="1511253" y="23833"/>
                  </a:lnTo>
                  <a:lnTo>
                    <a:pt x="1511284" y="24710"/>
                  </a:lnTo>
                  <a:lnTo>
                    <a:pt x="1509768" y="25314"/>
                  </a:lnTo>
                  <a:lnTo>
                    <a:pt x="1508118" y="24993"/>
                  </a:lnTo>
                  <a:lnTo>
                    <a:pt x="1506294" y="24408"/>
                  </a:lnTo>
                  <a:lnTo>
                    <a:pt x="1504318" y="24155"/>
                  </a:lnTo>
                  <a:lnTo>
                    <a:pt x="1502309" y="24719"/>
                  </a:lnTo>
                  <a:lnTo>
                    <a:pt x="1500617" y="25551"/>
                  </a:lnTo>
                  <a:lnTo>
                    <a:pt x="1499272" y="25761"/>
                  </a:lnTo>
                  <a:lnTo>
                    <a:pt x="1498303" y="24436"/>
                  </a:lnTo>
                  <a:lnTo>
                    <a:pt x="1498007" y="23885"/>
                  </a:lnTo>
                  <a:lnTo>
                    <a:pt x="1497351" y="21844"/>
                  </a:lnTo>
                  <a:close/>
                  <a:moveTo>
                    <a:pt x="1553539" y="0"/>
                  </a:moveTo>
                  <a:lnTo>
                    <a:pt x="1556852" y="3766"/>
                  </a:lnTo>
                  <a:lnTo>
                    <a:pt x="1558786" y="5261"/>
                  </a:lnTo>
                  <a:lnTo>
                    <a:pt x="1561080" y="5799"/>
                  </a:lnTo>
                  <a:lnTo>
                    <a:pt x="1562213" y="6587"/>
                  </a:lnTo>
                  <a:lnTo>
                    <a:pt x="1562492" y="8561"/>
                  </a:lnTo>
                  <a:lnTo>
                    <a:pt x="1562557" y="12762"/>
                  </a:lnTo>
                  <a:lnTo>
                    <a:pt x="1564584" y="11420"/>
                  </a:lnTo>
                  <a:lnTo>
                    <a:pt x="1566210" y="10994"/>
                  </a:lnTo>
                  <a:lnTo>
                    <a:pt x="1566903" y="11822"/>
                  </a:lnTo>
                  <a:lnTo>
                    <a:pt x="1566123" y="14354"/>
                  </a:lnTo>
                  <a:lnTo>
                    <a:pt x="1568727" y="12768"/>
                  </a:lnTo>
                  <a:lnTo>
                    <a:pt x="1569033" y="14616"/>
                  </a:lnTo>
                  <a:lnTo>
                    <a:pt x="1568134" y="17896"/>
                  </a:lnTo>
                  <a:lnTo>
                    <a:pt x="1567110" y="20461"/>
                  </a:lnTo>
                  <a:lnTo>
                    <a:pt x="1570841" y="19850"/>
                  </a:lnTo>
                  <a:lnTo>
                    <a:pt x="1571961" y="21883"/>
                  </a:lnTo>
                  <a:lnTo>
                    <a:pt x="1572345" y="25245"/>
                  </a:lnTo>
                  <a:lnTo>
                    <a:pt x="1573928" y="28576"/>
                  </a:lnTo>
                  <a:lnTo>
                    <a:pt x="1576792" y="30367"/>
                  </a:lnTo>
                  <a:lnTo>
                    <a:pt x="1578361" y="28826"/>
                  </a:lnTo>
                  <a:lnTo>
                    <a:pt x="1579712" y="25882"/>
                  </a:lnTo>
                  <a:lnTo>
                    <a:pt x="1581969" y="23402"/>
                  </a:lnTo>
                  <a:lnTo>
                    <a:pt x="1580815" y="22887"/>
                  </a:lnTo>
                  <a:lnTo>
                    <a:pt x="1580251" y="21875"/>
                  </a:lnTo>
                  <a:lnTo>
                    <a:pt x="1580248" y="20516"/>
                  </a:lnTo>
                  <a:lnTo>
                    <a:pt x="1580898" y="18993"/>
                  </a:lnTo>
                  <a:lnTo>
                    <a:pt x="1582973" y="20160"/>
                  </a:lnTo>
                  <a:lnTo>
                    <a:pt x="1583756" y="21602"/>
                  </a:lnTo>
                  <a:lnTo>
                    <a:pt x="1583756" y="25460"/>
                  </a:lnTo>
                  <a:lnTo>
                    <a:pt x="1584196" y="27386"/>
                  </a:lnTo>
                  <a:lnTo>
                    <a:pt x="1585167" y="27649"/>
                  </a:lnTo>
                  <a:lnTo>
                    <a:pt x="1586269" y="26870"/>
                  </a:lnTo>
                  <a:lnTo>
                    <a:pt x="1587209" y="25827"/>
                  </a:lnTo>
                  <a:lnTo>
                    <a:pt x="1588679" y="21740"/>
                  </a:lnTo>
                  <a:lnTo>
                    <a:pt x="1589949" y="20087"/>
                  </a:lnTo>
                  <a:lnTo>
                    <a:pt x="1591794" y="20731"/>
                  </a:lnTo>
                  <a:lnTo>
                    <a:pt x="1596561" y="25750"/>
                  </a:lnTo>
                  <a:lnTo>
                    <a:pt x="1598498" y="27102"/>
                  </a:lnTo>
                  <a:lnTo>
                    <a:pt x="1602280" y="28463"/>
                  </a:lnTo>
                  <a:lnTo>
                    <a:pt x="1602028" y="26267"/>
                  </a:lnTo>
                  <a:lnTo>
                    <a:pt x="1600817" y="22897"/>
                  </a:lnTo>
                  <a:lnTo>
                    <a:pt x="1601735" y="20758"/>
                  </a:lnTo>
                  <a:lnTo>
                    <a:pt x="1603508" y="21124"/>
                  </a:lnTo>
                  <a:lnTo>
                    <a:pt x="1604692" y="22644"/>
                  </a:lnTo>
                  <a:lnTo>
                    <a:pt x="1605635" y="24289"/>
                  </a:lnTo>
                  <a:lnTo>
                    <a:pt x="1606579" y="25024"/>
                  </a:lnTo>
                  <a:lnTo>
                    <a:pt x="1608327" y="25203"/>
                  </a:lnTo>
                  <a:lnTo>
                    <a:pt x="1609352" y="25904"/>
                  </a:lnTo>
                  <a:lnTo>
                    <a:pt x="1609990" y="26996"/>
                  </a:lnTo>
                  <a:lnTo>
                    <a:pt x="1610575" y="28363"/>
                  </a:lnTo>
                  <a:lnTo>
                    <a:pt x="1611352" y="28332"/>
                  </a:lnTo>
                  <a:lnTo>
                    <a:pt x="1611616" y="27558"/>
                  </a:lnTo>
                  <a:lnTo>
                    <a:pt x="1612988" y="25557"/>
                  </a:lnTo>
                  <a:lnTo>
                    <a:pt x="1614539" y="27021"/>
                  </a:lnTo>
                  <a:lnTo>
                    <a:pt x="1615899" y="28963"/>
                  </a:lnTo>
                  <a:lnTo>
                    <a:pt x="1616939" y="31169"/>
                  </a:lnTo>
                  <a:lnTo>
                    <a:pt x="1617507" y="33352"/>
                  </a:lnTo>
                  <a:lnTo>
                    <a:pt x="1617504" y="34607"/>
                  </a:lnTo>
                  <a:lnTo>
                    <a:pt x="1616904" y="39117"/>
                  </a:lnTo>
                  <a:lnTo>
                    <a:pt x="1617428" y="40193"/>
                  </a:lnTo>
                  <a:lnTo>
                    <a:pt x="1620024" y="41709"/>
                  </a:lnTo>
                  <a:lnTo>
                    <a:pt x="1621317" y="42849"/>
                  </a:lnTo>
                  <a:lnTo>
                    <a:pt x="1622341" y="40131"/>
                  </a:lnTo>
                  <a:lnTo>
                    <a:pt x="1624251" y="40985"/>
                  </a:lnTo>
                  <a:lnTo>
                    <a:pt x="1626333" y="43150"/>
                  </a:lnTo>
                  <a:lnTo>
                    <a:pt x="1627843" y="44345"/>
                  </a:lnTo>
                  <a:lnTo>
                    <a:pt x="1629764" y="44917"/>
                  </a:lnTo>
                  <a:lnTo>
                    <a:pt x="1633358" y="48036"/>
                  </a:lnTo>
                  <a:lnTo>
                    <a:pt x="1635330" y="49297"/>
                  </a:lnTo>
                  <a:lnTo>
                    <a:pt x="1635926" y="49357"/>
                  </a:lnTo>
                  <a:lnTo>
                    <a:pt x="1637312" y="49124"/>
                  </a:lnTo>
                  <a:lnTo>
                    <a:pt x="1637907" y="49195"/>
                  </a:lnTo>
                  <a:lnTo>
                    <a:pt x="1638472" y="49612"/>
                  </a:lnTo>
                  <a:lnTo>
                    <a:pt x="1639676" y="50882"/>
                  </a:lnTo>
                  <a:lnTo>
                    <a:pt x="1645007" y="54658"/>
                  </a:lnTo>
                  <a:lnTo>
                    <a:pt x="1645671" y="57047"/>
                  </a:lnTo>
                  <a:lnTo>
                    <a:pt x="1647237" y="59527"/>
                  </a:lnTo>
                  <a:lnTo>
                    <a:pt x="1649269" y="61822"/>
                  </a:lnTo>
                  <a:lnTo>
                    <a:pt x="1656688" y="67883"/>
                  </a:lnTo>
                  <a:lnTo>
                    <a:pt x="1657441" y="69172"/>
                  </a:lnTo>
                  <a:lnTo>
                    <a:pt x="1661223" y="78282"/>
                  </a:lnTo>
                  <a:lnTo>
                    <a:pt x="1662136" y="78728"/>
                  </a:lnTo>
                  <a:lnTo>
                    <a:pt x="1664560" y="79159"/>
                  </a:lnTo>
                  <a:lnTo>
                    <a:pt x="1665542" y="79875"/>
                  </a:lnTo>
                  <a:lnTo>
                    <a:pt x="1665861" y="80992"/>
                  </a:lnTo>
                  <a:lnTo>
                    <a:pt x="1665709" y="85662"/>
                  </a:lnTo>
                  <a:lnTo>
                    <a:pt x="1666167" y="87025"/>
                  </a:lnTo>
                  <a:lnTo>
                    <a:pt x="1667077" y="87754"/>
                  </a:lnTo>
                  <a:lnTo>
                    <a:pt x="1667969" y="87845"/>
                  </a:lnTo>
                  <a:lnTo>
                    <a:pt x="1668351" y="87266"/>
                  </a:lnTo>
                  <a:lnTo>
                    <a:pt x="1668516" y="85555"/>
                  </a:lnTo>
                  <a:lnTo>
                    <a:pt x="1669128" y="84424"/>
                  </a:lnTo>
                  <a:lnTo>
                    <a:pt x="1670224" y="84152"/>
                  </a:lnTo>
                  <a:lnTo>
                    <a:pt x="1671699" y="84996"/>
                  </a:lnTo>
                  <a:lnTo>
                    <a:pt x="1672762" y="87152"/>
                  </a:lnTo>
                  <a:lnTo>
                    <a:pt x="1669825" y="90547"/>
                  </a:lnTo>
                  <a:lnTo>
                    <a:pt x="1670231" y="92937"/>
                  </a:lnTo>
                  <a:lnTo>
                    <a:pt x="1672230" y="91073"/>
                  </a:lnTo>
                  <a:lnTo>
                    <a:pt x="1673869" y="91545"/>
                  </a:lnTo>
                  <a:lnTo>
                    <a:pt x="1676261" y="94467"/>
                  </a:lnTo>
                  <a:lnTo>
                    <a:pt x="1680676" y="97063"/>
                  </a:lnTo>
                  <a:lnTo>
                    <a:pt x="1682554" y="98782"/>
                  </a:lnTo>
                  <a:lnTo>
                    <a:pt x="1681209" y="99637"/>
                  </a:lnTo>
                  <a:lnTo>
                    <a:pt x="1680675" y="100264"/>
                  </a:lnTo>
                  <a:lnTo>
                    <a:pt x="1680775" y="101620"/>
                  </a:lnTo>
                  <a:lnTo>
                    <a:pt x="1681226" y="103088"/>
                  </a:lnTo>
                  <a:lnTo>
                    <a:pt x="1681761" y="103988"/>
                  </a:lnTo>
                  <a:lnTo>
                    <a:pt x="1683067" y="104672"/>
                  </a:lnTo>
                  <a:lnTo>
                    <a:pt x="1684250" y="104586"/>
                  </a:lnTo>
                  <a:lnTo>
                    <a:pt x="1687407" y="103194"/>
                  </a:lnTo>
                  <a:lnTo>
                    <a:pt x="1688179" y="102350"/>
                  </a:lnTo>
                  <a:lnTo>
                    <a:pt x="1689001" y="102121"/>
                  </a:lnTo>
                  <a:lnTo>
                    <a:pt x="1690686" y="103220"/>
                  </a:lnTo>
                  <a:lnTo>
                    <a:pt x="1693637" y="105768"/>
                  </a:lnTo>
                  <a:lnTo>
                    <a:pt x="1694278" y="106080"/>
                  </a:lnTo>
                  <a:lnTo>
                    <a:pt x="1695244" y="107006"/>
                  </a:lnTo>
                  <a:lnTo>
                    <a:pt x="1695966" y="109093"/>
                  </a:lnTo>
                  <a:lnTo>
                    <a:pt x="1696912" y="111181"/>
                  </a:lnTo>
                  <a:lnTo>
                    <a:pt x="1698682" y="112058"/>
                  </a:lnTo>
                  <a:lnTo>
                    <a:pt x="1700642" y="112050"/>
                  </a:lnTo>
                  <a:lnTo>
                    <a:pt x="1702027" y="112314"/>
                  </a:lnTo>
                  <a:lnTo>
                    <a:pt x="1703415" y="113069"/>
                  </a:lnTo>
                  <a:lnTo>
                    <a:pt x="1708732" y="117815"/>
                  </a:lnTo>
                  <a:lnTo>
                    <a:pt x="1710785" y="119028"/>
                  </a:lnTo>
                  <a:lnTo>
                    <a:pt x="1713491" y="119434"/>
                  </a:lnTo>
                  <a:lnTo>
                    <a:pt x="1714973" y="119183"/>
                  </a:lnTo>
                  <a:lnTo>
                    <a:pt x="1715721" y="118916"/>
                  </a:lnTo>
                  <a:lnTo>
                    <a:pt x="1716329" y="119093"/>
                  </a:lnTo>
                  <a:lnTo>
                    <a:pt x="1717401" y="120248"/>
                  </a:lnTo>
                  <a:lnTo>
                    <a:pt x="1717868" y="121319"/>
                  </a:lnTo>
                  <a:lnTo>
                    <a:pt x="1717984" y="122570"/>
                  </a:lnTo>
                  <a:lnTo>
                    <a:pt x="1717833" y="123768"/>
                  </a:lnTo>
                  <a:lnTo>
                    <a:pt x="1717520" y="124636"/>
                  </a:lnTo>
                  <a:lnTo>
                    <a:pt x="1715715" y="123549"/>
                  </a:lnTo>
                  <a:lnTo>
                    <a:pt x="1713716" y="123191"/>
                  </a:lnTo>
                  <a:lnTo>
                    <a:pt x="1712114" y="123939"/>
                  </a:lnTo>
                  <a:lnTo>
                    <a:pt x="1711501" y="126157"/>
                  </a:lnTo>
                  <a:lnTo>
                    <a:pt x="1711801" y="128185"/>
                  </a:lnTo>
                  <a:lnTo>
                    <a:pt x="1713456" y="132750"/>
                  </a:lnTo>
                  <a:lnTo>
                    <a:pt x="1713604" y="134805"/>
                  </a:lnTo>
                  <a:lnTo>
                    <a:pt x="1713162" y="135835"/>
                  </a:lnTo>
                  <a:lnTo>
                    <a:pt x="1711929" y="136214"/>
                  </a:lnTo>
                  <a:lnTo>
                    <a:pt x="1709626" y="136327"/>
                  </a:lnTo>
                  <a:lnTo>
                    <a:pt x="1707962" y="136586"/>
                  </a:lnTo>
                  <a:lnTo>
                    <a:pt x="1706653" y="137218"/>
                  </a:lnTo>
                  <a:lnTo>
                    <a:pt x="1704150" y="139233"/>
                  </a:lnTo>
                  <a:lnTo>
                    <a:pt x="1706626" y="140274"/>
                  </a:lnTo>
                  <a:lnTo>
                    <a:pt x="1706162" y="144485"/>
                  </a:lnTo>
                  <a:lnTo>
                    <a:pt x="1703674" y="152891"/>
                  </a:lnTo>
                  <a:lnTo>
                    <a:pt x="1703364" y="154566"/>
                  </a:lnTo>
                  <a:lnTo>
                    <a:pt x="1701793" y="157761"/>
                  </a:lnTo>
                  <a:lnTo>
                    <a:pt x="1701295" y="159599"/>
                  </a:lnTo>
                  <a:lnTo>
                    <a:pt x="1701315" y="162141"/>
                  </a:lnTo>
                  <a:lnTo>
                    <a:pt x="1701594" y="164119"/>
                  </a:lnTo>
                  <a:lnTo>
                    <a:pt x="1701443" y="165945"/>
                  </a:lnTo>
                  <a:lnTo>
                    <a:pt x="1699388" y="169660"/>
                  </a:lnTo>
                  <a:lnTo>
                    <a:pt x="1698881" y="171928"/>
                  </a:lnTo>
                  <a:lnTo>
                    <a:pt x="1698766" y="174318"/>
                  </a:lnTo>
                  <a:lnTo>
                    <a:pt x="1699140" y="176366"/>
                  </a:lnTo>
                  <a:lnTo>
                    <a:pt x="1700671" y="179072"/>
                  </a:lnTo>
                  <a:lnTo>
                    <a:pt x="1701142" y="180583"/>
                  </a:lnTo>
                  <a:lnTo>
                    <a:pt x="1700401" y="193878"/>
                  </a:lnTo>
                  <a:lnTo>
                    <a:pt x="1699797" y="195177"/>
                  </a:lnTo>
                  <a:lnTo>
                    <a:pt x="1698522" y="195799"/>
                  </a:lnTo>
                  <a:lnTo>
                    <a:pt x="1696338" y="195848"/>
                  </a:lnTo>
                  <a:lnTo>
                    <a:pt x="1700183" y="205481"/>
                  </a:lnTo>
                  <a:lnTo>
                    <a:pt x="1700439" y="210170"/>
                  </a:lnTo>
                  <a:lnTo>
                    <a:pt x="1698542" y="215253"/>
                  </a:lnTo>
                  <a:lnTo>
                    <a:pt x="1694225" y="219913"/>
                  </a:lnTo>
                  <a:lnTo>
                    <a:pt x="1693589" y="221098"/>
                  </a:lnTo>
                  <a:lnTo>
                    <a:pt x="1694789" y="222215"/>
                  </a:lnTo>
                  <a:lnTo>
                    <a:pt x="1697415" y="220967"/>
                  </a:lnTo>
                  <a:lnTo>
                    <a:pt x="1700237" y="218729"/>
                  </a:lnTo>
                  <a:lnTo>
                    <a:pt x="1702064" y="216882"/>
                  </a:lnTo>
                  <a:lnTo>
                    <a:pt x="1704138" y="212621"/>
                  </a:lnTo>
                  <a:lnTo>
                    <a:pt x="1705413" y="207069"/>
                  </a:lnTo>
                  <a:lnTo>
                    <a:pt x="1705944" y="201054"/>
                  </a:lnTo>
                  <a:lnTo>
                    <a:pt x="1705726" y="195505"/>
                  </a:lnTo>
                  <a:lnTo>
                    <a:pt x="1703337" y="187618"/>
                  </a:lnTo>
                  <a:lnTo>
                    <a:pt x="1704569" y="186925"/>
                  </a:lnTo>
                  <a:lnTo>
                    <a:pt x="1704597" y="185417"/>
                  </a:lnTo>
                  <a:lnTo>
                    <a:pt x="1704296" y="183733"/>
                  </a:lnTo>
                  <a:lnTo>
                    <a:pt x="1704504" y="182469"/>
                  </a:lnTo>
                  <a:lnTo>
                    <a:pt x="1706232" y="181361"/>
                  </a:lnTo>
                  <a:lnTo>
                    <a:pt x="1707423" y="182040"/>
                  </a:lnTo>
                  <a:lnTo>
                    <a:pt x="1708558" y="183307"/>
                  </a:lnTo>
                  <a:lnTo>
                    <a:pt x="1712506" y="185153"/>
                  </a:lnTo>
                  <a:lnTo>
                    <a:pt x="1718915" y="190952"/>
                  </a:lnTo>
                  <a:lnTo>
                    <a:pt x="1720237" y="192757"/>
                  </a:lnTo>
                  <a:lnTo>
                    <a:pt x="1720700" y="193693"/>
                  </a:lnTo>
                  <a:lnTo>
                    <a:pt x="1722985" y="197243"/>
                  </a:lnTo>
                  <a:lnTo>
                    <a:pt x="1726322" y="206554"/>
                  </a:lnTo>
                  <a:lnTo>
                    <a:pt x="1726731" y="208883"/>
                  </a:lnTo>
                  <a:lnTo>
                    <a:pt x="1727514" y="208856"/>
                  </a:lnTo>
                  <a:lnTo>
                    <a:pt x="1728127" y="197826"/>
                  </a:lnTo>
                  <a:lnTo>
                    <a:pt x="1727428" y="194576"/>
                  </a:lnTo>
                  <a:lnTo>
                    <a:pt x="1725724" y="192187"/>
                  </a:lnTo>
                  <a:lnTo>
                    <a:pt x="1720959" y="187950"/>
                  </a:lnTo>
                  <a:lnTo>
                    <a:pt x="1719540" y="186284"/>
                  </a:lnTo>
                  <a:lnTo>
                    <a:pt x="1718194" y="183967"/>
                  </a:lnTo>
                  <a:lnTo>
                    <a:pt x="1717633" y="181361"/>
                  </a:lnTo>
                  <a:lnTo>
                    <a:pt x="1718571" y="178848"/>
                  </a:lnTo>
                  <a:lnTo>
                    <a:pt x="1718735" y="178110"/>
                  </a:lnTo>
                  <a:lnTo>
                    <a:pt x="1717640" y="172729"/>
                  </a:lnTo>
                  <a:lnTo>
                    <a:pt x="1716852" y="171846"/>
                  </a:lnTo>
                  <a:lnTo>
                    <a:pt x="1715969" y="171281"/>
                  </a:lnTo>
                  <a:lnTo>
                    <a:pt x="1715276" y="170521"/>
                  </a:lnTo>
                  <a:lnTo>
                    <a:pt x="1714615" y="164958"/>
                  </a:lnTo>
                  <a:lnTo>
                    <a:pt x="1716995" y="160386"/>
                  </a:lnTo>
                  <a:lnTo>
                    <a:pt x="1723430" y="153537"/>
                  </a:lnTo>
                  <a:lnTo>
                    <a:pt x="1723790" y="153284"/>
                  </a:lnTo>
                  <a:lnTo>
                    <a:pt x="1724760" y="152989"/>
                  </a:lnTo>
                  <a:lnTo>
                    <a:pt x="1725199" y="152607"/>
                  </a:lnTo>
                  <a:lnTo>
                    <a:pt x="1725295" y="152018"/>
                  </a:lnTo>
                  <a:lnTo>
                    <a:pt x="1725040" y="150500"/>
                  </a:lnTo>
                  <a:lnTo>
                    <a:pt x="1725126" y="149901"/>
                  </a:lnTo>
                  <a:lnTo>
                    <a:pt x="1726583" y="147590"/>
                  </a:lnTo>
                  <a:lnTo>
                    <a:pt x="1728805" y="144940"/>
                  </a:lnTo>
                  <a:lnTo>
                    <a:pt x="1730016" y="145641"/>
                  </a:lnTo>
                  <a:lnTo>
                    <a:pt x="1731009" y="148891"/>
                  </a:lnTo>
                  <a:lnTo>
                    <a:pt x="1732869" y="159726"/>
                  </a:lnTo>
                  <a:lnTo>
                    <a:pt x="1733841" y="161774"/>
                  </a:lnTo>
                  <a:lnTo>
                    <a:pt x="1735722" y="162850"/>
                  </a:lnTo>
                  <a:lnTo>
                    <a:pt x="1734891" y="158757"/>
                  </a:lnTo>
                  <a:lnTo>
                    <a:pt x="1734748" y="156837"/>
                  </a:lnTo>
                  <a:lnTo>
                    <a:pt x="1735510" y="154876"/>
                  </a:lnTo>
                  <a:lnTo>
                    <a:pt x="1739963" y="159838"/>
                  </a:lnTo>
                  <a:lnTo>
                    <a:pt x="1742337" y="161797"/>
                  </a:lnTo>
                  <a:lnTo>
                    <a:pt x="1745626" y="162512"/>
                  </a:lnTo>
                  <a:lnTo>
                    <a:pt x="1746377" y="162037"/>
                  </a:lnTo>
                  <a:lnTo>
                    <a:pt x="1747051" y="160916"/>
                  </a:lnTo>
                  <a:lnTo>
                    <a:pt x="1747505" y="159561"/>
                  </a:lnTo>
                  <a:lnTo>
                    <a:pt x="1747658" y="158416"/>
                  </a:lnTo>
                  <a:lnTo>
                    <a:pt x="1747440" y="156729"/>
                  </a:lnTo>
                  <a:lnTo>
                    <a:pt x="1747042" y="155895"/>
                  </a:lnTo>
                  <a:lnTo>
                    <a:pt x="1746477" y="155328"/>
                  </a:lnTo>
                  <a:lnTo>
                    <a:pt x="1745845" y="154523"/>
                  </a:lnTo>
                  <a:lnTo>
                    <a:pt x="1742612" y="148985"/>
                  </a:lnTo>
                  <a:lnTo>
                    <a:pt x="1741837" y="145884"/>
                  </a:lnTo>
                  <a:lnTo>
                    <a:pt x="1740607" y="143290"/>
                  </a:lnTo>
                  <a:lnTo>
                    <a:pt x="1740316" y="141909"/>
                  </a:lnTo>
                  <a:lnTo>
                    <a:pt x="1740447" y="139896"/>
                  </a:lnTo>
                  <a:lnTo>
                    <a:pt x="1740996" y="139470"/>
                  </a:lnTo>
                  <a:lnTo>
                    <a:pt x="1741843" y="139472"/>
                  </a:lnTo>
                  <a:lnTo>
                    <a:pt x="1742864" y="138747"/>
                  </a:lnTo>
                  <a:lnTo>
                    <a:pt x="1743671" y="138040"/>
                  </a:lnTo>
                  <a:lnTo>
                    <a:pt x="1744245" y="137770"/>
                  </a:lnTo>
                  <a:lnTo>
                    <a:pt x="1744326" y="137328"/>
                  </a:lnTo>
                  <a:lnTo>
                    <a:pt x="1743578" y="136098"/>
                  </a:lnTo>
                  <a:lnTo>
                    <a:pt x="1742828" y="135475"/>
                  </a:lnTo>
                  <a:lnTo>
                    <a:pt x="1740666" y="134680"/>
                  </a:lnTo>
                  <a:lnTo>
                    <a:pt x="1739681" y="134034"/>
                  </a:lnTo>
                  <a:lnTo>
                    <a:pt x="1737842" y="131576"/>
                  </a:lnTo>
                  <a:lnTo>
                    <a:pt x="1738734" y="130594"/>
                  </a:lnTo>
                  <a:lnTo>
                    <a:pt x="1744347" y="129923"/>
                  </a:lnTo>
                  <a:lnTo>
                    <a:pt x="1749206" y="128117"/>
                  </a:lnTo>
                  <a:lnTo>
                    <a:pt x="1751612" y="126834"/>
                  </a:lnTo>
                  <a:lnTo>
                    <a:pt x="1753234" y="125599"/>
                  </a:lnTo>
                  <a:lnTo>
                    <a:pt x="1755703" y="124482"/>
                  </a:lnTo>
                  <a:lnTo>
                    <a:pt x="1758456" y="125143"/>
                  </a:lnTo>
                  <a:lnTo>
                    <a:pt x="1763105" y="127469"/>
                  </a:lnTo>
                  <a:lnTo>
                    <a:pt x="1773748" y="128379"/>
                  </a:lnTo>
                  <a:lnTo>
                    <a:pt x="1778518" y="129481"/>
                  </a:lnTo>
                  <a:lnTo>
                    <a:pt x="1783012" y="133051"/>
                  </a:lnTo>
                  <a:lnTo>
                    <a:pt x="1785320" y="132371"/>
                  </a:lnTo>
                  <a:lnTo>
                    <a:pt x="1788211" y="132971"/>
                  </a:lnTo>
                  <a:lnTo>
                    <a:pt x="1791203" y="133975"/>
                  </a:lnTo>
                  <a:lnTo>
                    <a:pt x="1793773" y="134470"/>
                  </a:lnTo>
                  <a:lnTo>
                    <a:pt x="1804495" y="134141"/>
                  </a:lnTo>
                  <a:lnTo>
                    <a:pt x="1807081" y="134836"/>
                  </a:lnTo>
                  <a:lnTo>
                    <a:pt x="1811291" y="136967"/>
                  </a:lnTo>
                  <a:lnTo>
                    <a:pt x="1813605" y="137369"/>
                  </a:lnTo>
                  <a:lnTo>
                    <a:pt x="1814641" y="137439"/>
                  </a:lnTo>
                  <a:lnTo>
                    <a:pt x="1814641" y="137443"/>
                  </a:lnTo>
                  <a:lnTo>
                    <a:pt x="1814649" y="137808"/>
                  </a:lnTo>
                  <a:lnTo>
                    <a:pt x="1815685" y="182474"/>
                  </a:lnTo>
                  <a:lnTo>
                    <a:pt x="1816735" y="227140"/>
                  </a:lnTo>
                  <a:lnTo>
                    <a:pt x="1817799" y="271819"/>
                  </a:lnTo>
                  <a:lnTo>
                    <a:pt x="1818877" y="316509"/>
                  </a:lnTo>
                  <a:lnTo>
                    <a:pt x="1819969" y="361218"/>
                  </a:lnTo>
                  <a:lnTo>
                    <a:pt x="1821076" y="405938"/>
                  </a:lnTo>
                  <a:lnTo>
                    <a:pt x="1822196" y="450676"/>
                  </a:lnTo>
                  <a:lnTo>
                    <a:pt x="1823331" y="495411"/>
                  </a:lnTo>
                  <a:lnTo>
                    <a:pt x="1824479" y="540156"/>
                  </a:lnTo>
                  <a:lnTo>
                    <a:pt x="1825642" y="584925"/>
                  </a:lnTo>
                  <a:lnTo>
                    <a:pt x="1826818" y="629702"/>
                  </a:lnTo>
                  <a:lnTo>
                    <a:pt x="1828009" y="674475"/>
                  </a:lnTo>
                  <a:lnTo>
                    <a:pt x="1829213" y="719256"/>
                  </a:lnTo>
                  <a:lnTo>
                    <a:pt x="1830432" y="764059"/>
                  </a:lnTo>
                  <a:lnTo>
                    <a:pt x="1831664" y="808869"/>
                  </a:lnTo>
                  <a:lnTo>
                    <a:pt x="1832910" y="853673"/>
                  </a:lnTo>
                  <a:lnTo>
                    <a:pt x="1834170" y="898484"/>
                  </a:lnTo>
                  <a:lnTo>
                    <a:pt x="1835445" y="943315"/>
                  </a:lnTo>
                  <a:lnTo>
                    <a:pt x="1836732" y="988145"/>
                  </a:lnTo>
                  <a:lnTo>
                    <a:pt x="1838034" y="1032980"/>
                  </a:lnTo>
                  <a:lnTo>
                    <a:pt x="1839349" y="1077814"/>
                  </a:lnTo>
                  <a:lnTo>
                    <a:pt x="1840679" y="1122666"/>
                  </a:lnTo>
                  <a:lnTo>
                    <a:pt x="1842022" y="1167516"/>
                  </a:lnTo>
                  <a:lnTo>
                    <a:pt x="1843379" y="1212362"/>
                  </a:lnTo>
                  <a:lnTo>
                    <a:pt x="1844750" y="1257219"/>
                  </a:lnTo>
                  <a:lnTo>
                    <a:pt x="1846135" y="1302079"/>
                  </a:lnTo>
                  <a:lnTo>
                    <a:pt x="1847533" y="1346948"/>
                  </a:lnTo>
                  <a:lnTo>
                    <a:pt x="1848945" y="1391806"/>
                  </a:lnTo>
                  <a:lnTo>
                    <a:pt x="1850370" y="1436667"/>
                  </a:lnTo>
                  <a:lnTo>
                    <a:pt x="1851810" y="1481541"/>
                  </a:lnTo>
                  <a:lnTo>
                    <a:pt x="1853263" y="1526417"/>
                  </a:lnTo>
                  <a:lnTo>
                    <a:pt x="1854730" y="1571280"/>
                  </a:lnTo>
                  <a:lnTo>
                    <a:pt x="1856245" y="1617183"/>
                  </a:lnTo>
                  <a:lnTo>
                    <a:pt x="1857774" y="1663093"/>
                  </a:lnTo>
                  <a:lnTo>
                    <a:pt x="1859317" y="1708994"/>
                  </a:lnTo>
                  <a:lnTo>
                    <a:pt x="1860874" y="1754889"/>
                  </a:lnTo>
                  <a:lnTo>
                    <a:pt x="1862446" y="1800781"/>
                  </a:lnTo>
                  <a:lnTo>
                    <a:pt x="1864032" y="1846679"/>
                  </a:lnTo>
                  <a:lnTo>
                    <a:pt x="1865633" y="1892580"/>
                  </a:lnTo>
                  <a:lnTo>
                    <a:pt x="1867247" y="1938472"/>
                  </a:lnTo>
                  <a:lnTo>
                    <a:pt x="1868875" y="1984360"/>
                  </a:lnTo>
                  <a:lnTo>
                    <a:pt x="1870518" y="2030238"/>
                  </a:lnTo>
                  <a:lnTo>
                    <a:pt x="1872174" y="2076112"/>
                  </a:lnTo>
                  <a:lnTo>
                    <a:pt x="1873846" y="2121987"/>
                  </a:lnTo>
                  <a:lnTo>
                    <a:pt x="1875531" y="2167864"/>
                  </a:lnTo>
                  <a:lnTo>
                    <a:pt x="1877230" y="2213729"/>
                  </a:lnTo>
                  <a:lnTo>
                    <a:pt x="1878943" y="2259587"/>
                  </a:lnTo>
                  <a:lnTo>
                    <a:pt x="1880655" y="2305012"/>
                  </a:lnTo>
                  <a:lnTo>
                    <a:pt x="1880651" y="2305013"/>
                  </a:lnTo>
                  <a:lnTo>
                    <a:pt x="1879551" y="2305219"/>
                  </a:lnTo>
                  <a:lnTo>
                    <a:pt x="1873233" y="2307709"/>
                  </a:lnTo>
                  <a:lnTo>
                    <a:pt x="1855929" y="2317385"/>
                  </a:lnTo>
                  <a:lnTo>
                    <a:pt x="1854332" y="2319429"/>
                  </a:lnTo>
                  <a:lnTo>
                    <a:pt x="1850932" y="2320846"/>
                  </a:lnTo>
                  <a:lnTo>
                    <a:pt x="1843634" y="2326559"/>
                  </a:lnTo>
                  <a:lnTo>
                    <a:pt x="1796827" y="2350589"/>
                  </a:lnTo>
                  <a:lnTo>
                    <a:pt x="1775192" y="2360094"/>
                  </a:lnTo>
                  <a:lnTo>
                    <a:pt x="1748014" y="2366312"/>
                  </a:lnTo>
                  <a:lnTo>
                    <a:pt x="1728713" y="2374846"/>
                  </a:lnTo>
                  <a:lnTo>
                    <a:pt x="1726562" y="2375241"/>
                  </a:lnTo>
                  <a:lnTo>
                    <a:pt x="1725427" y="2375840"/>
                  </a:lnTo>
                  <a:lnTo>
                    <a:pt x="1723630" y="2378278"/>
                  </a:lnTo>
                  <a:lnTo>
                    <a:pt x="1723019" y="2378854"/>
                  </a:lnTo>
                  <a:lnTo>
                    <a:pt x="1696922" y="2388115"/>
                  </a:lnTo>
                  <a:lnTo>
                    <a:pt x="1677601" y="2391663"/>
                  </a:lnTo>
                  <a:lnTo>
                    <a:pt x="1675472" y="2392716"/>
                  </a:lnTo>
                  <a:lnTo>
                    <a:pt x="1674679" y="2391873"/>
                  </a:lnTo>
                  <a:lnTo>
                    <a:pt x="1671453" y="2393320"/>
                  </a:lnTo>
                  <a:lnTo>
                    <a:pt x="1658667" y="2393579"/>
                  </a:lnTo>
                  <a:lnTo>
                    <a:pt x="1646203" y="2395536"/>
                  </a:lnTo>
                  <a:lnTo>
                    <a:pt x="1642671" y="2394419"/>
                  </a:lnTo>
                  <a:lnTo>
                    <a:pt x="1639629" y="2395906"/>
                  </a:lnTo>
                  <a:lnTo>
                    <a:pt x="1630688" y="2397113"/>
                  </a:lnTo>
                  <a:lnTo>
                    <a:pt x="1597174" y="2394603"/>
                  </a:lnTo>
                  <a:lnTo>
                    <a:pt x="1586647" y="2391773"/>
                  </a:lnTo>
                  <a:lnTo>
                    <a:pt x="1583391" y="2390067"/>
                  </a:lnTo>
                  <a:lnTo>
                    <a:pt x="1578447" y="2389953"/>
                  </a:lnTo>
                  <a:lnTo>
                    <a:pt x="1576448" y="2389291"/>
                  </a:lnTo>
                  <a:lnTo>
                    <a:pt x="1575216" y="2389930"/>
                  </a:lnTo>
                  <a:lnTo>
                    <a:pt x="1571342" y="2391251"/>
                  </a:lnTo>
                  <a:lnTo>
                    <a:pt x="1570210" y="2392190"/>
                  </a:lnTo>
                  <a:lnTo>
                    <a:pt x="1568588" y="2394358"/>
                  </a:lnTo>
                  <a:lnTo>
                    <a:pt x="1567861" y="2395074"/>
                  </a:lnTo>
                  <a:lnTo>
                    <a:pt x="1565201" y="2396157"/>
                  </a:lnTo>
                  <a:lnTo>
                    <a:pt x="1557390" y="2395694"/>
                  </a:lnTo>
                  <a:lnTo>
                    <a:pt x="1554203" y="2397302"/>
                  </a:lnTo>
                  <a:lnTo>
                    <a:pt x="1548880" y="2400545"/>
                  </a:lnTo>
                  <a:lnTo>
                    <a:pt x="1542928" y="2404272"/>
                  </a:lnTo>
                  <a:lnTo>
                    <a:pt x="1536012" y="2410061"/>
                  </a:lnTo>
                  <a:lnTo>
                    <a:pt x="1522649" y="2421815"/>
                  </a:lnTo>
                  <a:lnTo>
                    <a:pt x="1508678" y="2434259"/>
                  </a:lnTo>
                  <a:lnTo>
                    <a:pt x="1501980" y="2436690"/>
                  </a:lnTo>
                  <a:lnTo>
                    <a:pt x="1487536" y="2442496"/>
                  </a:lnTo>
                  <a:lnTo>
                    <a:pt x="1479047" y="2447919"/>
                  </a:lnTo>
                  <a:lnTo>
                    <a:pt x="1462430" y="2458479"/>
                  </a:lnTo>
                  <a:lnTo>
                    <a:pt x="1456092" y="2461203"/>
                  </a:lnTo>
                  <a:lnTo>
                    <a:pt x="1454087" y="2461624"/>
                  </a:lnTo>
                  <a:lnTo>
                    <a:pt x="1452261" y="2462412"/>
                  </a:lnTo>
                  <a:lnTo>
                    <a:pt x="1442567" y="2475555"/>
                  </a:lnTo>
                  <a:lnTo>
                    <a:pt x="1435562" y="2480447"/>
                  </a:lnTo>
                  <a:lnTo>
                    <a:pt x="1426287" y="2484266"/>
                  </a:lnTo>
                  <a:lnTo>
                    <a:pt x="1422407" y="2486056"/>
                  </a:lnTo>
                  <a:lnTo>
                    <a:pt x="1402103" y="2490603"/>
                  </a:lnTo>
                  <a:lnTo>
                    <a:pt x="1384934" y="2495095"/>
                  </a:lnTo>
                  <a:lnTo>
                    <a:pt x="1380545" y="2497137"/>
                  </a:lnTo>
                  <a:lnTo>
                    <a:pt x="1378689" y="2498834"/>
                  </a:lnTo>
                  <a:lnTo>
                    <a:pt x="1374569" y="2503704"/>
                  </a:lnTo>
                  <a:lnTo>
                    <a:pt x="1373357" y="2504743"/>
                  </a:lnTo>
                  <a:lnTo>
                    <a:pt x="1371226" y="2505545"/>
                  </a:lnTo>
                  <a:lnTo>
                    <a:pt x="1369043" y="2507310"/>
                  </a:lnTo>
                  <a:lnTo>
                    <a:pt x="1365445" y="2511460"/>
                  </a:lnTo>
                  <a:lnTo>
                    <a:pt x="1360825" y="2518745"/>
                  </a:lnTo>
                  <a:lnTo>
                    <a:pt x="1358847" y="2523322"/>
                  </a:lnTo>
                  <a:lnTo>
                    <a:pt x="1357810" y="2527954"/>
                  </a:lnTo>
                  <a:lnTo>
                    <a:pt x="1357621" y="2533439"/>
                  </a:lnTo>
                  <a:lnTo>
                    <a:pt x="1357214" y="2536126"/>
                  </a:lnTo>
                  <a:lnTo>
                    <a:pt x="1356179" y="2538355"/>
                  </a:lnTo>
                  <a:lnTo>
                    <a:pt x="1354972" y="2540313"/>
                  </a:lnTo>
                  <a:lnTo>
                    <a:pt x="1351722" y="2549575"/>
                  </a:lnTo>
                  <a:lnTo>
                    <a:pt x="1351676" y="2550590"/>
                  </a:lnTo>
                  <a:lnTo>
                    <a:pt x="1351791" y="2551414"/>
                  </a:lnTo>
                  <a:lnTo>
                    <a:pt x="1351842" y="2552527"/>
                  </a:lnTo>
                  <a:lnTo>
                    <a:pt x="1351624" y="2553999"/>
                  </a:lnTo>
                  <a:lnTo>
                    <a:pt x="1350878" y="2556987"/>
                  </a:lnTo>
                  <a:lnTo>
                    <a:pt x="1350522" y="2560218"/>
                  </a:lnTo>
                  <a:lnTo>
                    <a:pt x="1349071" y="2566043"/>
                  </a:lnTo>
                  <a:lnTo>
                    <a:pt x="1348735" y="2568662"/>
                  </a:lnTo>
                  <a:lnTo>
                    <a:pt x="1348788" y="2574792"/>
                  </a:lnTo>
                  <a:lnTo>
                    <a:pt x="1348087" y="2577460"/>
                  </a:lnTo>
                  <a:lnTo>
                    <a:pt x="1346245" y="2578678"/>
                  </a:lnTo>
                  <a:lnTo>
                    <a:pt x="1343765" y="2579314"/>
                  </a:lnTo>
                  <a:lnTo>
                    <a:pt x="1341802" y="2580647"/>
                  </a:lnTo>
                  <a:lnTo>
                    <a:pt x="1340250" y="2582466"/>
                  </a:lnTo>
                  <a:lnTo>
                    <a:pt x="1339061" y="2584530"/>
                  </a:lnTo>
                  <a:lnTo>
                    <a:pt x="1339125" y="2584757"/>
                  </a:lnTo>
                  <a:lnTo>
                    <a:pt x="1339274" y="2585167"/>
                  </a:lnTo>
                  <a:lnTo>
                    <a:pt x="1339346" y="2585688"/>
                  </a:lnTo>
                  <a:lnTo>
                    <a:pt x="1339208" y="2586215"/>
                  </a:lnTo>
                  <a:lnTo>
                    <a:pt x="1338735" y="2586822"/>
                  </a:lnTo>
                  <a:lnTo>
                    <a:pt x="1334413" y="2590323"/>
                  </a:lnTo>
                  <a:lnTo>
                    <a:pt x="1328805" y="2597988"/>
                  </a:lnTo>
                  <a:lnTo>
                    <a:pt x="1327616" y="2601181"/>
                  </a:lnTo>
                  <a:lnTo>
                    <a:pt x="1326956" y="2603816"/>
                  </a:lnTo>
                  <a:lnTo>
                    <a:pt x="1326822" y="2604966"/>
                  </a:lnTo>
                  <a:lnTo>
                    <a:pt x="1327189" y="2606739"/>
                  </a:lnTo>
                  <a:lnTo>
                    <a:pt x="1327698" y="2607647"/>
                  </a:lnTo>
                  <a:lnTo>
                    <a:pt x="1327784" y="2608421"/>
                  </a:lnTo>
                  <a:lnTo>
                    <a:pt x="1326866" y="2609907"/>
                  </a:lnTo>
                  <a:lnTo>
                    <a:pt x="1325050" y="2611527"/>
                  </a:lnTo>
                  <a:lnTo>
                    <a:pt x="1320533" y="2614038"/>
                  </a:lnTo>
                  <a:lnTo>
                    <a:pt x="1318818" y="2615409"/>
                  </a:lnTo>
                  <a:lnTo>
                    <a:pt x="1318068" y="2616608"/>
                  </a:lnTo>
                  <a:lnTo>
                    <a:pt x="1316817" y="2619334"/>
                  </a:lnTo>
                  <a:lnTo>
                    <a:pt x="1316356" y="2620035"/>
                  </a:lnTo>
                  <a:lnTo>
                    <a:pt x="1315218" y="2620221"/>
                  </a:lnTo>
                  <a:lnTo>
                    <a:pt x="1311898" y="2620342"/>
                  </a:lnTo>
                  <a:lnTo>
                    <a:pt x="1310456" y="2621513"/>
                  </a:lnTo>
                  <a:lnTo>
                    <a:pt x="1306820" y="2628841"/>
                  </a:lnTo>
                  <a:lnTo>
                    <a:pt x="1305192" y="2629100"/>
                  </a:lnTo>
                  <a:lnTo>
                    <a:pt x="1303186" y="2628178"/>
                  </a:lnTo>
                  <a:lnTo>
                    <a:pt x="1301445" y="2626717"/>
                  </a:lnTo>
                  <a:lnTo>
                    <a:pt x="1300636" y="2625328"/>
                  </a:lnTo>
                  <a:lnTo>
                    <a:pt x="1299238" y="2624472"/>
                  </a:lnTo>
                  <a:lnTo>
                    <a:pt x="1290981" y="2623949"/>
                  </a:lnTo>
                  <a:lnTo>
                    <a:pt x="1286897" y="2625921"/>
                  </a:lnTo>
                  <a:lnTo>
                    <a:pt x="1284081" y="2629667"/>
                  </a:lnTo>
                  <a:lnTo>
                    <a:pt x="1279687" y="2637279"/>
                  </a:lnTo>
                  <a:lnTo>
                    <a:pt x="1276167" y="2639419"/>
                  </a:lnTo>
                  <a:lnTo>
                    <a:pt x="1275812" y="2639259"/>
                  </a:lnTo>
                  <a:lnTo>
                    <a:pt x="1275253" y="2638884"/>
                  </a:lnTo>
                  <a:lnTo>
                    <a:pt x="1274569" y="2638583"/>
                  </a:lnTo>
                  <a:lnTo>
                    <a:pt x="1273878" y="2638652"/>
                  </a:lnTo>
                  <a:lnTo>
                    <a:pt x="1273329" y="2639130"/>
                  </a:lnTo>
                  <a:lnTo>
                    <a:pt x="1272194" y="2640344"/>
                  </a:lnTo>
                  <a:lnTo>
                    <a:pt x="1271513" y="2640623"/>
                  </a:lnTo>
                  <a:lnTo>
                    <a:pt x="1268043" y="2641232"/>
                  </a:lnTo>
                  <a:lnTo>
                    <a:pt x="1267140" y="2640359"/>
                  </a:lnTo>
                  <a:lnTo>
                    <a:pt x="1264865" y="2632376"/>
                  </a:lnTo>
                  <a:lnTo>
                    <a:pt x="1262398" y="2628101"/>
                  </a:lnTo>
                  <a:lnTo>
                    <a:pt x="1259026" y="2625001"/>
                  </a:lnTo>
                  <a:lnTo>
                    <a:pt x="1254778" y="2623369"/>
                  </a:lnTo>
                  <a:lnTo>
                    <a:pt x="1252217" y="2623282"/>
                  </a:lnTo>
                  <a:lnTo>
                    <a:pt x="1250595" y="2623800"/>
                  </a:lnTo>
                  <a:lnTo>
                    <a:pt x="1249142" y="2624515"/>
                  </a:lnTo>
                  <a:lnTo>
                    <a:pt x="1245011" y="2625483"/>
                  </a:lnTo>
                  <a:lnTo>
                    <a:pt x="1237110" y="2629321"/>
                  </a:lnTo>
                  <a:lnTo>
                    <a:pt x="1233325" y="2630505"/>
                  </a:lnTo>
                  <a:lnTo>
                    <a:pt x="1230891" y="2630823"/>
                  </a:lnTo>
                  <a:lnTo>
                    <a:pt x="1229744" y="2630354"/>
                  </a:lnTo>
                  <a:lnTo>
                    <a:pt x="1227397" y="2628078"/>
                  </a:lnTo>
                  <a:lnTo>
                    <a:pt x="1226145" y="2627618"/>
                  </a:lnTo>
                  <a:lnTo>
                    <a:pt x="1224770" y="2628045"/>
                  </a:lnTo>
                  <a:lnTo>
                    <a:pt x="1221955" y="2629833"/>
                  </a:lnTo>
                  <a:lnTo>
                    <a:pt x="1212636" y="2630467"/>
                  </a:lnTo>
                  <a:lnTo>
                    <a:pt x="1208353" y="2631545"/>
                  </a:lnTo>
                  <a:lnTo>
                    <a:pt x="1205057" y="2633918"/>
                  </a:lnTo>
                  <a:lnTo>
                    <a:pt x="1206256" y="2635511"/>
                  </a:lnTo>
                  <a:lnTo>
                    <a:pt x="1206293" y="2637197"/>
                  </a:lnTo>
                  <a:lnTo>
                    <a:pt x="1205486" y="2638832"/>
                  </a:lnTo>
                  <a:lnTo>
                    <a:pt x="1204162" y="2640270"/>
                  </a:lnTo>
                  <a:lnTo>
                    <a:pt x="1201861" y="2638143"/>
                  </a:lnTo>
                  <a:lnTo>
                    <a:pt x="1201377" y="2637859"/>
                  </a:lnTo>
                  <a:lnTo>
                    <a:pt x="1200728" y="2637653"/>
                  </a:lnTo>
                  <a:lnTo>
                    <a:pt x="1200212" y="2637214"/>
                  </a:lnTo>
                  <a:lnTo>
                    <a:pt x="1199704" y="2637027"/>
                  </a:lnTo>
                  <a:lnTo>
                    <a:pt x="1197776" y="2639069"/>
                  </a:lnTo>
                  <a:lnTo>
                    <a:pt x="1196366" y="2638943"/>
                  </a:lnTo>
                  <a:lnTo>
                    <a:pt x="1185490" y="2636327"/>
                  </a:lnTo>
                  <a:lnTo>
                    <a:pt x="1181196" y="2636655"/>
                  </a:lnTo>
                  <a:lnTo>
                    <a:pt x="1177321" y="2638256"/>
                  </a:lnTo>
                  <a:lnTo>
                    <a:pt x="1174120" y="2641221"/>
                  </a:lnTo>
                  <a:lnTo>
                    <a:pt x="1173038" y="2643106"/>
                  </a:lnTo>
                  <a:lnTo>
                    <a:pt x="1172794" y="2644650"/>
                  </a:lnTo>
                  <a:lnTo>
                    <a:pt x="1173453" y="2648856"/>
                  </a:lnTo>
                  <a:lnTo>
                    <a:pt x="1172812" y="2651281"/>
                  </a:lnTo>
                  <a:lnTo>
                    <a:pt x="1170866" y="2650700"/>
                  </a:lnTo>
                  <a:lnTo>
                    <a:pt x="1168881" y="2648982"/>
                  </a:lnTo>
                  <a:lnTo>
                    <a:pt x="1168158" y="2647982"/>
                  </a:lnTo>
                  <a:lnTo>
                    <a:pt x="1167114" y="2648617"/>
                  </a:lnTo>
                  <a:lnTo>
                    <a:pt x="1166383" y="2649911"/>
                  </a:lnTo>
                  <a:lnTo>
                    <a:pt x="1165817" y="2651189"/>
                  </a:lnTo>
                  <a:lnTo>
                    <a:pt x="1165294" y="2651797"/>
                  </a:lnTo>
                  <a:lnTo>
                    <a:pt x="1155440" y="2652514"/>
                  </a:lnTo>
                  <a:lnTo>
                    <a:pt x="1153128" y="2652118"/>
                  </a:lnTo>
                  <a:lnTo>
                    <a:pt x="1153029" y="2651166"/>
                  </a:lnTo>
                  <a:lnTo>
                    <a:pt x="1155774" y="2647422"/>
                  </a:lnTo>
                  <a:lnTo>
                    <a:pt x="1155878" y="2645320"/>
                  </a:lnTo>
                  <a:lnTo>
                    <a:pt x="1152891" y="2640814"/>
                  </a:lnTo>
                  <a:lnTo>
                    <a:pt x="1151546" y="2636312"/>
                  </a:lnTo>
                  <a:lnTo>
                    <a:pt x="1150619" y="2634465"/>
                  </a:lnTo>
                  <a:lnTo>
                    <a:pt x="1149865" y="2633774"/>
                  </a:lnTo>
                  <a:lnTo>
                    <a:pt x="1147381" y="2632106"/>
                  </a:lnTo>
                  <a:lnTo>
                    <a:pt x="1144419" y="2628390"/>
                  </a:lnTo>
                  <a:lnTo>
                    <a:pt x="1143300" y="2627893"/>
                  </a:lnTo>
                  <a:lnTo>
                    <a:pt x="1142231" y="2628215"/>
                  </a:lnTo>
                  <a:lnTo>
                    <a:pt x="1140826" y="2629172"/>
                  </a:lnTo>
                  <a:lnTo>
                    <a:pt x="1136095" y="2629619"/>
                  </a:lnTo>
                  <a:lnTo>
                    <a:pt x="1133750" y="2631110"/>
                  </a:lnTo>
                  <a:lnTo>
                    <a:pt x="1130504" y="2635488"/>
                  </a:lnTo>
                  <a:lnTo>
                    <a:pt x="1129055" y="2636503"/>
                  </a:lnTo>
                  <a:lnTo>
                    <a:pt x="1127371" y="2637119"/>
                  </a:lnTo>
                  <a:lnTo>
                    <a:pt x="1123802" y="2639405"/>
                  </a:lnTo>
                  <a:lnTo>
                    <a:pt x="1121778" y="2639863"/>
                  </a:lnTo>
                  <a:lnTo>
                    <a:pt x="1119775" y="2639200"/>
                  </a:lnTo>
                  <a:lnTo>
                    <a:pt x="1116069" y="2636618"/>
                  </a:lnTo>
                  <a:lnTo>
                    <a:pt x="1114346" y="2636139"/>
                  </a:lnTo>
                  <a:lnTo>
                    <a:pt x="1113129" y="2636119"/>
                  </a:lnTo>
                  <a:lnTo>
                    <a:pt x="1110967" y="2635715"/>
                  </a:lnTo>
                  <a:lnTo>
                    <a:pt x="1109888" y="2635682"/>
                  </a:lnTo>
                  <a:lnTo>
                    <a:pt x="1108637" y="2636174"/>
                  </a:lnTo>
                  <a:lnTo>
                    <a:pt x="1107667" y="2637071"/>
                  </a:lnTo>
                  <a:lnTo>
                    <a:pt x="1106882" y="2638057"/>
                  </a:lnTo>
                  <a:lnTo>
                    <a:pt x="1106173" y="2638707"/>
                  </a:lnTo>
                  <a:lnTo>
                    <a:pt x="1103911" y="2638895"/>
                  </a:lnTo>
                  <a:lnTo>
                    <a:pt x="1102283" y="2637447"/>
                  </a:lnTo>
                  <a:lnTo>
                    <a:pt x="1100749" y="2635715"/>
                  </a:lnTo>
                  <a:lnTo>
                    <a:pt x="1098736" y="2634991"/>
                  </a:lnTo>
                  <a:lnTo>
                    <a:pt x="1097876" y="2634811"/>
                  </a:lnTo>
                  <a:lnTo>
                    <a:pt x="1094982" y="2633709"/>
                  </a:lnTo>
                  <a:lnTo>
                    <a:pt x="1092950" y="2632576"/>
                  </a:lnTo>
                  <a:lnTo>
                    <a:pt x="1091732" y="2632643"/>
                  </a:lnTo>
                  <a:lnTo>
                    <a:pt x="1089305" y="2633262"/>
                  </a:lnTo>
                  <a:lnTo>
                    <a:pt x="1071700" y="2634120"/>
                  </a:lnTo>
                  <a:lnTo>
                    <a:pt x="1069684" y="2634882"/>
                  </a:lnTo>
                  <a:lnTo>
                    <a:pt x="1066075" y="2636968"/>
                  </a:lnTo>
                  <a:lnTo>
                    <a:pt x="1060831" y="2638131"/>
                  </a:lnTo>
                  <a:lnTo>
                    <a:pt x="1059123" y="2639054"/>
                  </a:lnTo>
                  <a:lnTo>
                    <a:pt x="1054659" y="2642691"/>
                  </a:lnTo>
                  <a:lnTo>
                    <a:pt x="1054214" y="2642778"/>
                  </a:lnTo>
                  <a:lnTo>
                    <a:pt x="1053583" y="2642313"/>
                  </a:lnTo>
                  <a:lnTo>
                    <a:pt x="1050833" y="2640973"/>
                  </a:lnTo>
                  <a:lnTo>
                    <a:pt x="1048167" y="2640218"/>
                  </a:lnTo>
                  <a:lnTo>
                    <a:pt x="1046987" y="2640158"/>
                  </a:lnTo>
                  <a:lnTo>
                    <a:pt x="1045109" y="2640731"/>
                  </a:lnTo>
                  <a:lnTo>
                    <a:pt x="1041047" y="2642871"/>
                  </a:lnTo>
                  <a:lnTo>
                    <a:pt x="1038931" y="2643649"/>
                  </a:lnTo>
                  <a:lnTo>
                    <a:pt x="1036206" y="2643929"/>
                  </a:lnTo>
                  <a:lnTo>
                    <a:pt x="1034984" y="2644256"/>
                  </a:lnTo>
                  <a:lnTo>
                    <a:pt x="1033886" y="2645131"/>
                  </a:lnTo>
                  <a:lnTo>
                    <a:pt x="1031544" y="2644250"/>
                  </a:lnTo>
                  <a:lnTo>
                    <a:pt x="1028337" y="2643978"/>
                  </a:lnTo>
                  <a:lnTo>
                    <a:pt x="1022745" y="2644431"/>
                  </a:lnTo>
                  <a:lnTo>
                    <a:pt x="1020162" y="2645706"/>
                  </a:lnTo>
                  <a:lnTo>
                    <a:pt x="1017587" y="2647636"/>
                  </a:lnTo>
                  <a:lnTo>
                    <a:pt x="1014978" y="2649127"/>
                  </a:lnTo>
                  <a:lnTo>
                    <a:pt x="1012278" y="2649081"/>
                  </a:lnTo>
                  <a:lnTo>
                    <a:pt x="1010453" y="2650236"/>
                  </a:lnTo>
                  <a:lnTo>
                    <a:pt x="991903" y="2652281"/>
                  </a:lnTo>
                  <a:lnTo>
                    <a:pt x="990854" y="2652584"/>
                  </a:lnTo>
                  <a:lnTo>
                    <a:pt x="989941" y="2653221"/>
                  </a:lnTo>
                  <a:lnTo>
                    <a:pt x="989246" y="2654439"/>
                  </a:lnTo>
                  <a:lnTo>
                    <a:pt x="989278" y="2655517"/>
                  </a:lnTo>
                  <a:lnTo>
                    <a:pt x="989488" y="2656479"/>
                  </a:lnTo>
                  <a:lnTo>
                    <a:pt x="989326" y="2657323"/>
                  </a:lnTo>
                  <a:lnTo>
                    <a:pt x="987826" y="2658606"/>
                  </a:lnTo>
                  <a:lnTo>
                    <a:pt x="977234" y="2664054"/>
                  </a:lnTo>
                  <a:lnTo>
                    <a:pt x="974283" y="2664881"/>
                  </a:lnTo>
                  <a:lnTo>
                    <a:pt x="972763" y="2663584"/>
                  </a:lnTo>
                  <a:lnTo>
                    <a:pt x="961466" y="2661695"/>
                  </a:lnTo>
                  <a:lnTo>
                    <a:pt x="950787" y="2661900"/>
                  </a:lnTo>
                  <a:lnTo>
                    <a:pt x="948672" y="2662620"/>
                  </a:lnTo>
                  <a:lnTo>
                    <a:pt x="945109" y="2665016"/>
                  </a:lnTo>
                  <a:lnTo>
                    <a:pt x="942794" y="2665526"/>
                  </a:lnTo>
                  <a:lnTo>
                    <a:pt x="941032" y="2665138"/>
                  </a:lnTo>
                  <a:lnTo>
                    <a:pt x="937685" y="2663304"/>
                  </a:lnTo>
                  <a:lnTo>
                    <a:pt x="935857" y="2662744"/>
                  </a:lnTo>
                  <a:lnTo>
                    <a:pt x="933840" y="2662766"/>
                  </a:lnTo>
                  <a:lnTo>
                    <a:pt x="931965" y="2663304"/>
                  </a:lnTo>
                  <a:lnTo>
                    <a:pt x="930265" y="2664194"/>
                  </a:lnTo>
                  <a:lnTo>
                    <a:pt x="928776" y="2665303"/>
                  </a:lnTo>
                  <a:lnTo>
                    <a:pt x="926207" y="2667849"/>
                  </a:lnTo>
                  <a:lnTo>
                    <a:pt x="924738" y="2668904"/>
                  </a:lnTo>
                  <a:lnTo>
                    <a:pt x="922694" y="2669547"/>
                  </a:lnTo>
                  <a:lnTo>
                    <a:pt x="917449" y="2670391"/>
                  </a:lnTo>
                  <a:lnTo>
                    <a:pt x="912138" y="2673208"/>
                  </a:lnTo>
                  <a:lnTo>
                    <a:pt x="910943" y="2674403"/>
                  </a:lnTo>
                  <a:lnTo>
                    <a:pt x="905158" y="2682284"/>
                  </a:lnTo>
                  <a:lnTo>
                    <a:pt x="902456" y="2684533"/>
                  </a:lnTo>
                  <a:lnTo>
                    <a:pt x="896254" y="2688085"/>
                  </a:lnTo>
                  <a:lnTo>
                    <a:pt x="893642" y="2690730"/>
                  </a:lnTo>
                  <a:lnTo>
                    <a:pt x="894855" y="2691620"/>
                  </a:lnTo>
                  <a:lnTo>
                    <a:pt x="894452" y="2692833"/>
                  </a:lnTo>
                  <a:lnTo>
                    <a:pt x="893311" y="2693940"/>
                  </a:lnTo>
                  <a:lnTo>
                    <a:pt x="890858" y="2695029"/>
                  </a:lnTo>
                  <a:lnTo>
                    <a:pt x="889937" y="2696217"/>
                  </a:lnTo>
                  <a:lnTo>
                    <a:pt x="887540" y="2705237"/>
                  </a:lnTo>
                  <a:lnTo>
                    <a:pt x="887018" y="2706263"/>
                  </a:lnTo>
                  <a:lnTo>
                    <a:pt x="883630" y="2709595"/>
                  </a:lnTo>
                  <a:lnTo>
                    <a:pt x="882682" y="2712368"/>
                  </a:lnTo>
                  <a:lnTo>
                    <a:pt x="882076" y="2715888"/>
                  </a:lnTo>
                  <a:lnTo>
                    <a:pt x="881959" y="2719487"/>
                  </a:lnTo>
                  <a:lnTo>
                    <a:pt x="882381" y="2722388"/>
                  </a:lnTo>
                  <a:lnTo>
                    <a:pt x="884232" y="2725112"/>
                  </a:lnTo>
                  <a:lnTo>
                    <a:pt x="886890" y="2725875"/>
                  </a:lnTo>
                  <a:lnTo>
                    <a:pt x="889833" y="2726149"/>
                  </a:lnTo>
                  <a:lnTo>
                    <a:pt x="892592" y="2727421"/>
                  </a:lnTo>
                  <a:lnTo>
                    <a:pt x="891331" y="2728171"/>
                  </a:lnTo>
                  <a:lnTo>
                    <a:pt x="889957" y="2728585"/>
                  </a:lnTo>
                  <a:lnTo>
                    <a:pt x="887789" y="2729845"/>
                  </a:lnTo>
                  <a:lnTo>
                    <a:pt x="884537" y="2731072"/>
                  </a:lnTo>
                  <a:lnTo>
                    <a:pt x="880124" y="2727660"/>
                  </a:lnTo>
                  <a:lnTo>
                    <a:pt x="876475" y="2727513"/>
                  </a:lnTo>
                  <a:lnTo>
                    <a:pt x="874254" y="2729705"/>
                  </a:lnTo>
                  <a:lnTo>
                    <a:pt x="873807" y="2733259"/>
                  </a:lnTo>
                  <a:lnTo>
                    <a:pt x="874876" y="2736838"/>
                  </a:lnTo>
                  <a:lnTo>
                    <a:pt x="877238" y="2738991"/>
                  </a:lnTo>
                  <a:lnTo>
                    <a:pt x="876192" y="2739708"/>
                  </a:lnTo>
                  <a:lnTo>
                    <a:pt x="874005" y="2742129"/>
                  </a:lnTo>
                  <a:lnTo>
                    <a:pt x="873878" y="2742749"/>
                  </a:lnTo>
                  <a:lnTo>
                    <a:pt x="874061" y="2743545"/>
                  </a:lnTo>
                  <a:lnTo>
                    <a:pt x="873901" y="2744115"/>
                  </a:lnTo>
                  <a:lnTo>
                    <a:pt x="872739" y="2744061"/>
                  </a:lnTo>
                  <a:lnTo>
                    <a:pt x="872270" y="2743607"/>
                  </a:lnTo>
                  <a:lnTo>
                    <a:pt x="871141" y="2741702"/>
                  </a:lnTo>
                  <a:lnTo>
                    <a:pt x="869979" y="2738952"/>
                  </a:lnTo>
                  <a:lnTo>
                    <a:pt x="868336" y="2738232"/>
                  </a:lnTo>
                  <a:lnTo>
                    <a:pt x="866486" y="2738578"/>
                  </a:lnTo>
                  <a:lnTo>
                    <a:pt x="864852" y="2739641"/>
                  </a:lnTo>
                  <a:lnTo>
                    <a:pt x="863862" y="2740777"/>
                  </a:lnTo>
                  <a:lnTo>
                    <a:pt x="863478" y="2741619"/>
                  </a:lnTo>
                  <a:lnTo>
                    <a:pt x="863283" y="2744285"/>
                  </a:lnTo>
                  <a:lnTo>
                    <a:pt x="863729" y="2747193"/>
                  </a:lnTo>
                  <a:lnTo>
                    <a:pt x="863483" y="2748878"/>
                  </a:lnTo>
                  <a:lnTo>
                    <a:pt x="862158" y="2749768"/>
                  </a:lnTo>
                  <a:lnTo>
                    <a:pt x="860436" y="2750545"/>
                  </a:lnTo>
                  <a:lnTo>
                    <a:pt x="859455" y="2750619"/>
                  </a:lnTo>
                  <a:lnTo>
                    <a:pt x="858897" y="2749751"/>
                  </a:lnTo>
                  <a:lnTo>
                    <a:pt x="858495" y="2748100"/>
                  </a:lnTo>
                  <a:lnTo>
                    <a:pt x="857788" y="2747102"/>
                  </a:lnTo>
                  <a:lnTo>
                    <a:pt x="856798" y="2746519"/>
                  </a:lnTo>
                  <a:lnTo>
                    <a:pt x="855500" y="2746100"/>
                  </a:lnTo>
                  <a:lnTo>
                    <a:pt x="854325" y="2746028"/>
                  </a:lnTo>
                  <a:lnTo>
                    <a:pt x="852409" y="2746659"/>
                  </a:lnTo>
                  <a:lnTo>
                    <a:pt x="851126" y="2746621"/>
                  </a:lnTo>
                  <a:lnTo>
                    <a:pt x="850121" y="2746125"/>
                  </a:lnTo>
                  <a:lnTo>
                    <a:pt x="848270" y="2744573"/>
                  </a:lnTo>
                  <a:lnTo>
                    <a:pt x="847528" y="2744291"/>
                  </a:lnTo>
                  <a:lnTo>
                    <a:pt x="827615" y="2743226"/>
                  </a:lnTo>
                  <a:lnTo>
                    <a:pt x="826613" y="2743602"/>
                  </a:lnTo>
                  <a:lnTo>
                    <a:pt x="824870" y="2744982"/>
                  </a:lnTo>
                  <a:lnTo>
                    <a:pt x="824262" y="2745311"/>
                  </a:lnTo>
                  <a:lnTo>
                    <a:pt x="818686" y="2745182"/>
                  </a:lnTo>
                  <a:lnTo>
                    <a:pt x="818044" y="2745261"/>
                  </a:lnTo>
                  <a:lnTo>
                    <a:pt x="823142" y="2749611"/>
                  </a:lnTo>
                  <a:lnTo>
                    <a:pt x="823911" y="2750792"/>
                  </a:lnTo>
                  <a:lnTo>
                    <a:pt x="822734" y="2751722"/>
                  </a:lnTo>
                  <a:lnTo>
                    <a:pt x="815853" y="2753475"/>
                  </a:lnTo>
                  <a:lnTo>
                    <a:pt x="813956" y="2754409"/>
                  </a:lnTo>
                  <a:lnTo>
                    <a:pt x="810574" y="2757947"/>
                  </a:lnTo>
                  <a:lnTo>
                    <a:pt x="809236" y="2758834"/>
                  </a:lnTo>
                  <a:lnTo>
                    <a:pt x="808075" y="2760252"/>
                  </a:lnTo>
                  <a:lnTo>
                    <a:pt x="808077" y="2762972"/>
                  </a:lnTo>
                  <a:lnTo>
                    <a:pt x="809326" y="2765357"/>
                  </a:lnTo>
                  <a:lnTo>
                    <a:pt x="812030" y="2765694"/>
                  </a:lnTo>
                  <a:lnTo>
                    <a:pt x="809205" y="2770270"/>
                  </a:lnTo>
                  <a:lnTo>
                    <a:pt x="807419" y="2772042"/>
                  </a:lnTo>
                  <a:lnTo>
                    <a:pt x="803424" y="2773726"/>
                  </a:lnTo>
                  <a:lnTo>
                    <a:pt x="800260" y="2776870"/>
                  </a:lnTo>
                  <a:lnTo>
                    <a:pt x="798390" y="2778154"/>
                  </a:lnTo>
                  <a:lnTo>
                    <a:pt x="789287" y="2781563"/>
                  </a:lnTo>
                  <a:lnTo>
                    <a:pt x="784965" y="2783890"/>
                  </a:lnTo>
                  <a:lnTo>
                    <a:pt x="781484" y="2787325"/>
                  </a:lnTo>
                  <a:lnTo>
                    <a:pt x="780445" y="2789358"/>
                  </a:lnTo>
                  <a:lnTo>
                    <a:pt x="778945" y="2794023"/>
                  </a:lnTo>
                  <a:lnTo>
                    <a:pt x="777967" y="2796294"/>
                  </a:lnTo>
                  <a:lnTo>
                    <a:pt x="777262" y="2799084"/>
                  </a:lnTo>
                  <a:lnTo>
                    <a:pt x="777837" y="2801669"/>
                  </a:lnTo>
                  <a:lnTo>
                    <a:pt x="779633" y="2805482"/>
                  </a:lnTo>
                  <a:lnTo>
                    <a:pt x="779785" y="2808567"/>
                  </a:lnTo>
                  <a:lnTo>
                    <a:pt x="778526" y="2809694"/>
                  </a:lnTo>
                  <a:lnTo>
                    <a:pt x="774026" y="2809828"/>
                  </a:lnTo>
                  <a:lnTo>
                    <a:pt x="765970" y="2811671"/>
                  </a:lnTo>
                  <a:lnTo>
                    <a:pt x="763988" y="2812636"/>
                  </a:lnTo>
                  <a:lnTo>
                    <a:pt x="760009" y="2816080"/>
                  </a:lnTo>
                  <a:lnTo>
                    <a:pt x="756451" y="2816972"/>
                  </a:lnTo>
                  <a:lnTo>
                    <a:pt x="755784" y="2817441"/>
                  </a:lnTo>
                  <a:lnTo>
                    <a:pt x="755786" y="2818898"/>
                  </a:lnTo>
                  <a:lnTo>
                    <a:pt x="756573" y="2819435"/>
                  </a:lnTo>
                  <a:lnTo>
                    <a:pt x="757604" y="2819568"/>
                  </a:lnTo>
                  <a:lnTo>
                    <a:pt x="758310" y="2819786"/>
                  </a:lnTo>
                  <a:lnTo>
                    <a:pt x="759835" y="2821899"/>
                  </a:lnTo>
                  <a:lnTo>
                    <a:pt x="761032" y="2824202"/>
                  </a:lnTo>
                  <a:lnTo>
                    <a:pt x="761129" y="2826072"/>
                  </a:lnTo>
                  <a:lnTo>
                    <a:pt x="759334" y="2826876"/>
                  </a:lnTo>
                  <a:lnTo>
                    <a:pt x="757978" y="2826466"/>
                  </a:lnTo>
                  <a:lnTo>
                    <a:pt x="752283" y="2823327"/>
                  </a:lnTo>
                  <a:lnTo>
                    <a:pt x="751695" y="2824285"/>
                  </a:lnTo>
                  <a:lnTo>
                    <a:pt x="750856" y="2823511"/>
                  </a:lnTo>
                  <a:lnTo>
                    <a:pt x="749514" y="2824567"/>
                  </a:lnTo>
                  <a:lnTo>
                    <a:pt x="744820" y="2826961"/>
                  </a:lnTo>
                  <a:lnTo>
                    <a:pt x="743809" y="2827677"/>
                  </a:lnTo>
                  <a:lnTo>
                    <a:pt x="743065" y="2828029"/>
                  </a:lnTo>
                  <a:lnTo>
                    <a:pt x="742056" y="2828288"/>
                  </a:lnTo>
                  <a:lnTo>
                    <a:pt x="741147" y="2828278"/>
                  </a:lnTo>
                  <a:lnTo>
                    <a:pt x="738979" y="2827879"/>
                  </a:lnTo>
                  <a:lnTo>
                    <a:pt x="737971" y="2827850"/>
                  </a:lnTo>
                  <a:lnTo>
                    <a:pt x="737230" y="2828106"/>
                  </a:lnTo>
                  <a:lnTo>
                    <a:pt x="735528" y="2828998"/>
                  </a:lnTo>
                  <a:lnTo>
                    <a:pt x="734546" y="2829265"/>
                  </a:lnTo>
                  <a:lnTo>
                    <a:pt x="733890" y="2829148"/>
                  </a:lnTo>
                  <a:lnTo>
                    <a:pt x="733358" y="2828824"/>
                  </a:lnTo>
                  <a:lnTo>
                    <a:pt x="732729" y="2828544"/>
                  </a:lnTo>
                  <a:lnTo>
                    <a:pt x="731879" y="2828644"/>
                  </a:lnTo>
                  <a:lnTo>
                    <a:pt x="731534" y="2829009"/>
                  </a:lnTo>
                  <a:lnTo>
                    <a:pt x="730877" y="2830297"/>
                  </a:lnTo>
                  <a:lnTo>
                    <a:pt x="730779" y="2830576"/>
                  </a:lnTo>
                  <a:lnTo>
                    <a:pt x="724789" y="2831936"/>
                  </a:lnTo>
                  <a:lnTo>
                    <a:pt x="723457" y="2832877"/>
                  </a:lnTo>
                  <a:lnTo>
                    <a:pt x="723374" y="2834772"/>
                  </a:lnTo>
                  <a:lnTo>
                    <a:pt x="724869" y="2836459"/>
                  </a:lnTo>
                  <a:lnTo>
                    <a:pt x="726776" y="2837667"/>
                  </a:lnTo>
                  <a:lnTo>
                    <a:pt x="729980" y="2838598"/>
                  </a:lnTo>
                  <a:lnTo>
                    <a:pt x="730891" y="2838446"/>
                  </a:lnTo>
                  <a:lnTo>
                    <a:pt x="731107" y="2837269"/>
                  </a:lnTo>
                  <a:lnTo>
                    <a:pt x="730667" y="2836220"/>
                  </a:lnTo>
                  <a:lnTo>
                    <a:pt x="730005" y="2835072"/>
                  </a:lnTo>
                  <a:lnTo>
                    <a:pt x="729766" y="2834029"/>
                  </a:lnTo>
                  <a:lnTo>
                    <a:pt x="730521" y="2833291"/>
                  </a:lnTo>
                  <a:lnTo>
                    <a:pt x="732319" y="2833758"/>
                  </a:lnTo>
                  <a:lnTo>
                    <a:pt x="734754" y="2837921"/>
                  </a:lnTo>
                  <a:lnTo>
                    <a:pt x="736698" y="2838741"/>
                  </a:lnTo>
                  <a:lnTo>
                    <a:pt x="740423" y="2837629"/>
                  </a:lnTo>
                  <a:lnTo>
                    <a:pt x="741826" y="2837893"/>
                  </a:lnTo>
                  <a:lnTo>
                    <a:pt x="741584" y="2839956"/>
                  </a:lnTo>
                  <a:lnTo>
                    <a:pt x="740091" y="2839608"/>
                  </a:lnTo>
                  <a:lnTo>
                    <a:pt x="738893" y="2840338"/>
                  </a:lnTo>
                  <a:lnTo>
                    <a:pt x="736866" y="2842358"/>
                  </a:lnTo>
                  <a:lnTo>
                    <a:pt x="735287" y="2842958"/>
                  </a:lnTo>
                  <a:lnTo>
                    <a:pt x="730816" y="2843149"/>
                  </a:lnTo>
                  <a:lnTo>
                    <a:pt x="727519" y="2842464"/>
                  </a:lnTo>
                  <a:lnTo>
                    <a:pt x="721545" y="2838354"/>
                  </a:lnTo>
                  <a:lnTo>
                    <a:pt x="714646" y="2836646"/>
                  </a:lnTo>
                  <a:lnTo>
                    <a:pt x="707996" y="2836867"/>
                  </a:lnTo>
                  <a:lnTo>
                    <a:pt x="706278" y="2837457"/>
                  </a:lnTo>
                  <a:lnTo>
                    <a:pt x="703800" y="2839384"/>
                  </a:lnTo>
                  <a:lnTo>
                    <a:pt x="702656" y="2842017"/>
                  </a:lnTo>
                  <a:lnTo>
                    <a:pt x="702531" y="2845388"/>
                  </a:lnTo>
                  <a:lnTo>
                    <a:pt x="703019" y="2849507"/>
                  </a:lnTo>
                  <a:lnTo>
                    <a:pt x="699600" y="2848356"/>
                  </a:lnTo>
                  <a:lnTo>
                    <a:pt x="693704" y="2844779"/>
                  </a:lnTo>
                  <a:lnTo>
                    <a:pt x="689889" y="2844121"/>
                  </a:lnTo>
                  <a:lnTo>
                    <a:pt x="686432" y="2844117"/>
                  </a:lnTo>
                  <a:lnTo>
                    <a:pt x="685210" y="2843813"/>
                  </a:lnTo>
                  <a:lnTo>
                    <a:pt x="678639" y="2840844"/>
                  </a:lnTo>
                  <a:lnTo>
                    <a:pt x="677179" y="2839944"/>
                  </a:lnTo>
                  <a:lnTo>
                    <a:pt x="673745" y="2838567"/>
                  </a:lnTo>
                  <a:lnTo>
                    <a:pt x="671646" y="2838020"/>
                  </a:lnTo>
                  <a:lnTo>
                    <a:pt x="670780" y="2838180"/>
                  </a:lnTo>
                  <a:lnTo>
                    <a:pt x="670214" y="2840197"/>
                  </a:lnTo>
                  <a:lnTo>
                    <a:pt x="668177" y="2840111"/>
                  </a:lnTo>
                  <a:lnTo>
                    <a:pt x="663921" y="2838688"/>
                  </a:lnTo>
                  <a:lnTo>
                    <a:pt x="662024" y="2838840"/>
                  </a:lnTo>
                  <a:lnTo>
                    <a:pt x="661073" y="2839066"/>
                  </a:lnTo>
                  <a:lnTo>
                    <a:pt x="660444" y="2839589"/>
                  </a:lnTo>
                  <a:lnTo>
                    <a:pt x="659504" y="2840059"/>
                  </a:lnTo>
                  <a:lnTo>
                    <a:pt x="658256" y="2839707"/>
                  </a:lnTo>
                  <a:lnTo>
                    <a:pt x="656967" y="2839084"/>
                  </a:lnTo>
                  <a:lnTo>
                    <a:pt x="655938" y="2838810"/>
                  </a:lnTo>
                  <a:lnTo>
                    <a:pt x="653969" y="2839837"/>
                  </a:lnTo>
                  <a:lnTo>
                    <a:pt x="652928" y="2841834"/>
                  </a:lnTo>
                  <a:lnTo>
                    <a:pt x="651697" y="2846630"/>
                  </a:lnTo>
                  <a:lnTo>
                    <a:pt x="650269" y="2845952"/>
                  </a:lnTo>
                  <a:lnTo>
                    <a:pt x="647716" y="2843980"/>
                  </a:lnTo>
                  <a:lnTo>
                    <a:pt x="646469" y="2843693"/>
                  </a:lnTo>
                  <a:lnTo>
                    <a:pt x="644606" y="2843663"/>
                  </a:lnTo>
                  <a:lnTo>
                    <a:pt x="641779" y="2842838"/>
                  </a:lnTo>
                  <a:lnTo>
                    <a:pt x="640465" y="2842732"/>
                  </a:lnTo>
                  <a:lnTo>
                    <a:pt x="639231" y="2843191"/>
                  </a:lnTo>
                  <a:lnTo>
                    <a:pt x="637937" y="2843882"/>
                  </a:lnTo>
                  <a:lnTo>
                    <a:pt x="636676" y="2844281"/>
                  </a:lnTo>
                  <a:lnTo>
                    <a:pt x="635546" y="2843862"/>
                  </a:lnTo>
                  <a:lnTo>
                    <a:pt x="634307" y="2843235"/>
                  </a:lnTo>
                  <a:lnTo>
                    <a:pt x="632597" y="2842918"/>
                  </a:lnTo>
                  <a:lnTo>
                    <a:pt x="630904" y="2843047"/>
                  </a:lnTo>
                  <a:lnTo>
                    <a:pt x="629729" y="2843829"/>
                  </a:lnTo>
                  <a:lnTo>
                    <a:pt x="627985" y="2846610"/>
                  </a:lnTo>
                  <a:lnTo>
                    <a:pt x="626407" y="2848516"/>
                  </a:lnTo>
                  <a:lnTo>
                    <a:pt x="624221" y="2849408"/>
                  </a:lnTo>
                  <a:lnTo>
                    <a:pt x="620703" y="2849143"/>
                  </a:lnTo>
                  <a:lnTo>
                    <a:pt x="619125" y="2848618"/>
                  </a:lnTo>
                  <a:lnTo>
                    <a:pt x="614512" y="2846354"/>
                  </a:lnTo>
                  <a:lnTo>
                    <a:pt x="610035" y="2845832"/>
                  </a:lnTo>
                  <a:lnTo>
                    <a:pt x="608565" y="2845399"/>
                  </a:lnTo>
                  <a:lnTo>
                    <a:pt x="608147" y="2846365"/>
                  </a:lnTo>
                  <a:lnTo>
                    <a:pt x="607909" y="2846826"/>
                  </a:lnTo>
                  <a:lnTo>
                    <a:pt x="607895" y="2847234"/>
                  </a:lnTo>
                  <a:lnTo>
                    <a:pt x="608203" y="2848139"/>
                  </a:lnTo>
                  <a:lnTo>
                    <a:pt x="600877" y="2849176"/>
                  </a:lnTo>
                  <a:lnTo>
                    <a:pt x="599902" y="2850659"/>
                  </a:lnTo>
                  <a:lnTo>
                    <a:pt x="599200" y="2852327"/>
                  </a:lnTo>
                  <a:lnTo>
                    <a:pt x="596956" y="2851707"/>
                  </a:lnTo>
                  <a:lnTo>
                    <a:pt x="593091" y="2849387"/>
                  </a:lnTo>
                  <a:lnTo>
                    <a:pt x="587427" y="2849352"/>
                  </a:lnTo>
                  <a:lnTo>
                    <a:pt x="585271" y="2848262"/>
                  </a:lnTo>
                  <a:lnTo>
                    <a:pt x="584170" y="2847875"/>
                  </a:lnTo>
                  <a:lnTo>
                    <a:pt x="582794" y="2847976"/>
                  </a:lnTo>
                  <a:lnTo>
                    <a:pt x="580227" y="2848536"/>
                  </a:lnTo>
                  <a:lnTo>
                    <a:pt x="579466" y="2848165"/>
                  </a:lnTo>
                  <a:lnTo>
                    <a:pt x="576509" y="2845494"/>
                  </a:lnTo>
                  <a:lnTo>
                    <a:pt x="571885" y="2843020"/>
                  </a:lnTo>
                  <a:lnTo>
                    <a:pt x="569482" y="2841167"/>
                  </a:lnTo>
                  <a:lnTo>
                    <a:pt x="570126" y="2840059"/>
                  </a:lnTo>
                  <a:lnTo>
                    <a:pt x="579341" y="2840603"/>
                  </a:lnTo>
                  <a:lnTo>
                    <a:pt x="581506" y="2841146"/>
                  </a:lnTo>
                  <a:lnTo>
                    <a:pt x="582499" y="2841068"/>
                  </a:lnTo>
                  <a:lnTo>
                    <a:pt x="582972" y="2840083"/>
                  </a:lnTo>
                  <a:lnTo>
                    <a:pt x="582430" y="2838804"/>
                  </a:lnTo>
                  <a:lnTo>
                    <a:pt x="581096" y="2837832"/>
                  </a:lnTo>
                  <a:lnTo>
                    <a:pt x="579526" y="2837224"/>
                  </a:lnTo>
                  <a:lnTo>
                    <a:pt x="575887" y="2836679"/>
                  </a:lnTo>
                  <a:lnTo>
                    <a:pt x="573979" y="2835159"/>
                  </a:lnTo>
                  <a:lnTo>
                    <a:pt x="572325" y="2833336"/>
                  </a:lnTo>
                  <a:lnTo>
                    <a:pt x="570549" y="2831936"/>
                  </a:lnTo>
                  <a:lnTo>
                    <a:pt x="569811" y="2831551"/>
                  </a:lnTo>
                  <a:lnTo>
                    <a:pt x="569205" y="2831340"/>
                  </a:lnTo>
                  <a:lnTo>
                    <a:pt x="568574" y="2831516"/>
                  </a:lnTo>
                  <a:lnTo>
                    <a:pt x="567771" y="2832337"/>
                  </a:lnTo>
                  <a:lnTo>
                    <a:pt x="571349" y="2837117"/>
                  </a:lnTo>
                  <a:lnTo>
                    <a:pt x="569258" y="2839191"/>
                  </a:lnTo>
                  <a:lnTo>
                    <a:pt x="564446" y="2839267"/>
                  </a:lnTo>
                  <a:lnTo>
                    <a:pt x="559825" y="2837960"/>
                  </a:lnTo>
                  <a:lnTo>
                    <a:pt x="555140" y="2836002"/>
                  </a:lnTo>
                  <a:lnTo>
                    <a:pt x="538493" y="2833325"/>
                  </a:lnTo>
                  <a:lnTo>
                    <a:pt x="530348" y="2833304"/>
                  </a:lnTo>
                  <a:lnTo>
                    <a:pt x="529302" y="2833586"/>
                  </a:lnTo>
                  <a:lnTo>
                    <a:pt x="527319" y="2834445"/>
                  </a:lnTo>
                  <a:lnTo>
                    <a:pt x="526188" y="2834740"/>
                  </a:lnTo>
                  <a:lnTo>
                    <a:pt x="525592" y="2834123"/>
                  </a:lnTo>
                  <a:lnTo>
                    <a:pt x="525520" y="2832583"/>
                  </a:lnTo>
                  <a:lnTo>
                    <a:pt x="525787" y="2830310"/>
                  </a:lnTo>
                  <a:lnTo>
                    <a:pt x="524439" y="2828082"/>
                  </a:lnTo>
                  <a:lnTo>
                    <a:pt x="521207" y="2825214"/>
                  </a:lnTo>
                  <a:lnTo>
                    <a:pt x="519121" y="2820936"/>
                  </a:lnTo>
                  <a:lnTo>
                    <a:pt x="516827" y="2818560"/>
                  </a:lnTo>
                  <a:lnTo>
                    <a:pt x="513280" y="2815857"/>
                  </a:lnTo>
                  <a:lnTo>
                    <a:pt x="495638" y="2800463"/>
                  </a:lnTo>
                  <a:lnTo>
                    <a:pt x="479728" y="2790449"/>
                  </a:lnTo>
                  <a:lnTo>
                    <a:pt x="474924" y="2788390"/>
                  </a:lnTo>
                  <a:lnTo>
                    <a:pt x="471057" y="2788139"/>
                  </a:lnTo>
                  <a:lnTo>
                    <a:pt x="470088" y="2787815"/>
                  </a:lnTo>
                  <a:lnTo>
                    <a:pt x="469116" y="2786699"/>
                  </a:lnTo>
                  <a:lnTo>
                    <a:pt x="468373" y="2785485"/>
                  </a:lnTo>
                  <a:lnTo>
                    <a:pt x="467586" y="2784533"/>
                  </a:lnTo>
                  <a:lnTo>
                    <a:pt x="466563" y="2784259"/>
                  </a:lnTo>
                  <a:lnTo>
                    <a:pt x="465508" y="2784206"/>
                  </a:lnTo>
                  <a:lnTo>
                    <a:pt x="447896" y="2777956"/>
                  </a:lnTo>
                  <a:lnTo>
                    <a:pt x="443036" y="2777072"/>
                  </a:lnTo>
                  <a:lnTo>
                    <a:pt x="440047" y="2777091"/>
                  </a:lnTo>
                  <a:lnTo>
                    <a:pt x="431856" y="2778789"/>
                  </a:lnTo>
                  <a:lnTo>
                    <a:pt x="430067" y="2780168"/>
                  </a:lnTo>
                  <a:lnTo>
                    <a:pt x="428082" y="2785692"/>
                  </a:lnTo>
                  <a:lnTo>
                    <a:pt x="426425" y="2787727"/>
                  </a:lnTo>
                  <a:lnTo>
                    <a:pt x="424918" y="2785453"/>
                  </a:lnTo>
                  <a:lnTo>
                    <a:pt x="413649" y="2776379"/>
                  </a:lnTo>
                  <a:lnTo>
                    <a:pt x="412499" y="2774308"/>
                  </a:lnTo>
                  <a:lnTo>
                    <a:pt x="411764" y="2770950"/>
                  </a:lnTo>
                  <a:lnTo>
                    <a:pt x="411180" y="2765832"/>
                  </a:lnTo>
                  <a:lnTo>
                    <a:pt x="410642" y="2763815"/>
                  </a:lnTo>
                  <a:lnTo>
                    <a:pt x="409479" y="2761574"/>
                  </a:lnTo>
                  <a:lnTo>
                    <a:pt x="405359" y="2755248"/>
                  </a:lnTo>
                  <a:lnTo>
                    <a:pt x="404799" y="2754124"/>
                  </a:lnTo>
                  <a:lnTo>
                    <a:pt x="404685" y="2751377"/>
                  </a:lnTo>
                  <a:lnTo>
                    <a:pt x="401451" y="2733583"/>
                  </a:lnTo>
                  <a:lnTo>
                    <a:pt x="399582" y="2728504"/>
                  </a:lnTo>
                  <a:lnTo>
                    <a:pt x="398859" y="2725658"/>
                  </a:lnTo>
                  <a:lnTo>
                    <a:pt x="398778" y="2723494"/>
                  </a:lnTo>
                  <a:lnTo>
                    <a:pt x="399445" y="2717538"/>
                  </a:lnTo>
                  <a:lnTo>
                    <a:pt x="400009" y="2715135"/>
                  </a:lnTo>
                  <a:lnTo>
                    <a:pt x="397672" y="2712239"/>
                  </a:lnTo>
                  <a:lnTo>
                    <a:pt x="395568" y="2707774"/>
                  </a:lnTo>
                  <a:lnTo>
                    <a:pt x="394514" y="2702985"/>
                  </a:lnTo>
                  <a:lnTo>
                    <a:pt x="395392" y="2699108"/>
                  </a:lnTo>
                  <a:lnTo>
                    <a:pt x="397718" y="2695735"/>
                  </a:lnTo>
                  <a:lnTo>
                    <a:pt x="398045" y="2693830"/>
                  </a:lnTo>
                  <a:lnTo>
                    <a:pt x="397448" y="2691093"/>
                  </a:lnTo>
                  <a:lnTo>
                    <a:pt x="394946" y="2684427"/>
                  </a:lnTo>
                  <a:lnTo>
                    <a:pt x="394338" y="2681777"/>
                  </a:lnTo>
                  <a:lnTo>
                    <a:pt x="395830" y="2681546"/>
                  </a:lnTo>
                  <a:lnTo>
                    <a:pt x="400707" y="2682915"/>
                  </a:lnTo>
                  <a:lnTo>
                    <a:pt x="403905" y="2685916"/>
                  </a:lnTo>
                  <a:lnTo>
                    <a:pt x="406655" y="2689339"/>
                  </a:lnTo>
                  <a:lnTo>
                    <a:pt x="410129" y="2691902"/>
                  </a:lnTo>
                  <a:lnTo>
                    <a:pt x="414341" y="2693376"/>
                  </a:lnTo>
                  <a:lnTo>
                    <a:pt x="418721" y="2694290"/>
                  </a:lnTo>
                  <a:lnTo>
                    <a:pt x="423324" y="2694443"/>
                  </a:lnTo>
                  <a:lnTo>
                    <a:pt x="428119" y="2693647"/>
                  </a:lnTo>
                  <a:lnTo>
                    <a:pt x="432291" y="2692113"/>
                  </a:lnTo>
                  <a:lnTo>
                    <a:pt x="436599" y="2689809"/>
                  </a:lnTo>
                  <a:lnTo>
                    <a:pt x="440334" y="2687059"/>
                  </a:lnTo>
                  <a:lnTo>
                    <a:pt x="442883" y="2684147"/>
                  </a:lnTo>
                  <a:lnTo>
                    <a:pt x="449875" y="2672163"/>
                  </a:lnTo>
                  <a:lnTo>
                    <a:pt x="454238" y="2660237"/>
                  </a:lnTo>
                  <a:lnTo>
                    <a:pt x="456134" y="2652440"/>
                  </a:lnTo>
                  <a:lnTo>
                    <a:pt x="456592" y="2645950"/>
                  </a:lnTo>
                  <a:lnTo>
                    <a:pt x="457084" y="2644207"/>
                  </a:lnTo>
                  <a:lnTo>
                    <a:pt x="458062" y="2642905"/>
                  </a:lnTo>
                  <a:lnTo>
                    <a:pt x="459059" y="2642907"/>
                  </a:lnTo>
                  <a:lnTo>
                    <a:pt x="460380" y="2643331"/>
                  </a:lnTo>
                  <a:lnTo>
                    <a:pt x="462490" y="2643403"/>
                  </a:lnTo>
                  <a:lnTo>
                    <a:pt x="464862" y="2641617"/>
                  </a:lnTo>
                  <a:lnTo>
                    <a:pt x="465209" y="2638088"/>
                  </a:lnTo>
                  <a:lnTo>
                    <a:pt x="463674" y="2630129"/>
                  </a:lnTo>
                  <a:lnTo>
                    <a:pt x="463024" y="2628128"/>
                  </a:lnTo>
                  <a:lnTo>
                    <a:pt x="462305" y="2628320"/>
                  </a:lnTo>
                  <a:lnTo>
                    <a:pt x="461825" y="2629932"/>
                  </a:lnTo>
                  <a:lnTo>
                    <a:pt x="462066" y="2634584"/>
                  </a:lnTo>
                  <a:lnTo>
                    <a:pt x="461704" y="2640844"/>
                  </a:lnTo>
                  <a:lnTo>
                    <a:pt x="460981" y="2640952"/>
                  </a:lnTo>
                  <a:lnTo>
                    <a:pt x="458038" y="2619406"/>
                  </a:lnTo>
                  <a:lnTo>
                    <a:pt x="456342" y="2607092"/>
                  </a:lnTo>
                  <a:lnTo>
                    <a:pt x="452998" y="2596167"/>
                  </a:lnTo>
                  <a:lnTo>
                    <a:pt x="446631" y="2580489"/>
                  </a:lnTo>
                  <a:lnTo>
                    <a:pt x="443644" y="2569970"/>
                  </a:lnTo>
                  <a:lnTo>
                    <a:pt x="442001" y="2565813"/>
                  </a:lnTo>
                  <a:lnTo>
                    <a:pt x="441002" y="2561584"/>
                  </a:lnTo>
                  <a:lnTo>
                    <a:pt x="441414" y="2556406"/>
                  </a:lnTo>
                  <a:lnTo>
                    <a:pt x="442635" y="2552221"/>
                  </a:lnTo>
                  <a:lnTo>
                    <a:pt x="446377" y="2544111"/>
                  </a:lnTo>
                  <a:lnTo>
                    <a:pt x="448610" y="2540892"/>
                  </a:lnTo>
                  <a:lnTo>
                    <a:pt x="448615" y="2546114"/>
                  </a:lnTo>
                  <a:lnTo>
                    <a:pt x="444061" y="2554140"/>
                  </a:lnTo>
                  <a:lnTo>
                    <a:pt x="445030" y="2560355"/>
                  </a:lnTo>
                  <a:lnTo>
                    <a:pt x="449564" y="2569382"/>
                  </a:lnTo>
                  <a:lnTo>
                    <a:pt x="452847" y="2574153"/>
                  </a:lnTo>
                  <a:lnTo>
                    <a:pt x="455499" y="2575056"/>
                  </a:lnTo>
                  <a:lnTo>
                    <a:pt x="456101" y="2572774"/>
                  </a:lnTo>
                  <a:lnTo>
                    <a:pt x="455023" y="2570021"/>
                  </a:lnTo>
                  <a:lnTo>
                    <a:pt x="452189" y="2565388"/>
                  </a:lnTo>
                  <a:lnTo>
                    <a:pt x="450413" y="2563938"/>
                  </a:lnTo>
                  <a:lnTo>
                    <a:pt x="449882" y="2562838"/>
                  </a:lnTo>
                  <a:lnTo>
                    <a:pt x="449523" y="2560815"/>
                  </a:lnTo>
                  <a:lnTo>
                    <a:pt x="449124" y="2559654"/>
                  </a:lnTo>
                  <a:lnTo>
                    <a:pt x="448363" y="2558000"/>
                  </a:lnTo>
                  <a:lnTo>
                    <a:pt x="446925" y="2557056"/>
                  </a:lnTo>
                  <a:lnTo>
                    <a:pt x="446492" y="2556403"/>
                  </a:lnTo>
                  <a:lnTo>
                    <a:pt x="447225" y="2555546"/>
                  </a:lnTo>
                  <a:lnTo>
                    <a:pt x="448283" y="2555390"/>
                  </a:lnTo>
                  <a:lnTo>
                    <a:pt x="450328" y="2556522"/>
                  </a:lnTo>
                  <a:lnTo>
                    <a:pt x="451513" y="2556712"/>
                  </a:lnTo>
                  <a:lnTo>
                    <a:pt x="456249" y="2556121"/>
                  </a:lnTo>
                  <a:lnTo>
                    <a:pt x="457562" y="2554666"/>
                  </a:lnTo>
                  <a:lnTo>
                    <a:pt x="457728" y="2551303"/>
                  </a:lnTo>
                  <a:lnTo>
                    <a:pt x="456576" y="2548411"/>
                  </a:lnTo>
                  <a:lnTo>
                    <a:pt x="454623" y="2547521"/>
                  </a:lnTo>
                  <a:lnTo>
                    <a:pt x="452718" y="2547276"/>
                  </a:lnTo>
                  <a:lnTo>
                    <a:pt x="451714" y="2546268"/>
                  </a:lnTo>
                  <a:lnTo>
                    <a:pt x="450553" y="2543774"/>
                  </a:lnTo>
                  <a:lnTo>
                    <a:pt x="450297" y="2542442"/>
                  </a:lnTo>
                  <a:lnTo>
                    <a:pt x="450458" y="2541444"/>
                  </a:lnTo>
                  <a:lnTo>
                    <a:pt x="451459" y="2539017"/>
                  </a:lnTo>
                  <a:lnTo>
                    <a:pt x="451840" y="2537720"/>
                  </a:lnTo>
                  <a:lnTo>
                    <a:pt x="452193" y="2532831"/>
                  </a:lnTo>
                  <a:lnTo>
                    <a:pt x="451458" y="2528080"/>
                  </a:lnTo>
                  <a:lnTo>
                    <a:pt x="449554" y="2524314"/>
                  </a:lnTo>
                  <a:lnTo>
                    <a:pt x="446422" y="2522355"/>
                  </a:lnTo>
                  <a:lnTo>
                    <a:pt x="448515" y="2518933"/>
                  </a:lnTo>
                  <a:lnTo>
                    <a:pt x="448675" y="2517240"/>
                  </a:lnTo>
                  <a:lnTo>
                    <a:pt x="447444" y="2515034"/>
                  </a:lnTo>
                  <a:lnTo>
                    <a:pt x="445763" y="2513697"/>
                  </a:lnTo>
                  <a:lnTo>
                    <a:pt x="442552" y="2512488"/>
                  </a:lnTo>
                  <a:lnTo>
                    <a:pt x="440807" y="2510529"/>
                  </a:lnTo>
                  <a:lnTo>
                    <a:pt x="445732" y="2509784"/>
                  </a:lnTo>
                  <a:lnTo>
                    <a:pt x="447278" y="2508402"/>
                  </a:lnTo>
                  <a:lnTo>
                    <a:pt x="447484" y="2505471"/>
                  </a:lnTo>
                  <a:lnTo>
                    <a:pt x="447446" y="2502908"/>
                  </a:lnTo>
                  <a:lnTo>
                    <a:pt x="447930" y="2497946"/>
                  </a:lnTo>
                  <a:lnTo>
                    <a:pt x="447351" y="2495119"/>
                  </a:lnTo>
                  <a:lnTo>
                    <a:pt x="446650" y="2493895"/>
                  </a:lnTo>
                  <a:lnTo>
                    <a:pt x="445058" y="2492287"/>
                  </a:lnTo>
                  <a:lnTo>
                    <a:pt x="444465" y="2491068"/>
                  </a:lnTo>
                  <a:lnTo>
                    <a:pt x="444782" y="2489053"/>
                  </a:lnTo>
                  <a:lnTo>
                    <a:pt x="444727" y="2487455"/>
                  </a:lnTo>
                  <a:lnTo>
                    <a:pt x="444063" y="2486129"/>
                  </a:lnTo>
                  <a:lnTo>
                    <a:pt x="442737" y="2484108"/>
                  </a:lnTo>
                  <a:lnTo>
                    <a:pt x="442176" y="2481621"/>
                  </a:lnTo>
                  <a:lnTo>
                    <a:pt x="441311" y="2465008"/>
                  </a:lnTo>
                  <a:lnTo>
                    <a:pt x="435811" y="2445401"/>
                  </a:lnTo>
                  <a:lnTo>
                    <a:pt x="431958" y="2435249"/>
                  </a:lnTo>
                  <a:lnTo>
                    <a:pt x="428887" y="2430100"/>
                  </a:lnTo>
                  <a:lnTo>
                    <a:pt x="418697" y="2418168"/>
                  </a:lnTo>
                  <a:lnTo>
                    <a:pt x="410599" y="2404646"/>
                  </a:lnTo>
                  <a:lnTo>
                    <a:pt x="397583" y="2389292"/>
                  </a:lnTo>
                  <a:lnTo>
                    <a:pt x="386424" y="2368620"/>
                  </a:lnTo>
                  <a:lnTo>
                    <a:pt x="375947" y="2351341"/>
                  </a:lnTo>
                  <a:lnTo>
                    <a:pt x="365607" y="2338114"/>
                  </a:lnTo>
                  <a:lnTo>
                    <a:pt x="358314" y="2332430"/>
                  </a:lnTo>
                  <a:lnTo>
                    <a:pt x="355507" y="2324768"/>
                  </a:lnTo>
                  <a:lnTo>
                    <a:pt x="355244" y="2323447"/>
                  </a:lnTo>
                  <a:lnTo>
                    <a:pt x="354531" y="2321785"/>
                  </a:lnTo>
                  <a:lnTo>
                    <a:pt x="345713" y="2308785"/>
                  </a:lnTo>
                  <a:lnTo>
                    <a:pt x="345254" y="2307771"/>
                  </a:lnTo>
                  <a:lnTo>
                    <a:pt x="344498" y="2305322"/>
                  </a:lnTo>
                  <a:lnTo>
                    <a:pt x="339081" y="2295157"/>
                  </a:lnTo>
                  <a:lnTo>
                    <a:pt x="338323" y="2293041"/>
                  </a:lnTo>
                  <a:lnTo>
                    <a:pt x="337597" y="2288143"/>
                  </a:lnTo>
                  <a:lnTo>
                    <a:pt x="336938" y="2285679"/>
                  </a:lnTo>
                  <a:lnTo>
                    <a:pt x="333106" y="2276026"/>
                  </a:lnTo>
                  <a:lnTo>
                    <a:pt x="331245" y="2272382"/>
                  </a:lnTo>
                  <a:lnTo>
                    <a:pt x="330833" y="2271790"/>
                  </a:lnTo>
                  <a:lnTo>
                    <a:pt x="329669" y="2270560"/>
                  </a:lnTo>
                  <a:lnTo>
                    <a:pt x="329339" y="2269966"/>
                  </a:lnTo>
                  <a:lnTo>
                    <a:pt x="329358" y="2268988"/>
                  </a:lnTo>
                  <a:lnTo>
                    <a:pt x="330217" y="2267518"/>
                  </a:lnTo>
                  <a:lnTo>
                    <a:pt x="330347" y="2266662"/>
                  </a:lnTo>
                  <a:lnTo>
                    <a:pt x="330027" y="2263815"/>
                  </a:lnTo>
                  <a:lnTo>
                    <a:pt x="329692" y="2262375"/>
                  </a:lnTo>
                  <a:lnTo>
                    <a:pt x="329135" y="2261365"/>
                  </a:lnTo>
                  <a:lnTo>
                    <a:pt x="328047" y="2260692"/>
                  </a:lnTo>
                  <a:lnTo>
                    <a:pt x="325486" y="2259608"/>
                  </a:lnTo>
                  <a:lnTo>
                    <a:pt x="324585" y="2259079"/>
                  </a:lnTo>
                  <a:lnTo>
                    <a:pt x="323475" y="2256877"/>
                  </a:lnTo>
                  <a:lnTo>
                    <a:pt x="323391" y="2253962"/>
                  </a:lnTo>
                  <a:lnTo>
                    <a:pt x="323641" y="2250803"/>
                  </a:lnTo>
                  <a:lnTo>
                    <a:pt x="323588" y="2247852"/>
                  </a:lnTo>
                  <a:lnTo>
                    <a:pt x="323153" y="2246641"/>
                  </a:lnTo>
                  <a:lnTo>
                    <a:pt x="321725" y="2244153"/>
                  </a:lnTo>
                  <a:lnTo>
                    <a:pt x="320619" y="2241274"/>
                  </a:lnTo>
                  <a:lnTo>
                    <a:pt x="319517" y="2240164"/>
                  </a:lnTo>
                  <a:lnTo>
                    <a:pt x="318355" y="2239256"/>
                  </a:lnTo>
                  <a:lnTo>
                    <a:pt x="317516" y="2238374"/>
                  </a:lnTo>
                  <a:lnTo>
                    <a:pt x="316260" y="2233844"/>
                  </a:lnTo>
                  <a:lnTo>
                    <a:pt x="316390" y="2216881"/>
                  </a:lnTo>
                  <a:lnTo>
                    <a:pt x="315746" y="2214103"/>
                  </a:lnTo>
                  <a:lnTo>
                    <a:pt x="313434" y="2209743"/>
                  </a:lnTo>
                  <a:lnTo>
                    <a:pt x="312752" y="2207883"/>
                  </a:lnTo>
                  <a:lnTo>
                    <a:pt x="310280" y="2196929"/>
                  </a:lnTo>
                  <a:lnTo>
                    <a:pt x="309150" y="2185774"/>
                  </a:lnTo>
                  <a:lnTo>
                    <a:pt x="309259" y="2175494"/>
                  </a:lnTo>
                  <a:lnTo>
                    <a:pt x="310117" y="2167848"/>
                  </a:lnTo>
                  <a:lnTo>
                    <a:pt x="309950" y="2165042"/>
                  </a:lnTo>
                  <a:lnTo>
                    <a:pt x="309194" y="2162282"/>
                  </a:lnTo>
                  <a:lnTo>
                    <a:pt x="305443" y="2156184"/>
                  </a:lnTo>
                  <a:lnTo>
                    <a:pt x="303088" y="2151013"/>
                  </a:lnTo>
                  <a:lnTo>
                    <a:pt x="302095" y="2148138"/>
                  </a:lnTo>
                  <a:lnTo>
                    <a:pt x="301485" y="2145484"/>
                  </a:lnTo>
                  <a:lnTo>
                    <a:pt x="300775" y="2143499"/>
                  </a:lnTo>
                  <a:lnTo>
                    <a:pt x="298158" y="2139183"/>
                  </a:lnTo>
                  <a:lnTo>
                    <a:pt x="295223" y="2131923"/>
                  </a:lnTo>
                  <a:lnTo>
                    <a:pt x="286812" y="2116699"/>
                  </a:lnTo>
                  <a:lnTo>
                    <a:pt x="285334" y="2114744"/>
                  </a:lnTo>
                  <a:lnTo>
                    <a:pt x="261947" y="2094586"/>
                  </a:lnTo>
                  <a:lnTo>
                    <a:pt x="261269" y="2093358"/>
                  </a:lnTo>
                  <a:lnTo>
                    <a:pt x="256643" y="2088158"/>
                  </a:lnTo>
                  <a:lnTo>
                    <a:pt x="255077" y="2085895"/>
                  </a:lnTo>
                  <a:lnTo>
                    <a:pt x="253049" y="2080826"/>
                  </a:lnTo>
                  <a:lnTo>
                    <a:pt x="251104" y="2079448"/>
                  </a:lnTo>
                  <a:lnTo>
                    <a:pt x="252369" y="2074404"/>
                  </a:lnTo>
                  <a:lnTo>
                    <a:pt x="251696" y="2068378"/>
                  </a:lnTo>
                  <a:lnTo>
                    <a:pt x="249898" y="2062587"/>
                  </a:lnTo>
                  <a:lnTo>
                    <a:pt x="240734" y="2046378"/>
                  </a:lnTo>
                  <a:lnTo>
                    <a:pt x="237617" y="2042699"/>
                  </a:lnTo>
                  <a:lnTo>
                    <a:pt x="226310" y="2032562"/>
                  </a:lnTo>
                  <a:lnTo>
                    <a:pt x="218808" y="2023402"/>
                  </a:lnTo>
                  <a:lnTo>
                    <a:pt x="218025" y="2021697"/>
                  </a:lnTo>
                  <a:lnTo>
                    <a:pt x="216829" y="2019711"/>
                  </a:lnTo>
                  <a:lnTo>
                    <a:pt x="210375" y="2012465"/>
                  </a:lnTo>
                  <a:lnTo>
                    <a:pt x="208592" y="2011590"/>
                  </a:lnTo>
                  <a:lnTo>
                    <a:pt x="204369" y="2010103"/>
                  </a:lnTo>
                  <a:lnTo>
                    <a:pt x="202377" y="2008724"/>
                  </a:lnTo>
                  <a:lnTo>
                    <a:pt x="191890" y="1999022"/>
                  </a:lnTo>
                  <a:lnTo>
                    <a:pt x="189994" y="1995534"/>
                  </a:lnTo>
                  <a:lnTo>
                    <a:pt x="189196" y="1994401"/>
                  </a:lnTo>
                  <a:lnTo>
                    <a:pt x="188849" y="1993541"/>
                  </a:lnTo>
                  <a:lnTo>
                    <a:pt x="188040" y="1989175"/>
                  </a:lnTo>
                  <a:lnTo>
                    <a:pt x="187661" y="1988053"/>
                  </a:lnTo>
                  <a:lnTo>
                    <a:pt x="181142" y="1973935"/>
                  </a:lnTo>
                  <a:lnTo>
                    <a:pt x="179417" y="1968745"/>
                  </a:lnTo>
                  <a:lnTo>
                    <a:pt x="178469" y="1963176"/>
                  </a:lnTo>
                  <a:lnTo>
                    <a:pt x="178638" y="1960313"/>
                  </a:lnTo>
                  <a:lnTo>
                    <a:pt x="179891" y="1955070"/>
                  </a:lnTo>
                  <a:lnTo>
                    <a:pt x="179919" y="1952487"/>
                  </a:lnTo>
                  <a:lnTo>
                    <a:pt x="180092" y="1951139"/>
                  </a:lnTo>
                  <a:lnTo>
                    <a:pt x="181309" y="1948179"/>
                  </a:lnTo>
                  <a:lnTo>
                    <a:pt x="181478" y="1946800"/>
                  </a:lnTo>
                  <a:lnTo>
                    <a:pt x="181057" y="1945393"/>
                  </a:lnTo>
                  <a:lnTo>
                    <a:pt x="168521" y="1915573"/>
                  </a:lnTo>
                  <a:lnTo>
                    <a:pt x="158974" y="1899644"/>
                  </a:lnTo>
                  <a:lnTo>
                    <a:pt x="146103" y="1882622"/>
                  </a:lnTo>
                  <a:lnTo>
                    <a:pt x="123252" y="1852748"/>
                  </a:lnTo>
                  <a:lnTo>
                    <a:pt x="108063" y="1836296"/>
                  </a:lnTo>
                  <a:lnTo>
                    <a:pt x="98876" y="1824537"/>
                  </a:lnTo>
                  <a:lnTo>
                    <a:pt x="91208" y="1818819"/>
                  </a:lnTo>
                  <a:lnTo>
                    <a:pt x="82450" y="1811471"/>
                  </a:lnTo>
                  <a:lnTo>
                    <a:pt x="68190" y="1800257"/>
                  </a:lnTo>
                  <a:lnTo>
                    <a:pt x="66333" y="1798949"/>
                  </a:lnTo>
                  <a:lnTo>
                    <a:pt x="62370" y="1795998"/>
                  </a:lnTo>
                  <a:lnTo>
                    <a:pt x="60322" y="1793858"/>
                  </a:lnTo>
                  <a:lnTo>
                    <a:pt x="59877" y="1790936"/>
                  </a:lnTo>
                  <a:lnTo>
                    <a:pt x="58786" y="1788293"/>
                  </a:lnTo>
                  <a:lnTo>
                    <a:pt x="59339" y="1786270"/>
                  </a:lnTo>
                  <a:lnTo>
                    <a:pt x="57265" y="1783958"/>
                  </a:lnTo>
                  <a:lnTo>
                    <a:pt x="55147" y="1780244"/>
                  </a:lnTo>
                  <a:lnTo>
                    <a:pt x="51173" y="1774533"/>
                  </a:lnTo>
                  <a:lnTo>
                    <a:pt x="47122" y="1771876"/>
                  </a:lnTo>
                  <a:lnTo>
                    <a:pt x="42191" y="1767668"/>
                  </a:lnTo>
                  <a:lnTo>
                    <a:pt x="39501" y="1764742"/>
                  </a:lnTo>
                  <a:lnTo>
                    <a:pt x="39770" y="1763116"/>
                  </a:lnTo>
                  <a:lnTo>
                    <a:pt x="42958" y="1764732"/>
                  </a:lnTo>
                  <a:lnTo>
                    <a:pt x="45967" y="1766690"/>
                  </a:lnTo>
                  <a:lnTo>
                    <a:pt x="48157" y="1767147"/>
                  </a:lnTo>
                  <a:lnTo>
                    <a:pt x="51615" y="1767250"/>
                  </a:lnTo>
                  <a:lnTo>
                    <a:pt x="52785" y="1770410"/>
                  </a:lnTo>
                  <a:lnTo>
                    <a:pt x="54603" y="1773292"/>
                  </a:lnTo>
                  <a:lnTo>
                    <a:pt x="54206" y="1768428"/>
                  </a:lnTo>
                  <a:lnTo>
                    <a:pt x="54250" y="1764200"/>
                  </a:lnTo>
                  <a:lnTo>
                    <a:pt x="54408" y="1759601"/>
                  </a:lnTo>
                  <a:lnTo>
                    <a:pt x="53168" y="1754868"/>
                  </a:lnTo>
                  <a:lnTo>
                    <a:pt x="52097" y="1750108"/>
                  </a:lnTo>
                  <a:lnTo>
                    <a:pt x="52138" y="1745879"/>
                  </a:lnTo>
                  <a:lnTo>
                    <a:pt x="53270" y="1742008"/>
                  </a:lnTo>
                  <a:lnTo>
                    <a:pt x="57421" y="1757900"/>
                  </a:lnTo>
                  <a:lnTo>
                    <a:pt x="60667" y="1772348"/>
                  </a:lnTo>
                  <a:lnTo>
                    <a:pt x="61277" y="1777522"/>
                  </a:lnTo>
                  <a:lnTo>
                    <a:pt x="62824" y="1782027"/>
                  </a:lnTo>
                  <a:lnTo>
                    <a:pt x="64562" y="1784392"/>
                  </a:lnTo>
                  <a:lnTo>
                    <a:pt x="66766" y="1787562"/>
                  </a:lnTo>
                  <a:lnTo>
                    <a:pt x="67858" y="1790204"/>
                  </a:lnTo>
                  <a:lnTo>
                    <a:pt x="69784" y="1790428"/>
                  </a:lnTo>
                  <a:lnTo>
                    <a:pt x="68148" y="1786465"/>
                  </a:lnTo>
                  <a:lnTo>
                    <a:pt x="65125" y="1781313"/>
                  </a:lnTo>
                  <a:lnTo>
                    <a:pt x="64135" y="1777073"/>
                  </a:lnTo>
                  <a:lnTo>
                    <a:pt x="64395" y="1770878"/>
                  </a:lnTo>
                  <a:lnTo>
                    <a:pt x="65540" y="1768237"/>
                  </a:lnTo>
                  <a:lnTo>
                    <a:pt x="63701" y="1753932"/>
                  </a:lnTo>
                  <a:lnTo>
                    <a:pt x="59883" y="1746964"/>
                  </a:lnTo>
                  <a:lnTo>
                    <a:pt x="59978" y="1743079"/>
                  </a:lnTo>
                  <a:lnTo>
                    <a:pt x="63781" y="1748820"/>
                  </a:lnTo>
                  <a:lnTo>
                    <a:pt x="67070" y="1763603"/>
                  </a:lnTo>
                  <a:lnTo>
                    <a:pt x="68499" y="1760567"/>
                  </a:lnTo>
                  <a:lnTo>
                    <a:pt x="69701" y="1760555"/>
                  </a:lnTo>
                  <a:lnTo>
                    <a:pt x="72944" y="1760400"/>
                  </a:lnTo>
                  <a:lnTo>
                    <a:pt x="73587" y="1765747"/>
                  </a:lnTo>
                  <a:lnTo>
                    <a:pt x="75013" y="1768336"/>
                  </a:lnTo>
                  <a:lnTo>
                    <a:pt x="75899" y="1771887"/>
                  </a:lnTo>
                  <a:lnTo>
                    <a:pt x="77503" y="1773393"/>
                  </a:lnTo>
                  <a:lnTo>
                    <a:pt x="78399" y="1775888"/>
                  </a:lnTo>
                  <a:lnTo>
                    <a:pt x="79745" y="1777961"/>
                  </a:lnTo>
                  <a:lnTo>
                    <a:pt x="81275" y="1781235"/>
                  </a:lnTo>
                  <a:lnTo>
                    <a:pt x="83083" y="1787453"/>
                  </a:lnTo>
                  <a:lnTo>
                    <a:pt x="82043" y="1790781"/>
                  </a:lnTo>
                  <a:lnTo>
                    <a:pt x="83059" y="1795192"/>
                  </a:lnTo>
                  <a:lnTo>
                    <a:pt x="82309" y="1800410"/>
                  </a:lnTo>
                  <a:lnTo>
                    <a:pt x="83280" y="1801135"/>
                  </a:lnTo>
                  <a:lnTo>
                    <a:pt x="85420" y="1799389"/>
                  </a:lnTo>
                  <a:lnTo>
                    <a:pt x="84738" y="1794926"/>
                  </a:lnTo>
                  <a:lnTo>
                    <a:pt x="84266" y="1791837"/>
                  </a:lnTo>
                  <a:lnTo>
                    <a:pt x="84597" y="1789499"/>
                  </a:lnTo>
                  <a:lnTo>
                    <a:pt x="85180" y="1784311"/>
                  </a:lnTo>
                  <a:lnTo>
                    <a:pt x="82497" y="1779110"/>
                  </a:lnTo>
                  <a:lnTo>
                    <a:pt x="82661" y="1776800"/>
                  </a:lnTo>
                  <a:lnTo>
                    <a:pt x="82243" y="1774055"/>
                  </a:lnTo>
                  <a:lnTo>
                    <a:pt x="83957" y="1772908"/>
                  </a:lnTo>
                  <a:lnTo>
                    <a:pt x="85859" y="1775244"/>
                  </a:lnTo>
                  <a:lnTo>
                    <a:pt x="86870" y="1777369"/>
                  </a:lnTo>
                  <a:lnTo>
                    <a:pt x="87766" y="1779863"/>
                  </a:lnTo>
                  <a:lnTo>
                    <a:pt x="89154" y="1783334"/>
                  </a:lnTo>
                  <a:lnTo>
                    <a:pt x="88776" y="1787610"/>
                  </a:lnTo>
                  <a:lnTo>
                    <a:pt x="90164" y="1791082"/>
                  </a:lnTo>
                  <a:lnTo>
                    <a:pt x="91657" y="1795240"/>
                  </a:lnTo>
                  <a:lnTo>
                    <a:pt x="90984" y="1798684"/>
                  </a:lnTo>
                  <a:lnTo>
                    <a:pt x="92550" y="1801075"/>
                  </a:lnTo>
                  <a:lnTo>
                    <a:pt x="93313" y="1806051"/>
                  </a:lnTo>
                  <a:lnTo>
                    <a:pt x="93850" y="1810717"/>
                  </a:lnTo>
                  <a:lnTo>
                    <a:pt x="95690" y="1810431"/>
                  </a:lnTo>
                  <a:lnTo>
                    <a:pt x="96797" y="1808672"/>
                  </a:lnTo>
                  <a:lnTo>
                    <a:pt x="96843" y="1806730"/>
                  </a:lnTo>
                  <a:lnTo>
                    <a:pt x="96618" y="1804127"/>
                  </a:lnTo>
                  <a:lnTo>
                    <a:pt x="97079" y="1802647"/>
                  </a:lnTo>
                  <a:lnTo>
                    <a:pt x="98866" y="1799727"/>
                  </a:lnTo>
                  <a:lnTo>
                    <a:pt x="98164" y="1797377"/>
                  </a:lnTo>
                  <a:lnTo>
                    <a:pt x="97385" y="1794512"/>
                  </a:lnTo>
                  <a:lnTo>
                    <a:pt x="98091" y="1793521"/>
                  </a:lnTo>
                  <a:lnTo>
                    <a:pt x="101081" y="1798499"/>
                  </a:lnTo>
                  <a:lnTo>
                    <a:pt x="101449" y="1800902"/>
                  </a:lnTo>
                  <a:lnTo>
                    <a:pt x="101805" y="1804362"/>
                  </a:lnTo>
                  <a:lnTo>
                    <a:pt x="102252" y="1807280"/>
                  </a:lnTo>
                  <a:lnTo>
                    <a:pt x="101718" y="1810531"/>
                  </a:lnTo>
                  <a:lnTo>
                    <a:pt x="102510" y="1812341"/>
                  </a:lnTo>
                  <a:lnTo>
                    <a:pt x="101631" y="1813853"/>
                  </a:lnTo>
                  <a:lnTo>
                    <a:pt x="103469" y="1814125"/>
                  </a:lnTo>
                  <a:lnTo>
                    <a:pt x="105454" y="1813635"/>
                  </a:lnTo>
                  <a:lnTo>
                    <a:pt x="106246" y="1815445"/>
                  </a:lnTo>
                  <a:lnTo>
                    <a:pt x="107143" y="1817942"/>
                  </a:lnTo>
                  <a:lnTo>
                    <a:pt x="107318" y="1820202"/>
                  </a:lnTo>
                  <a:lnTo>
                    <a:pt x="109225" y="1820080"/>
                  </a:lnTo>
                  <a:lnTo>
                    <a:pt x="108909" y="1817134"/>
                  </a:lnTo>
                  <a:lnTo>
                    <a:pt x="109404" y="1814768"/>
                  </a:lnTo>
                  <a:lnTo>
                    <a:pt x="111170" y="1813960"/>
                  </a:lnTo>
                  <a:lnTo>
                    <a:pt x="113666" y="1812335"/>
                  </a:lnTo>
                  <a:lnTo>
                    <a:pt x="116409" y="1811198"/>
                  </a:lnTo>
                  <a:lnTo>
                    <a:pt x="117591" y="1809957"/>
                  </a:lnTo>
                  <a:lnTo>
                    <a:pt x="118784" y="1811586"/>
                  </a:lnTo>
                  <a:lnTo>
                    <a:pt x="122351" y="1810788"/>
                  </a:lnTo>
                  <a:lnTo>
                    <a:pt x="121808" y="1806127"/>
                  </a:lnTo>
                  <a:lnTo>
                    <a:pt x="123802" y="1804582"/>
                  </a:lnTo>
                  <a:lnTo>
                    <a:pt x="125795" y="1803036"/>
                  </a:lnTo>
                  <a:lnTo>
                    <a:pt x="127357" y="1799804"/>
                  </a:lnTo>
                  <a:lnTo>
                    <a:pt x="128621" y="1795740"/>
                  </a:lnTo>
                  <a:lnTo>
                    <a:pt x="128404" y="1792086"/>
                  </a:lnTo>
                  <a:lnTo>
                    <a:pt x="126894" y="1786706"/>
                  </a:lnTo>
                  <a:lnTo>
                    <a:pt x="125251" y="1783804"/>
                  </a:lnTo>
                  <a:lnTo>
                    <a:pt x="126029" y="1781049"/>
                  </a:lnTo>
                  <a:lnTo>
                    <a:pt x="125489" y="1776396"/>
                  </a:lnTo>
                  <a:lnTo>
                    <a:pt x="123176" y="1773602"/>
                  </a:lnTo>
                  <a:lnTo>
                    <a:pt x="119636" y="1771096"/>
                  </a:lnTo>
                  <a:lnTo>
                    <a:pt x="116038" y="1767839"/>
                  </a:lnTo>
                  <a:lnTo>
                    <a:pt x="111872" y="1765133"/>
                  </a:lnTo>
                  <a:lnTo>
                    <a:pt x="108141" y="1765333"/>
                  </a:lnTo>
                  <a:lnTo>
                    <a:pt x="100451" y="1764299"/>
                  </a:lnTo>
                  <a:lnTo>
                    <a:pt x="99571" y="1761692"/>
                  </a:lnTo>
                  <a:lnTo>
                    <a:pt x="99240" y="1759498"/>
                  </a:lnTo>
                  <a:lnTo>
                    <a:pt x="97517" y="1757439"/>
                  </a:lnTo>
                  <a:lnTo>
                    <a:pt x="94853" y="1754312"/>
                  </a:lnTo>
                  <a:lnTo>
                    <a:pt x="89736" y="1749445"/>
                  </a:lnTo>
                  <a:lnTo>
                    <a:pt x="85767" y="1749124"/>
                  </a:lnTo>
                  <a:lnTo>
                    <a:pt x="84464" y="1745076"/>
                  </a:lnTo>
                  <a:lnTo>
                    <a:pt x="83612" y="1742494"/>
                  </a:lnTo>
                  <a:lnTo>
                    <a:pt x="84087" y="1738759"/>
                  </a:lnTo>
                  <a:lnTo>
                    <a:pt x="82335" y="1737853"/>
                  </a:lnTo>
                  <a:lnTo>
                    <a:pt x="80783" y="1734436"/>
                  </a:lnTo>
                  <a:lnTo>
                    <a:pt x="80628" y="1730329"/>
                  </a:lnTo>
                  <a:lnTo>
                    <a:pt x="75813" y="1728250"/>
                  </a:lnTo>
                  <a:lnTo>
                    <a:pt x="75836" y="1724588"/>
                  </a:lnTo>
                  <a:lnTo>
                    <a:pt x="74741" y="1721926"/>
                  </a:lnTo>
                  <a:lnTo>
                    <a:pt x="73735" y="1719841"/>
                  </a:lnTo>
                  <a:lnTo>
                    <a:pt x="72174" y="1718667"/>
                  </a:lnTo>
                  <a:lnTo>
                    <a:pt x="70524" y="1716918"/>
                  </a:lnTo>
                  <a:lnTo>
                    <a:pt x="68753" y="1715895"/>
                  </a:lnTo>
                  <a:lnTo>
                    <a:pt x="67832" y="1714385"/>
                  </a:lnTo>
                  <a:lnTo>
                    <a:pt x="67683" y="1712637"/>
                  </a:lnTo>
                  <a:lnTo>
                    <a:pt x="66400" y="1710846"/>
                  </a:lnTo>
                  <a:lnTo>
                    <a:pt x="64701" y="1709554"/>
                  </a:lnTo>
                  <a:lnTo>
                    <a:pt x="60950" y="1705307"/>
                  </a:lnTo>
                  <a:lnTo>
                    <a:pt x="59614" y="1702060"/>
                  </a:lnTo>
                  <a:lnTo>
                    <a:pt x="59818" y="1699221"/>
                  </a:lnTo>
                  <a:lnTo>
                    <a:pt x="59720" y="1695781"/>
                  </a:lnTo>
                  <a:lnTo>
                    <a:pt x="60545" y="1692845"/>
                  </a:lnTo>
                  <a:lnTo>
                    <a:pt x="62036" y="1688728"/>
                  </a:lnTo>
                  <a:lnTo>
                    <a:pt x="62874" y="1684494"/>
                  </a:lnTo>
                  <a:lnTo>
                    <a:pt x="65221" y="1680459"/>
                  </a:lnTo>
                  <a:lnTo>
                    <a:pt x="66059" y="1676225"/>
                  </a:lnTo>
                  <a:lnTo>
                    <a:pt x="67409" y="1675369"/>
                  </a:lnTo>
                  <a:lnTo>
                    <a:pt x="68429" y="1679317"/>
                  </a:lnTo>
                  <a:lnTo>
                    <a:pt x="69783" y="1684077"/>
                  </a:lnTo>
                  <a:lnTo>
                    <a:pt x="69820" y="1687096"/>
                  </a:lnTo>
                  <a:lnTo>
                    <a:pt x="71530" y="1689114"/>
                  </a:lnTo>
                  <a:lnTo>
                    <a:pt x="73079" y="1688786"/>
                  </a:lnTo>
                  <a:lnTo>
                    <a:pt x="74171" y="1688873"/>
                  </a:lnTo>
                  <a:lnTo>
                    <a:pt x="75152" y="1690300"/>
                  </a:lnTo>
                  <a:lnTo>
                    <a:pt x="77644" y="1689988"/>
                  </a:lnTo>
                  <a:lnTo>
                    <a:pt x="79343" y="1694257"/>
                  </a:lnTo>
                  <a:lnTo>
                    <a:pt x="81724" y="1698850"/>
                  </a:lnTo>
                  <a:lnTo>
                    <a:pt x="84967" y="1702603"/>
                  </a:lnTo>
                  <a:lnTo>
                    <a:pt x="88590" y="1703822"/>
                  </a:lnTo>
                  <a:lnTo>
                    <a:pt x="90842" y="1707569"/>
                  </a:lnTo>
                  <a:lnTo>
                    <a:pt x="93976" y="1708531"/>
                  </a:lnTo>
                  <a:lnTo>
                    <a:pt x="97099" y="1708531"/>
                  </a:lnTo>
                  <a:lnTo>
                    <a:pt x="97117" y="1712845"/>
                  </a:lnTo>
                  <a:lnTo>
                    <a:pt x="96849" y="1715258"/>
                  </a:lnTo>
                  <a:lnTo>
                    <a:pt x="97856" y="1717816"/>
                  </a:lnTo>
                  <a:lnTo>
                    <a:pt x="98538" y="1718527"/>
                  </a:lnTo>
                  <a:lnTo>
                    <a:pt x="100605" y="1719197"/>
                  </a:lnTo>
                  <a:lnTo>
                    <a:pt x="102140" y="1719605"/>
                  </a:lnTo>
                  <a:lnTo>
                    <a:pt x="102935" y="1722068"/>
                  </a:lnTo>
                  <a:lnTo>
                    <a:pt x="102429" y="1724302"/>
                  </a:lnTo>
                  <a:lnTo>
                    <a:pt x="100657" y="1726518"/>
                  </a:lnTo>
                  <a:lnTo>
                    <a:pt x="101449" y="1728982"/>
                  </a:lnTo>
                  <a:lnTo>
                    <a:pt x="102024" y="1732771"/>
                  </a:lnTo>
                  <a:lnTo>
                    <a:pt x="101647" y="1735848"/>
                  </a:lnTo>
                  <a:lnTo>
                    <a:pt x="100683" y="1739233"/>
                  </a:lnTo>
                  <a:lnTo>
                    <a:pt x="101412" y="1741275"/>
                  </a:lnTo>
                  <a:lnTo>
                    <a:pt x="101162" y="1745197"/>
                  </a:lnTo>
                  <a:lnTo>
                    <a:pt x="101817" y="1750918"/>
                  </a:lnTo>
                  <a:lnTo>
                    <a:pt x="101298" y="1754450"/>
                  </a:lnTo>
                  <a:lnTo>
                    <a:pt x="104611" y="1758245"/>
                  </a:lnTo>
                  <a:lnTo>
                    <a:pt x="104930" y="1760355"/>
                  </a:lnTo>
                  <a:lnTo>
                    <a:pt x="108841" y="1759738"/>
                  </a:lnTo>
                  <a:lnTo>
                    <a:pt x="109508" y="1761359"/>
                  </a:lnTo>
                  <a:lnTo>
                    <a:pt x="112738" y="1760419"/>
                  </a:lnTo>
                  <a:lnTo>
                    <a:pt x="117046" y="1748526"/>
                  </a:lnTo>
                  <a:lnTo>
                    <a:pt x="118480" y="1742697"/>
                  </a:lnTo>
                  <a:lnTo>
                    <a:pt x="119013" y="1737872"/>
                  </a:lnTo>
                  <a:lnTo>
                    <a:pt x="116533" y="1732462"/>
                  </a:lnTo>
                  <a:lnTo>
                    <a:pt x="116089" y="1731144"/>
                  </a:lnTo>
                  <a:lnTo>
                    <a:pt x="114679" y="1729030"/>
                  </a:lnTo>
                  <a:lnTo>
                    <a:pt x="114252" y="1727817"/>
                  </a:lnTo>
                  <a:lnTo>
                    <a:pt x="114076" y="1726007"/>
                  </a:lnTo>
                  <a:lnTo>
                    <a:pt x="114342" y="1725515"/>
                  </a:lnTo>
                  <a:lnTo>
                    <a:pt x="114859" y="1725693"/>
                  </a:lnTo>
                  <a:lnTo>
                    <a:pt x="115538" y="1725814"/>
                  </a:lnTo>
                  <a:lnTo>
                    <a:pt x="118001" y="1725939"/>
                  </a:lnTo>
                  <a:lnTo>
                    <a:pt x="121203" y="1728695"/>
                  </a:lnTo>
                  <a:lnTo>
                    <a:pt x="121238" y="1731706"/>
                  </a:lnTo>
                  <a:lnTo>
                    <a:pt x="121464" y="1735980"/>
                  </a:lnTo>
                  <a:lnTo>
                    <a:pt x="123608" y="1743186"/>
                  </a:lnTo>
                  <a:lnTo>
                    <a:pt x="123558" y="1747204"/>
                  </a:lnTo>
                  <a:lnTo>
                    <a:pt x="126416" y="1749213"/>
                  </a:lnTo>
                  <a:lnTo>
                    <a:pt x="128710" y="1749070"/>
                  </a:lnTo>
                  <a:lnTo>
                    <a:pt x="128292" y="1756034"/>
                  </a:lnTo>
                  <a:lnTo>
                    <a:pt x="129819" y="1760540"/>
                  </a:lnTo>
                  <a:lnTo>
                    <a:pt x="131899" y="1764529"/>
                  </a:lnTo>
                  <a:lnTo>
                    <a:pt x="132553" y="1767447"/>
                  </a:lnTo>
                  <a:lnTo>
                    <a:pt x="133889" y="1770691"/>
                  </a:lnTo>
                  <a:lnTo>
                    <a:pt x="134904" y="1773497"/>
                  </a:lnTo>
                  <a:lnTo>
                    <a:pt x="141874" y="1780236"/>
                  </a:lnTo>
                  <a:lnTo>
                    <a:pt x="148128" y="1785305"/>
                  </a:lnTo>
                  <a:lnTo>
                    <a:pt x="150206" y="1786490"/>
                  </a:lnTo>
                  <a:lnTo>
                    <a:pt x="152264" y="1786165"/>
                  </a:lnTo>
                  <a:lnTo>
                    <a:pt x="154173" y="1783489"/>
                  </a:lnTo>
                  <a:lnTo>
                    <a:pt x="156114" y="1781026"/>
                  </a:lnTo>
                  <a:lnTo>
                    <a:pt x="157167" y="1778270"/>
                  </a:lnTo>
                  <a:lnTo>
                    <a:pt x="160029" y="1776310"/>
                  </a:lnTo>
                  <a:lnTo>
                    <a:pt x="162575" y="1775047"/>
                  </a:lnTo>
                  <a:lnTo>
                    <a:pt x="162991" y="1770881"/>
                  </a:lnTo>
                  <a:lnTo>
                    <a:pt x="164502" y="1766976"/>
                  </a:lnTo>
                  <a:lnTo>
                    <a:pt x="162018" y="1761756"/>
                  </a:lnTo>
                  <a:lnTo>
                    <a:pt x="159825" y="1758433"/>
                  </a:lnTo>
                  <a:lnTo>
                    <a:pt x="158662" y="1754947"/>
                  </a:lnTo>
                  <a:lnTo>
                    <a:pt x="157390" y="1752128"/>
                  </a:lnTo>
                  <a:lnTo>
                    <a:pt x="157462" y="1748453"/>
                  </a:lnTo>
                  <a:lnTo>
                    <a:pt x="157869" y="1745588"/>
                  </a:lnTo>
                  <a:lnTo>
                    <a:pt x="158548" y="1740050"/>
                  </a:lnTo>
                  <a:lnTo>
                    <a:pt x="159137" y="1739306"/>
                  </a:lnTo>
                  <a:lnTo>
                    <a:pt x="159307" y="1737713"/>
                  </a:lnTo>
                  <a:lnTo>
                    <a:pt x="159216" y="1735944"/>
                  </a:lnTo>
                  <a:lnTo>
                    <a:pt x="158931" y="1734581"/>
                  </a:lnTo>
                  <a:lnTo>
                    <a:pt x="157415" y="1731966"/>
                  </a:lnTo>
                  <a:lnTo>
                    <a:pt x="153721" y="1727372"/>
                  </a:lnTo>
                  <a:lnTo>
                    <a:pt x="152654" y="1724228"/>
                  </a:lnTo>
                  <a:lnTo>
                    <a:pt x="152981" y="1723115"/>
                  </a:lnTo>
                  <a:lnTo>
                    <a:pt x="154161" y="1723698"/>
                  </a:lnTo>
                  <a:lnTo>
                    <a:pt x="156018" y="1725543"/>
                  </a:lnTo>
                  <a:lnTo>
                    <a:pt x="156740" y="1725960"/>
                  </a:lnTo>
                  <a:lnTo>
                    <a:pt x="158211" y="1725640"/>
                  </a:lnTo>
                  <a:lnTo>
                    <a:pt x="159757" y="1724988"/>
                  </a:lnTo>
                  <a:lnTo>
                    <a:pt x="160682" y="1724407"/>
                  </a:lnTo>
                  <a:lnTo>
                    <a:pt x="160967" y="1724290"/>
                  </a:lnTo>
                  <a:lnTo>
                    <a:pt x="162159" y="1724185"/>
                  </a:lnTo>
                  <a:lnTo>
                    <a:pt x="160869" y="1721953"/>
                  </a:lnTo>
                  <a:lnTo>
                    <a:pt x="159291" y="1720839"/>
                  </a:lnTo>
                  <a:lnTo>
                    <a:pt x="157879" y="1719571"/>
                  </a:lnTo>
                  <a:lnTo>
                    <a:pt x="157089" y="1716760"/>
                  </a:lnTo>
                  <a:lnTo>
                    <a:pt x="157586" y="1714227"/>
                  </a:lnTo>
                  <a:lnTo>
                    <a:pt x="158594" y="1711047"/>
                  </a:lnTo>
                  <a:lnTo>
                    <a:pt x="159147" y="1707851"/>
                  </a:lnTo>
                  <a:lnTo>
                    <a:pt x="158237" y="1705305"/>
                  </a:lnTo>
                  <a:lnTo>
                    <a:pt x="156189" y="1703896"/>
                  </a:lnTo>
                  <a:lnTo>
                    <a:pt x="150056" y="1701303"/>
                  </a:lnTo>
                  <a:lnTo>
                    <a:pt x="145522" y="1700347"/>
                  </a:lnTo>
                  <a:lnTo>
                    <a:pt x="144460" y="1698328"/>
                  </a:lnTo>
                  <a:lnTo>
                    <a:pt x="143720" y="1696304"/>
                  </a:lnTo>
                  <a:lnTo>
                    <a:pt x="142125" y="1695612"/>
                  </a:lnTo>
                  <a:lnTo>
                    <a:pt x="142319" y="1693392"/>
                  </a:lnTo>
                  <a:lnTo>
                    <a:pt x="141145" y="1691187"/>
                  </a:lnTo>
                  <a:lnTo>
                    <a:pt x="139317" y="1689553"/>
                  </a:lnTo>
                  <a:lnTo>
                    <a:pt x="137510" y="1689033"/>
                  </a:lnTo>
                  <a:lnTo>
                    <a:pt x="137079" y="1688540"/>
                  </a:lnTo>
                  <a:lnTo>
                    <a:pt x="136213" y="1686181"/>
                  </a:lnTo>
                  <a:lnTo>
                    <a:pt x="135438" y="1685740"/>
                  </a:lnTo>
                  <a:lnTo>
                    <a:pt x="130775" y="1683744"/>
                  </a:lnTo>
                  <a:lnTo>
                    <a:pt x="129578" y="1682165"/>
                  </a:lnTo>
                  <a:lnTo>
                    <a:pt x="125478" y="1674349"/>
                  </a:lnTo>
                  <a:lnTo>
                    <a:pt x="116674" y="1665083"/>
                  </a:lnTo>
                  <a:lnTo>
                    <a:pt x="113277" y="1660404"/>
                  </a:lnTo>
                  <a:lnTo>
                    <a:pt x="102929" y="1642569"/>
                  </a:lnTo>
                  <a:lnTo>
                    <a:pt x="102055" y="1639717"/>
                  </a:lnTo>
                  <a:lnTo>
                    <a:pt x="101193" y="1637722"/>
                  </a:lnTo>
                  <a:lnTo>
                    <a:pt x="95970" y="1631241"/>
                  </a:lnTo>
                  <a:lnTo>
                    <a:pt x="94492" y="1627966"/>
                  </a:lnTo>
                  <a:lnTo>
                    <a:pt x="93646" y="1626721"/>
                  </a:lnTo>
                  <a:lnTo>
                    <a:pt x="91932" y="1625470"/>
                  </a:lnTo>
                  <a:lnTo>
                    <a:pt x="86690" y="1623150"/>
                  </a:lnTo>
                  <a:lnTo>
                    <a:pt x="82558" y="1622241"/>
                  </a:lnTo>
                  <a:lnTo>
                    <a:pt x="79796" y="1620067"/>
                  </a:lnTo>
                  <a:lnTo>
                    <a:pt x="77721" y="1617272"/>
                  </a:lnTo>
                  <a:lnTo>
                    <a:pt x="76106" y="1613019"/>
                  </a:lnTo>
                  <a:lnTo>
                    <a:pt x="74081" y="1610506"/>
                  </a:lnTo>
                  <a:lnTo>
                    <a:pt x="73202" y="1607891"/>
                  </a:lnTo>
                  <a:lnTo>
                    <a:pt x="72366" y="1606409"/>
                  </a:lnTo>
                  <a:lnTo>
                    <a:pt x="72103" y="1605460"/>
                  </a:lnTo>
                  <a:lnTo>
                    <a:pt x="72242" y="1604343"/>
                  </a:lnTo>
                  <a:lnTo>
                    <a:pt x="73459" y="1602210"/>
                  </a:lnTo>
                  <a:lnTo>
                    <a:pt x="73862" y="1601127"/>
                  </a:lnTo>
                  <a:lnTo>
                    <a:pt x="73638" y="1598378"/>
                  </a:lnTo>
                  <a:lnTo>
                    <a:pt x="72250" y="1595723"/>
                  </a:lnTo>
                  <a:lnTo>
                    <a:pt x="69827" y="1594003"/>
                  </a:lnTo>
                  <a:lnTo>
                    <a:pt x="66440" y="1594076"/>
                  </a:lnTo>
                  <a:lnTo>
                    <a:pt x="65932" y="1591328"/>
                  </a:lnTo>
                  <a:lnTo>
                    <a:pt x="65074" y="1588667"/>
                  </a:lnTo>
                  <a:lnTo>
                    <a:pt x="64636" y="1586134"/>
                  </a:lnTo>
                  <a:lnTo>
                    <a:pt x="65338" y="1583854"/>
                  </a:lnTo>
                  <a:lnTo>
                    <a:pt x="65785" y="1581378"/>
                  </a:lnTo>
                  <a:lnTo>
                    <a:pt x="65043" y="1578140"/>
                  </a:lnTo>
                  <a:lnTo>
                    <a:pt x="63768" y="1575027"/>
                  </a:lnTo>
                  <a:lnTo>
                    <a:pt x="62606" y="1572951"/>
                  </a:lnTo>
                  <a:lnTo>
                    <a:pt x="53918" y="1563099"/>
                  </a:lnTo>
                  <a:lnTo>
                    <a:pt x="40013" y="1550644"/>
                  </a:lnTo>
                  <a:lnTo>
                    <a:pt x="36743" y="1546509"/>
                  </a:lnTo>
                  <a:lnTo>
                    <a:pt x="34095" y="1541677"/>
                  </a:lnTo>
                  <a:lnTo>
                    <a:pt x="32247" y="1536117"/>
                  </a:lnTo>
                  <a:lnTo>
                    <a:pt x="28424" y="1514977"/>
                  </a:lnTo>
                  <a:lnTo>
                    <a:pt x="28498" y="1512149"/>
                  </a:lnTo>
                  <a:lnTo>
                    <a:pt x="29138" y="1510243"/>
                  </a:lnTo>
                  <a:lnTo>
                    <a:pt x="31622" y="1506740"/>
                  </a:lnTo>
                  <a:lnTo>
                    <a:pt x="32456" y="1503923"/>
                  </a:lnTo>
                  <a:lnTo>
                    <a:pt x="31872" y="1501091"/>
                  </a:lnTo>
                  <a:lnTo>
                    <a:pt x="29614" y="1495702"/>
                  </a:lnTo>
                  <a:lnTo>
                    <a:pt x="28345" y="1491385"/>
                  </a:lnTo>
                  <a:lnTo>
                    <a:pt x="28035" y="1488660"/>
                  </a:lnTo>
                  <a:lnTo>
                    <a:pt x="28667" y="1486413"/>
                  </a:lnTo>
                  <a:lnTo>
                    <a:pt x="29941" y="1484624"/>
                  </a:lnTo>
                  <a:lnTo>
                    <a:pt x="30962" y="1482682"/>
                  </a:lnTo>
                  <a:lnTo>
                    <a:pt x="31630" y="1480343"/>
                  </a:lnTo>
                  <a:lnTo>
                    <a:pt x="31796" y="1477319"/>
                  </a:lnTo>
                  <a:lnTo>
                    <a:pt x="31248" y="1474320"/>
                  </a:lnTo>
                  <a:lnTo>
                    <a:pt x="30586" y="1472123"/>
                  </a:lnTo>
                  <a:lnTo>
                    <a:pt x="30638" y="1469890"/>
                  </a:lnTo>
                  <a:lnTo>
                    <a:pt x="33633" y="1464387"/>
                  </a:lnTo>
                  <a:lnTo>
                    <a:pt x="34456" y="1461703"/>
                  </a:lnTo>
                  <a:lnTo>
                    <a:pt x="35621" y="1449899"/>
                  </a:lnTo>
                  <a:lnTo>
                    <a:pt x="36701" y="1447584"/>
                  </a:lnTo>
                  <a:lnTo>
                    <a:pt x="39004" y="1446370"/>
                  </a:lnTo>
                  <a:lnTo>
                    <a:pt x="41651" y="1431709"/>
                  </a:lnTo>
                  <a:lnTo>
                    <a:pt x="42045" y="1430425"/>
                  </a:lnTo>
                  <a:lnTo>
                    <a:pt x="42746" y="1429748"/>
                  </a:lnTo>
                  <a:lnTo>
                    <a:pt x="43711" y="1429171"/>
                  </a:lnTo>
                  <a:lnTo>
                    <a:pt x="44509" y="1428361"/>
                  </a:lnTo>
                  <a:lnTo>
                    <a:pt x="44698" y="1426914"/>
                  </a:lnTo>
                  <a:lnTo>
                    <a:pt x="45221" y="1426266"/>
                  </a:lnTo>
                  <a:lnTo>
                    <a:pt x="47817" y="1424441"/>
                  </a:lnTo>
                  <a:lnTo>
                    <a:pt x="50213" y="1423237"/>
                  </a:lnTo>
                  <a:lnTo>
                    <a:pt x="50822" y="1421834"/>
                  </a:lnTo>
                  <a:lnTo>
                    <a:pt x="51151" y="1420281"/>
                  </a:lnTo>
                  <a:lnTo>
                    <a:pt x="51725" y="1419033"/>
                  </a:lnTo>
                  <a:lnTo>
                    <a:pt x="55663" y="1415460"/>
                  </a:lnTo>
                  <a:lnTo>
                    <a:pt x="56806" y="1413257"/>
                  </a:lnTo>
                  <a:lnTo>
                    <a:pt x="56869" y="1409737"/>
                  </a:lnTo>
                  <a:lnTo>
                    <a:pt x="57025" y="1408930"/>
                  </a:lnTo>
                  <a:lnTo>
                    <a:pt x="57916" y="1407055"/>
                  </a:lnTo>
                  <a:lnTo>
                    <a:pt x="58021" y="1405955"/>
                  </a:lnTo>
                  <a:lnTo>
                    <a:pt x="57044" y="1397118"/>
                  </a:lnTo>
                  <a:lnTo>
                    <a:pt x="57383" y="1391688"/>
                  </a:lnTo>
                  <a:lnTo>
                    <a:pt x="57246" y="1388843"/>
                  </a:lnTo>
                  <a:lnTo>
                    <a:pt x="54113" y="1377982"/>
                  </a:lnTo>
                  <a:lnTo>
                    <a:pt x="50981" y="1370502"/>
                  </a:lnTo>
                  <a:lnTo>
                    <a:pt x="50317" y="1368155"/>
                  </a:lnTo>
                  <a:lnTo>
                    <a:pt x="50509" y="1364959"/>
                  </a:lnTo>
                  <a:lnTo>
                    <a:pt x="50432" y="1363640"/>
                  </a:lnTo>
                  <a:lnTo>
                    <a:pt x="50698" y="1362365"/>
                  </a:lnTo>
                  <a:lnTo>
                    <a:pt x="51625" y="1361259"/>
                  </a:lnTo>
                  <a:lnTo>
                    <a:pt x="52813" y="1360231"/>
                  </a:lnTo>
                  <a:lnTo>
                    <a:pt x="53908" y="1359014"/>
                  </a:lnTo>
                  <a:lnTo>
                    <a:pt x="55339" y="1355901"/>
                  </a:lnTo>
                  <a:lnTo>
                    <a:pt x="55670" y="1352717"/>
                  </a:lnTo>
                  <a:lnTo>
                    <a:pt x="53035" y="1337188"/>
                  </a:lnTo>
                  <a:lnTo>
                    <a:pt x="51835" y="1333312"/>
                  </a:lnTo>
                  <a:lnTo>
                    <a:pt x="49547" y="1330373"/>
                  </a:lnTo>
                  <a:lnTo>
                    <a:pt x="47926" y="1327655"/>
                  </a:lnTo>
                  <a:lnTo>
                    <a:pt x="44976" y="1319697"/>
                  </a:lnTo>
                  <a:lnTo>
                    <a:pt x="38765" y="1314399"/>
                  </a:lnTo>
                  <a:lnTo>
                    <a:pt x="37410" y="1313831"/>
                  </a:lnTo>
                  <a:lnTo>
                    <a:pt x="35901" y="1313404"/>
                  </a:lnTo>
                  <a:lnTo>
                    <a:pt x="34144" y="1313284"/>
                  </a:lnTo>
                  <a:lnTo>
                    <a:pt x="32156" y="1313595"/>
                  </a:lnTo>
                  <a:lnTo>
                    <a:pt x="32964" y="1308514"/>
                  </a:lnTo>
                  <a:lnTo>
                    <a:pt x="32639" y="1305730"/>
                  </a:lnTo>
                  <a:lnTo>
                    <a:pt x="31098" y="1303323"/>
                  </a:lnTo>
                  <a:lnTo>
                    <a:pt x="30674" y="1302346"/>
                  </a:lnTo>
                  <a:lnTo>
                    <a:pt x="30008" y="1298003"/>
                  </a:lnTo>
                  <a:lnTo>
                    <a:pt x="29417" y="1296450"/>
                  </a:lnTo>
                  <a:lnTo>
                    <a:pt x="28561" y="1295507"/>
                  </a:lnTo>
                  <a:lnTo>
                    <a:pt x="28055" y="1294424"/>
                  </a:lnTo>
                  <a:lnTo>
                    <a:pt x="28423" y="1292383"/>
                  </a:lnTo>
                  <a:lnTo>
                    <a:pt x="29274" y="1291030"/>
                  </a:lnTo>
                  <a:lnTo>
                    <a:pt x="31641" y="1289374"/>
                  </a:lnTo>
                  <a:lnTo>
                    <a:pt x="32720" y="1288138"/>
                  </a:lnTo>
                  <a:lnTo>
                    <a:pt x="34717" y="1282128"/>
                  </a:lnTo>
                  <a:lnTo>
                    <a:pt x="36204" y="1280251"/>
                  </a:lnTo>
                  <a:lnTo>
                    <a:pt x="36411" y="1278996"/>
                  </a:lnTo>
                  <a:lnTo>
                    <a:pt x="36354" y="1273103"/>
                  </a:lnTo>
                  <a:lnTo>
                    <a:pt x="36730" y="1269882"/>
                  </a:lnTo>
                  <a:lnTo>
                    <a:pt x="37685" y="1267217"/>
                  </a:lnTo>
                  <a:lnTo>
                    <a:pt x="41033" y="1262090"/>
                  </a:lnTo>
                  <a:lnTo>
                    <a:pt x="42055" y="1259759"/>
                  </a:lnTo>
                  <a:lnTo>
                    <a:pt x="47763" y="1229925"/>
                  </a:lnTo>
                  <a:lnTo>
                    <a:pt x="48006" y="1227015"/>
                  </a:lnTo>
                  <a:lnTo>
                    <a:pt x="47936" y="1224312"/>
                  </a:lnTo>
                  <a:lnTo>
                    <a:pt x="48155" y="1221739"/>
                  </a:lnTo>
                  <a:lnTo>
                    <a:pt x="50477" y="1216633"/>
                  </a:lnTo>
                  <a:lnTo>
                    <a:pt x="52238" y="1208394"/>
                  </a:lnTo>
                  <a:lnTo>
                    <a:pt x="58209" y="1195311"/>
                  </a:lnTo>
                  <a:lnTo>
                    <a:pt x="60687" y="1192031"/>
                  </a:lnTo>
                  <a:lnTo>
                    <a:pt x="64042" y="1189061"/>
                  </a:lnTo>
                  <a:lnTo>
                    <a:pt x="66166" y="1187817"/>
                  </a:lnTo>
                  <a:lnTo>
                    <a:pt x="68603" y="1187106"/>
                  </a:lnTo>
                  <a:lnTo>
                    <a:pt x="70907" y="1186115"/>
                  </a:lnTo>
                  <a:lnTo>
                    <a:pt x="72745" y="1184688"/>
                  </a:lnTo>
                  <a:lnTo>
                    <a:pt x="74385" y="1183977"/>
                  </a:lnTo>
                  <a:lnTo>
                    <a:pt x="76100" y="1185184"/>
                  </a:lnTo>
                  <a:lnTo>
                    <a:pt x="76873" y="1187600"/>
                  </a:lnTo>
                  <a:lnTo>
                    <a:pt x="75916" y="1189433"/>
                  </a:lnTo>
                  <a:lnTo>
                    <a:pt x="74522" y="1191126"/>
                  </a:lnTo>
                  <a:lnTo>
                    <a:pt x="73969" y="1193136"/>
                  </a:lnTo>
                  <a:lnTo>
                    <a:pt x="73906" y="1195706"/>
                  </a:lnTo>
                  <a:lnTo>
                    <a:pt x="72907" y="1201425"/>
                  </a:lnTo>
                  <a:lnTo>
                    <a:pt x="72375" y="1225684"/>
                  </a:lnTo>
                  <a:lnTo>
                    <a:pt x="71391" y="1230352"/>
                  </a:lnTo>
                  <a:lnTo>
                    <a:pt x="71340" y="1234937"/>
                  </a:lnTo>
                  <a:lnTo>
                    <a:pt x="73839" y="1239136"/>
                  </a:lnTo>
                  <a:lnTo>
                    <a:pt x="75103" y="1240611"/>
                  </a:lnTo>
                  <a:lnTo>
                    <a:pt x="77881" y="1245165"/>
                  </a:lnTo>
                  <a:lnTo>
                    <a:pt x="78537" y="1247031"/>
                  </a:lnTo>
                  <a:lnTo>
                    <a:pt x="77646" y="1252007"/>
                  </a:lnTo>
                  <a:lnTo>
                    <a:pt x="77781" y="1254474"/>
                  </a:lnTo>
                  <a:lnTo>
                    <a:pt x="79591" y="1254958"/>
                  </a:lnTo>
                  <a:lnTo>
                    <a:pt x="80259" y="1253488"/>
                  </a:lnTo>
                  <a:lnTo>
                    <a:pt x="80628" y="1250936"/>
                  </a:lnTo>
                  <a:lnTo>
                    <a:pt x="81569" y="1249114"/>
                  </a:lnTo>
                  <a:lnTo>
                    <a:pt x="83878" y="1249847"/>
                  </a:lnTo>
                  <a:lnTo>
                    <a:pt x="84760" y="1251669"/>
                  </a:lnTo>
                  <a:lnTo>
                    <a:pt x="85006" y="1254398"/>
                  </a:lnTo>
                  <a:lnTo>
                    <a:pt x="84529" y="1256719"/>
                  </a:lnTo>
                  <a:lnTo>
                    <a:pt x="83172" y="1257240"/>
                  </a:lnTo>
                  <a:lnTo>
                    <a:pt x="80304" y="1261757"/>
                  </a:lnTo>
                  <a:lnTo>
                    <a:pt x="79882" y="1263106"/>
                  </a:lnTo>
                  <a:lnTo>
                    <a:pt x="80188" y="1264958"/>
                  </a:lnTo>
                  <a:lnTo>
                    <a:pt x="81501" y="1268045"/>
                  </a:lnTo>
                  <a:lnTo>
                    <a:pt x="80445" y="1273411"/>
                  </a:lnTo>
                  <a:lnTo>
                    <a:pt x="82251" y="1276629"/>
                  </a:lnTo>
                  <a:lnTo>
                    <a:pt x="85552" y="1278416"/>
                  </a:lnTo>
                  <a:lnTo>
                    <a:pt x="89242" y="1277915"/>
                  </a:lnTo>
                  <a:lnTo>
                    <a:pt x="90939" y="1275822"/>
                  </a:lnTo>
                  <a:lnTo>
                    <a:pt x="91816" y="1272950"/>
                  </a:lnTo>
                  <a:lnTo>
                    <a:pt x="93248" y="1270242"/>
                  </a:lnTo>
                  <a:lnTo>
                    <a:pt x="96584" y="1268661"/>
                  </a:lnTo>
                  <a:lnTo>
                    <a:pt x="97739" y="1267945"/>
                  </a:lnTo>
                  <a:lnTo>
                    <a:pt x="98991" y="1266711"/>
                  </a:lnTo>
                  <a:lnTo>
                    <a:pt x="100382" y="1265951"/>
                  </a:lnTo>
                  <a:lnTo>
                    <a:pt x="102033" y="1266567"/>
                  </a:lnTo>
                  <a:lnTo>
                    <a:pt x="103077" y="1268087"/>
                  </a:lnTo>
                  <a:lnTo>
                    <a:pt x="103882" y="1269770"/>
                  </a:lnTo>
                  <a:lnTo>
                    <a:pt x="105017" y="1271105"/>
                  </a:lnTo>
                  <a:lnTo>
                    <a:pt x="107178" y="1271615"/>
                  </a:lnTo>
                  <a:lnTo>
                    <a:pt x="109325" y="1270274"/>
                  </a:lnTo>
                  <a:lnTo>
                    <a:pt x="110373" y="1269103"/>
                  </a:lnTo>
                  <a:lnTo>
                    <a:pt x="110603" y="1267398"/>
                  </a:lnTo>
                  <a:lnTo>
                    <a:pt x="110303" y="1264463"/>
                  </a:lnTo>
                  <a:lnTo>
                    <a:pt x="110410" y="1263290"/>
                  </a:lnTo>
                  <a:lnTo>
                    <a:pt x="111212" y="1260549"/>
                  </a:lnTo>
                  <a:lnTo>
                    <a:pt x="111265" y="1258966"/>
                  </a:lnTo>
                  <a:lnTo>
                    <a:pt x="111049" y="1255997"/>
                  </a:lnTo>
                  <a:lnTo>
                    <a:pt x="111237" y="1253142"/>
                  </a:lnTo>
                  <a:lnTo>
                    <a:pt x="113713" y="1244952"/>
                  </a:lnTo>
                  <a:lnTo>
                    <a:pt x="114042" y="1241316"/>
                  </a:lnTo>
                  <a:lnTo>
                    <a:pt x="114915" y="1237676"/>
                  </a:lnTo>
                  <a:lnTo>
                    <a:pt x="115272" y="1236692"/>
                  </a:lnTo>
                  <a:lnTo>
                    <a:pt x="117532" y="1232285"/>
                  </a:lnTo>
                  <a:lnTo>
                    <a:pt x="117440" y="1230756"/>
                  </a:lnTo>
                  <a:lnTo>
                    <a:pt x="116638" y="1229072"/>
                  </a:lnTo>
                  <a:lnTo>
                    <a:pt x="116957" y="1227870"/>
                  </a:lnTo>
                  <a:lnTo>
                    <a:pt x="117963" y="1227168"/>
                  </a:lnTo>
                  <a:lnTo>
                    <a:pt x="119300" y="1226922"/>
                  </a:lnTo>
                  <a:lnTo>
                    <a:pt x="120349" y="1226246"/>
                  </a:lnTo>
                  <a:lnTo>
                    <a:pt x="120649" y="1221298"/>
                  </a:lnTo>
                  <a:lnTo>
                    <a:pt x="121845" y="1216210"/>
                  </a:lnTo>
                  <a:lnTo>
                    <a:pt x="121639" y="1213638"/>
                  </a:lnTo>
                  <a:lnTo>
                    <a:pt x="121076" y="1212594"/>
                  </a:lnTo>
                  <a:lnTo>
                    <a:pt x="119422" y="1211225"/>
                  </a:lnTo>
                  <a:lnTo>
                    <a:pt x="118778" y="1210450"/>
                  </a:lnTo>
                  <a:lnTo>
                    <a:pt x="118393" y="1209585"/>
                  </a:lnTo>
                  <a:lnTo>
                    <a:pt x="117677" y="1207203"/>
                  </a:lnTo>
                  <a:lnTo>
                    <a:pt x="117427" y="1205718"/>
                  </a:lnTo>
                  <a:lnTo>
                    <a:pt x="118173" y="1204497"/>
                  </a:lnTo>
                  <a:lnTo>
                    <a:pt x="120456" y="1206140"/>
                  </a:lnTo>
                  <a:lnTo>
                    <a:pt x="122963" y="1208543"/>
                  </a:lnTo>
                  <a:lnTo>
                    <a:pt x="124464" y="1209634"/>
                  </a:lnTo>
                  <a:lnTo>
                    <a:pt x="128725" y="1197718"/>
                  </a:lnTo>
                  <a:lnTo>
                    <a:pt x="129658" y="1193538"/>
                  </a:lnTo>
                  <a:lnTo>
                    <a:pt x="129944" y="1193272"/>
                  </a:lnTo>
                  <a:lnTo>
                    <a:pt x="130370" y="1193179"/>
                  </a:lnTo>
                  <a:lnTo>
                    <a:pt x="130804" y="1192989"/>
                  </a:lnTo>
                  <a:lnTo>
                    <a:pt x="131152" y="1192447"/>
                  </a:lnTo>
                  <a:lnTo>
                    <a:pt x="131347" y="1191691"/>
                  </a:lnTo>
                  <a:lnTo>
                    <a:pt x="131615" y="1189683"/>
                  </a:lnTo>
                  <a:lnTo>
                    <a:pt x="131660" y="1184324"/>
                  </a:lnTo>
                  <a:lnTo>
                    <a:pt x="132490" y="1182365"/>
                  </a:lnTo>
                  <a:lnTo>
                    <a:pt x="135066" y="1181271"/>
                  </a:lnTo>
                  <a:lnTo>
                    <a:pt x="136045" y="1180703"/>
                  </a:lnTo>
                  <a:lnTo>
                    <a:pt x="137333" y="1178273"/>
                  </a:lnTo>
                  <a:lnTo>
                    <a:pt x="138240" y="1177063"/>
                  </a:lnTo>
                  <a:lnTo>
                    <a:pt x="147013" y="1172151"/>
                  </a:lnTo>
                  <a:lnTo>
                    <a:pt x="163231" y="1158382"/>
                  </a:lnTo>
                  <a:lnTo>
                    <a:pt x="167952" y="1156161"/>
                  </a:lnTo>
                  <a:lnTo>
                    <a:pt x="172632" y="1156963"/>
                  </a:lnTo>
                  <a:lnTo>
                    <a:pt x="177806" y="1154062"/>
                  </a:lnTo>
                  <a:lnTo>
                    <a:pt x="179116" y="1152843"/>
                  </a:lnTo>
                  <a:lnTo>
                    <a:pt x="180153" y="1151534"/>
                  </a:lnTo>
                  <a:lnTo>
                    <a:pt x="181363" y="1150446"/>
                  </a:lnTo>
                  <a:lnTo>
                    <a:pt x="182541" y="1150283"/>
                  </a:lnTo>
                  <a:lnTo>
                    <a:pt x="183507" y="1151785"/>
                  </a:lnTo>
                  <a:lnTo>
                    <a:pt x="196434" y="1141279"/>
                  </a:lnTo>
                  <a:lnTo>
                    <a:pt x="222295" y="1126584"/>
                  </a:lnTo>
                  <a:lnTo>
                    <a:pt x="224921" y="1124572"/>
                  </a:lnTo>
                  <a:lnTo>
                    <a:pt x="225853" y="1122107"/>
                  </a:lnTo>
                  <a:lnTo>
                    <a:pt x="226276" y="1119785"/>
                  </a:lnTo>
                  <a:lnTo>
                    <a:pt x="227642" y="1117507"/>
                  </a:lnTo>
                  <a:lnTo>
                    <a:pt x="230567" y="1113737"/>
                  </a:lnTo>
                  <a:lnTo>
                    <a:pt x="237142" y="1102237"/>
                  </a:lnTo>
                  <a:lnTo>
                    <a:pt x="239559" y="1099084"/>
                  </a:lnTo>
                  <a:lnTo>
                    <a:pt x="243483" y="1095420"/>
                  </a:lnTo>
                  <a:lnTo>
                    <a:pt x="259541" y="1085076"/>
                  </a:lnTo>
                  <a:lnTo>
                    <a:pt x="260877" y="1083629"/>
                  </a:lnTo>
                  <a:lnTo>
                    <a:pt x="261735" y="1078937"/>
                  </a:lnTo>
                  <a:lnTo>
                    <a:pt x="264583" y="1073854"/>
                  </a:lnTo>
                  <a:lnTo>
                    <a:pt x="266180" y="1068425"/>
                  </a:lnTo>
                  <a:lnTo>
                    <a:pt x="269026" y="1064039"/>
                  </a:lnTo>
                  <a:lnTo>
                    <a:pt x="272335" y="1060254"/>
                  </a:lnTo>
                  <a:lnTo>
                    <a:pt x="274700" y="1058536"/>
                  </a:lnTo>
                  <a:lnTo>
                    <a:pt x="276558" y="1057845"/>
                  </a:lnTo>
                  <a:lnTo>
                    <a:pt x="282027" y="1054079"/>
                  </a:lnTo>
                  <a:lnTo>
                    <a:pt x="285803" y="1052180"/>
                  </a:lnTo>
                  <a:lnTo>
                    <a:pt x="287436" y="1051050"/>
                  </a:lnTo>
                  <a:lnTo>
                    <a:pt x="288963" y="1049508"/>
                  </a:lnTo>
                  <a:lnTo>
                    <a:pt x="293132" y="1048029"/>
                  </a:lnTo>
                  <a:lnTo>
                    <a:pt x="296480" y="1045441"/>
                  </a:lnTo>
                  <a:lnTo>
                    <a:pt x="298756" y="1041617"/>
                  </a:lnTo>
                  <a:lnTo>
                    <a:pt x="299799" y="1036396"/>
                  </a:lnTo>
                  <a:lnTo>
                    <a:pt x="299326" y="1030507"/>
                  </a:lnTo>
                  <a:lnTo>
                    <a:pt x="299981" y="1028855"/>
                  </a:lnTo>
                  <a:lnTo>
                    <a:pt x="302570" y="1027999"/>
                  </a:lnTo>
                  <a:lnTo>
                    <a:pt x="304010" y="1028336"/>
                  </a:lnTo>
                  <a:lnTo>
                    <a:pt x="306000" y="1029201"/>
                  </a:lnTo>
                  <a:lnTo>
                    <a:pt x="308471" y="1029822"/>
                  </a:lnTo>
                  <a:lnTo>
                    <a:pt x="311273" y="1029548"/>
                  </a:lnTo>
                  <a:lnTo>
                    <a:pt x="313442" y="1028268"/>
                  </a:lnTo>
                  <a:lnTo>
                    <a:pt x="316170" y="1024988"/>
                  </a:lnTo>
                  <a:lnTo>
                    <a:pt x="317727" y="1024182"/>
                  </a:lnTo>
                  <a:lnTo>
                    <a:pt x="322937" y="1023432"/>
                  </a:lnTo>
                  <a:lnTo>
                    <a:pt x="327942" y="1022072"/>
                  </a:lnTo>
                  <a:lnTo>
                    <a:pt x="329823" y="1020832"/>
                  </a:lnTo>
                  <a:lnTo>
                    <a:pt x="333162" y="1017532"/>
                  </a:lnTo>
                  <a:lnTo>
                    <a:pt x="334276" y="1016794"/>
                  </a:lnTo>
                  <a:lnTo>
                    <a:pt x="334944" y="1016454"/>
                  </a:lnTo>
                  <a:lnTo>
                    <a:pt x="335835" y="1015638"/>
                  </a:lnTo>
                  <a:lnTo>
                    <a:pt x="336595" y="1014540"/>
                  </a:lnTo>
                  <a:lnTo>
                    <a:pt x="337111" y="1011588"/>
                  </a:lnTo>
                  <a:lnTo>
                    <a:pt x="338181" y="1010888"/>
                  </a:lnTo>
                  <a:lnTo>
                    <a:pt x="340654" y="1010630"/>
                  </a:lnTo>
                  <a:lnTo>
                    <a:pt x="344799" y="1008543"/>
                  </a:lnTo>
                  <a:lnTo>
                    <a:pt x="357080" y="997067"/>
                  </a:lnTo>
                  <a:lnTo>
                    <a:pt x="361691" y="990934"/>
                  </a:lnTo>
                  <a:lnTo>
                    <a:pt x="365198" y="983087"/>
                  </a:lnTo>
                  <a:lnTo>
                    <a:pt x="367158" y="981321"/>
                  </a:lnTo>
                  <a:lnTo>
                    <a:pt x="366221" y="979648"/>
                  </a:lnTo>
                  <a:lnTo>
                    <a:pt x="367990" y="978663"/>
                  </a:lnTo>
                  <a:lnTo>
                    <a:pt x="368932" y="978376"/>
                  </a:lnTo>
                  <a:lnTo>
                    <a:pt x="370129" y="978271"/>
                  </a:lnTo>
                  <a:lnTo>
                    <a:pt x="371439" y="978482"/>
                  </a:lnTo>
                  <a:lnTo>
                    <a:pt x="372497" y="978915"/>
                  </a:lnTo>
                  <a:lnTo>
                    <a:pt x="372778" y="979413"/>
                  </a:lnTo>
                  <a:lnTo>
                    <a:pt x="371581" y="979795"/>
                  </a:lnTo>
                  <a:lnTo>
                    <a:pt x="369939" y="981148"/>
                  </a:lnTo>
                  <a:lnTo>
                    <a:pt x="369522" y="983830"/>
                  </a:lnTo>
                  <a:lnTo>
                    <a:pt x="369647" y="989053"/>
                  </a:lnTo>
                  <a:lnTo>
                    <a:pt x="369127" y="990140"/>
                  </a:lnTo>
                  <a:lnTo>
                    <a:pt x="367354" y="992436"/>
                  </a:lnTo>
                  <a:lnTo>
                    <a:pt x="366966" y="993932"/>
                  </a:lnTo>
                  <a:lnTo>
                    <a:pt x="367111" y="995533"/>
                  </a:lnTo>
                  <a:lnTo>
                    <a:pt x="367608" y="996398"/>
                  </a:lnTo>
                  <a:lnTo>
                    <a:pt x="373961" y="1000851"/>
                  </a:lnTo>
                  <a:lnTo>
                    <a:pt x="376394" y="1001573"/>
                  </a:lnTo>
                  <a:lnTo>
                    <a:pt x="379284" y="1001344"/>
                  </a:lnTo>
                  <a:lnTo>
                    <a:pt x="381539" y="1000417"/>
                  </a:lnTo>
                  <a:lnTo>
                    <a:pt x="384075" y="998827"/>
                  </a:lnTo>
                  <a:lnTo>
                    <a:pt x="386130" y="997042"/>
                  </a:lnTo>
                  <a:lnTo>
                    <a:pt x="386895" y="995490"/>
                  </a:lnTo>
                  <a:lnTo>
                    <a:pt x="387867" y="994401"/>
                  </a:lnTo>
                  <a:lnTo>
                    <a:pt x="399784" y="986878"/>
                  </a:lnTo>
                  <a:lnTo>
                    <a:pt x="400844" y="986600"/>
                  </a:lnTo>
                  <a:lnTo>
                    <a:pt x="403259" y="988158"/>
                  </a:lnTo>
                  <a:lnTo>
                    <a:pt x="403926" y="988428"/>
                  </a:lnTo>
                  <a:lnTo>
                    <a:pt x="405349" y="987968"/>
                  </a:lnTo>
                  <a:lnTo>
                    <a:pt x="406495" y="987105"/>
                  </a:lnTo>
                  <a:lnTo>
                    <a:pt x="409336" y="983813"/>
                  </a:lnTo>
                  <a:lnTo>
                    <a:pt x="410342" y="982287"/>
                  </a:lnTo>
                  <a:lnTo>
                    <a:pt x="411069" y="982199"/>
                  </a:lnTo>
                  <a:lnTo>
                    <a:pt x="412004" y="983043"/>
                  </a:lnTo>
                  <a:lnTo>
                    <a:pt x="412258" y="983768"/>
                  </a:lnTo>
                  <a:lnTo>
                    <a:pt x="412235" y="984580"/>
                  </a:lnTo>
                  <a:lnTo>
                    <a:pt x="412354" y="985693"/>
                  </a:lnTo>
                  <a:lnTo>
                    <a:pt x="411746" y="987640"/>
                  </a:lnTo>
                  <a:lnTo>
                    <a:pt x="411734" y="988450"/>
                  </a:lnTo>
                  <a:lnTo>
                    <a:pt x="412122" y="989063"/>
                  </a:lnTo>
                  <a:lnTo>
                    <a:pt x="413375" y="990039"/>
                  </a:lnTo>
                  <a:lnTo>
                    <a:pt x="413679" y="990407"/>
                  </a:lnTo>
                  <a:lnTo>
                    <a:pt x="414648" y="991854"/>
                  </a:lnTo>
                  <a:lnTo>
                    <a:pt x="416727" y="992944"/>
                  </a:lnTo>
                  <a:lnTo>
                    <a:pt x="426042" y="995642"/>
                  </a:lnTo>
                  <a:lnTo>
                    <a:pt x="430828" y="996355"/>
                  </a:lnTo>
                  <a:lnTo>
                    <a:pt x="435924" y="996383"/>
                  </a:lnTo>
                  <a:lnTo>
                    <a:pt x="445827" y="994532"/>
                  </a:lnTo>
                  <a:lnTo>
                    <a:pt x="454652" y="991357"/>
                  </a:lnTo>
                  <a:lnTo>
                    <a:pt x="458084" y="989155"/>
                  </a:lnTo>
                  <a:lnTo>
                    <a:pt x="461952" y="985370"/>
                  </a:lnTo>
                  <a:lnTo>
                    <a:pt x="464635" y="983778"/>
                  </a:lnTo>
                  <a:lnTo>
                    <a:pt x="467145" y="984036"/>
                  </a:lnTo>
                  <a:lnTo>
                    <a:pt x="468785" y="985375"/>
                  </a:lnTo>
                  <a:lnTo>
                    <a:pt x="470545" y="985019"/>
                  </a:lnTo>
                  <a:lnTo>
                    <a:pt x="471655" y="983507"/>
                  </a:lnTo>
                  <a:lnTo>
                    <a:pt x="471968" y="982918"/>
                  </a:lnTo>
                  <a:lnTo>
                    <a:pt x="472758" y="983346"/>
                  </a:lnTo>
                  <a:lnTo>
                    <a:pt x="473430" y="984150"/>
                  </a:lnTo>
                  <a:lnTo>
                    <a:pt x="473426" y="984682"/>
                  </a:lnTo>
                  <a:lnTo>
                    <a:pt x="475177" y="983956"/>
                  </a:lnTo>
                  <a:lnTo>
                    <a:pt x="479665" y="981189"/>
                  </a:lnTo>
                  <a:lnTo>
                    <a:pt x="480579" y="982061"/>
                  </a:lnTo>
                  <a:lnTo>
                    <a:pt x="482074" y="980738"/>
                  </a:lnTo>
                  <a:lnTo>
                    <a:pt x="486303" y="978503"/>
                  </a:lnTo>
                  <a:lnTo>
                    <a:pt x="488906" y="976490"/>
                  </a:lnTo>
                  <a:lnTo>
                    <a:pt x="491337" y="975772"/>
                  </a:lnTo>
                  <a:lnTo>
                    <a:pt x="492317" y="975266"/>
                  </a:lnTo>
                  <a:lnTo>
                    <a:pt x="493354" y="973871"/>
                  </a:lnTo>
                  <a:lnTo>
                    <a:pt x="494429" y="970823"/>
                  </a:lnTo>
                  <a:lnTo>
                    <a:pt x="495100" y="969588"/>
                  </a:lnTo>
                  <a:lnTo>
                    <a:pt x="496338" y="968042"/>
                  </a:lnTo>
                  <a:lnTo>
                    <a:pt x="497115" y="967665"/>
                  </a:lnTo>
                  <a:lnTo>
                    <a:pt x="500140" y="966966"/>
                  </a:lnTo>
                  <a:lnTo>
                    <a:pt x="500967" y="966201"/>
                  </a:lnTo>
                  <a:lnTo>
                    <a:pt x="502318" y="963815"/>
                  </a:lnTo>
                  <a:lnTo>
                    <a:pt x="502629" y="962716"/>
                  </a:lnTo>
                  <a:lnTo>
                    <a:pt x="502136" y="960159"/>
                  </a:lnTo>
                  <a:lnTo>
                    <a:pt x="502192" y="958962"/>
                  </a:lnTo>
                  <a:lnTo>
                    <a:pt x="502788" y="957852"/>
                  </a:lnTo>
                  <a:lnTo>
                    <a:pt x="524393" y="938329"/>
                  </a:lnTo>
                  <a:lnTo>
                    <a:pt x="526146" y="937355"/>
                  </a:lnTo>
                  <a:lnTo>
                    <a:pt x="527436" y="936965"/>
                  </a:lnTo>
                  <a:lnTo>
                    <a:pt x="528266" y="936404"/>
                  </a:lnTo>
                  <a:lnTo>
                    <a:pt x="529167" y="935963"/>
                  </a:lnTo>
                  <a:lnTo>
                    <a:pt x="530584" y="935962"/>
                  </a:lnTo>
                  <a:lnTo>
                    <a:pt x="531009" y="936774"/>
                  </a:lnTo>
                  <a:lnTo>
                    <a:pt x="531119" y="938100"/>
                  </a:lnTo>
                  <a:lnTo>
                    <a:pt x="531623" y="938723"/>
                  </a:lnTo>
                  <a:lnTo>
                    <a:pt x="533210" y="937450"/>
                  </a:lnTo>
                  <a:lnTo>
                    <a:pt x="535899" y="938284"/>
                  </a:lnTo>
                  <a:lnTo>
                    <a:pt x="537927" y="937292"/>
                  </a:lnTo>
                  <a:lnTo>
                    <a:pt x="539699" y="935691"/>
                  </a:lnTo>
                  <a:lnTo>
                    <a:pt x="541611" y="934723"/>
                  </a:lnTo>
                  <a:lnTo>
                    <a:pt x="542879" y="934316"/>
                  </a:lnTo>
                  <a:lnTo>
                    <a:pt x="545213" y="932823"/>
                  </a:lnTo>
                  <a:lnTo>
                    <a:pt x="546384" y="932416"/>
                  </a:lnTo>
                  <a:lnTo>
                    <a:pt x="547981" y="932641"/>
                  </a:lnTo>
                  <a:lnTo>
                    <a:pt x="548524" y="933568"/>
                  </a:lnTo>
                  <a:lnTo>
                    <a:pt x="548999" y="934715"/>
                  </a:lnTo>
                  <a:lnTo>
                    <a:pt x="550436" y="935521"/>
                  </a:lnTo>
                  <a:lnTo>
                    <a:pt x="552284" y="935198"/>
                  </a:lnTo>
                  <a:lnTo>
                    <a:pt x="557111" y="932623"/>
                  </a:lnTo>
                  <a:lnTo>
                    <a:pt x="573685" y="927534"/>
                  </a:lnTo>
                  <a:lnTo>
                    <a:pt x="573555" y="927622"/>
                  </a:lnTo>
                  <a:lnTo>
                    <a:pt x="574027" y="927613"/>
                  </a:lnTo>
                  <a:lnTo>
                    <a:pt x="575301" y="927357"/>
                  </a:lnTo>
                  <a:lnTo>
                    <a:pt x="575881" y="927038"/>
                  </a:lnTo>
                  <a:lnTo>
                    <a:pt x="576158" y="926753"/>
                  </a:lnTo>
                  <a:lnTo>
                    <a:pt x="576490" y="926515"/>
                  </a:lnTo>
                  <a:lnTo>
                    <a:pt x="580043" y="925277"/>
                  </a:lnTo>
                  <a:lnTo>
                    <a:pt x="581276" y="924993"/>
                  </a:lnTo>
                  <a:lnTo>
                    <a:pt x="582658" y="925033"/>
                  </a:lnTo>
                  <a:lnTo>
                    <a:pt x="583460" y="925391"/>
                  </a:lnTo>
                  <a:lnTo>
                    <a:pt x="584137" y="925890"/>
                  </a:lnTo>
                  <a:lnTo>
                    <a:pt x="585119" y="926282"/>
                  </a:lnTo>
                  <a:lnTo>
                    <a:pt x="586933" y="926413"/>
                  </a:lnTo>
                  <a:lnTo>
                    <a:pt x="589258" y="926117"/>
                  </a:lnTo>
                  <a:lnTo>
                    <a:pt x="591592" y="925099"/>
                  </a:lnTo>
                  <a:lnTo>
                    <a:pt x="595604" y="921321"/>
                  </a:lnTo>
                  <a:lnTo>
                    <a:pt x="598246" y="920526"/>
                  </a:lnTo>
                  <a:lnTo>
                    <a:pt x="601042" y="920001"/>
                  </a:lnTo>
                  <a:lnTo>
                    <a:pt x="603566" y="919006"/>
                  </a:lnTo>
                  <a:lnTo>
                    <a:pt x="606464" y="916212"/>
                  </a:lnTo>
                  <a:lnTo>
                    <a:pt x="608544" y="912668"/>
                  </a:lnTo>
                  <a:lnTo>
                    <a:pt x="611417" y="905708"/>
                  </a:lnTo>
                  <a:lnTo>
                    <a:pt x="619788" y="894218"/>
                  </a:lnTo>
                  <a:lnTo>
                    <a:pt x="620772" y="889945"/>
                  </a:lnTo>
                  <a:lnTo>
                    <a:pt x="621039" y="887075"/>
                  </a:lnTo>
                  <a:lnTo>
                    <a:pt x="622250" y="885674"/>
                  </a:lnTo>
                  <a:lnTo>
                    <a:pt x="623917" y="884712"/>
                  </a:lnTo>
                  <a:lnTo>
                    <a:pt x="625563" y="883201"/>
                  </a:lnTo>
                  <a:lnTo>
                    <a:pt x="629420" y="881393"/>
                  </a:lnTo>
                  <a:lnTo>
                    <a:pt x="630343" y="880808"/>
                  </a:lnTo>
                  <a:lnTo>
                    <a:pt x="630796" y="879615"/>
                  </a:lnTo>
                  <a:lnTo>
                    <a:pt x="631085" y="878248"/>
                  </a:lnTo>
                  <a:lnTo>
                    <a:pt x="631509" y="877165"/>
                  </a:lnTo>
                  <a:lnTo>
                    <a:pt x="634552" y="874744"/>
                  </a:lnTo>
                  <a:lnTo>
                    <a:pt x="637356" y="875085"/>
                  </a:lnTo>
                  <a:lnTo>
                    <a:pt x="642947" y="879162"/>
                  </a:lnTo>
                  <a:lnTo>
                    <a:pt x="642584" y="875723"/>
                  </a:lnTo>
                  <a:lnTo>
                    <a:pt x="642688" y="873826"/>
                  </a:lnTo>
                  <a:lnTo>
                    <a:pt x="643681" y="872927"/>
                  </a:lnTo>
                  <a:lnTo>
                    <a:pt x="646100" y="872514"/>
                  </a:lnTo>
                  <a:lnTo>
                    <a:pt x="648532" y="872557"/>
                  </a:lnTo>
                  <a:lnTo>
                    <a:pt x="658370" y="874638"/>
                  </a:lnTo>
                  <a:lnTo>
                    <a:pt x="663408" y="875037"/>
                  </a:lnTo>
                  <a:lnTo>
                    <a:pt x="666264" y="874869"/>
                  </a:lnTo>
                  <a:lnTo>
                    <a:pt x="668647" y="875036"/>
                  </a:lnTo>
                  <a:lnTo>
                    <a:pt x="673676" y="876330"/>
                  </a:lnTo>
                  <a:lnTo>
                    <a:pt x="675973" y="876538"/>
                  </a:lnTo>
                  <a:lnTo>
                    <a:pt x="677061" y="876130"/>
                  </a:lnTo>
                  <a:lnTo>
                    <a:pt x="678410" y="874667"/>
                  </a:lnTo>
                  <a:lnTo>
                    <a:pt x="679091" y="874438"/>
                  </a:lnTo>
                  <a:lnTo>
                    <a:pt x="680464" y="875017"/>
                  </a:lnTo>
                  <a:lnTo>
                    <a:pt x="681103" y="875990"/>
                  </a:lnTo>
                  <a:lnTo>
                    <a:pt x="681541" y="877132"/>
                  </a:lnTo>
                  <a:lnTo>
                    <a:pt x="682341" y="878142"/>
                  </a:lnTo>
                  <a:lnTo>
                    <a:pt x="686955" y="880562"/>
                  </a:lnTo>
                  <a:lnTo>
                    <a:pt x="689860" y="881622"/>
                  </a:lnTo>
                  <a:lnTo>
                    <a:pt x="692324" y="882049"/>
                  </a:lnTo>
                  <a:lnTo>
                    <a:pt x="695076" y="881387"/>
                  </a:lnTo>
                  <a:lnTo>
                    <a:pt x="698868" y="878438"/>
                  </a:lnTo>
                  <a:lnTo>
                    <a:pt x="700567" y="877673"/>
                  </a:lnTo>
                  <a:lnTo>
                    <a:pt x="701129" y="877118"/>
                  </a:lnTo>
                  <a:lnTo>
                    <a:pt x="703448" y="873324"/>
                  </a:lnTo>
                  <a:lnTo>
                    <a:pt x="704307" y="872994"/>
                  </a:lnTo>
                  <a:lnTo>
                    <a:pt x="706637" y="873574"/>
                  </a:lnTo>
                  <a:lnTo>
                    <a:pt x="708031" y="873275"/>
                  </a:lnTo>
                  <a:lnTo>
                    <a:pt x="709708" y="871814"/>
                  </a:lnTo>
                  <a:lnTo>
                    <a:pt x="709768" y="870463"/>
                  </a:lnTo>
                  <a:lnTo>
                    <a:pt x="709251" y="869180"/>
                  </a:lnTo>
                  <a:lnTo>
                    <a:pt x="709199" y="867904"/>
                  </a:lnTo>
                  <a:lnTo>
                    <a:pt x="711270" y="866318"/>
                  </a:lnTo>
                  <a:lnTo>
                    <a:pt x="713807" y="865873"/>
                  </a:lnTo>
                  <a:lnTo>
                    <a:pt x="719464" y="865900"/>
                  </a:lnTo>
                  <a:lnTo>
                    <a:pt x="731794" y="862173"/>
                  </a:lnTo>
                  <a:lnTo>
                    <a:pt x="751243" y="857017"/>
                  </a:lnTo>
                  <a:lnTo>
                    <a:pt x="771263" y="853144"/>
                  </a:lnTo>
                  <a:lnTo>
                    <a:pt x="786510" y="846515"/>
                  </a:lnTo>
                  <a:lnTo>
                    <a:pt x="819394" y="829911"/>
                  </a:lnTo>
                  <a:lnTo>
                    <a:pt x="837126" y="819785"/>
                  </a:lnTo>
                  <a:lnTo>
                    <a:pt x="854703" y="809825"/>
                  </a:lnTo>
                  <a:lnTo>
                    <a:pt x="874569" y="793352"/>
                  </a:lnTo>
                  <a:lnTo>
                    <a:pt x="878772" y="788285"/>
                  </a:lnTo>
                  <a:lnTo>
                    <a:pt x="880398" y="787516"/>
                  </a:lnTo>
                  <a:lnTo>
                    <a:pt x="881978" y="786425"/>
                  </a:lnTo>
                  <a:lnTo>
                    <a:pt x="895084" y="769904"/>
                  </a:lnTo>
                  <a:lnTo>
                    <a:pt x="906470" y="751712"/>
                  </a:lnTo>
                  <a:lnTo>
                    <a:pt x="917521" y="731028"/>
                  </a:lnTo>
                  <a:lnTo>
                    <a:pt x="919467" y="723597"/>
                  </a:lnTo>
                  <a:lnTo>
                    <a:pt x="921446" y="720365"/>
                  </a:lnTo>
                  <a:lnTo>
                    <a:pt x="922062" y="718454"/>
                  </a:lnTo>
                  <a:lnTo>
                    <a:pt x="922165" y="715796"/>
                  </a:lnTo>
                  <a:lnTo>
                    <a:pt x="922380" y="714394"/>
                  </a:lnTo>
                  <a:lnTo>
                    <a:pt x="923087" y="713183"/>
                  </a:lnTo>
                  <a:lnTo>
                    <a:pt x="924817" y="711145"/>
                  </a:lnTo>
                  <a:lnTo>
                    <a:pt x="925494" y="709799"/>
                  </a:lnTo>
                  <a:lnTo>
                    <a:pt x="926929" y="703681"/>
                  </a:lnTo>
                  <a:lnTo>
                    <a:pt x="928858" y="698196"/>
                  </a:lnTo>
                  <a:lnTo>
                    <a:pt x="930035" y="696313"/>
                  </a:lnTo>
                  <a:lnTo>
                    <a:pt x="930553" y="693155"/>
                  </a:lnTo>
                  <a:lnTo>
                    <a:pt x="930584" y="691928"/>
                  </a:lnTo>
                  <a:lnTo>
                    <a:pt x="930045" y="690243"/>
                  </a:lnTo>
                  <a:lnTo>
                    <a:pt x="928985" y="689214"/>
                  </a:lnTo>
                  <a:lnTo>
                    <a:pt x="927792" y="688398"/>
                  </a:lnTo>
                  <a:lnTo>
                    <a:pt x="926844" y="687391"/>
                  </a:lnTo>
                  <a:lnTo>
                    <a:pt x="925565" y="684017"/>
                  </a:lnTo>
                  <a:lnTo>
                    <a:pt x="926913" y="683660"/>
                  </a:lnTo>
                  <a:lnTo>
                    <a:pt x="929327" y="684288"/>
                  </a:lnTo>
                  <a:lnTo>
                    <a:pt x="931227" y="683863"/>
                  </a:lnTo>
                  <a:lnTo>
                    <a:pt x="932151" y="683014"/>
                  </a:lnTo>
                  <a:lnTo>
                    <a:pt x="933400" y="682528"/>
                  </a:lnTo>
                  <a:lnTo>
                    <a:pt x="937919" y="681829"/>
                  </a:lnTo>
                  <a:lnTo>
                    <a:pt x="938880" y="681199"/>
                  </a:lnTo>
                  <a:lnTo>
                    <a:pt x="943995" y="675313"/>
                  </a:lnTo>
                  <a:lnTo>
                    <a:pt x="944834" y="673100"/>
                  </a:lnTo>
                  <a:lnTo>
                    <a:pt x="944982" y="670281"/>
                  </a:lnTo>
                  <a:lnTo>
                    <a:pt x="944219" y="668646"/>
                  </a:lnTo>
                  <a:lnTo>
                    <a:pt x="942580" y="667592"/>
                  </a:lnTo>
                  <a:lnTo>
                    <a:pt x="938741" y="665847"/>
                  </a:lnTo>
                  <a:lnTo>
                    <a:pt x="941964" y="662980"/>
                  </a:lnTo>
                  <a:lnTo>
                    <a:pt x="943567" y="660861"/>
                  </a:lnTo>
                  <a:lnTo>
                    <a:pt x="945796" y="653057"/>
                  </a:lnTo>
                  <a:lnTo>
                    <a:pt x="947330" y="649774"/>
                  </a:lnTo>
                  <a:lnTo>
                    <a:pt x="948778" y="648261"/>
                  </a:lnTo>
                  <a:lnTo>
                    <a:pt x="950479" y="648625"/>
                  </a:lnTo>
                  <a:lnTo>
                    <a:pt x="952176" y="649507"/>
                  </a:lnTo>
                  <a:lnTo>
                    <a:pt x="954164" y="650270"/>
                  </a:lnTo>
                  <a:lnTo>
                    <a:pt x="956869" y="650182"/>
                  </a:lnTo>
                  <a:lnTo>
                    <a:pt x="959439" y="649009"/>
                  </a:lnTo>
                  <a:lnTo>
                    <a:pt x="972350" y="637609"/>
                  </a:lnTo>
                  <a:lnTo>
                    <a:pt x="974824" y="634274"/>
                  </a:lnTo>
                  <a:lnTo>
                    <a:pt x="975648" y="630442"/>
                  </a:lnTo>
                  <a:lnTo>
                    <a:pt x="976668" y="628871"/>
                  </a:lnTo>
                  <a:lnTo>
                    <a:pt x="983730" y="624880"/>
                  </a:lnTo>
                  <a:lnTo>
                    <a:pt x="986048" y="622858"/>
                  </a:lnTo>
                  <a:lnTo>
                    <a:pt x="987854" y="620634"/>
                  </a:lnTo>
                  <a:lnTo>
                    <a:pt x="990620" y="615476"/>
                  </a:lnTo>
                  <a:lnTo>
                    <a:pt x="991015" y="616003"/>
                  </a:lnTo>
                  <a:lnTo>
                    <a:pt x="991790" y="616542"/>
                  </a:lnTo>
                  <a:lnTo>
                    <a:pt x="992407" y="617093"/>
                  </a:lnTo>
                  <a:lnTo>
                    <a:pt x="993793" y="613376"/>
                  </a:lnTo>
                  <a:lnTo>
                    <a:pt x="994885" y="611486"/>
                  </a:lnTo>
                  <a:lnTo>
                    <a:pt x="998490" y="609847"/>
                  </a:lnTo>
                  <a:lnTo>
                    <a:pt x="1007130" y="604466"/>
                  </a:lnTo>
                  <a:lnTo>
                    <a:pt x="1009692" y="600457"/>
                  </a:lnTo>
                  <a:lnTo>
                    <a:pt x="1011367" y="596024"/>
                  </a:lnTo>
                  <a:lnTo>
                    <a:pt x="1011907" y="592862"/>
                  </a:lnTo>
                  <a:lnTo>
                    <a:pt x="1011407" y="588011"/>
                  </a:lnTo>
                  <a:lnTo>
                    <a:pt x="1010331" y="584734"/>
                  </a:lnTo>
                  <a:lnTo>
                    <a:pt x="1008156" y="582682"/>
                  </a:lnTo>
                  <a:lnTo>
                    <a:pt x="1004346" y="581488"/>
                  </a:lnTo>
                  <a:lnTo>
                    <a:pt x="1000584" y="580860"/>
                  </a:lnTo>
                  <a:lnTo>
                    <a:pt x="996287" y="580760"/>
                  </a:lnTo>
                  <a:lnTo>
                    <a:pt x="992512" y="582201"/>
                  </a:lnTo>
                  <a:lnTo>
                    <a:pt x="990327" y="586150"/>
                  </a:lnTo>
                  <a:lnTo>
                    <a:pt x="989571" y="586211"/>
                  </a:lnTo>
                  <a:lnTo>
                    <a:pt x="989064" y="585366"/>
                  </a:lnTo>
                  <a:lnTo>
                    <a:pt x="988420" y="584712"/>
                  </a:lnTo>
                  <a:lnTo>
                    <a:pt x="987696" y="584201"/>
                  </a:lnTo>
                  <a:lnTo>
                    <a:pt x="986808" y="583777"/>
                  </a:lnTo>
                  <a:lnTo>
                    <a:pt x="989747" y="579282"/>
                  </a:lnTo>
                  <a:lnTo>
                    <a:pt x="990887" y="574774"/>
                  </a:lnTo>
                  <a:lnTo>
                    <a:pt x="990490" y="569873"/>
                  </a:lnTo>
                  <a:lnTo>
                    <a:pt x="988210" y="561328"/>
                  </a:lnTo>
                  <a:lnTo>
                    <a:pt x="988125" y="553124"/>
                  </a:lnTo>
                  <a:lnTo>
                    <a:pt x="988334" y="551896"/>
                  </a:lnTo>
                  <a:lnTo>
                    <a:pt x="988748" y="550440"/>
                  </a:lnTo>
                  <a:lnTo>
                    <a:pt x="988872" y="548976"/>
                  </a:lnTo>
                  <a:lnTo>
                    <a:pt x="988189" y="547734"/>
                  </a:lnTo>
                  <a:lnTo>
                    <a:pt x="986567" y="545640"/>
                  </a:lnTo>
                  <a:lnTo>
                    <a:pt x="985015" y="543088"/>
                  </a:lnTo>
                  <a:lnTo>
                    <a:pt x="984579" y="541953"/>
                  </a:lnTo>
                  <a:lnTo>
                    <a:pt x="983807" y="538758"/>
                  </a:lnTo>
                  <a:lnTo>
                    <a:pt x="981887" y="534897"/>
                  </a:lnTo>
                  <a:lnTo>
                    <a:pt x="981535" y="533671"/>
                  </a:lnTo>
                  <a:lnTo>
                    <a:pt x="980312" y="531704"/>
                  </a:lnTo>
                  <a:lnTo>
                    <a:pt x="980000" y="530623"/>
                  </a:lnTo>
                  <a:lnTo>
                    <a:pt x="978846" y="517131"/>
                  </a:lnTo>
                  <a:lnTo>
                    <a:pt x="978869" y="501945"/>
                  </a:lnTo>
                  <a:lnTo>
                    <a:pt x="980640" y="495871"/>
                  </a:lnTo>
                  <a:lnTo>
                    <a:pt x="980969" y="491378"/>
                  </a:lnTo>
                  <a:lnTo>
                    <a:pt x="981645" y="489132"/>
                  </a:lnTo>
                  <a:lnTo>
                    <a:pt x="982969" y="487257"/>
                  </a:lnTo>
                  <a:lnTo>
                    <a:pt x="985040" y="486344"/>
                  </a:lnTo>
                  <a:lnTo>
                    <a:pt x="985712" y="484488"/>
                  </a:lnTo>
                  <a:lnTo>
                    <a:pt x="991688" y="476218"/>
                  </a:lnTo>
                  <a:lnTo>
                    <a:pt x="993164" y="474627"/>
                  </a:lnTo>
                  <a:lnTo>
                    <a:pt x="992343" y="473280"/>
                  </a:lnTo>
                  <a:lnTo>
                    <a:pt x="990955" y="473116"/>
                  </a:lnTo>
                  <a:lnTo>
                    <a:pt x="990184" y="472535"/>
                  </a:lnTo>
                  <a:lnTo>
                    <a:pt x="991188" y="469864"/>
                  </a:lnTo>
                  <a:lnTo>
                    <a:pt x="992309" y="468227"/>
                  </a:lnTo>
                  <a:lnTo>
                    <a:pt x="1008164" y="451900"/>
                  </a:lnTo>
                  <a:lnTo>
                    <a:pt x="1012689" y="448663"/>
                  </a:lnTo>
                  <a:lnTo>
                    <a:pt x="1012038" y="451104"/>
                  </a:lnTo>
                  <a:lnTo>
                    <a:pt x="1012922" y="452678"/>
                  </a:lnTo>
                  <a:lnTo>
                    <a:pt x="1014571" y="452834"/>
                  </a:lnTo>
                  <a:lnTo>
                    <a:pt x="1016209" y="451043"/>
                  </a:lnTo>
                  <a:lnTo>
                    <a:pt x="1016450" y="448308"/>
                  </a:lnTo>
                  <a:lnTo>
                    <a:pt x="1015527" y="446105"/>
                  </a:lnTo>
                  <a:lnTo>
                    <a:pt x="1015137" y="444556"/>
                  </a:lnTo>
                  <a:lnTo>
                    <a:pt x="1016994" y="443833"/>
                  </a:lnTo>
                  <a:lnTo>
                    <a:pt x="1019219" y="444166"/>
                  </a:lnTo>
                  <a:lnTo>
                    <a:pt x="1020440" y="445336"/>
                  </a:lnTo>
                  <a:lnTo>
                    <a:pt x="1021270" y="446861"/>
                  </a:lnTo>
                  <a:lnTo>
                    <a:pt x="1022380" y="448355"/>
                  </a:lnTo>
                  <a:lnTo>
                    <a:pt x="1024089" y="449129"/>
                  </a:lnTo>
                  <a:lnTo>
                    <a:pt x="1030569" y="449936"/>
                  </a:lnTo>
                  <a:lnTo>
                    <a:pt x="1028859" y="448162"/>
                  </a:lnTo>
                  <a:lnTo>
                    <a:pt x="1025809" y="442342"/>
                  </a:lnTo>
                  <a:lnTo>
                    <a:pt x="1021848" y="438057"/>
                  </a:lnTo>
                  <a:lnTo>
                    <a:pt x="1021218" y="436526"/>
                  </a:lnTo>
                  <a:lnTo>
                    <a:pt x="1021297" y="435036"/>
                  </a:lnTo>
                  <a:lnTo>
                    <a:pt x="1021708" y="434215"/>
                  </a:lnTo>
                  <a:lnTo>
                    <a:pt x="1022257" y="433646"/>
                  </a:lnTo>
                  <a:lnTo>
                    <a:pt x="1022742" y="432872"/>
                  </a:lnTo>
                  <a:lnTo>
                    <a:pt x="1022938" y="433257"/>
                  </a:lnTo>
                  <a:lnTo>
                    <a:pt x="1023501" y="433413"/>
                  </a:lnTo>
                  <a:lnTo>
                    <a:pt x="1024090" y="433168"/>
                  </a:lnTo>
                  <a:lnTo>
                    <a:pt x="1024338" y="432307"/>
                  </a:lnTo>
                  <a:lnTo>
                    <a:pt x="1024119" y="430555"/>
                  </a:lnTo>
                  <a:lnTo>
                    <a:pt x="1024201" y="430106"/>
                  </a:lnTo>
                  <a:lnTo>
                    <a:pt x="1025111" y="428205"/>
                  </a:lnTo>
                  <a:lnTo>
                    <a:pt x="1026104" y="426676"/>
                  </a:lnTo>
                  <a:lnTo>
                    <a:pt x="1027486" y="425412"/>
                  </a:lnTo>
                  <a:lnTo>
                    <a:pt x="1029755" y="424291"/>
                  </a:lnTo>
                  <a:lnTo>
                    <a:pt x="1030533" y="426126"/>
                  </a:lnTo>
                  <a:lnTo>
                    <a:pt x="1031568" y="427237"/>
                  </a:lnTo>
                  <a:lnTo>
                    <a:pt x="1033026" y="427683"/>
                  </a:lnTo>
                  <a:lnTo>
                    <a:pt x="1035100" y="427504"/>
                  </a:lnTo>
                  <a:lnTo>
                    <a:pt x="1035981" y="427100"/>
                  </a:lnTo>
                  <a:lnTo>
                    <a:pt x="1037684" y="425792"/>
                  </a:lnTo>
                  <a:lnTo>
                    <a:pt x="1038782" y="425477"/>
                  </a:lnTo>
                  <a:lnTo>
                    <a:pt x="1041708" y="425381"/>
                  </a:lnTo>
                  <a:lnTo>
                    <a:pt x="1042563" y="425190"/>
                  </a:lnTo>
                  <a:lnTo>
                    <a:pt x="1044307" y="424048"/>
                  </a:lnTo>
                  <a:lnTo>
                    <a:pt x="1045473" y="422707"/>
                  </a:lnTo>
                  <a:lnTo>
                    <a:pt x="1046825" y="421584"/>
                  </a:lnTo>
                  <a:lnTo>
                    <a:pt x="1049062" y="421079"/>
                  </a:lnTo>
                  <a:lnTo>
                    <a:pt x="1050920" y="421318"/>
                  </a:lnTo>
                  <a:lnTo>
                    <a:pt x="1056889" y="423206"/>
                  </a:lnTo>
                  <a:lnTo>
                    <a:pt x="1049379" y="417350"/>
                  </a:lnTo>
                  <a:lnTo>
                    <a:pt x="1047060" y="414010"/>
                  </a:lnTo>
                  <a:lnTo>
                    <a:pt x="1046681" y="409766"/>
                  </a:lnTo>
                  <a:lnTo>
                    <a:pt x="1047014" y="408772"/>
                  </a:lnTo>
                  <a:lnTo>
                    <a:pt x="1047974" y="406658"/>
                  </a:lnTo>
                  <a:lnTo>
                    <a:pt x="1048125" y="405647"/>
                  </a:lnTo>
                  <a:lnTo>
                    <a:pt x="1047857" y="401216"/>
                  </a:lnTo>
                  <a:lnTo>
                    <a:pt x="1048228" y="399863"/>
                  </a:lnTo>
                  <a:lnTo>
                    <a:pt x="1049227" y="397862"/>
                  </a:lnTo>
                  <a:lnTo>
                    <a:pt x="1050659" y="396018"/>
                  </a:lnTo>
                  <a:lnTo>
                    <a:pt x="1052242" y="395163"/>
                  </a:lnTo>
                  <a:lnTo>
                    <a:pt x="1055769" y="395278"/>
                  </a:lnTo>
                  <a:lnTo>
                    <a:pt x="1057224" y="394980"/>
                  </a:lnTo>
                  <a:lnTo>
                    <a:pt x="1058575" y="393785"/>
                  </a:lnTo>
                  <a:lnTo>
                    <a:pt x="1059356" y="392180"/>
                  </a:lnTo>
                  <a:lnTo>
                    <a:pt x="1059956" y="390400"/>
                  </a:lnTo>
                  <a:lnTo>
                    <a:pt x="1060957" y="388905"/>
                  </a:lnTo>
                  <a:lnTo>
                    <a:pt x="1062892" y="388182"/>
                  </a:lnTo>
                  <a:lnTo>
                    <a:pt x="1063741" y="385510"/>
                  </a:lnTo>
                  <a:lnTo>
                    <a:pt x="1064449" y="380093"/>
                  </a:lnTo>
                  <a:lnTo>
                    <a:pt x="1065833" y="375509"/>
                  </a:lnTo>
                  <a:lnTo>
                    <a:pt x="1068558" y="375329"/>
                  </a:lnTo>
                  <a:lnTo>
                    <a:pt x="1076687" y="369345"/>
                  </a:lnTo>
                  <a:lnTo>
                    <a:pt x="1078438" y="370269"/>
                  </a:lnTo>
                  <a:lnTo>
                    <a:pt x="1078268" y="372027"/>
                  </a:lnTo>
                  <a:lnTo>
                    <a:pt x="1076039" y="375662"/>
                  </a:lnTo>
                  <a:lnTo>
                    <a:pt x="1081503" y="377608"/>
                  </a:lnTo>
                  <a:lnTo>
                    <a:pt x="1083677" y="379058"/>
                  </a:lnTo>
                  <a:lnTo>
                    <a:pt x="1083233" y="381300"/>
                  </a:lnTo>
                  <a:lnTo>
                    <a:pt x="1081691" y="382380"/>
                  </a:lnTo>
                  <a:lnTo>
                    <a:pt x="1080147" y="382377"/>
                  </a:lnTo>
                  <a:lnTo>
                    <a:pt x="1078579" y="381976"/>
                  </a:lnTo>
                  <a:lnTo>
                    <a:pt x="1076922" y="381761"/>
                  </a:lnTo>
                  <a:lnTo>
                    <a:pt x="1075385" y="382231"/>
                  </a:lnTo>
                  <a:lnTo>
                    <a:pt x="1074810" y="383263"/>
                  </a:lnTo>
                  <a:lnTo>
                    <a:pt x="1074131" y="386468"/>
                  </a:lnTo>
                  <a:lnTo>
                    <a:pt x="1075859" y="389413"/>
                  </a:lnTo>
                  <a:lnTo>
                    <a:pt x="1072471" y="396269"/>
                  </a:lnTo>
                  <a:lnTo>
                    <a:pt x="1074043" y="397942"/>
                  </a:lnTo>
                  <a:lnTo>
                    <a:pt x="1074836" y="400766"/>
                  </a:lnTo>
                  <a:lnTo>
                    <a:pt x="1075396" y="401882"/>
                  </a:lnTo>
                  <a:lnTo>
                    <a:pt x="1076417" y="402270"/>
                  </a:lnTo>
                  <a:lnTo>
                    <a:pt x="1078825" y="400525"/>
                  </a:lnTo>
                  <a:lnTo>
                    <a:pt x="1080282" y="400092"/>
                  </a:lnTo>
                  <a:lnTo>
                    <a:pt x="1081030" y="401489"/>
                  </a:lnTo>
                  <a:lnTo>
                    <a:pt x="1081249" y="404513"/>
                  </a:lnTo>
                  <a:lnTo>
                    <a:pt x="1081956" y="407965"/>
                  </a:lnTo>
                  <a:lnTo>
                    <a:pt x="1083566" y="409951"/>
                  </a:lnTo>
                  <a:lnTo>
                    <a:pt x="1086529" y="408577"/>
                  </a:lnTo>
                  <a:lnTo>
                    <a:pt x="1088465" y="410982"/>
                  </a:lnTo>
                  <a:lnTo>
                    <a:pt x="1089537" y="411735"/>
                  </a:lnTo>
                  <a:lnTo>
                    <a:pt x="1091021" y="411942"/>
                  </a:lnTo>
                  <a:lnTo>
                    <a:pt x="1092298" y="411544"/>
                  </a:lnTo>
                  <a:lnTo>
                    <a:pt x="1092803" y="410708"/>
                  </a:lnTo>
                  <a:lnTo>
                    <a:pt x="1093093" y="409635"/>
                  </a:lnTo>
                  <a:lnTo>
                    <a:pt x="1093752" y="408493"/>
                  </a:lnTo>
                  <a:lnTo>
                    <a:pt x="1094540" y="408352"/>
                  </a:lnTo>
                  <a:lnTo>
                    <a:pt x="1094790" y="409701"/>
                  </a:lnTo>
                  <a:lnTo>
                    <a:pt x="1094586" y="411546"/>
                  </a:lnTo>
                  <a:lnTo>
                    <a:pt x="1094010" y="412893"/>
                  </a:lnTo>
                  <a:lnTo>
                    <a:pt x="1092725" y="413828"/>
                  </a:lnTo>
                  <a:lnTo>
                    <a:pt x="1091771" y="414065"/>
                  </a:lnTo>
                  <a:lnTo>
                    <a:pt x="1091024" y="414562"/>
                  </a:lnTo>
                  <a:lnTo>
                    <a:pt x="1090352" y="416336"/>
                  </a:lnTo>
                  <a:lnTo>
                    <a:pt x="1090521" y="419374"/>
                  </a:lnTo>
                  <a:lnTo>
                    <a:pt x="1092125" y="421467"/>
                  </a:lnTo>
                  <a:lnTo>
                    <a:pt x="1094341" y="422652"/>
                  </a:lnTo>
                  <a:lnTo>
                    <a:pt x="1096293" y="422952"/>
                  </a:lnTo>
                  <a:lnTo>
                    <a:pt x="1097764" y="423814"/>
                  </a:lnTo>
                  <a:lnTo>
                    <a:pt x="1098555" y="425965"/>
                  </a:lnTo>
                  <a:lnTo>
                    <a:pt x="1098876" y="428351"/>
                  </a:lnTo>
                  <a:lnTo>
                    <a:pt x="1098847" y="429921"/>
                  </a:lnTo>
                  <a:lnTo>
                    <a:pt x="1097502" y="434774"/>
                  </a:lnTo>
                  <a:lnTo>
                    <a:pt x="1097634" y="437532"/>
                  </a:lnTo>
                  <a:lnTo>
                    <a:pt x="1099780" y="438586"/>
                  </a:lnTo>
                  <a:lnTo>
                    <a:pt x="1102732" y="439129"/>
                  </a:lnTo>
                  <a:lnTo>
                    <a:pt x="1104622" y="440823"/>
                  </a:lnTo>
                  <a:lnTo>
                    <a:pt x="1107329" y="445099"/>
                  </a:lnTo>
                  <a:lnTo>
                    <a:pt x="1112819" y="449491"/>
                  </a:lnTo>
                  <a:lnTo>
                    <a:pt x="1113690" y="451322"/>
                  </a:lnTo>
                  <a:lnTo>
                    <a:pt x="1114113" y="456478"/>
                  </a:lnTo>
                  <a:lnTo>
                    <a:pt x="1114745" y="458516"/>
                  </a:lnTo>
                  <a:lnTo>
                    <a:pt x="1115914" y="460452"/>
                  </a:lnTo>
                  <a:lnTo>
                    <a:pt x="1120518" y="464910"/>
                  </a:lnTo>
                  <a:lnTo>
                    <a:pt x="1122952" y="467850"/>
                  </a:lnTo>
                  <a:lnTo>
                    <a:pt x="1124130" y="470985"/>
                  </a:lnTo>
                  <a:lnTo>
                    <a:pt x="1125363" y="473149"/>
                  </a:lnTo>
                  <a:lnTo>
                    <a:pt x="1127682" y="476056"/>
                  </a:lnTo>
                  <a:lnTo>
                    <a:pt x="1129261" y="479352"/>
                  </a:lnTo>
                  <a:lnTo>
                    <a:pt x="1128245" y="482613"/>
                  </a:lnTo>
                  <a:lnTo>
                    <a:pt x="1130768" y="487105"/>
                  </a:lnTo>
                  <a:lnTo>
                    <a:pt x="1132311" y="488762"/>
                  </a:lnTo>
                  <a:lnTo>
                    <a:pt x="1136695" y="490409"/>
                  </a:lnTo>
                  <a:lnTo>
                    <a:pt x="1138529" y="492940"/>
                  </a:lnTo>
                  <a:lnTo>
                    <a:pt x="1139863" y="495350"/>
                  </a:lnTo>
                  <a:lnTo>
                    <a:pt x="1140890" y="495920"/>
                  </a:lnTo>
                  <a:lnTo>
                    <a:pt x="1142390" y="497897"/>
                  </a:lnTo>
                  <a:lnTo>
                    <a:pt x="1144112" y="499175"/>
                  </a:lnTo>
                  <a:lnTo>
                    <a:pt x="1145571" y="500819"/>
                  </a:lnTo>
                  <a:lnTo>
                    <a:pt x="1147144" y="506148"/>
                  </a:lnTo>
                  <a:lnTo>
                    <a:pt x="1150902" y="509703"/>
                  </a:lnTo>
                  <a:lnTo>
                    <a:pt x="1152681" y="511851"/>
                  </a:lnTo>
                  <a:lnTo>
                    <a:pt x="1153589" y="514018"/>
                  </a:lnTo>
                  <a:lnTo>
                    <a:pt x="1154697" y="519128"/>
                  </a:lnTo>
                  <a:lnTo>
                    <a:pt x="1154898" y="521060"/>
                  </a:lnTo>
                  <a:lnTo>
                    <a:pt x="1155316" y="521515"/>
                  </a:lnTo>
                  <a:lnTo>
                    <a:pt x="1156150" y="520857"/>
                  </a:lnTo>
                  <a:lnTo>
                    <a:pt x="1156948" y="519570"/>
                  </a:lnTo>
                  <a:lnTo>
                    <a:pt x="1157260" y="518201"/>
                  </a:lnTo>
                  <a:lnTo>
                    <a:pt x="1156789" y="511058"/>
                  </a:lnTo>
                  <a:lnTo>
                    <a:pt x="1156603" y="510093"/>
                  </a:lnTo>
                  <a:lnTo>
                    <a:pt x="1155841" y="508189"/>
                  </a:lnTo>
                  <a:lnTo>
                    <a:pt x="1153375" y="503869"/>
                  </a:lnTo>
                  <a:lnTo>
                    <a:pt x="1152989" y="502571"/>
                  </a:lnTo>
                  <a:lnTo>
                    <a:pt x="1152782" y="497041"/>
                  </a:lnTo>
                  <a:lnTo>
                    <a:pt x="1153197" y="491520"/>
                  </a:lnTo>
                  <a:lnTo>
                    <a:pt x="1153800" y="489953"/>
                  </a:lnTo>
                  <a:lnTo>
                    <a:pt x="1155668" y="486793"/>
                  </a:lnTo>
                  <a:lnTo>
                    <a:pt x="1156201" y="485052"/>
                  </a:lnTo>
                  <a:lnTo>
                    <a:pt x="1156151" y="483646"/>
                  </a:lnTo>
                  <a:lnTo>
                    <a:pt x="1155921" y="482084"/>
                  </a:lnTo>
                  <a:lnTo>
                    <a:pt x="1155876" y="480572"/>
                  </a:lnTo>
                  <a:lnTo>
                    <a:pt x="1156297" y="479344"/>
                  </a:lnTo>
                  <a:lnTo>
                    <a:pt x="1156962" y="478140"/>
                  </a:lnTo>
                  <a:lnTo>
                    <a:pt x="1157300" y="476844"/>
                  </a:lnTo>
                  <a:lnTo>
                    <a:pt x="1157326" y="473939"/>
                  </a:lnTo>
                  <a:lnTo>
                    <a:pt x="1157675" y="472305"/>
                  </a:lnTo>
                  <a:lnTo>
                    <a:pt x="1158579" y="471233"/>
                  </a:lnTo>
                  <a:lnTo>
                    <a:pt x="1159651" y="470464"/>
                  </a:lnTo>
                  <a:lnTo>
                    <a:pt x="1160245" y="470297"/>
                  </a:lnTo>
                  <a:lnTo>
                    <a:pt x="1160555" y="470444"/>
                  </a:lnTo>
                  <a:lnTo>
                    <a:pt x="1161341" y="470495"/>
                  </a:lnTo>
                  <a:lnTo>
                    <a:pt x="1161324" y="468045"/>
                  </a:lnTo>
                  <a:lnTo>
                    <a:pt x="1160666" y="466545"/>
                  </a:lnTo>
                  <a:lnTo>
                    <a:pt x="1158470" y="464519"/>
                  </a:lnTo>
                  <a:lnTo>
                    <a:pt x="1152699" y="456916"/>
                  </a:lnTo>
                  <a:lnTo>
                    <a:pt x="1151695" y="450381"/>
                  </a:lnTo>
                  <a:lnTo>
                    <a:pt x="1151959" y="448112"/>
                  </a:lnTo>
                  <a:lnTo>
                    <a:pt x="1153457" y="444706"/>
                  </a:lnTo>
                  <a:lnTo>
                    <a:pt x="1153800" y="442768"/>
                  </a:lnTo>
                  <a:lnTo>
                    <a:pt x="1155255" y="444118"/>
                  </a:lnTo>
                  <a:lnTo>
                    <a:pt x="1156400" y="444060"/>
                  </a:lnTo>
                  <a:lnTo>
                    <a:pt x="1157514" y="443478"/>
                  </a:lnTo>
                  <a:lnTo>
                    <a:pt x="1158889" y="443225"/>
                  </a:lnTo>
                  <a:lnTo>
                    <a:pt x="1160691" y="443427"/>
                  </a:lnTo>
                  <a:lnTo>
                    <a:pt x="1161396" y="443620"/>
                  </a:lnTo>
                  <a:lnTo>
                    <a:pt x="1162871" y="445159"/>
                  </a:lnTo>
                  <a:lnTo>
                    <a:pt x="1163254" y="446068"/>
                  </a:lnTo>
                  <a:lnTo>
                    <a:pt x="1164839" y="451722"/>
                  </a:lnTo>
                  <a:lnTo>
                    <a:pt x="1165573" y="451356"/>
                  </a:lnTo>
                  <a:lnTo>
                    <a:pt x="1166363" y="450376"/>
                  </a:lnTo>
                  <a:lnTo>
                    <a:pt x="1166935" y="449811"/>
                  </a:lnTo>
                  <a:lnTo>
                    <a:pt x="1168794" y="450483"/>
                  </a:lnTo>
                  <a:lnTo>
                    <a:pt x="1171434" y="452016"/>
                  </a:lnTo>
                  <a:lnTo>
                    <a:pt x="1173778" y="453990"/>
                  </a:lnTo>
                  <a:lnTo>
                    <a:pt x="1174869" y="455882"/>
                  </a:lnTo>
                  <a:lnTo>
                    <a:pt x="1175142" y="457178"/>
                  </a:lnTo>
                  <a:lnTo>
                    <a:pt x="1175752" y="458377"/>
                  </a:lnTo>
                  <a:lnTo>
                    <a:pt x="1176524" y="459418"/>
                  </a:lnTo>
                  <a:lnTo>
                    <a:pt x="1177291" y="460186"/>
                  </a:lnTo>
                  <a:lnTo>
                    <a:pt x="1178803" y="461156"/>
                  </a:lnTo>
                  <a:lnTo>
                    <a:pt x="1181657" y="462224"/>
                  </a:lnTo>
                  <a:lnTo>
                    <a:pt x="1182928" y="462842"/>
                  </a:lnTo>
                  <a:lnTo>
                    <a:pt x="1184633" y="464756"/>
                  </a:lnTo>
                  <a:lnTo>
                    <a:pt x="1186263" y="467316"/>
                  </a:lnTo>
                  <a:lnTo>
                    <a:pt x="1188154" y="469523"/>
                  </a:lnTo>
                  <a:lnTo>
                    <a:pt x="1190531" y="470340"/>
                  </a:lnTo>
                  <a:lnTo>
                    <a:pt x="1193359" y="470223"/>
                  </a:lnTo>
                  <a:lnTo>
                    <a:pt x="1194650" y="469758"/>
                  </a:lnTo>
                  <a:lnTo>
                    <a:pt x="1195133" y="468674"/>
                  </a:lnTo>
                  <a:lnTo>
                    <a:pt x="1194622" y="467615"/>
                  </a:lnTo>
                  <a:lnTo>
                    <a:pt x="1193460" y="467314"/>
                  </a:lnTo>
                  <a:lnTo>
                    <a:pt x="1192047" y="467210"/>
                  </a:lnTo>
                  <a:lnTo>
                    <a:pt x="1190738" y="466803"/>
                  </a:lnTo>
                  <a:lnTo>
                    <a:pt x="1186947" y="463516"/>
                  </a:lnTo>
                  <a:lnTo>
                    <a:pt x="1184674" y="459684"/>
                  </a:lnTo>
                  <a:lnTo>
                    <a:pt x="1181356" y="449710"/>
                  </a:lnTo>
                  <a:lnTo>
                    <a:pt x="1179161" y="445506"/>
                  </a:lnTo>
                  <a:lnTo>
                    <a:pt x="1178501" y="443006"/>
                  </a:lnTo>
                  <a:lnTo>
                    <a:pt x="1179651" y="441803"/>
                  </a:lnTo>
                  <a:lnTo>
                    <a:pt x="1181309" y="442311"/>
                  </a:lnTo>
                  <a:lnTo>
                    <a:pt x="1185949" y="444878"/>
                  </a:lnTo>
                  <a:lnTo>
                    <a:pt x="1187112" y="445714"/>
                  </a:lnTo>
                  <a:lnTo>
                    <a:pt x="1187776" y="442967"/>
                  </a:lnTo>
                  <a:lnTo>
                    <a:pt x="1186331" y="441383"/>
                  </a:lnTo>
                  <a:lnTo>
                    <a:pt x="1184328" y="439919"/>
                  </a:lnTo>
                  <a:lnTo>
                    <a:pt x="1183224" y="437597"/>
                  </a:lnTo>
                  <a:lnTo>
                    <a:pt x="1183916" y="435721"/>
                  </a:lnTo>
                  <a:lnTo>
                    <a:pt x="1187265" y="432530"/>
                  </a:lnTo>
                  <a:lnTo>
                    <a:pt x="1188000" y="431072"/>
                  </a:lnTo>
                  <a:lnTo>
                    <a:pt x="1188762" y="428981"/>
                  </a:lnTo>
                  <a:lnTo>
                    <a:pt x="1190778" y="427521"/>
                  </a:lnTo>
                  <a:lnTo>
                    <a:pt x="1193208" y="426286"/>
                  </a:lnTo>
                  <a:lnTo>
                    <a:pt x="1195182" y="424798"/>
                  </a:lnTo>
                  <a:lnTo>
                    <a:pt x="1196415" y="422476"/>
                  </a:lnTo>
                  <a:lnTo>
                    <a:pt x="1196855" y="419609"/>
                  </a:lnTo>
                  <a:lnTo>
                    <a:pt x="1196139" y="417166"/>
                  </a:lnTo>
                  <a:lnTo>
                    <a:pt x="1193957" y="416145"/>
                  </a:lnTo>
                  <a:lnTo>
                    <a:pt x="1193262" y="421173"/>
                  </a:lnTo>
                  <a:lnTo>
                    <a:pt x="1190814" y="423944"/>
                  </a:lnTo>
                  <a:lnTo>
                    <a:pt x="1182664" y="427405"/>
                  </a:lnTo>
                  <a:lnTo>
                    <a:pt x="1177462" y="428946"/>
                  </a:lnTo>
                  <a:lnTo>
                    <a:pt x="1174365" y="427579"/>
                  </a:lnTo>
                  <a:lnTo>
                    <a:pt x="1169540" y="419560"/>
                  </a:lnTo>
                  <a:lnTo>
                    <a:pt x="1168603" y="417374"/>
                  </a:lnTo>
                  <a:lnTo>
                    <a:pt x="1167181" y="412425"/>
                  </a:lnTo>
                  <a:lnTo>
                    <a:pt x="1166016" y="410497"/>
                  </a:lnTo>
                  <a:lnTo>
                    <a:pt x="1164063" y="409085"/>
                  </a:lnTo>
                  <a:lnTo>
                    <a:pt x="1159786" y="407381"/>
                  </a:lnTo>
                  <a:lnTo>
                    <a:pt x="1157733" y="406177"/>
                  </a:lnTo>
                  <a:lnTo>
                    <a:pt x="1153599" y="402550"/>
                  </a:lnTo>
                  <a:lnTo>
                    <a:pt x="1151560" y="401598"/>
                  </a:lnTo>
                  <a:lnTo>
                    <a:pt x="1140912" y="400866"/>
                  </a:lnTo>
                  <a:lnTo>
                    <a:pt x="1140782" y="400349"/>
                  </a:lnTo>
                  <a:lnTo>
                    <a:pt x="1141197" y="399311"/>
                  </a:lnTo>
                  <a:lnTo>
                    <a:pt x="1143146" y="397934"/>
                  </a:lnTo>
                  <a:lnTo>
                    <a:pt x="1145965" y="396939"/>
                  </a:lnTo>
                  <a:lnTo>
                    <a:pt x="1147579" y="395502"/>
                  </a:lnTo>
                  <a:lnTo>
                    <a:pt x="1145915" y="392800"/>
                  </a:lnTo>
                  <a:lnTo>
                    <a:pt x="1150851" y="389966"/>
                  </a:lnTo>
                  <a:lnTo>
                    <a:pt x="1152511" y="388432"/>
                  </a:lnTo>
                  <a:lnTo>
                    <a:pt x="1152396" y="386169"/>
                  </a:lnTo>
                  <a:lnTo>
                    <a:pt x="1150743" y="384938"/>
                  </a:lnTo>
                  <a:lnTo>
                    <a:pt x="1145674" y="385783"/>
                  </a:lnTo>
                  <a:lnTo>
                    <a:pt x="1142936" y="384995"/>
                  </a:lnTo>
                  <a:lnTo>
                    <a:pt x="1144674" y="388817"/>
                  </a:lnTo>
                  <a:lnTo>
                    <a:pt x="1144423" y="389392"/>
                  </a:lnTo>
                  <a:lnTo>
                    <a:pt x="1140602" y="389616"/>
                  </a:lnTo>
                  <a:lnTo>
                    <a:pt x="1138839" y="389129"/>
                  </a:lnTo>
                  <a:lnTo>
                    <a:pt x="1138008" y="387610"/>
                  </a:lnTo>
                  <a:lnTo>
                    <a:pt x="1137412" y="386895"/>
                  </a:lnTo>
                  <a:lnTo>
                    <a:pt x="1133634" y="384846"/>
                  </a:lnTo>
                  <a:lnTo>
                    <a:pt x="1133665" y="384675"/>
                  </a:lnTo>
                  <a:lnTo>
                    <a:pt x="1131987" y="383195"/>
                  </a:lnTo>
                  <a:lnTo>
                    <a:pt x="1131827" y="383206"/>
                  </a:lnTo>
                  <a:lnTo>
                    <a:pt x="1131151" y="382686"/>
                  </a:lnTo>
                  <a:lnTo>
                    <a:pt x="1130373" y="382309"/>
                  </a:lnTo>
                  <a:lnTo>
                    <a:pt x="1129624" y="381741"/>
                  </a:lnTo>
                  <a:lnTo>
                    <a:pt x="1129140" y="380661"/>
                  </a:lnTo>
                  <a:lnTo>
                    <a:pt x="1134830" y="381881"/>
                  </a:lnTo>
                  <a:lnTo>
                    <a:pt x="1136471" y="381998"/>
                  </a:lnTo>
                  <a:lnTo>
                    <a:pt x="1137650" y="381242"/>
                  </a:lnTo>
                  <a:lnTo>
                    <a:pt x="1136770" y="379769"/>
                  </a:lnTo>
                  <a:lnTo>
                    <a:pt x="1134089" y="376781"/>
                  </a:lnTo>
                  <a:lnTo>
                    <a:pt x="1137052" y="377237"/>
                  </a:lnTo>
                  <a:lnTo>
                    <a:pt x="1141558" y="380739"/>
                  </a:lnTo>
                  <a:lnTo>
                    <a:pt x="1143981" y="381474"/>
                  </a:lnTo>
                  <a:lnTo>
                    <a:pt x="1147006" y="381979"/>
                  </a:lnTo>
                  <a:lnTo>
                    <a:pt x="1150213" y="383198"/>
                  </a:lnTo>
                  <a:lnTo>
                    <a:pt x="1153415" y="383986"/>
                  </a:lnTo>
                  <a:lnTo>
                    <a:pt x="1156463" y="383261"/>
                  </a:lnTo>
                  <a:lnTo>
                    <a:pt x="1155372" y="381969"/>
                  </a:lnTo>
                  <a:lnTo>
                    <a:pt x="1153547" y="381444"/>
                  </a:lnTo>
                  <a:lnTo>
                    <a:pt x="1149500" y="381092"/>
                  </a:lnTo>
                  <a:lnTo>
                    <a:pt x="1151802" y="379461"/>
                  </a:lnTo>
                  <a:lnTo>
                    <a:pt x="1155570" y="378613"/>
                  </a:lnTo>
                  <a:lnTo>
                    <a:pt x="1157495" y="377829"/>
                  </a:lnTo>
                  <a:lnTo>
                    <a:pt x="1142831" y="371346"/>
                  </a:lnTo>
                  <a:lnTo>
                    <a:pt x="1138723" y="370297"/>
                  </a:lnTo>
                  <a:lnTo>
                    <a:pt x="1138665" y="369250"/>
                  </a:lnTo>
                  <a:lnTo>
                    <a:pt x="1142636" y="369836"/>
                  </a:lnTo>
                  <a:lnTo>
                    <a:pt x="1144034" y="369381"/>
                  </a:lnTo>
                  <a:lnTo>
                    <a:pt x="1144491" y="367247"/>
                  </a:lnTo>
                  <a:lnTo>
                    <a:pt x="1156400" y="370588"/>
                  </a:lnTo>
                  <a:lnTo>
                    <a:pt x="1164230" y="370305"/>
                  </a:lnTo>
                  <a:lnTo>
                    <a:pt x="1161169" y="367697"/>
                  </a:lnTo>
                  <a:lnTo>
                    <a:pt x="1159547" y="366662"/>
                  </a:lnTo>
                  <a:lnTo>
                    <a:pt x="1157651" y="366340"/>
                  </a:lnTo>
                  <a:lnTo>
                    <a:pt x="1156572" y="366015"/>
                  </a:lnTo>
                  <a:lnTo>
                    <a:pt x="1155556" y="365159"/>
                  </a:lnTo>
                  <a:lnTo>
                    <a:pt x="1154029" y="363456"/>
                  </a:lnTo>
                  <a:lnTo>
                    <a:pt x="1153870" y="362605"/>
                  </a:lnTo>
                  <a:lnTo>
                    <a:pt x="1154938" y="362006"/>
                  </a:lnTo>
                  <a:lnTo>
                    <a:pt x="1156315" y="361870"/>
                  </a:lnTo>
                  <a:lnTo>
                    <a:pt x="1157963" y="362997"/>
                  </a:lnTo>
                  <a:lnTo>
                    <a:pt x="1160100" y="363671"/>
                  </a:lnTo>
                  <a:lnTo>
                    <a:pt x="1162408" y="364133"/>
                  </a:lnTo>
                  <a:lnTo>
                    <a:pt x="1163889" y="364064"/>
                  </a:lnTo>
                  <a:lnTo>
                    <a:pt x="1164256" y="363030"/>
                  </a:lnTo>
                  <a:lnTo>
                    <a:pt x="1164334" y="361112"/>
                  </a:lnTo>
                  <a:lnTo>
                    <a:pt x="1164106" y="359151"/>
                  </a:lnTo>
                  <a:lnTo>
                    <a:pt x="1163554" y="357928"/>
                  </a:lnTo>
                  <a:lnTo>
                    <a:pt x="1161868" y="357580"/>
                  </a:lnTo>
                  <a:lnTo>
                    <a:pt x="1156870" y="357628"/>
                  </a:lnTo>
                  <a:lnTo>
                    <a:pt x="1155803" y="357133"/>
                  </a:lnTo>
                  <a:lnTo>
                    <a:pt x="1155273" y="356140"/>
                  </a:lnTo>
                  <a:lnTo>
                    <a:pt x="1154115" y="354926"/>
                  </a:lnTo>
                  <a:lnTo>
                    <a:pt x="1152816" y="353912"/>
                  </a:lnTo>
                  <a:lnTo>
                    <a:pt x="1151824" y="353507"/>
                  </a:lnTo>
                  <a:lnTo>
                    <a:pt x="1150721" y="353846"/>
                  </a:lnTo>
                  <a:lnTo>
                    <a:pt x="1149919" y="354490"/>
                  </a:lnTo>
                  <a:lnTo>
                    <a:pt x="1149889" y="355059"/>
                  </a:lnTo>
                  <a:lnTo>
                    <a:pt x="1151072" y="355251"/>
                  </a:lnTo>
                  <a:lnTo>
                    <a:pt x="1151531" y="355514"/>
                  </a:lnTo>
                  <a:lnTo>
                    <a:pt x="1151454" y="356150"/>
                  </a:lnTo>
                  <a:lnTo>
                    <a:pt x="1150894" y="356798"/>
                  </a:lnTo>
                  <a:lnTo>
                    <a:pt x="1149870" y="357099"/>
                  </a:lnTo>
                  <a:lnTo>
                    <a:pt x="1148892" y="356768"/>
                  </a:lnTo>
                  <a:lnTo>
                    <a:pt x="1148204" y="356027"/>
                  </a:lnTo>
                  <a:lnTo>
                    <a:pt x="1147656" y="355245"/>
                  </a:lnTo>
                  <a:lnTo>
                    <a:pt x="1147192" y="354709"/>
                  </a:lnTo>
                  <a:lnTo>
                    <a:pt x="1144259" y="353199"/>
                  </a:lnTo>
                  <a:lnTo>
                    <a:pt x="1142834" y="352109"/>
                  </a:lnTo>
                  <a:lnTo>
                    <a:pt x="1141801" y="350594"/>
                  </a:lnTo>
                  <a:lnTo>
                    <a:pt x="1145163" y="349804"/>
                  </a:lnTo>
                  <a:lnTo>
                    <a:pt x="1146180" y="347348"/>
                  </a:lnTo>
                  <a:lnTo>
                    <a:pt x="1145319" y="344748"/>
                  </a:lnTo>
                  <a:lnTo>
                    <a:pt x="1143175" y="343446"/>
                  </a:lnTo>
                  <a:lnTo>
                    <a:pt x="1144204" y="340106"/>
                  </a:lnTo>
                  <a:lnTo>
                    <a:pt x="1144941" y="338973"/>
                  </a:lnTo>
                  <a:lnTo>
                    <a:pt x="1146269" y="337935"/>
                  </a:lnTo>
                  <a:lnTo>
                    <a:pt x="1146814" y="338465"/>
                  </a:lnTo>
                  <a:lnTo>
                    <a:pt x="1148238" y="338987"/>
                  </a:lnTo>
                  <a:lnTo>
                    <a:pt x="1149041" y="338511"/>
                  </a:lnTo>
                  <a:lnTo>
                    <a:pt x="1147865" y="336060"/>
                  </a:lnTo>
                  <a:lnTo>
                    <a:pt x="1159693" y="334314"/>
                  </a:lnTo>
                  <a:lnTo>
                    <a:pt x="1163230" y="335009"/>
                  </a:lnTo>
                  <a:lnTo>
                    <a:pt x="1163718" y="332443"/>
                  </a:lnTo>
                  <a:lnTo>
                    <a:pt x="1164800" y="332979"/>
                  </a:lnTo>
                  <a:lnTo>
                    <a:pt x="1166045" y="334681"/>
                  </a:lnTo>
                  <a:lnTo>
                    <a:pt x="1167046" y="335633"/>
                  </a:lnTo>
                  <a:lnTo>
                    <a:pt x="1169710" y="335526"/>
                  </a:lnTo>
                  <a:lnTo>
                    <a:pt x="1170039" y="335430"/>
                  </a:lnTo>
                  <a:lnTo>
                    <a:pt x="1170666" y="335987"/>
                  </a:lnTo>
                  <a:lnTo>
                    <a:pt x="1171663" y="337600"/>
                  </a:lnTo>
                  <a:lnTo>
                    <a:pt x="1172266" y="337928"/>
                  </a:lnTo>
                  <a:lnTo>
                    <a:pt x="1173410" y="338134"/>
                  </a:lnTo>
                  <a:lnTo>
                    <a:pt x="1174345" y="338796"/>
                  </a:lnTo>
                  <a:lnTo>
                    <a:pt x="1174701" y="339781"/>
                  </a:lnTo>
                  <a:lnTo>
                    <a:pt x="1174156" y="340921"/>
                  </a:lnTo>
                  <a:lnTo>
                    <a:pt x="1173128" y="341158"/>
                  </a:lnTo>
                  <a:lnTo>
                    <a:pt x="1170380" y="340461"/>
                  </a:lnTo>
                  <a:lnTo>
                    <a:pt x="1169480" y="340837"/>
                  </a:lnTo>
                  <a:lnTo>
                    <a:pt x="1169867" y="342387"/>
                  </a:lnTo>
                  <a:lnTo>
                    <a:pt x="1172225" y="343363"/>
                  </a:lnTo>
                  <a:lnTo>
                    <a:pt x="1175159" y="343795"/>
                  </a:lnTo>
                  <a:lnTo>
                    <a:pt x="1177281" y="343769"/>
                  </a:lnTo>
                  <a:lnTo>
                    <a:pt x="1175541" y="345809"/>
                  </a:lnTo>
                  <a:lnTo>
                    <a:pt x="1172316" y="346740"/>
                  </a:lnTo>
                  <a:lnTo>
                    <a:pt x="1168665" y="347260"/>
                  </a:lnTo>
                  <a:lnTo>
                    <a:pt x="1165630" y="348150"/>
                  </a:lnTo>
                  <a:lnTo>
                    <a:pt x="1174733" y="353891"/>
                  </a:lnTo>
                  <a:lnTo>
                    <a:pt x="1177894" y="355191"/>
                  </a:lnTo>
                  <a:lnTo>
                    <a:pt x="1179655" y="355409"/>
                  </a:lnTo>
                  <a:lnTo>
                    <a:pt x="1181059" y="355420"/>
                  </a:lnTo>
                  <a:lnTo>
                    <a:pt x="1182184" y="355860"/>
                  </a:lnTo>
                  <a:lnTo>
                    <a:pt x="1183100" y="357490"/>
                  </a:lnTo>
                  <a:lnTo>
                    <a:pt x="1183372" y="359563"/>
                  </a:lnTo>
                  <a:lnTo>
                    <a:pt x="1182888" y="361077"/>
                  </a:lnTo>
                  <a:lnTo>
                    <a:pt x="1181921" y="361489"/>
                  </a:lnTo>
                  <a:lnTo>
                    <a:pt x="1180704" y="360278"/>
                  </a:lnTo>
                  <a:lnTo>
                    <a:pt x="1179075" y="361354"/>
                  </a:lnTo>
                  <a:lnTo>
                    <a:pt x="1181639" y="367340"/>
                  </a:lnTo>
                  <a:lnTo>
                    <a:pt x="1182942" y="369039"/>
                  </a:lnTo>
                  <a:lnTo>
                    <a:pt x="1183623" y="367228"/>
                  </a:lnTo>
                  <a:lnTo>
                    <a:pt x="1184538" y="367167"/>
                  </a:lnTo>
                  <a:lnTo>
                    <a:pt x="1184882" y="367732"/>
                  </a:lnTo>
                  <a:lnTo>
                    <a:pt x="1185625" y="368239"/>
                  </a:lnTo>
                  <a:lnTo>
                    <a:pt x="1186232" y="368819"/>
                  </a:lnTo>
                  <a:lnTo>
                    <a:pt x="1186719" y="366201"/>
                  </a:lnTo>
                  <a:lnTo>
                    <a:pt x="1186030" y="361088"/>
                  </a:lnTo>
                  <a:lnTo>
                    <a:pt x="1186645" y="358997"/>
                  </a:lnTo>
                  <a:lnTo>
                    <a:pt x="1185877" y="357094"/>
                  </a:lnTo>
                  <a:lnTo>
                    <a:pt x="1187718" y="356950"/>
                  </a:lnTo>
                  <a:lnTo>
                    <a:pt x="1190487" y="357733"/>
                  </a:lnTo>
                  <a:lnTo>
                    <a:pt x="1192564" y="358603"/>
                  </a:lnTo>
                  <a:lnTo>
                    <a:pt x="1193260" y="359334"/>
                  </a:lnTo>
                  <a:lnTo>
                    <a:pt x="1195413" y="361062"/>
                  </a:lnTo>
                  <a:lnTo>
                    <a:pt x="1197667" y="362237"/>
                  </a:lnTo>
                  <a:lnTo>
                    <a:pt x="1198637" y="361290"/>
                  </a:lnTo>
                  <a:lnTo>
                    <a:pt x="1193909" y="354248"/>
                  </a:lnTo>
                  <a:lnTo>
                    <a:pt x="1192938" y="350792"/>
                  </a:lnTo>
                  <a:lnTo>
                    <a:pt x="1197169" y="349567"/>
                  </a:lnTo>
                  <a:lnTo>
                    <a:pt x="1197118" y="348614"/>
                  </a:lnTo>
                  <a:lnTo>
                    <a:pt x="1194399" y="347470"/>
                  </a:lnTo>
                  <a:lnTo>
                    <a:pt x="1191542" y="345621"/>
                  </a:lnTo>
                  <a:lnTo>
                    <a:pt x="1189062" y="343454"/>
                  </a:lnTo>
                  <a:lnTo>
                    <a:pt x="1187402" y="341326"/>
                  </a:lnTo>
                  <a:lnTo>
                    <a:pt x="1190151" y="341700"/>
                  </a:lnTo>
                  <a:lnTo>
                    <a:pt x="1195144" y="343775"/>
                  </a:lnTo>
                  <a:lnTo>
                    <a:pt x="1198156" y="344143"/>
                  </a:lnTo>
                  <a:lnTo>
                    <a:pt x="1200965" y="344116"/>
                  </a:lnTo>
                  <a:lnTo>
                    <a:pt x="1202275" y="344449"/>
                  </a:lnTo>
                  <a:lnTo>
                    <a:pt x="1202883" y="345218"/>
                  </a:lnTo>
                  <a:lnTo>
                    <a:pt x="1203429" y="346202"/>
                  </a:lnTo>
                  <a:lnTo>
                    <a:pt x="1204639" y="346143"/>
                  </a:lnTo>
                  <a:lnTo>
                    <a:pt x="1207197" y="345377"/>
                  </a:lnTo>
                  <a:lnTo>
                    <a:pt x="1212095" y="345886"/>
                  </a:lnTo>
                  <a:lnTo>
                    <a:pt x="1214427" y="346617"/>
                  </a:lnTo>
                  <a:lnTo>
                    <a:pt x="1217224" y="348504"/>
                  </a:lnTo>
                  <a:lnTo>
                    <a:pt x="1219660" y="349470"/>
                  </a:lnTo>
                  <a:lnTo>
                    <a:pt x="1220163" y="350215"/>
                  </a:lnTo>
                  <a:lnTo>
                    <a:pt x="1224168" y="359263"/>
                  </a:lnTo>
                  <a:lnTo>
                    <a:pt x="1225573" y="361042"/>
                  </a:lnTo>
                  <a:lnTo>
                    <a:pt x="1227183" y="361716"/>
                  </a:lnTo>
                  <a:lnTo>
                    <a:pt x="1236873" y="361976"/>
                  </a:lnTo>
                  <a:lnTo>
                    <a:pt x="1240830" y="362711"/>
                  </a:lnTo>
                  <a:lnTo>
                    <a:pt x="1242044" y="362361"/>
                  </a:lnTo>
                  <a:lnTo>
                    <a:pt x="1244769" y="356578"/>
                  </a:lnTo>
                  <a:lnTo>
                    <a:pt x="1247110" y="354708"/>
                  </a:lnTo>
                  <a:lnTo>
                    <a:pt x="1248864" y="354849"/>
                  </a:lnTo>
                  <a:lnTo>
                    <a:pt x="1252054" y="357399"/>
                  </a:lnTo>
                  <a:lnTo>
                    <a:pt x="1255157" y="358821"/>
                  </a:lnTo>
                  <a:lnTo>
                    <a:pt x="1258219" y="359449"/>
                  </a:lnTo>
                  <a:lnTo>
                    <a:pt x="1272972" y="359560"/>
                  </a:lnTo>
                  <a:lnTo>
                    <a:pt x="1276780" y="359157"/>
                  </a:lnTo>
                  <a:lnTo>
                    <a:pt x="1280028" y="357424"/>
                  </a:lnTo>
                  <a:lnTo>
                    <a:pt x="1280982" y="358331"/>
                  </a:lnTo>
                  <a:lnTo>
                    <a:pt x="1283879" y="357041"/>
                  </a:lnTo>
                  <a:lnTo>
                    <a:pt x="1289350" y="356129"/>
                  </a:lnTo>
                  <a:lnTo>
                    <a:pt x="1294686" y="356173"/>
                  </a:lnTo>
                  <a:lnTo>
                    <a:pt x="1297138" y="357788"/>
                  </a:lnTo>
                  <a:lnTo>
                    <a:pt x="1299221" y="360141"/>
                  </a:lnTo>
                  <a:lnTo>
                    <a:pt x="1303720" y="360836"/>
                  </a:lnTo>
                  <a:lnTo>
                    <a:pt x="1308543" y="359896"/>
                  </a:lnTo>
                  <a:lnTo>
                    <a:pt x="1311533" y="357366"/>
                  </a:lnTo>
                  <a:lnTo>
                    <a:pt x="1309044" y="357094"/>
                  </a:lnTo>
                  <a:lnTo>
                    <a:pt x="1303733" y="358189"/>
                  </a:lnTo>
                  <a:lnTo>
                    <a:pt x="1301761" y="357510"/>
                  </a:lnTo>
                  <a:lnTo>
                    <a:pt x="1299737" y="356162"/>
                  </a:lnTo>
                  <a:lnTo>
                    <a:pt x="1297465" y="355564"/>
                  </a:lnTo>
                  <a:lnTo>
                    <a:pt x="1292694" y="354887"/>
                  </a:lnTo>
                  <a:lnTo>
                    <a:pt x="1285584" y="351445"/>
                  </a:lnTo>
                  <a:lnTo>
                    <a:pt x="1272959" y="349920"/>
                  </a:lnTo>
                  <a:lnTo>
                    <a:pt x="1270114" y="350002"/>
                  </a:lnTo>
                  <a:lnTo>
                    <a:pt x="1261020" y="351838"/>
                  </a:lnTo>
                  <a:lnTo>
                    <a:pt x="1259380" y="353200"/>
                  </a:lnTo>
                  <a:lnTo>
                    <a:pt x="1258257" y="353575"/>
                  </a:lnTo>
                  <a:lnTo>
                    <a:pt x="1255745" y="351853"/>
                  </a:lnTo>
                  <a:lnTo>
                    <a:pt x="1255334" y="352110"/>
                  </a:lnTo>
                  <a:lnTo>
                    <a:pt x="1254933" y="352576"/>
                  </a:lnTo>
                  <a:lnTo>
                    <a:pt x="1254281" y="352869"/>
                  </a:lnTo>
                  <a:lnTo>
                    <a:pt x="1252317" y="353003"/>
                  </a:lnTo>
                  <a:lnTo>
                    <a:pt x="1250389" y="352820"/>
                  </a:lnTo>
                  <a:lnTo>
                    <a:pt x="1248881" y="351771"/>
                  </a:lnTo>
                  <a:lnTo>
                    <a:pt x="1247849" y="347961"/>
                  </a:lnTo>
                  <a:lnTo>
                    <a:pt x="1247212" y="347150"/>
                  </a:lnTo>
                  <a:lnTo>
                    <a:pt x="1246617" y="346568"/>
                  </a:lnTo>
                  <a:lnTo>
                    <a:pt x="1246321" y="345915"/>
                  </a:lnTo>
                  <a:lnTo>
                    <a:pt x="1246482" y="344298"/>
                  </a:lnTo>
                  <a:lnTo>
                    <a:pt x="1247527" y="341574"/>
                  </a:lnTo>
                  <a:lnTo>
                    <a:pt x="1247707" y="340135"/>
                  </a:lnTo>
                  <a:lnTo>
                    <a:pt x="1247062" y="338968"/>
                  </a:lnTo>
                  <a:lnTo>
                    <a:pt x="1245902" y="338232"/>
                  </a:lnTo>
                  <a:lnTo>
                    <a:pt x="1245276" y="337243"/>
                  </a:lnTo>
                  <a:lnTo>
                    <a:pt x="1246191" y="335337"/>
                  </a:lnTo>
                  <a:lnTo>
                    <a:pt x="1246766" y="333694"/>
                  </a:lnTo>
                  <a:lnTo>
                    <a:pt x="1246687" y="332123"/>
                  </a:lnTo>
                  <a:lnTo>
                    <a:pt x="1246959" y="330899"/>
                  </a:lnTo>
                  <a:lnTo>
                    <a:pt x="1249854" y="329939"/>
                  </a:lnTo>
                  <a:lnTo>
                    <a:pt x="1250716" y="328982"/>
                  </a:lnTo>
                  <a:lnTo>
                    <a:pt x="1251155" y="327442"/>
                  </a:lnTo>
                  <a:lnTo>
                    <a:pt x="1250845" y="318190"/>
                  </a:lnTo>
                  <a:lnTo>
                    <a:pt x="1251190" y="316593"/>
                  </a:lnTo>
                  <a:lnTo>
                    <a:pt x="1252242" y="315761"/>
                  </a:lnTo>
                  <a:lnTo>
                    <a:pt x="1253630" y="315779"/>
                  </a:lnTo>
                  <a:lnTo>
                    <a:pt x="1255112" y="316694"/>
                  </a:lnTo>
                  <a:lnTo>
                    <a:pt x="1256012" y="318317"/>
                  </a:lnTo>
                  <a:lnTo>
                    <a:pt x="1256134" y="320158"/>
                  </a:lnTo>
                  <a:lnTo>
                    <a:pt x="1256022" y="321971"/>
                  </a:lnTo>
                  <a:lnTo>
                    <a:pt x="1256308" y="323654"/>
                  </a:lnTo>
                  <a:lnTo>
                    <a:pt x="1256868" y="324333"/>
                  </a:lnTo>
                  <a:lnTo>
                    <a:pt x="1259851" y="326950"/>
                  </a:lnTo>
                  <a:lnTo>
                    <a:pt x="1261325" y="328927"/>
                  </a:lnTo>
                  <a:lnTo>
                    <a:pt x="1262610" y="331189"/>
                  </a:lnTo>
                  <a:lnTo>
                    <a:pt x="1263612" y="328354"/>
                  </a:lnTo>
                  <a:lnTo>
                    <a:pt x="1265570" y="324768"/>
                  </a:lnTo>
                  <a:lnTo>
                    <a:pt x="1268299" y="322258"/>
                  </a:lnTo>
                  <a:lnTo>
                    <a:pt x="1271619" y="322704"/>
                  </a:lnTo>
                  <a:lnTo>
                    <a:pt x="1270722" y="320071"/>
                  </a:lnTo>
                  <a:lnTo>
                    <a:pt x="1270205" y="311190"/>
                  </a:lnTo>
                  <a:lnTo>
                    <a:pt x="1269281" y="306575"/>
                  </a:lnTo>
                  <a:lnTo>
                    <a:pt x="1270127" y="305033"/>
                  </a:lnTo>
                  <a:lnTo>
                    <a:pt x="1273206" y="304833"/>
                  </a:lnTo>
                  <a:lnTo>
                    <a:pt x="1272053" y="302374"/>
                  </a:lnTo>
                  <a:lnTo>
                    <a:pt x="1271751" y="299705"/>
                  </a:lnTo>
                  <a:lnTo>
                    <a:pt x="1271937" y="294781"/>
                  </a:lnTo>
                  <a:lnTo>
                    <a:pt x="1273095" y="292548"/>
                  </a:lnTo>
                  <a:lnTo>
                    <a:pt x="1275812" y="290282"/>
                  </a:lnTo>
                  <a:lnTo>
                    <a:pt x="1278676" y="289572"/>
                  </a:lnTo>
                  <a:lnTo>
                    <a:pt x="1280302" y="291992"/>
                  </a:lnTo>
                  <a:lnTo>
                    <a:pt x="1281080" y="291944"/>
                  </a:lnTo>
                  <a:lnTo>
                    <a:pt x="1282210" y="288695"/>
                  </a:lnTo>
                  <a:lnTo>
                    <a:pt x="1282666" y="286149"/>
                  </a:lnTo>
                  <a:lnTo>
                    <a:pt x="1283749" y="284005"/>
                  </a:lnTo>
                  <a:lnTo>
                    <a:pt x="1286633" y="282004"/>
                  </a:lnTo>
                  <a:lnTo>
                    <a:pt x="1282140" y="280660"/>
                  </a:lnTo>
                  <a:lnTo>
                    <a:pt x="1279861" y="280494"/>
                  </a:lnTo>
                  <a:lnTo>
                    <a:pt x="1274015" y="281176"/>
                  </a:lnTo>
                  <a:lnTo>
                    <a:pt x="1272814" y="281712"/>
                  </a:lnTo>
                  <a:lnTo>
                    <a:pt x="1271363" y="282934"/>
                  </a:lnTo>
                  <a:lnTo>
                    <a:pt x="1268761" y="288416"/>
                  </a:lnTo>
                  <a:lnTo>
                    <a:pt x="1265425" y="292117"/>
                  </a:lnTo>
                  <a:lnTo>
                    <a:pt x="1260653" y="304695"/>
                  </a:lnTo>
                  <a:lnTo>
                    <a:pt x="1257259" y="308538"/>
                  </a:lnTo>
                  <a:lnTo>
                    <a:pt x="1256844" y="306916"/>
                  </a:lnTo>
                  <a:lnTo>
                    <a:pt x="1257151" y="305542"/>
                  </a:lnTo>
                  <a:lnTo>
                    <a:pt x="1257668" y="304103"/>
                  </a:lnTo>
                  <a:lnTo>
                    <a:pt x="1257803" y="302331"/>
                  </a:lnTo>
                  <a:lnTo>
                    <a:pt x="1257277" y="301104"/>
                  </a:lnTo>
                  <a:lnTo>
                    <a:pt x="1256352" y="300427"/>
                  </a:lnTo>
                  <a:lnTo>
                    <a:pt x="1255475" y="299495"/>
                  </a:lnTo>
                  <a:lnTo>
                    <a:pt x="1254518" y="295502"/>
                  </a:lnTo>
                  <a:lnTo>
                    <a:pt x="1251820" y="288868"/>
                  </a:lnTo>
                  <a:lnTo>
                    <a:pt x="1250228" y="286794"/>
                  </a:lnTo>
                  <a:lnTo>
                    <a:pt x="1250490" y="288416"/>
                  </a:lnTo>
                  <a:lnTo>
                    <a:pt x="1250407" y="289796"/>
                  </a:lnTo>
                  <a:lnTo>
                    <a:pt x="1249869" y="290596"/>
                  </a:lnTo>
                  <a:lnTo>
                    <a:pt x="1248708" y="290491"/>
                  </a:lnTo>
                  <a:lnTo>
                    <a:pt x="1248264" y="291337"/>
                  </a:lnTo>
                  <a:lnTo>
                    <a:pt x="1247776" y="291914"/>
                  </a:lnTo>
                  <a:lnTo>
                    <a:pt x="1246294" y="293288"/>
                  </a:lnTo>
                  <a:lnTo>
                    <a:pt x="1245211" y="284327"/>
                  </a:lnTo>
                  <a:lnTo>
                    <a:pt x="1244392" y="282321"/>
                  </a:lnTo>
                  <a:lnTo>
                    <a:pt x="1243179" y="280151"/>
                  </a:lnTo>
                  <a:lnTo>
                    <a:pt x="1242659" y="277223"/>
                  </a:lnTo>
                  <a:lnTo>
                    <a:pt x="1242769" y="274529"/>
                  </a:lnTo>
                  <a:lnTo>
                    <a:pt x="1243511" y="273118"/>
                  </a:lnTo>
                  <a:lnTo>
                    <a:pt x="1241825" y="269382"/>
                  </a:lnTo>
                  <a:lnTo>
                    <a:pt x="1241572" y="267970"/>
                  </a:lnTo>
                  <a:lnTo>
                    <a:pt x="1241634" y="266769"/>
                  </a:lnTo>
                  <a:lnTo>
                    <a:pt x="1242013" y="266431"/>
                  </a:lnTo>
                  <a:lnTo>
                    <a:pt x="1242610" y="266813"/>
                  </a:lnTo>
                  <a:lnTo>
                    <a:pt x="1243251" y="267864"/>
                  </a:lnTo>
                  <a:lnTo>
                    <a:pt x="1244100" y="267811"/>
                  </a:lnTo>
                  <a:lnTo>
                    <a:pt x="1243881" y="266250"/>
                  </a:lnTo>
                  <a:lnTo>
                    <a:pt x="1243938" y="264735"/>
                  </a:lnTo>
                  <a:lnTo>
                    <a:pt x="1244249" y="263424"/>
                  </a:lnTo>
                  <a:lnTo>
                    <a:pt x="1244770" y="262479"/>
                  </a:lnTo>
                  <a:lnTo>
                    <a:pt x="1246686" y="266767"/>
                  </a:lnTo>
                  <a:lnTo>
                    <a:pt x="1247579" y="263898"/>
                  </a:lnTo>
                  <a:lnTo>
                    <a:pt x="1247566" y="260540"/>
                  </a:lnTo>
                  <a:lnTo>
                    <a:pt x="1246334" y="258371"/>
                  </a:lnTo>
                  <a:lnTo>
                    <a:pt x="1243668" y="259042"/>
                  </a:lnTo>
                  <a:lnTo>
                    <a:pt x="1244169" y="252723"/>
                  </a:lnTo>
                  <a:lnTo>
                    <a:pt x="1243253" y="250189"/>
                  </a:lnTo>
                  <a:lnTo>
                    <a:pt x="1240615" y="248570"/>
                  </a:lnTo>
                  <a:lnTo>
                    <a:pt x="1242267" y="248109"/>
                  </a:lnTo>
                  <a:lnTo>
                    <a:pt x="1244305" y="248685"/>
                  </a:lnTo>
                  <a:lnTo>
                    <a:pt x="1245986" y="249430"/>
                  </a:lnTo>
                  <a:lnTo>
                    <a:pt x="1246691" y="249511"/>
                  </a:lnTo>
                  <a:lnTo>
                    <a:pt x="1247175" y="248820"/>
                  </a:lnTo>
                  <a:lnTo>
                    <a:pt x="1249479" y="247983"/>
                  </a:lnTo>
                  <a:lnTo>
                    <a:pt x="1249984" y="247511"/>
                  </a:lnTo>
                  <a:lnTo>
                    <a:pt x="1249793" y="243588"/>
                  </a:lnTo>
                  <a:lnTo>
                    <a:pt x="1252253" y="240538"/>
                  </a:lnTo>
                  <a:lnTo>
                    <a:pt x="1256144" y="240140"/>
                  </a:lnTo>
                  <a:lnTo>
                    <a:pt x="1260377" y="241589"/>
                  </a:lnTo>
                  <a:lnTo>
                    <a:pt x="1263948" y="244055"/>
                  </a:lnTo>
                  <a:lnTo>
                    <a:pt x="1265580" y="244647"/>
                  </a:lnTo>
                  <a:lnTo>
                    <a:pt x="1268069" y="244883"/>
                  </a:lnTo>
                  <a:lnTo>
                    <a:pt x="1270516" y="244681"/>
                  </a:lnTo>
                  <a:lnTo>
                    <a:pt x="1271976" y="244004"/>
                  </a:lnTo>
                  <a:lnTo>
                    <a:pt x="1271532" y="234693"/>
                  </a:lnTo>
                  <a:lnTo>
                    <a:pt x="1271671" y="233771"/>
                  </a:lnTo>
                  <a:lnTo>
                    <a:pt x="1272068" y="232918"/>
                  </a:lnTo>
                  <a:lnTo>
                    <a:pt x="1272737" y="232479"/>
                  </a:lnTo>
                  <a:lnTo>
                    <a:pt x="1273575" y="232806"/>
                  </a:lnTo>
                  <a:lnTo>
                    <a:pt x="1273958" y="233810"/>
                  </a:lnTo>
                  <a:lnTo>
                    <a:pt x="1273258" y="236371"/>
                  </a:lnTo>
                  <a:lnTo>
                    <a:pt x="1273384" y="237749"/>
                  </a:lnTo>
                  <a:lnTo>
                    <a:pt x="1274814" y="239624"/>
                  </a:lnTo>
                  <a:lnTo>
                    <a:pt x="1276664" y="240298"/>
                  </a:lnTo>
                  <a:lnTo>
                    <a:pt x="1278377" y="239607"/>
                  </a:lnTo>
                  <a:lnTo>
                    <a:pt x="1279409" y="237383"/>
                  </a:lnTo>
                  <a:lnTo>
                    <a:pt x="1276972" y="235663"/>
                  </a:lnTo>
                  <a:lnTo>
                    <a:pt x="1276792" y="232526"/>
                  </a:lnTo>
                  <a:lnTo>
                    <a:pt x="1277982" y="229118"/>
                  </a:lnTo>
                  <a:lnTo>
                    <a:pt x="1279684" y="226644"/>
                  </a:lnTo>
                  <a:lnTo>
                    <a:pt x="1283315" y="224788"/>
                  </a:lnTo>
                  <a:lnTo>
                    <a:pt x="1283901" y="224270"/>
                  </a:lnTo>
                  <a:lnTo>
                    <a:pt x="1283264" y="223029"/>
                  </a:lnTo>
                  <a:lnTo>
                    <a:pt x="1280820" y="222924"/>
                  </a:lnTo>
                  <a:lnTo>
                    <a:pt x="1280348" y="221316"/>
                  </a:lnTo>
                  <a:lnTo>
                    <a:pt x="1277420" y="223665"/>
                  </a:lnTo>
                  <a:lnTo>
                    <a:pt x="1276027" y="224075"/>
                  </a:lnTo>
                  <a:lnTo>
                    <a:pt x="1275212" y="222508"/>
                  </a:lnTo>
                  <a:lnTo>
                    <a:pt x="1275523" y="220507"/>
                  </a:lnTo>
                  <a:lnTo>
                    <a:pt x="1276779" y="220000"/>
                  </a:lnTo>
                  <a:lnTo>
                    <a:pt x="1278266" y="219837"/>
                  </a:lnTo>
                  <a:lnTo>
                    <a:pt x="1279316" y="218819"/>
                  </a:lnTo>
                  <a:lnTo>
                    <a:pt x="1279218" y="216937"/>
                  </a:lnTo>
                  <a:lnTo>
                    <a:pt x="1277814" y="216497"/>
                  </a:lnTo>
                  <a:lnTo>
                    <a:pt x="1276071" y="216602"/>
                  </a:lnTo>
                  <a:lnTo>
                    <a:pt x="1274921" y="216357"/>
                  </a:lnTo>
                  <a:lnTo>
                    <a:pt x="1274446" y="215337"/>
                  </a:lnTo>
                  <a:lnTo>
                    <a:pt x="1274367" y="214104"/>
                  </a:lnTo>
                  <a:lnTo>
                    <a:pt x="1274670" y="211022"/>
                  </a:lnTo>
                  <a:lnTo>
                    <a:pt x="1277053" y="212200"/>
                  </a:lnTo>
                  <a:lnTo>
                    <a:pt x="1277786" y="212428"/>
                  </a:lnTo>
                  <a:lnTo>
                    <a:pt x="1279024" y="212605"/>
                  </a:lnTo>
                  <a:lnTo>
                    <a:pt x="1278764" y="212264"/>
                  </a:lnTo>
                  <a:lnTo>
                    <a:pt x="1278977" y="211622"/>
                  </a:lnTo>
                  <a:lnTo>
                    <a:pt x="1279528" y="211001"/>
                  </a:lnTo>
                  <a:lnTo>
                    <a:pt x="1280276" y="210683"/>
                  </a:lnTo>
                  <a:lnTo>
                    <a:pt x="1280669" y="211058"/>
                  </a:lnTo>
                  <a:lnTo>
                    <a:pt x="1280923" y="212994"/>
                  </a:lnTo>
                  <a:lnTo>
                    <a:pt x="1281273" y="213739"/>
                  </a:lnTo>
                  <a:lnTo>
                    <a:pt x="1281876" y="213797"/>
                  </a:lnTo>
                  <a:lnTo>
                    <a:pt x="1286446" y="214802"/>
                  </a:lnTo>
                  <a:lnTo>
                    <a:pt x="1287096" y="215655"/>
                  </a:lnTo>
                  <a:lnTo>
                    <a:pt x="1286368" y="217712"/>
                  </a:lnTo>
                  <a:lnTo>
                    <a:pt x="1284604" y="221060"/>
                  </a:lnTo>
                  <a:lnTo>
                    <a:pt x="1285409" y="221326"/>
                  </a:lnTo>
                  <a:lnTo>
                    <a:pt x="1289736" y="216692"/>
                  </a:lnTo>
                  <a:lnTo>
                    <a:pt x="1291625" y="215352"/>
                  </a:lnTo>
                  <a:lnTo>
                    <a:pt x="1292405" y="215725"/>
                  </a:lnTo>
                  <a:lnTo>
                    <a:pt x="1293943" y="217522"/>
                  </a:lnTo>
                  <a:lnTo>
                    <a:pt x="1295158" y="217869"/>
                  </a:lnTo>
                  <a:lnTo>
                    <a:pt x="1296464" y="218431"/>
                  </a:lnTo>
                  <a:lnTo>
                    <a:pt x="1296453" y="219942"/>
                  </a:lnTo>
                  <a:lnTo>
                    <a:pt x="1295764" y="221735"/>
                  </a:lnTo>
                  <a:lnTo>
                    <a:pt x="1295007" y="223165"/>
                  </a:lnTo>
                  <a:lnTo>
                    <a:pt x="1297665" y="222839"/>
                  </a:lnTo>
                  <a:lnTo>
                    <a:pt x="1300858" y="221999"/>
                  </a:lnTo>
                  <a:lnTo>
                    <a:pt x="1302618" y="221832"/>
                  </a:lnTo>
                  <a:lnTo>
                    <a:pt x="1305390" y="222235"/>
                  </a:lnTo>
                  <a:lnTo>
                    <a:pt x="1307300" y="223328"/>
                  </a:lnTo>
                  <a:lnTo>
                    <a:pt x="1310595" y="226722"/>
                  </a:lnTo>
                  <a:lnTo>
                    <a:pt x="1311152" y="227570"/>
                  </a:lnTo>
                  <a:lnTo>
                    <a:pt x="1311494" y="228368"/>
                  </a:lnTo>
                  <a:lnTo>
                    <a:pt x="1312190" y="228946"/>
                  </a:lnTo>
                  <a:lnTo>
                    <a:pt x="1314541" y="229249"/>
                  </a:lnTo>
                  <a:lnTo>
                    <a:pt x="1315453" y="229657"/>
                  </a:lnTo>
                  <a:lnTo>
                    <a:pt x="1316251" y="230198"/>
                  </a:lnTo>
                  <a:lnTo>
                    <a:pt x="1316740" y="230673"/>
                  </a:lnTo>
                  <a:lnTo>
                    <a:pt x="1316811" y="232704"/>
                  </a:lnTo>
                  <a:lnTo>
                    <a:pt x="1314888" y="236823"/>
                  </a:lnTo>
                  <a:lnTo>
                    <a:pt x="1315372" y="237886"/>
                  </a:lnTo>
                  <a:lnTo>
                    <a:pt x="1316864" y="237861"/>
                  </a:lnTo>
                  <a:lnTo>
                    <a:pt x="1317958" y="237126"/>
                  </a:lnTo>
                  <a:lnTo>
                    <a:pt x="1318893" y="236243"/>
                  </a:lnTo>
                  <a:lnTo>
                    <a:pt x="1319998" y="235769"/>
                  </a:lnTo>
                  <a:lnTo>
                    <a:pt x="1321264" y="236136"/>
                  </a:lnTo>
                  <a:lnTo>
                    <a:pt x="1321250" y="237176"/>
                  </a:lnTo>
                  <a:lnTo>
                    <a:pt x="1320971" y="238388"/>
                  </a:lnTo>
                  <a:lnTo>
                    <a:pt x="1321407" y="239275"/>
                  </a:lnTo>
                  <a:lnTo>
                    <a:pt x="1324213" y="240024"/>
                  </a:lnTo>
                  <a:lnTo>
                    <a:pt x="1324657" y="238394"/>
                  </a:lnTo>
                  <a:lnTo>
                    <a:pt x="1324489" y="235802"/>
                  </a:lnTo>
                  <a:lnTo>
                    <a:pt x="1325409" y="233693"/>
                  </a:lnTo>
                  <a:lnTo>
                    <a:pt x="1328539" y="234173"/>
                  </a:lnTo>
                  <a:lnTo>
                    <a:pt x="1337713" y="240138"/>
                  </a:lnTo>
                  <a:lnTo>
                    <a:pt x="1341179" y="241576"/>
                  </a:lnTo>
                  <a:lnTo>
                    <a:pt x="1339490" y="239680"/>
                  </a:lnTo>
                  <a:lnTo>
                    <a:pt x="1334310" y="236033"/>
                  </a:lnTo>
                  <a:lnTo>
                    <a:pt x="1333190" y="234597"/>
                  </a:lnTo>
                  <a:lnTo>
                    <a:pt x="1326578" y="229661"/>
                  </a:lnTo>
                  <a:lnTo>
                    <a:pt x="1326633" y="228190"/>
                  </a:lnTo>
                  <a:lnTo>
                    <a:pt x="1328291" y="220333"/>
                  </a:lnTo>
                  <a:lnTo>
                    <a:pt x="1329394" y="219084"/>
                  </a:lnTo>
                  <a:lnTo>
                    <a:pt x="1331107" y="217853"/>
                  </a:lnTo>
                  <a:lnTo>
                    <a:pt x="1333085" y="216848"/>
                  </a:lnTo>
                  <a:lnTo>
                    <a:pt x="1334943" y="216343"/>
                  </a:lnTo>
                  <a:lnTo>
                    <a:pt x="1334907" y="215548"/>
                  </a:lnTo>
                  <a:lnTo>
                    <a:pt x="1332833" y="215751"/>
                  </a:lnTo>
                  <a:lnTo>
                    <a:pt x="1331161" y="215197"/>
                  </a:lnTo>
                  <a:lnTo>
                    <a:pt x="1329806" y="213995"/>
                  </a:lnTo>
                  <a:lnTo>
                    <a:pt x="1328785" y="212314"/>
                  </a:lnTo>
                  <a:lnTo>
                    <a:pt x="1328160" y="214908"/>
                  </a:lnTo>
                  <a:lnTo>
                    <a:pt x="1325966" y="214951"/>
                  </a:lnTo>
                  <a:lnTo>
                    <a:pt x="1323366" y="213654"/>
                  </a:lnTo>
                  <a:lnTo>
                    <a:pt x="1321493" y="212242"/>
                  </a:lnTo>
                  <a:lnTo>
                    <a:pt x="1320078" y="212649"/>
                  </a:lnTo>
                  <a:lnTo>
                    <a:pt x="1314980" y="216585"/>
                  </a:lnTo>
                  <a:lnTo>
                    <a:pt x="1310948" y="218216"/>
                  </a:lnTo>
                  <a:lnTo>
                    <a:pt x="1308220" y="220327"/>
                  </a:lnTo>
                  <a:lnTo>
                    <a:pt x="1306840" y="220618"/>
                  </a:lnTo>
                  <a:lnTo>
                    <a:pt x="1305413" y="219852"/>
                  </a:lnTo>
                  <a:lnTo>
                    <a:pt x="1304730" y="218497"/>
                  </a:lnTo>
                  <a:lnTo>
                    <a:pt x="1304038" y="215581"/>
                  </a:lnTo>
                  <a:lnTo>
                    <a:pt x="1303610" y="215333"/>
                  </a:lnTo>
                  <a:lnTo>
                    <a:pt x="1303057" y="215460"/>
                  </a:lnTo>
                  <a:lnTo>
                    <a:pt x="1302542" y="215333"/>
                  </a:lnTo>
                  <a:lnTo>
                    <a:pt x="1302272" y="214300"/>
                  </a:lnTo>
                  <a:lnTo>
                    <a:pt x="1302354" y="213236"/>
                  </a:lnTo>
                  <a:lnTo>
                    <a:pt x="1302690" y="212577"/>
                  </a:lnTo>
                  <a:lnTo>
                    <a:pt x="1303834" y="211125"/>
                  </a:lnTo>
                  <a:lnTo>
                    <a:pt x="1305019" y="210153"/>
                  </a:lnTo>
                  <a:lnTo>
                    <a:pt x="1306451" y="209460"/>
                  </a:lnTo>
                  <a:lnTo>
                    <a:pt x="1307157" y="208664"/>
                  </a:lnTo>
                  <a:lnTo>
                    <a:pt x="1306238" y="207459"/>
                  </a:lnTo>
                  <a:lnTo>
                    <a:pt x="1307052" y="206362"/>
                  </a:lnTo>
                  <a:lnTo>
                    <a:pt x="1308454" y="205420"/>
                  </a:lnTo>
                  <a:lnTo>
                    <a:pt x="1309887" y="204738"/>
                  </a:lnTo>
                  <a:lnTo>
                    <a:pt x="1312059" y="203982"/>
                  </a:lnTo>
                  <a:lnTo>
                    <a:pt x="1312647" y="203266"/>
                  </a:lnTo>
                  <a:lnTo>
                    <a:pt x="1313428" y="203221"/>
                  </a:lnTo>
                  <a:lnTo>
                    <a:pt x="1315132" y="204694"/>
                  </a:lnTo>
                  <a:lnTo>
                    <a:pt x="1317209" y="204741"/>
                  </a:lnTo>
                  <a:lnTo>
                    <a:pt x="1319501" y="202343"/>
                  </a:lnTo>
                  <a:lnTo>
                    <a:pt x="1322965" y="196805"/>
                  </a:lnTo>
                  <a:lnTo>
                    <a:pt x="1321857" y="196365"/>
                  </a:lnTo>
                  <a:lnTo>
                    <a:pt x="1319127" y="195831"/>
                  </a:lnTo>
                  <a:lnTo>
                    <a:pt x="1317701" y="195348"/>
                  </a:lnTo>
                  <a:lnTo>
                    <a:pt x="1316873" y="199119"/>
                  </a:lnTo>
                  <a:lnTo>
                    <a:pt x="1316617" y="199721"/>
                  </a:lnTo>
                  <a:lnTo>
                    <a:pt x="1315374" y="199709"/>
                  </a:lnTo>
                  <a:lnTo>
                    <a:pt x="1314445" y="199386"/>
                  </a:lnTo>
                  <a:lnTo>
                    <a:pt x="1313831" y="198656"/>
                  </a:lnTo>
                  <a:lnTo>
                    <a:pt x="1313528" y="197352"/>
                  </a:lnTo>
                  <a:lnTo>
                    <a:pt x="1312831" y="198138"/>
                  </a:lnTo>
                  <a:lnTo>
                    <a:pt x="1311659" y="200555"/>
                  </a:lnTo>
                  <a:lnTo>
                    <a:pt x="1311560" y="201064"/>
                  </a:lnTo>
                  <a:lnTo>
                    <a:pt x="1310606" y="201330"/>
                  </a:lnTo>
                  <a:lnTo>
                    <a:pt x="1307802" y="202962"/>
                  </a:lnTo>
                  <a:lnTo>
                    <a:pt x="1302448" y="207976"/>
                  </a:lnTo>
                  <a:lnTo>
                    <a:pt x="1300352" y="209484"/>
                  </a:lnTo>
                  <a:lnTo>
                    <a:pt x="1300284" y="207349"/>
                  </a:lnTo>
                  <a:lnTo>
                    <a:pt x="1300517" y="206664"/>
                  </a:lnTo>
                  <a:lnTo>
                    <a:pt x="1301046" y="206003"/>
                  </a:lnTo>
                  <a:lnTo>
                    <a:pt x="1300150" y="205091"/>
                  </a:lnTo>
                  <a:lnTo>
                    <a:pt x="1299379" y="206899"/>
                  </a:lnTo>
                  <a:lnTo>
                    <a:pt x="1298527" y="206949"/>
                  </a:lnTo>
                  <a:lnTo>
                    <a:pt x="1298678" y="205598"/>
                  </a:lnTo>
                  <a:lnTo>
                    <a:pt x="1298412" y="202908"/>
                  </a:lnTo>
                  <a:lnTo>
                    <a:pt x="1298321" y="202473"/>
                  </a:lnTo>
                  <a:lnTo>
                    <a:pt x="1298725" y="201306"/>
                  </a:lnTo>
                  <a:lnTo>
                    <a:pt x="1299690" y="199728"/>
                  </a:lnTo>
                  <a:lnTo>
                    <a:pt x="1299853" y="198627"/>
                  </a:lnTo>
                  <a:lnTo>
                    <a:pt x="1298791" y="198292"/>
                  </a:lnTo>
                  <a:lnTo>
                    <a:pt x="1296767" y="198978"/>
                  </a:lnTo>
                  <a:lnTo>
                    <a:pt x="1295403" y="198734"/>
                  </a:lnTo>
                  <a:lnTo>
                    <a:pt x="1296228" y="195654"/>
                  </a:lnTo>
                  <a:lnTo>
                    <a:pt x="1296422" y="195684"/>
                  </a:lnTo>
                  <a:lnTo>
                    <a:pt x="1297966" y="194743"/>
                  </a:lnTo>
                  <a:lnTo>
                    <a:pt x="1298178" y="194259"/>
                  </a:lnTo>
                  <a:lnTo>
                    <a:pt x="1298410" y="192651"/>
                  </a:lnTo>
                  <a:lnTo>
                    <a:pt x="1298698" y="192057"/>
                  </a:lnTo>
                  <a:lnTo>
                    <a:pt x="1299733" y="191335"/>
                  </a:lnTo>
                  <a:lnTo>
                    <a:pt x="1301209" y="190661"/>
                  </a:lnTo>
                  <a:lnTo>
                    <a:pt x="1302814" y="190147"/>
                  </a:lnTo>
                  <a:lnTo>
                    <a:pt x="1304186" y="189909"/>
                  </a:lnTo>
                  <a:lnTo>
                    <a:pt x="1305356" y="190123"/>
                  </a:lnTo>
                  <a:lnTo>
                    <a:pt x="1307118" y="191278"/>
                  </a:lnTo>
                  <a:lnTo>
                    <a:pt x="1309860" y="191589"/>
                  </a:lnTo>
                  <a:lnTo>
                    <a:pt x="1310816" y="192048"/>
                  </a:lnTo>
                  <a:lnTo>
                    <a:pt x="1312517" y="193888"/>
                  </a:lnTo>
                  <a:lnTo>
                    <a:pt x="1315317" y="188954"/>
                  </a:lnTo>
                  <a:lnTo>
                    <a:pt x="1317230" y="187133"/>
                  </a:lnTo>
                  <a:lnTo>
                    <a:pt x="1318345" y="189082"/>
                  </a:lnTo>
                  <a:lnTo>
                    <a:pt x="1319046" y="187018"/>
                  </a:lnTo>
                  <a:lnTo>
                    <a:pt x="1319401" y="184040"/>
                  </a:lnTo>
                  <a:lnTo>
                    <a:pt x="1318825" y="181410"/>
                  </a:lnTo>
                  <a:lnTo>
                    <a:pt x="1316601" y="180376"/>
                  </a:lnTo>
                  <a:lnTo>
                    <a:pt x="1316837" y="179303"/>
                  </a:lnTo>
                  <a:lnTo>
                    <a:pt x="1316639" y="176924"/>
                  </a:lnTo>
                  <a:lnTo>
                    <a:pt x="1316033" y="174306"/>
                  </a:lnTo>
                  <a:lnTo>
                    <a:pt x="1314967" y="172544"/>
                  </a:lnTo>
                  <a:lnTo>
                    <a:pt x="1316632" y="172668"/>
                  </a:lnTo>
                  <a:lnTo>
                    <a:pt x="1317929" y="173190"/>
                  </a:lnTo>
                  <a:lnTo>
                    <a:pt x="1320275" y="174889"/>
                  </a:lnTo>
                  <a:lnTo>
                    <a:pt x="1321006" y="173672"/>
                  </a:lnTo>
                  <a:lnTo>
                    <a:pt x="1322393" y="172366"/>
                  </a:lnTo>
                  <a:lnTo>
                    <a:pt x="1323956" y="171783"/>
                  </a:lnTo>
                  <a:lnTo>
                    <a:pt x="1325221" y="172759"/>
                  </a:lnTo>
                  <a:lnTo>
                    <a:pt x="1325459" y="174884"/>
                  </a:lnTo>
                  <a:lnTo>
                    <a:pt x="1323086" y="177641"/>
                  </a:lnTo>
                  <a:lnTo>
                    <a:pt x="1322998" y="180005"/>
                  </a:lnTo>
                  <a:lnTo>
                    <a:pt x="1323883" y="179074"/>
                  </a:lnTo>
                  <a:lnTo>
                    <a:pt x="1324934" y="183490"/>
                  </a:lnTo>
                  <a:lnTo>
                    <a:pt x="1326317" y="182299"/>
                  </a:lnTo>
                  <a:lnTo>
                    <a:pt x="1327561" y="179376"/>
                  </a:lnTo>
                  <a:lnTo>
                    <a:pt x="1328991" y="178780"/>
                  </a:lnTo>
                  <a:lnTo>
                    <a:pt x="1329045" y="179092"/>
                  </a:lnTo>
                  <a:lnTo>
                    <a:pt x="1329706" y="179746"/>
                  </a:lnTo>
                  <a:lnTo>
                    <a:pt x="1330474" y="180320"/>
                  </a:lnTo>
                  <a:lnTo>
                    <a:pt x="1330775" y="180439"/>
                  </a:lnTo>
                  <a:lnTo>
                    <a:pt x="1331141" y="181802"/>
                  </a:lnTo>
                  <a:lnTo>
                    <a:pt x="1330818" y="182565"/>
                  </a:lnTo>
                  <a:lnTo>
                    <a:pt x="1330309" y="183265"/>
                  </a:lnTo>
                  <a:lnTo>
                    <a:pt x="1330097" y="184441"/>
                  </a:lnTo>
                  <a:lnTo>
                    <a:pt x="1332304" y="189253"/>
                  </a:lnTo>
                  <a:lnTo>
                    <a:pt x="1332494" y="190091"/>
                  </a:lnTo>
                  <a:lnTo>
                    <a:pt x="1333330" y="190809"/>
                  </a:lnTo>
                  <a:lnTo>
                    <a:pt x="1335225" y="194559"/>
                  </a:lnTo>
                  <a:lnTo>
                    <a:pt x="1336664" y="196018"/>
                  </a:lnTo>
                  <a:lnTo>
                    <a:pt x="1337410" y="195168"/>
                  </a:lnTo>
                  <a:lnTo>
                    <a:pt x="1336837" y="194404"/>
                  </a:lnTo>
                  <a:lnTo>
                    <a:pt x="1336669" y="193386"/>
                  </a:lnTo>
                  <a:lnTo>
                    <a:pt x="1336955" y="192259"/>
                  </a:lnTo>
                  <a:lnTo>
                    <a:pt x="1337606" y="191089"/>
                  </a:lnTo>
                  <a:lnTo>
                    <a:pt x="1337753" y="190033"/>
                  </a:lnTo>
                  <a:lnTo>
                    <a:pt x="1335298" y="183274"/>
                  </a:lnTo>
                  <a:lnTo>
                    <a:pt x="1333835" y="181051"/>
                  </a:lnTo>
                  <a:lnTo>
                    <a:pt x="1333465" y="178902"/>
                  </a:lnTo>
                  <a:lnTo>
                    <a:pt x="1335809" y="176629"/>
                  </a:lnTo>
                  <a:lnTo>
                    <a:pt x="1335895" y="179277"/>
                  </a:lnTo>
                  <a:lnTo>
                    <a:pt x="1336910" y="180834"/>
                  </a:lnTo>
                  <a:lnTo>
                    <a:pt x="1338600" y="181534"/>
                  </a:lnTo>
                  <a:lnTo>
                    <a:pt x="1340610" y="181640"/>
                  </a:lnTo>
                  <a:lnTo>
                    <a:pt x="1342345" y="182203"/>
                  </a:lnTo>
                  <a:lnTo>
                    <a:pt x="1343201" y="183381"/>
                  </a:lnTo>
                  <a:lnTo>
                    <a:pt x="1344197" y="184048"/>
                  </a:lnTo>
                  <a:lnTo>
                    <a:pt x="1346262" y="183082"/>
                  </a:lnTo>
                  <a:lnTo>
                    <a:pt x="1346736" y="184617"/>
                  </a:lnTo>
                  <a:lnTo>
                    <a:pt x="1347505" y="185455"/>
                  </a:lnTo>
                  <a:lnTo>
                    <a:pt x="1348341" y="185953"/>
                  </a:lnTo>
                  <a:lnTo>
                    <a:pt x="1350758" y="188175"/>
                  </a:lnTo>
                  <a:lnTo>
                    <a:pt x="1350912" y="188911"/>
                  </a:lnTo>
                  <a:lnTo>
                    <a:pt x="1350614" y="189767"/>
                  </a:lnTo>
                  <a:lnTo>
                    <a:pt x="1350020" y="190859"/>
                  </a:lnTo>
                  <a:lnTo>
                    <a:pt x="1351877" y="192358"/>
                  </a:lnTo>
                  <a:lnTo>
                    <a:pt x="1354744" y="193498"/>
                  </a:lnTo>
                  <a:lnTo>
                    <a:pt x="1357000" y="193644"/>
                  </a:lnTo>
                  <a:lnTo>
                    <a:pt x="1356975" y="192157"/>
                  </a:lnTo>
                  <a:lnTo>
                    <a:pt x="1360442" y="191356"/>
                  </a:lnTo>
                  <a:lnTo>
                    <a:pt x="1368348" y="192574"/>
                  </a:lnTo>
                  <a:lnTo>
                    <a:pt x="1369808" y="191026"/>
                  </a:lnTo>
                  <a:lnTo>
                    <a:pt x="1369530" y="188798"/>
                  </a:lnTo>
                  <a:lnTo>
                    <a:pt x="1368816" y="188271"/>
                  </a:lnTo>
                  <a:lnTo>
                    <a:pt x="1364962" y="189071"/>
                  </a:lnTo>
                  <a:lnTo>
                    <a:pt x="1363449" y="188662"/>
                  </a:lnTo>
                  <a:lnTo>
                    <a:pt x="1362362" y="187528"/>
                  </a:lnTo>
                  <a:lnTo>
                    <a:pt x="1361753" y="186125"/>
                  </a:lnTo>
                  <a:lnTo>
                    <a:pt x="1361708" y="184849"/>
                  </a:lnTo>
                  <a:lnTo>
                    <a:pt x="1362177" y="184634"/>
                  </a:lnTo>
                  <a:lnTo>
                    <a:pt x="1363055" y="184460"/>
                  </a:lnTo>
                  <a:lnTo>
                    <a:pt x="1363926" y="184118"/>
                  </a:lnTo>
                  <a:lnTo>
                    <a:pt x="1364293" y="183427"/>
                  </a:lnTo>
                  <a:lnTo>
                    <a:pt x="1363841" y="182362"/>
                  </a:lnTo>
                  <a:lnTo>
                    <a:pt x="1362925" y="182150"/>
                  </a:lnTo>
                  <a:lnTo>
                    <a:pt x="1362006" y="182065"/>
                  </a:lnTo>
                  <a:lnTo>
                    <a:pt x="1361561" y="181419"/>
                  </a:lnTo>
                  <a:lnTo>
                    <a:pt x="1361138" y="180363"/>
                  </a:lnTo>
                  <a:lnTo>
                    <a:pt x="1361484" y="179872"/>
                  </a:lnTo>
                  <a:lnTo>
                    <a:pt x="1362876" y="179585"/>
                  </a:lnTo>
                  <a:lnTo>
                    <a:pt x="1363894" y="179110"/>
                  </a:lnTo>
                  <a:lnTo>
                    <a:pt x="1365917" y="177132"/>
                  </a:lnTo>
                  <a:lnTo>
                    <a:pt x="1368999" y="175840"/>
                  </a:lnTo>
                  <a:lnTo>
                    <a:pt x="1368778" y="174480"/>
                  </a:lnTo>
                  <a:lnTo>
                    <a:pt x="1367237" y="173684"/>
                  </a:lnTo>
                  <a:lnTo>
                    <a:pt x="1363126" y="175421"/>
                  </a:lnTo>
                  <a:lnTo>
                    <a:pt x="1360962" y="174828"/>
                  </a:lnTo>
                  <a:lnTo>
                    <a:pt x="1359328" y="173053"/>
                  </a:lnTo>
                  <a:lnTo>
                    <a:pt x="1358346" y="173411"/>
                  </a:lnTo>
                  <a:lnTo>
                    <a:pt x="1356952" y="173678"/>
                  </a:lnTo>
                  <a:lnTo>
                    <a:pt x="1356273" y="173527"/>
                  </a:lnTo>
                  <a:lnTo>
                    <a:pt x="1355843" y="172283"/>
                  </a:lnTo>
                  <a:lnTo>
                    <a:pt x="1355170" y="172016"/>
                  </a:lnTo>
                  <a:lnTo>
                    <a:pt x="1354617" y="172183"/>
                  </a:lnTo>
                  <a:lnTo>
                    <a:pt x="1353897" y="172496"/>
                  </a:lnTo>
                  <a:lnTo>
                    <a:pt x="1353453" y="172835"/>
                  </a:lnTo>
                  <a:lnTo>
                    <a:pt x="1353582" y="172996"/>
                  </a:lnTo>
                  <a:lnTo>
                    <a:pt x="1352227" y="173197"/>
                  </a:lnTo>
                  <a:lnTo>
                    <a:pt x="1351102" y="173575"/>
                  </a:lnTo>
                  <a:lnTo>
                    <a:pt x="1350142" y="173503"/>
                  </a:lnTo>
                  <a:lnTo>
                    <a:pt x="1349216" y="172349"/>
                  </a:lnTo>
                  <a:lnTo>
                    <a:pt x="1349142" y="171337"/>
                  </a:lnTo>
                  <a:lnTo>
                    <a:pt x="1349594" y="170253"/>
                  </a:lnTo>
                  <a:lnTo>
                    <a:pt x="1350768" y="168677"/>
                  </a:lnTo>
                  <a:lnTo>
                    <a:pt x="1349289" y="168855"/>
                  </a:lnTo>
                  <a:lnTo>
                    <a:pt x="1347874" y="169584"/>
                  </a:lnTo>
                  <a:lnTo>
                    <a:pt x="1346850" y="170375"/>
                  </a:lnTo>
                  <a:lnTo>
                    <a:pt x="1346580" y="170737"/>
                  </a:lnTo>
                  <a:lnTo>
                    <a:pt x="1345236" y="170257"/>
                  </a:lnTo>
                  <a:lnTo>
                    <a:pt x="1344572" y="168585"/>
                  </a:lnTo>
                  <a:lnTo>
                    <a:pt x="1343448" y="168282"/>
                  </a:lnTo>
                  <a:lnTo>
                    <a:pt x="1342514" y="168586"/>
                  </a:lnTo>
                  <a:lnTo>
                    <a:pt x="1342108" y="169091"/>
                  </a:lnTo>
                  <a:lnTo>
                    <a:pt x="1341604" y="169434"/>
                  </a:lnTo>
                  <a:lnTo>
                    <a:pt x="1340446" y="169259"/>
                  </a:lnTo>
                  <a:lnTo>
                    <a:pt x="1339438" y="168813"/>
                  </a:lnTo>
                  <a:lnTo>
                    <a:pt x="1338119" y="168007"/>
                  </a:lnTo>
                  <a:lnTo>
                    <a:pt x="1337606" y="167218"/>
                  </a:lnTo>
                  <a:lnTo>
                    <a:pt x="1339104" y="166767"/>
                  </a:lnTo>
                  <a:lnTo>
                    <a:pt x="1340229" y="166158"/>
                  </a:lnTo>
                  <a:lnTo>
                    <a:pt x="1340763" y="164870"/>
                  </a:lnTo>
                  <a:lnTo>
                    <a:pt x="1341097" y="163624"/>
                  </a:lnTo>
                  <a:lnTo>
                    <a:pt x="1341539" y="163033"/>
                  </a:lnTo>
                  <a:lnTo>
                    <a:pt x="1342954" y="162765"/>
                  </a:lnTo>
                  <a:lnTo>
                    <a:pt x="1345097" y="161921"/>
                  </a:lnTo>
                  <a:lnTo>
                    <a:pt x="1346196" y="161890"/>
                  </a:lnTo>
                  <a:lnTo>
                    <a:pt x="1346564" y="162373"/>
                  </a:lnTo>
                  <a:lnTo>
                    <a:pt x="1346805" y="163250"/>
                  </a:lnTo>
                  <a:lnTo>
                    <a:pt x="1347513" y="164080"/>
                  </a:lnTo>
                  <a:lnTo>
                    <a:pt x="1349298" y="164358"/>
                  </a:lnTo>
                  <a:lnTo>
                    <a:pt x="1350833" y="164020"/>
                  </a:lnTo>
                  <a:lnTo>
                    <a:pt x="1351433" y="163295"/>
                  </a:lnTo>
                  <a:lnTo>
                    <a:pt x="1351283" y="162182"/>
                  </a:lnTo>
                  <a:lnTo>
                    <a:pt x="1350427" y="160773"/>
                  </a:lnTo>
                  <a:lnTo>
                    <a:pt x="1353026" y="159380"/>
                  </a:lnTo>
                  <a:lnTo>
                    <a:pt x="1351531" y="157315"/>
                  </a:lnTo>
                  <a:lnTo>
                    <a:pt x="1347713" y="155967"/>
                  </a:lnTo>
                  <a:lnTo>
                    <a:pt x="1343406" y="156765"/>
                  </a:lnTo>
                  <a:lnTo>
                    <a:pt x="1342699" y="155474"/>
                  </a:lnTo>
                  <a:lnTo>
                    <a:pt x="1339476" y="154964"/>
                  </a:lnTo>
                  <a:lnTo>
                    <a:pt x="1338066" y="153482"/>
                  </a:lnTo>
                  <a:lnTo>
                    <a:pt x="1337433" y="146653"/>
                  </a:lnTo>
                  <a:lnTo>
                    <a:pt x="1336476" y="145743"/>
                  </a:lnTo>
                  <a:lnTo>
                    <a:pt x="1334846" y="146464"/>
                  </a:lnTo>
                  <a:lnTo>
                    <a:pt x="1333950" y="146725"/>
                  </a:lnTo>
                  <a:lnTo>
                    <a:pt x="1333555" y="146307"/>
                  </a:lnTo>
                  <a:lnTo>
                    <a:pt x="1333121" y="144770"/>
                  </a:lnTo>
                  <a:lnTo>
                    <a:pt x="1332258" y="144410"/>
                  </a:lnTo>
                  <a:lnTo>
                    <a:pt x="1331405" y="144480"/>
                  </a:lnTo>
                  <a:lnTo>
                    <a:pt x="1330904" y="144204"/>
                  </a:lnTo>
                  <a:lnTo>
                    <a:pt x="1330599" y="141444"/>
                  </a:lnTo>
                  <a:lnTo>
                    <a:pt x="1331595" y="140423"/>
                  </a:lnTo>
                  <a:lnTo>
                    <a:pt x="1333133" y="140367"/>
                  </a:lnTo>
                  <a:lnTo>
                    <a:pt x="1334626" y="140482"/>
                  </a:lnTo>
                  <a:lnTo>
                    <a:pt x="1335740" y="140062"/>
                  </a:lnTo>
                  <a:lnTo>
                    <a:pt x="1335673" y="139227"/>
                  </a:lnTo>
                  <a:lnTo>
                    <a:pt x="1335223" y="138236"/>
                  </a:lnTo>
                  <a:lnTo>
                    <a:pt x="1335254" y="137323"/>
                  </a:lnTo>
                  <a:lnTo>
                    <a:pt x="1336099" y="136352"/>
                  </a:lnTo>
                  <a:lnTo>
                    <a:pt x="1336554" y="136264"/>
                  </a:lnTo>
                  <a:lnTo>
                    <a:pt x="1336995" y="136553"/>
                  </a:lnTo>
                  <a:lnTo>
                    <a:pt x="1337797" y="136707"/>
                  </a:lnTo>
                  <a:lnTo>
                    <a:pt x="1339834" y="136403"/>
                  </a:lnTo>
                  <a:lnTo>
                    <a:pt x="1338485" y="134436"/>
                  </a:lnTo>
                  <a:lnTo>
                    <a:pt x="1338839" y="132247"/>
                  </a:lnTo>
                  <a:lnTo>
                    <a:pt x="1340423" y="131602"/>
                  </a:lnTo>
                  <a:lnTo>
                    <a:pt x="1344890" y="132524"/>
                  </a:lnTo>
                  <a:lnTo>
                    <a:pt x="1345778" y="132296"/>
                  </a:lnTo>
                  <a:lnTo>
                    <a:pt x="1346046" y="129986"/>
                  </a:lnTo>
                  <a:lnTo>
                    <a:pt x="1347068" y="129552"/>
                  </a:lnTo>
                  <a:lnTo>
                    <a:pt x="1348667" y="129232"/>
                  </a:lnTo>
                  <a:lnTo>
                    <a:pt x="1350705" y="127274"/>
                  </a:lnTo>
                  <a:lnTo>
                    <a:pt x="1348215" y="126784"/>
                  </a:lnTo>
                  <a:lnTo>
                    <a:pt x="1345289" y="127325"/>
                  </a:lnTo>
                  <a:lnTo>
                    <a:pt x="1342901" y="127302"/>
                  </a:lnTo>
                  <a:lnTo>
                    <a:pt x="1342042" y="125118"/>
                  </a:lnTo>
                  <a:lnTo>
                    <a:pt x="1343275" y="122471"/>
                  </a:lnTo>
                  <a:lnTo>
                    <a:pt x="1345953" y="119932"/>
                  </a:lnTo>
                  <a:lnTo>
                    <a:pt x="1348986" y="118547"/>
                  </a:lnTo>
                  <a:lnTo>
                    <a:pt x="1351285" y="119320"/>
                  </a:lnTo>
                  <a:lnTo>
                    <a:pt x="1352059" y="119277"/>
                  </a:lnTo>
                  <a:lnTo>
                    <a:pt x="1352934" y="117280"/>
                  </a:lnTo>
                  <a:lnTo>
                    <a:pt x="1353708" y="116262"/>
                  </a:lnTo>
                  <a:lnTo>
                    <a:pt x="1354238" y="115290"/>
                  </a:lnTo>
                  <a:lnTo>
                    <a:pt x="1354509" y="111556"/>
                  </a:lnTo>
                  <a:lnTo>
                    <a:pt x="1354968" y="110095"/>
                  </a:lnTo>
                  <a:lnTo>
                    <a:pt x="1355769" y="109485"/>
                  </a:lnTo>
                  <a:lnTo>
                    <a:pt x="1356900" y="110145"/>
                  </a:lnTo>
                  <a:lnTo>
                    <a:pt x="1357105" y="118651"/>
                  </a:lnTo>
                  <a:lnTo>
                    <a:pt x="1356795" y="120251"/>
                  </a:lnTo>
                  <a:lnTo>
                    <a:pt x="1355747" y="123473"/>
                  </a:lnTo>
                  <a:lnTo>
                    <a:pt x="1357249" y="120833"/>
                  </a:lnTo>
                  <a:lnTo>
                    <a:pt x="1359436" y="118963"/>
                  </a:lnTo>
                  <a:lnTo>
                    <a:pt x="1361173" y="117075"/>
                  </a:lnTo>
                  <a:lnTo>
                    <a:pt x="1361366" y="114383"/>
                  </a:lnTo>
                  <a:lnTo>
                    <a:pt x="1363152" y="116086"/>
                  </a:lnTo>
                  <a:lnTo>
                    <a:pt x="1367791" y="125973"/>
                  </a:lnTo>
                  <a:lnTo>
                    <a:pt x="1368012" y="126852"/>
                  </a:lnTo>
                  <a:lnTo>
                    <a:pt x="1368153" y="126561"/>
                  </a:lnTo>
                  <a:lnTo>
                    <a:pt x="1368625" y="124440"/>
                  </a:lnTo>
                  <a:lnTo>
                    <a:pt x="1367818" y="121708"/>
                  </a:lnTo>
                  <a:lnTo>
                    <a:pt x="1368143" y="120464"/>
                  </a:lnTo>
                  <a:lnTo>
                    <a:pt x="1370271" y="120830"/>
                  </a:lnTo>
                  <a:lnTo>
                    <a:pt x="1370056" y="119354"/>
                  </a:lnTo>
                  <a:lnTo>
                    <a:pt x="1370211" y="117931"/>
                  </a:lnTo>
                  <a:lnTo>
                    <a:pt x="1370770" y="116643"/>
                  </a:lnTo>
                  <a:lnTo>
                    <a:pt x="1371767" y="115573"/>
                  </a:lnTo>
                  <a:lnTo>
                    <a:pt x="1370866" y="115014"/>
                  </a:lnTo>
                  <a:lnTo>
                    <a:pt x="1370424" y="114221"/>
                  </a:lnTo>
                  <a:lnTo>
                    <a:pt x="1370383" y="113218"/>
                  </a:lnTo>
                  <a:lnTo>
                    <a:pt x="1370762" y="112024"/>
                  </a:lnTo>
                  <a:lnTo>
                    <a:pt x="1374293" y="114471"/>
                  </a:lnTo>
                  <a:lnTo>
                    <a:pt x="1373331" y="110941"/>
                  </a:lnTo>
                  <a:lnTo>
                    <a:pt x="1373182" y="109085"/>
                  </a:lnTo>
                  <a:lnTo>
                    <a:pt x="1374003" y="107448"/>
                  </a:lnTo>
                  <a:lnTo>
                    <a:pt x="1374937" y="106831"/>
                  </a:lnTo>
                  <a:lnTo>
                    <a:pt x="1375933" y="106714"/>
                  </a:lnTo>
                  <a:lnTo>
                    <a:pt x="1376905" y="107007"/>
                  </a:lnTo>
                  <a:lnTo>
                    <a:pt x="1377872" y="107678"/>
                  </a:lnTo>
                  <a:lnTo>
                    <a:pt x="1378900" y="108094"/>
                  </a:lnTo>
                  <a:lnTo>
                    <a:pt x="1381156" y="107815"/>
                  </a:lnTo>
                  <a:lnTo>
                    <a:pt x="1381721" y="107910"/>
                  </a:lnTo>
                  <a:lnTo>
                    <a:pt x="1381858" y="110008"/>
                  </a:lnTo>
                  <a:lnTo>
                    <a:pt x="1380585" y="111826"/>
                  </a:lnTo>
                  <a:lnTo>
                    <a:pt x="1379082" y="113269"/>
                  </a:lnTo>
                  <a:lnTo>
                    <a:pt x="1378571" y="114239"/>
                  </a:lnTo>
                  <a:lnTo>
                    <a:pt x="1380080" y="115185"/>
                  </a:lnTo>
                  <a:lnTo>
                    <a:pt x="1382366" y="115145"/>
                  </a:lnTo>
                  <a:lnTo>
                    <a:pt x="1384648" y="114561"/>
                  </a:lnTo>
                  <a:lnTo>
                    <a:pt x="1386252" y="113826"/>
                  </a:lnTo>
                  <a:lnTo>
                    <a:pt x="1385544" y="112502"/>
                  </a:lnTo>
                  <a:lnTo>
                    <a:pt x="1385481" y="111447"/>
                  </a:lnTo>
                  <a:lnTo>
                    <a:pt x="1386072" y="109436"/>
                  </a:lnTo>
                  <a:lnTo>
                    <a:pt x="1386313" y="109339"/>
                  </a:lnTo>
                  <a:lnTo>
                    <a:pt x="1386883" y="109298"/>
                  </a:lnTo>
                  <a:lnTo>
                    <a:pt x="1387456" y="109068"/>
                  </a:lnTo>
                  <a:lnTo>
                    <a:pt x="1387829" y="108462"/>
                  </a:lnTo>
                  <a:lnTo>
                    <a:pt x="1387774" y="107857"/>
                  </a:lnTo>
                  <a:lnTo>
                    <a:pt x="1387080" y="107119"/>
                  </a:lnTo>
                  <a:lnTo>
                    <a:pt x="1386884" y="106313"/>
                  </a:lnTo>
                  <a:lnTo>
                    <a:pt x="1387733" y="99313"/>
                  </a:lnTo>
                  <a:lnTo>
                    <a:pt x="1388774" y="96282"/>
                  </a:lnTo>
                  <a:lnTo>
                    <a:pt x="1389004" y="95139"/>
                  </a:lnTo>
                  <a:lnTo>
                    <a:pt x="1388090" y="93020"/>
                  </a:lnTo>
                  <a:lnTo>
                    <a:pt x="1386380" y="90901"/>
                  </a:lnTo>
                  <a:lnTo>
                    <a:pt x="1385132" y="88873"/>
                  </a:lnTo>
                  <a:lnTo>
                    <a:pt x="1385638" y="86982"/>
                  </a:lnTo>
                  <a:lnTo>
                    <a:pt x="1385462" y="85672"/>
                  </a:lnTo>
                  <a:lnTo>
                    <a:pt x="1384664" y="83369"/>
                  </a:lnTo>
                  <a:lnTo>
                    <a:pt x="1384374" y="80766"/>
                  </a:lnTo>
                  <a:lnTo>
                    <a:pt x="1385756" y="78535"/>
                  </a:lnTo>
                  <a:lnTo>
                    <a:pt x="1385724" y="77751"/>
                  </a:lnTo>
                  <a:lnTo>
                    <a:pt x="1384269" y="76646"/>
                  </a:lnTo>
                  <a:lnTo>
                    <a:pt x="1384238" y="75370"/>
                  </a:lnTo>
                  <a:lnTo>
                    <a:pt x="1385331" y="74568"/>
                  </a:lnTo>
                  <a:lnTo>
                    <a:pt x="1387328" y="74932"/>
                  </a:lnTo>
                  <a:lnTo>
                    <a:pt x="1386683" y="73124"/>
                  </a:lnTo>
                  <a:lnTo>
                    <a:pt x="1388205" y="72330"/>
                  </a:lnTo>
                  <a:lnTo>
                    <a:pt x="1390389" y="73219"/>
                  </a:lnTo>
                  <a:lnTo>
                    <a:pt x="1391664" y="76461"/>
                  </a:lnTo>
                  <a:lnTo>
                    <a:pt x="1392603" y="76411"/>
                  </a:lnTo>
                  <a:lnTo>
                    <a:pt x="1392567" y="75533"/>
                  </a:lnTo>
                  <a:lnTo>
                    <a:pt x="1393343" y="75492"/>
                  </a:lnTo>
                  <a:lnTo>
                    <a:pt x="1394322" y="77220"/>
                  </a:lnTo>
                  <a:lnTo>
                    <a:pt x="1397953" y="79039"/>
                  </a:lnTo>
                  <a:lnTo>
                    <a:pt x="1399634" y="80437"/>
                  </a:lnTo>
                  <a:lnTo>
                    <a:pt x="1399868" y="79398"/>
                  </a:lnTo>
                  <a:lnTo>
                    <a:pt x="1400334" y="78494"/>
                  </a:lnTo>
                  <a:lnTo>
                    <a:pt x="1401058" y="77692"/>
                  </a:lnTo>
                  <a:lnTo>
                    <a:pt x="1402069" y="76884"/>
                  </a:lnTo>
                  <a:lnTo>
                    <a:pt x="1402865" y="77628"/>
                  </a:lnTo>
                  <a:lnTo>
                    <a:pt x="1402082" y="78769"/>
                  </a:lnTo>
                  <a:lnTo>
                    <a:pt x="1400480" y="82152"/>
                  </a:lnTo>
                  <a:lnTo>
                    <a:pt x="1401361" y="83236"/>
                  </a:lnTo>
                  <a:lnTo>
                    <a:pt x="1401292" y="84580"/>
                  </a:lnTo>
                  <a:lnTo>
                    <a:pt x="1400401" y="85831"/>
                  </a:lnTo>
                  <a:lnTo>
                    <a:pt x="1398944" y="86714"/>
                  </a:lnTo>
                  <a:lnTo>
                    <a:pt x="1397637" y="86490"/>
                  </a:lnTo>
                  <a:lnTo>
                    <a:pt x="1396680" y="85557"/>
                  </a:lnTo>
                  <a:lnTo>
                    <a:pt x="1395555" y="85030"/>
                  </a:lnTo>
                  <a:lnTo>
                    <a:pt x="1393769" y="86109"/>
                  </a:lnTo>
                  <a:lnTo>
                    <a:pt x="1394504" y="87096"/>
                  </a:lnTo>
                  <a:lnTo>
                    <a:pt x="1394450" y="88042"/>
                  </a:lnTo>
                  <a:lnTo>
                    <a:pt x="1394085" y="88899"/>
                  </a:lnTo>
                  <a:lnTo>
                    <a:pt x="1393909" y="89599"/>
                  </a:lnTo>
                  <a:lnTo>
                    <a:pt x="1396241" y="102085"/>
                  </a:lnTo>
                  <a:lnTo>
                    <a:pt x="1397493" y="103988"/>
                  </a:lnTo>
                  <a:lnTo>
                    <a:pt x="1397960" y="108236"/>
                  </a:lnTo>
                  <a:lnTo>
                    <a:pt x="1392506" y="120279"/>
                  </a:lnTo>
                  <a:lnTo>
                    <a:pt x="1392790" y="124977"/>
                  </a:lnTo>
                  <a:lnTo>
                    <a:pt x="1394557" y="123281"/>
                  </a:lnTo>
                  <a:lnTo>
                    <a:pt x="1399414" y="107845"/>
                  </a:lnTo>
                  <a:lnTo>
                    <a:pt x="1400576" y="106495"/>
                  </a:lnTo>
                  <a:lnTo>
                    <a:pt x="1401076" y="103453"/>
                  </a:lnTo>
                  <a:lnTo>
                    <a:pt x="1401099" y="97660"/>
                  </a:lnTo>
                  <a:lnTo>
                    <a:pt x="1401828" y="94417"/>
                  </a:lnTo>
                  <a:lnTo>
                    <a:pt x="1403487" y="94015"/>
                  </a:lnTo>
                  <a:lnTo>
                    <a:pt x="1404567" y="95487"/>
                  </a:lnTo>
                  <a:lnTo>
                    <a:pt x="1403675" y="97964"/>
                  </a:lnTo>
                  <a:lnTo>
                    <a:pt x="1404989" y="98628"/>
                  </a:lnTo>
                  <a:lnTo>
                    <a:pt x="1405130" y="99877"/>
                  </a:lnTo>
                  <a:lnTo>
                    <a:pt x="1403885" y="103210"/>
                  </a:lnTo>
                  <a:lnTo>
                    <a:pt x="1408245" y="102133"/>
                  </a:lnTo>
                  <a:lnTo>
                    <a:pt x="1409966" y="101258"/>
                  </a:lnTo>
                  <a:lnTo>
                    <a:pt x="1410610" y="99747"/>
                  </a:lnTo>
                  <a:lnTo>
                    <a:pt x="1410963" y="98598"/>
                  </a:lnTo>
                  <a:lnTo>
                    <a:pt x="1411838" y="98249"/>
                  </a:lnTo>
                  <a:lnTo>
                    <a:pt x="1412741" y="98599"/>
                  </a:lnTo>
                  <a:lnTo>
                    <a:pt x="1413179" y="99613"/>
                  </a:lnTo>
                  <a:lnTo>
                    <a:pt x="1412962" y="100557"/>
                  </a:lnTo>
                  <a:lnTo>
                    <a:pt x="1412634" y="101055"/>
                  </a:lnTo>
                  <a:lnTo>
                    <a:pt x="1412851" y="101379"/>
                  </a:lnTo>
                  <a:lnTo>
                    <a:pt x="1414195" y="101791"/>
                  </a:lnTo>
                  <a:lnTo>
                    <a:pt x="1414979" y="101478"/>
                  </a:lnTo>
                  <a:lnTo>
                    <a:pt x="1415607" y="100555"/>
                  </a:lnTo>
                  <a:lnTo>
                    <a:pt x="1416340" y="99732"/>
                  </a:lnTo>
                  <a:lnTo>
                    <a:pt x="1417477" y="99798"/>
                  </a:lnTo>
                  <a:lnTo>
                    <a:pt x="1418448" y="100837"/>
                  </a:lnTo>
                  <a:lnTo>
                    <a:pt x="1418371" y="102014"/>
                  </a:lnTo>
                  <a:lnTo>
                    <a:pt x="1417552" y="102999"/>
                  </a:lnTo>
                  <a:lnTo>
                    <a:pt x="1416364" y="103438"/>
                  </a:lnTo>
                  <a:lnTo>
                    <a:pt x="1414485" y="104478"/>
                  </a:lnTo>
                  <a:lnTo>
                    <a:pt x="1416641" y="108890"/>
                  </a:lnTo>
                  <a:lnTo>
                    <a:pt x="1415328" y="110529"/>
                  </a:lnTo>
                  <a:lnTo>
                    <a:pt x="1415366" y="111491"/>
                  </a:lnTo>
                  <a:lnTo>
                    <a:pt x="1417301" y="112155"/>
                  </a:lnTo>
                  <a:lnTo>
                    <a:pt x="1417330" y="113148"/>
                  </a:lnTo>
                  <a:lnTo>
                    <a:pt x="1416613" y="114379"/>
                  </a:lnTo>
                  <a:lnTo>
                    <a:pt x="1416395" y="115815"/>
                  </a:lnTo>
                  <a:lnTo>
                    <a:pt x="1416972" y="117251"/>
                  </a:lnTo>
                  <a:lnTo>
                    <a:pt x="1417880" y="118524"/>
                  </a:lnTo>
                  <a:lnTo>
                    <a:pt x="1418930" y="119265"/>
                  </a:lnTo>
                  <a:lnTo>
                    <a:pt x="1420018" y="119146"/>
                  </a:lnTo>
                  <a:lnTo>
                    <a:pt x="1424276" y="122319"/>
                  </a:lnTo>
                  <a:lnTo>
                    <a:pt x="1426814" y="123801"/>
                  </a:lnTo>
                  <a:lnTo>
                    <a:pt x="1427896" y="123536"/>
                  </a:lnTo>
                  <a:lnTo>
                    <a:pt x="1428555" y="118234"/>
                  </a:lnTo>
                  <a:lnTo>
                    <a:pt x="1428283" y="117557"/>
                  </a:lnTo>
                  <a:lnTo>
                    <a:pt x="1427695" y="116844"/>
                  </a:lnTo>
                  <a:lnTo>
                    <a:pt x="1426343" y="115709"/>
                  </a:lnTo>
                  <a:lnTo>
                    <a:pt x="1425758" y="114859"/>
                  </a:lnTo>
                  <a:lnTo>
                    <a:pt x="1425956" y="114158"/>
                  </a:lnTo>
                  <a:lnTo>
                    <a:pt x="1426467" y="113660"/>
                  </a:lnTo>
                  <a:lnTo>
                    <a:pt x="1426714" y="113459"/>
                  </a:lnTo>
                  <a:lnTo>
                    <a:pt x="1427126" y="110673"/>
                  </a:lnTo>
                  <a:lnTo>
                    <a:pt x="1427578" y="109163"/>
                  </a:lnTo>
                  <a:lnTo>
                    <a:pt x="1428162" y="108190"/>
                  </a:lnTo>
                  <a:lnTo>
                    <a:pt x="1432499" y="108115"/>
                  </a:lnTo>
                  <a:lnTo>
                    <a:pt x="1433303" y="108315"/>
                  </a:lnTo>
                  <a:lnTo>
                    <a:pt x="1433592" y="108918"/>
                  </a:lnTo>
                  <a:lnTo>
                    <a:pt x="1435034" y="110834"/>
                  </a:lnTo>
                  <a:lnTo>
                    <a:pt x="1435601" y="111245"/>
                  </a:lnTo>
                  <a:lnTo>
                    <a:pt x="1437384" y="110610"/>
                  </a:lnTo>
                  <a:lnTo>
                    <a:pt x="1437517" y="109294"/>
                  </a:lnTo>
                  <a:lnTo>
                    <a:pt x="1437186" y="107855"/>
                  </a:lnTo>
                  <a:lnTo>
                    <a:pt x="1437602" y="106745"/>
                  </a:lnTo>
                  <a:lnTo>
                    <a:pt x="1438909" y="106491"/>
                  </a:lnTo>
                  <a:lnTo>
                    <a:pt x="1440897" y="107709"/>
                  </a:lnTo>
                  <a:lnTo>
                    <a:pt x="1441919" y="107490"/>
                  </a:lnTo>
                  <a:lnTo>
                    <a:pt x="1442665" y="106175"/>
                  </a:lnTo>
                  <a:lnTo>
                    <a:pt x="1442518" y="104737"/>
                  </a:lnTo>
                  <a:lnTo>
                    <a:pt x="1442011" y="103224"/>
                  </a:lnTo>
                  <a:lnTo>
                    <a:pt x="1441697" y="101700"/>
                  </a:lnTo>
                  <a:lnTo>
                    <a:pt x="1441245" y="100310"/>
                  </a:lnTo>
                  <a:lnTo>
                    <a:pt x="1439397" y="98487"/>
                  </a:lnTo>
                  <a:lnTo>
                    <a:pt x="1438958" y="97410"/>
                  </a:lnTo>
                  <a:lnTo>
                    <a:pt x="1438692" y="95528"/>
                  </a:lnTo>
                  <a:lnTo>
                    <a:pt x="1438115" y="94877"/>
                  </a:lnTo>
                  <a:lnTo>
                    <a:pt x="1437265" y="94553"/>
                  </a:lnTo>
                  <a:lnTo>
                    <a:pt x="1436238" y="93642"/>
                  </a:lnTo>
                  <a:lnTo>
                    <a:pt x="1435534" y="93133"/>
                  </a:lnTo>
                  <a:lnTo>
                    <a:pt x="1434721" y="92693"/>
                  </a:lnTo>
                  <a:lnTo>
                    <a:pt x="1434206" y="91819"/>
                  </a:lnTo>
                  <a:lnTo>
                    <a:pt x="1434386" y="90134"/>
                  </a:lnTo>
                  <a:lnTo>
                    <a:pt x="1435080" y="90371"/>
                  </a:lnTo>
                  <a:lnTo>
                    <a:pt x="1436809" y="89613"/>
                  </a:lnTo>
                  <a:lnTo>
                    <a:pt x="1438284" y="88649"/>
                  </a:lnTo>
                  <a:lnTo>
                    <a:pt x="1438174" y="88183"/>
                  </a:lnTo>
                  <a:lnTo>
                    <a:pt x="1438888" y="87865"/>
                  </a:lnTo>
                  <a:lnTo>
                    <a:pt x="1441116" y="86558"/>
                  </a:lnTo>
                  <a:lnTo>
                    <a:pt x="1444343" y="85673"/>
                  </a:lnTo>
                  <a:lnTo>
                    <a:pt x="1444750" y="84564"/>
                  </a:lnTo>
                  <a:lnTo>
                    <a:pt x="1444472" y="83154"/>
                  </a:lnTo>
                  <a:lnTo>
                    <a:pt x="1444366" y="81736"/>
                  </a:lnTo>
                  <a:lnTo>
                    <a:pt x="1444757" y="80722"/>
                  </a:lnTo>
                  <a:lnTo>
                    <a:pt x="1445785" y="79529"/>
                  </a:lnTo>
                  <a:lnTo>
                    <a:pt x="1445952" y="78526"/>
                  </a:lnTo>
                  <a:lnTo>
                    <a:pt x="1445646" y="77474"/>
                  </a:lnTo>
                  <a:lnTo>
                    <a:pt x="1444383" y="75433"/>
                  </a:lnTo>
                  <a:lnTo>
                    <a:pt x="1444082" y="74234"/>
                  </a:lnTo>
                  <a:lnTo>
                    <a:pt x="1443925" y="72546"/>
                  </a:lnTo>
                  <a:lnTo>
                    <a:pt x="1444050" y="70969"/>
                  </a:lnTo>
                  <a:lnTo>
                    <a:pt x="1445109" y="69765"/>
                  </a:lnTo>
                  <a:lnTo>
                    <a:pt x="1448885" y="69031"/>
                  </a:lnTo>
                  <a:lnTo>
                    <a:pt x="1449643" y="68784"/>
                  </a:lnTo>
                  <a:lnTo>
                    <a:pt x="1450694" y="68167"/>
                  </a:lnTo>
                  <a:lnTo>
                    <a:pt x="1453677" y="65328"/>
                  </a:lnTo>
                  <a:lnTo>
                    <a:pt x="1454114" y="65275"/>
                  </a:lnTo>
                  <a:lnTo>
                    <a:pt x="1454221" y="62915"/>
                  </a:lnTo>
                  <a:lnTo>
                    <a:pt x="1453570" y="60571"/>
                  </a:lnTo>
                  <a:lnTo>
                    <a:pt x="1453312" y="58595"/>
                  </a:lnTo>
                  <a:lnTo>
                    <a:pt x="1454677" y="57334"/>
                  </a:lnTo>
                  <a:lnTo>
                    <a:pt x="1452336" y="52458"/>
                  </a:lnTo>
                  <a:lnTo>
                    <a:pt x="1448830" y="50654"/>
                  </a:lnTo>
                  <a:lnTo>
                    <a:pt x="1436206" y="51120"/>
                  </a:lnTo>
                  <a:lnTo>
                    <a:pt x="1434396" y="50343"/>
                  </a:lnTo>
                  <a:lnTo>
                    <a:pt x="1433573" y="48343"/>
                  </a:lnTo>
                  <a:lnTo>
                    <a:pt x="1433238" y="47083"/>
                  </a:lnTo>
                  <a:lnTo>
                    <a:pt x="1432002" y="45251"/>
                  </a:lnTo>
                  <a:lnTo>
                    <a:pt x="1431690" y="44042"/>
                  </a:lnTo>
                  <a:lnTo>
                    <a:pt x="1431783" y="43012"/>
                  </a:lnTo>
                  <a:lnTo>
                    <a:pt x="1432366" y="41371"/>
                  </a:lnTo>
                  <a:lnTo>
                    <a:pt x="1432468" y="40015"/>
                  </a:lnTo>
                  <a:lnTo>
                    <a:pt x="1434036" y="41129"/>
                  </a:lnTo>
                  <a:lnTo>
                    <a:pt x="1436382" y="44402"/>
                  </a:lnTo>
                  <a:lnTo>
                    <a:pt x="1437728" y="45087"/>
                  </a:lnTo>
                  <a:lnTo>
                    <a:pt x="1439388" y="44564"/>
                  </a:lnTo>
                  <a:lnTo>
                    <a:pt x="1439501" y="43240"/>
                  </a:lnTo>
                  <a:lnTo>
                    <a:pt x="1439158" y="41467"/>
                  </a:lnTo>
                  <a:lnTo>
                    <a:pt x="1439336" y="39669"/>
                  </a:lnTo>
                  <a:lnTo>
                    <a:pt x="1440869" y="38775"/>
                  </a:lnTo>
                  <a:lnTo>
                    <a:pt x="1444424" y="43998"/>
                  </a:lnTo>
                  <a:lnTo>
                    <a:pt x="1447219" y="43733"/>
                  </a:lnTo>
                  <a:lnTo>
                    <a:pt x="1446576" y="42708"/>
                  </a:lnTo>
                  <a:lnTo>
                    <a:pt x="1446459" y="41458"/>
                  </a:lnTo>
                  <a:lnTo>
                    <a:pt x="1446467" y="40034"/>
                  </a:lnTo>
                  <a:lnTo>
                    <a:pt x="1446233" y="38444"/>
                  </a:lnTo>
                  <a:lnTo>
                    <a:pt x="1445644" y="36653"/>
                  </a:lnTo>
                  <a:lnTo>
                    <a:pt x="1445109" y="36052"/>
                  </a:lnTo>
                  <a:lnTo>
                    <a:pt x="1444240" y="35813"/>
                  </a:lnTo>
                  <a:lnTo>
                    <a:pt x="1439226" y="33489"/>
                  </a:lnTo>
                  <a:lnTo>
                    <a:pt x="1438204" y="32703"/>
                  </a:lnTo>
                  <a:lnTo>
                    <a:pt x="1436797" y="31005"/>
                  </a:lnTo>
                  <a:lnTo>
                    <a:pt x="1437158" y="30799"/>
                  </a:lnTo>
                  <a:lnTo>
                    <a:pt x="1438580" y="31261"/>
                  </a:lnTo>
                  <a:lnTo>
                    <a:pt x="1442212" y="31989"/>
                  </a:lnTo>
                  <a:lnTo>
                    <a:pt x="1442989" y="31417"/>
                  </a:lnTo>
                  <a:lnTo>
                    <a:pt x="1443249" y="29332"/>
                  </a:lnTo>
                  <a:lnTo>
                    <a:pt x="1443865" y="27700"/>
                  </a:lnTo>
                  <a:lnTo>
                    <a:pt x="1445321" y="26382"/>
                  </a:lnTo>
                  <a:lnTo>
                    <a:pt x="1446815" y="26046"/>
                  </a:lnTo>
                  <a:lnTo>
                    <a:pt x="1447539" y="27329"/>
                  </a:lnTo>
                  <a:lnTo>
                    <a:pt x="1447042" y="28850"/>
                  </a:lnTo>
                  <a:lnTo>
                    <a:pt x="1446178" y="30127"/>
                  </a:lnTo>
                  <a:lnTo>
                    <a:pt x="1446138" y="30967"/>
                  </a:lnTo>
                  <a:lnTo>
                    <a:pt x="1449746" y="31310"/>
                  </a:lnTo>
                  <a:lnTo>
                    <a:pt x="1450904" y="31588"/>
                  </a:lnTo>
                  <a:lnTo>
                    <a:pt x="1452053" y="31384"/>
                  </a:lnTo>
                  <a:lnTo>
                    <a:pt x="1453668" y="30174"/>
                  </a:lnTo>
                  <a:lnTo>
                    <a:pt x="1453464" y="31555"/>
                  </a:lnTo>
                  <a:lnTo>
                    <a:pt x="1452839" y="32685"/>
                  </a:lnTo>
                  <a:lnTo>
                    <a:pt x="1451162" y="34683"/>
                  </a:lnTo>
                  <a:lnTo>
                    <a:pt x="1451885" y="34846"/>
                  </a:lnTo>
                  <a:lnTo>
                    <a:pt x="1453121" y="35308"/>
                  </a:lnTo>
                  <a:lnTo>
                    <a:pt x="1453862" y="35428"/>
                  </a:lnTo>
                  <a:lnTo>
                    <a:pt x="1453895" y="36306"/>
                  </a:lnTo>
                  <a:lnTo>
                    <a:pt x="1452083" y="37160"/>
                  </a:lnTo>
                  <a:lnTo>
                    <a:pt x="1450604" y="38677"/>
                  </a:lnTo>
                  <a:lnTo>
                    <a:pt x="1449519" y="40615"/>
                  </a:lnTo>
                  <a:lnTo>
                    <a:pt x="1448972" y="42703"/>
                  </a:lnTo>
                  <a:lnTo>
                    <a:pt x="1451183" y="41871"/>
                  </a:lnTo>
                  <a:lnTo>
                    <a:pt x="1452998" y="40547"/>
                  </a:lnTo>
                  <a:lnTo>
                    <a:pt x="1456506" y="37129"/>
                  </a:lnTo>
                  <a:lnTo>
                    <a:pt x="1457671" y="36235"/>
                  </a:lnTo>
                  <a:lnTo>
                    <a:pt x="1458996" y="35489"/>
                  </a:lnTo>
                  <a:lnTo>
                    <a:pt x="1462479" y="34126"/>
                  </a:lnTo>
                  <a:lnTo>
                    <a:pt x="1461217" y="36835"/>
                  </a:lnTo>
                  <a:lnTo>
                    <a:pt x="1457380" y="39409"/>
                  </a:lnTo>
                  <a:lnTo>
                    <a:pt x="1455879" y="41482"/>
                  </a:lnTo>
                  <a:lnTo>
                    <a:pt x="1459227" y="41767"/>
                  </a:lnTo>
                  <a:lnTo>
                    <a:pt x="1461584" y="43221"/>
                  </a:lnTo>
                  <a:lnTo>
                    <a:pt x="1462086" y="44871"/>
                  </a:lnTo>
                  <a:lnTo>
                    <a:pt x="1459866" y="45754"/>
                  </a:lnTo>
                  <a:lnTo>
                    <a:pt x="1456469" y="46351"/>
                  </a:lnTo>
                  <a:lnTo>
                    <a:pt x="1455980" y="47505"/>
                  </a:lnTo>
                  <a:lnTo>
                    <a:pt x="1456520" y="49122"/>
                  </a:lnTo>
                  <a:lnTo>
                    <a:pt x="1456234" y="51040"/>
                  </a:lnTo>
                  <a:lnTo>
                    <a:pt x="1460264" y="49869"/>
                  </a:lnTo>
                  <a:lnTo>
                    <a:pt x="1462039" y="50252"/>
                  </a:lnTo>
                  <a:lnTo>
                    <a:pt x="1462298" y="52584"/>
                  </a:lnTo>
                  <a:lnTo>
                    <a:pt x="1459128" y="55670"/>
                  </a:lnTo>
                  <a:lnTo>
                    <a:pt x="1458280" y="57093"/>
                  </a:lnTo>
                  <a:lnTo>
                    <a:pt x="1460711" y="56157"/>
                  </a:lnTo>
                  <a:lnTo>
                    <a:pt x="1459754" y="60412"/>
                  </a:lnTo>
                  <a:lnTo>
                    <a:pt x="1462771" y="62304"/>
                  </a:lnTo>
                  <a:lnTo>
                    <a:pt x="1466196" y="63382"/>
                  </a:lnTo>
                  <a:lnTo>
                    <a:pt x="1466578" y="65132"/>
                  </a:lnTo>
                  <a:lnTo>
                    <a:pt x="1465759" y="65675"/>
                  </a:lnTo>
                  <a:lnTo>
                    <a:pt x="1465067" y="65761"/>
                  </a:lnTo>
                  <a:lnTo>
                    <a:pt x="1464605" y="65993"/>
                  </a:lnTo>
                  <a:lnTo>
                    <a:pt x="1464460" y="67047"/>
                  </a:lnTo>
                  <a:lnTo>
                    <a:pt x="1464867" y="67278"/>
                  </a:lnTo>
                  <a:lnTo>
                    <a:pt x="1466645" y="68049"/>
                  </a:lnTo>
                  <a:lnTo>
                    <a:pt x="1467164" y="68233"/>
                  </a:lnTo>
                  <a:lnTo>
                    <a:pt x="1468583" y="67368"/>
                  </a:lnTo>
                  <a:lnTo>
                    <a:pt x="1470073" y="66165"/>
                  </a:lnTo>
                  <a:lnTo>
                    <a:pt x="1471402" y="66142"/>
                  </a:lnTo>
                  <a:lnTo>
                    <a:pt x="1472351" y="68859"/>
                  </a:lnTo>
                  <a:lnTo>
                    <a:pt x="1473199" y="68818"/>
                  </a:lnTo>
                  <a:lnTo>
                    <a:pt x="1473379" y="66779"/>
                  </a:lnTo>
                  <a:lnTo>
                    <a:pt x="1473869" y="65081"/>
                  </a:lnTo>
                  <a:lnTo>
                    <a:pt x="1474930" y="63878"/>
                  </a:lnTo>
                  <a:lnTo>
                    <a:pt x="1479194" y="62688"/>
                  </a:lnTo>
                  <a:lnTo>
                    <a:pt x="1479196" y="61349"/>
                  </a:lnTo>
                  <a:lnTo>
                    <a:pt x="1477942" y="59776"/>
                  </a:lnTo>
                  <a:lnTo>
                    <a:pt x="1475781" y="57767"/>
                  </a:lnTo>
                  <a:lnTo>
                    <a:pt x="1475061" y="57383"/>
                  </a:lnTo>
                  <a:lnTo>
                    <a:pt x="1474250" y="57286"/>
                  </a:lnTo>
                  <a:lnTo>
                    <a:pt x="1473166" y="57307"/>
                  </a:lnTo>
                  <a:lnTo>
                    <a:pt x="1472523" y="56815"/>
                  </a:lnTo>
                  <a:lnTo>
                    <a:pt x="1473022" y="55619"/>
                  </a:lnTo>
                  <a:lnTo>
                    <a:pt x="1474367" y="53754"/>
                  </a:lnTo>
                  <a:lnTo>
                    <a:pt x="1474667" y="51605"/>
                  </a:lnTo>
                  <a:lnTo>
                    <a:pt x="1475080" y="50308"/>
                  </a:lnTo>
                  <a:lnTo>
                    <a:pt x="1476132" y="49399"/>
                  </a:lnTo>
                  <a:lnTo>
                    <a:pt x="1478448" y="48356"/>
                  </a:lnTo>
                  <a:lnTo>
                    <a:pt x="1477841" y="47956"/>
                  </a:lnTo>
                  <a:lnTo>
                    <a:pt x="1477176" y="47151"/>
                  </a:lnTo>
                  <a:lnTo>
                    <a:pt x="1476607" y="46687"/>
                  </a:lnTo>
                  <a:lnTo>
                    <a:pt x="1478362" y="44834"/>
                  </a:lnTo>
                  <a:lnTo>
                    <a:pt x="1480630" y="44703"/>
                  </a:lnTo>
                  <a:lnTo>
                    <a:pt x="1482570" y="44265"/>
                  </a:lnTo>
                  <a:lnTo>
                    <a:pt x="1484042" y="39361"/>
                  </a:lnTo>
                  <a:lnTo>
                    <a:pt x="1487873" y="36259"/>
                  </a:lnTo>
                  <a:lnTo>
                    <a:pt x="1489135" y="34598"/>
                  </a:lnTo>
                  <a:lnTo>
                    <a:pt x="1491474" y="37302"/>
                  </a:lnTo>
                  <a:lnTo>
                    <a:pt x="1493990" y="37204"/>
                  </a:lnTo>
                  <a:lnTo>
                    <a:pt x="1496213" y="35488"/>
                  </a:lnTo>
                  <a:lnTo>
                    <a:pt x="1497755" y="33312"/>
                  </a:lnTo>
                  <a:lnTo>
                    <a:pt x="1499643" y="29928"/>
                  </a:lnTo>
                  <a:lnTo>
                    <a:pt x="1500935" y="28779"/>
                  </a:lnTo>
                  <a:lnTo>
                    <a:pt x="1502750" y="29134"/>
                  </a:lnTo>
                  <a:lnTo>
                    <a:pt x="1506229" y="30206"/>
                  </a:lnTo>
                  <a:lnTo>
                    <a:pt x="1504571" y="30796"/>
                  </a:lnTo>
                  <a:lnTo>
                    <a:pt x="1502621" y="31881"/>
                  </a:lnTo>
                  <a:lnTo>
                    <a:pt x="1501008" y="33212"/>
                  </a:lnTo>
                  <a:lnTo>
                    <a:pt x="1500379" y="34539"/>
                  </a:lnTo>
                  <a:lnTo>
                    <a:pt x="1500117" y="35848"/>
                  </a:lnTo>
                  <a:lnTo>
                    <a:pt x="1499403" y="36509"/>
                  </a:lnTo>
                  <a:lnTo>
                    <a:pt x="1498559" y="36967"/>
                  </a:lnTo>
                  <a:lnTo>
                    <a:pt x="1497909" y="37699"/>
                  </a:lnTo>
                  <a:lnTo>
                    <a:pt x="1497446" y="41111"/>
                  </a:lnTo>
                  <a:lnTo>
                    <a:pt x="1497146" y="42192"/>
                  </a:lnTo>
                  <a:lnTo>
                    <a:pt x="1493676" y="45944"/>
                  </a:lnTo>
                  <a:lnTo>
                    <a:pt x="1492286" y="48291"/>
                  </a:lnTo>
                  <a:lnTo>
                    <a:pt x="1493506" y="49238"/>
                  </a:lnTo>
                  <a:lnTo>
                    <a:pt x="1496084" y="48614"/>
                  </a:lnTo>
                  <a:lnTo>
                    <a:pt x="1500116" y="46834"/>
                  </a:lnTo>
                  <a:lnTo>
                    <a:pt x="1501604" y="47256"/>
                  </a:lnTo>
                  <a:lnTo>
                    <a:pt x="1497517" y="52648"/>
                  </a:lnTo>
                  <a:lnTo>
                    <a:pt x="1498570" y="53488"/>
                  </a:lnTo>
                  <a:lnTo>
                    <a:pt x="1500188" y="56122"/>
                  </a:lnTo>
                  <a:lnTo>
                    <a:pt x="1501165" y="56850"/>
                  </a:lnTo>
                  <a:lnTo>
                    <a:pt x="1502999" y="56607"/>
                  </a:lnTo>
                  <a:lnTo>
                    <a:pt x="1504500" y="55669"/>
                  </a:lnTo>
                  <a:lnTo>
                    <a:pt x="1505798" y="55033"/>
                  </a:lnTo>
                  <a:lnTo>
                    <a:pt x="1507121" y="55693"/>
                  </a:lnTo>
                  <a:lnTo>
                    <a:pt x="1507528" y="57097"/>
                  </a:lnTo>
                  <a:lnTo>
                    <a:pt x="1507250" y="61117"/>
                  </a:lnTo>
                  <a:lnTo>
                    <a:pt x="1507368" y="62713"/>
                  </a:lnTo>
                  <a:lnTo>
                    <a:pt x="1508282" y="64554"/>
                  </a:lnTo>
                  <a:lnTo>
                    <a:pt x="1509169" y="65046"/>
                  </a:lnTo>
                  <a:lnTo>
                    <a:pt x="1510276" y="65434"/>
                  </a:lnTo>
                  <a:lnTo>
                    <a:pt x="1511834" y="66984"/>
                  </a:lnTo>
                  <a:lnTo>
                    <a:pt x="1511673" y="63266"/>
                  </a:lnTo>
                  <a:lnTo>
                    <a:pt x="1511867" y="61478"/>
                  </a:lnTo>
                  <a:lnTo>
                    <a:pt x="1512508" y="59921"/>
                  </a:lnTo>
                  <a:lnTo>
                    <a:pt x="1513736" y="59069"/>
                  </a:lnTo>
                  <a:lnTo>
                    <a:pt x="1515433" y="58446"/>
                  </a:lnTo>
                  <a:lnTo>
                    <a:pt x="1516935" y="57498"/>
                  </a:lnTo>
                  <a:lnTo>
                    <a:pt x="1517516" y="55651"/>
                  </a:lnTo>
                  <a:lnTo>
                    <a:pt x="1517220" y="54200"/>
                  </a:lnTo>
                  <a:lnTo>
                    <a:pt x="1516811" y="53026"/>
                  </a:lnTo>
                  <a:lnTo>
                    <a:pt x="1516812" y="51854"/>
                  </a:lnTo>
                  <a:lnTo>
                    <a:pt x="1517763" y="50387"/>
                  </a:lnTo>
                  <a:lnTo>
                    <a:pt x="1517943" y="49375"/>
                  </a:lnTo>
                  <a:lnTo>
                    <a:pt x="1517243" y="48361"/>
                  </a:lnTo>
                  <a:lnTo>
                    <a:pt x="1516639" y="47185"/>
                  </a:lnTo>
                  <a:lnTo>
                    <a:pt x="1517170" y="45654"/>
                  </a:lnTo>
                  <a:lnTo>
                    <a:pt x="1518052" y="46294"/>
                  </a:lnTo>
                  <a:lnTo>
                    <a:pt x="1519961" y="47357"/>
                  </a:lnTo>
                  <a:lnTo>
                    <a:pt x="1520669" y="47973"/>
                  </a:lnTo>
                  <a:lnTo>
                    <a:pt x="1521252" y="49160"/>
                  </a:lnTo>
                  <a:lnTo>
                    <a:pt x="1521925" y="51766"/>
                  </a:lnTo>
                  <a:lnTo>
                    <a:pt x="1522542" y="52438"/>
                  </a:lnTo>
                  <a:lnTo>
                    <a:pt x="1524053" y="52024"/>
                  </a:lnTo>
                  <a:lnTo>
                    <a:pt x="1525865" y="47830"/>
                  </a:lnTo>
                  <a:lnTo>
                    <a:pt x="1527482" y="46062"/>
                  </a:lnTo>
                  <a:lnTo>
                    <a:pt x="1526549" y="44232"/>
                  </a:lnTo>
                  <a:lnTo>
                    <a:pt x="1527380" y="42457"/>
                  </a:lnTo>
                  <a:lnTo>
                    <a:pt x="1528633" y="40476"/>
                  </a:lnTo>
                  <a:lnTo>
                    <a:pt x="1528928" y="38025"/>
                  </a:lnTo>
                  <a:lnTo>
                    <a:pt x="1528151" y="38060"/>
                  </a:lnTo>
                  <a:lnTo>
                    <a:pt x="1527670" y="38961"/>
                  </a:lnTo>
                  <a:lnTo>
                    <a:pt x="1527037" y="39628"/>
                  </a:lnTo>
                  <a:lnTo>
                    <a:pt x="1525605" y="40875"/>
                  </a:lnTo>
                  <a:lnTo>
                    <a:pt x="1524084" y="39500"/>
                  </a:lnTo>
                  <a:lnTo>
                    <a:pt x="1523104" y="37798"/>
                  </a:lnTo>
                  <a:lnTo>
                    <a:pt x="1522903" y="36102"/>
                  </a:lnTo>
                  <a:lnTo>
                    <a:pt x="1523758" y="34745"/>
                  </a:lnTo>
                  <a:lnTo>
                    <a:pt x="1524513" y="34679"/>
                  </a:lnTo>
                  <a:lnTo>
                    <a:pt x="1527170" y="35395"/>
                  </a:lnTo>
                  <a:lnTo>
                    <a:pt x="1528839" y="35393"/>
                  </a:lnTo>
                  <a:lnTo>
                    <a:pt x="1529277" y="34128"/>
                  </a:lnTo>
                  <a:lnTo>
                    <a:pt x="1530549" y="32679"/>
                  </a:lnTo>
                  <a:lnTo>
                    <a:pt x="1532145" y="33224"/>
                  </a:lnTo>
                  <a:lnTo>
                    <a:pt x="1533895" y="32874"/>
                  </a:lnTo>
                  <a:lnTo>
                    <a:pt x="1533965" y="32525"/>
                  </a:lnTo>
                  <a:lnTo>
                    <a:pt x="1537496" y="33967"/>
                  </a:lnTo>
                  <a:lnTo>
                    <a:pt x="1539154" y="33924"/>
                  </a:lnTo>
                  <a:lnTo>
                    <a:pt x="1540766" y="32221"/>
                  </a:lnTo>
                  <a:lnTo>
                    <a:pt x="1538355" y="31481"/>
                  </a:lnTo>
                  <a:lnTo>
                    <a:pt x="1536967" y="30728"/>
                  </a:lnTo>
                  <a:lnTo>
                    <a:pt x="1536536" y="29774"/>
                  </a:lnTo>
                  <a:lnTo>
                    <a:pt x="1537530" y="28861"/>
                  </a:lnTo>
                  <a:lnTo>
                    <a:pt x="1539149" y="28894"/>
                  </a:lnTo>
                  <a:lnTo>
                    <a:pt x="1542469" y="29509"/>
                  </a:lnTo>
                  <a:lnTo>
                    <a:pt x="1541709" y="28256"/>
                  </a:lnTo>
                  <a:lnTo>
                    <a:pt x="1540821" y="27438"/>
                  </a:lnTo>
                  <a:lnTo>
                    <a:pt x="1539547" y="27004"/>
                  </a:lnTo>
                  <a:lnTo>
                    <a:pt x="1537669" y="26931"/>
                  </a:lnTo>
                  <a:lnTo>
                    <a:pt x="1536148" y="26465"/>
                  </a:lnTo>
                  <a:lnTo>
                    <a:pt x="1535181" y="25139"/>
                  </a:lnTo>
                  <a:lnTo>
                    <a:pt x="1534660" y="23342"/>
                  </a:lnTo>
                  <a:lnTo>
                    <a:pt x="1534453" y="21458"/>
                  </a:lnTo>
                  <a:lnTo>
                    <a:pt x="1533953" y="20602"/>
                  </a:lnTo>
                  <a:lnTo>
                    <a:pt x="1531556" y="17886"/>
                  </a:lnTo>
                  <a:lnTo>
                    <a:pt x="1530781" y="16791"/>
                  </a:lnTo>
                  <a:lnTo>
                    <a:pt x="1529057" y="11546"/>
                  </a:lnTo>
                  <a:lnTo>
                    <a:pt x="1527976" y="9900"/>
                  </a:lnTo>
                  <a:lnTo>
                    <a:pt x="1530142" y="9677"/>
                  </a:lnTo>
                  <a:lnTo>
                    <a:pt x="1532737" y="9121"/>
                  </a:lnTo>
                  <a:lnTo>
                    <a:pt x="1534907" y="8082"/>
                  </a:lnTo>
                  <a:lnTo>
                    <a:pt x="1535755" y="6455"/>
                  </a:lnTo>
                  <a:lnTo>
                    <a:pt x="1536310" y="6514"/>
                  </a:lnTo>
                  <a:lnTo>
                    <a:pt x="1537389" y="7511"/>
                  </a:lnTo>
                  <a:lnTo>
                    <a:pt x="1538097" y="9362"/>
                  </a:lnTo>
                  <a:lnTo>
                    <a:pt x="1537604" y="12103"/>
                  </a:lnTo>
                  <a:lnTo>
                    <a:pt x="1538818" y="12540"/>
                  </a:lnTo>
                  <a:lnTo>
                    <a:pt x="1540118" y="12796"/>
                  </a:lnTo>
                  <a:lnTo>
                    <a:pt x="1540430" y="11370"/>
                  </a:lnTo>
                  <a:lnTo>
                    <a:pt x="1541333" y="10483"/>
                  </a:lnTo>
                  <a:lnTo>
                    <a:pt x="1542683" y="10047"/>
                  </a:lnTo>
                  <a:lnTo>
                    <a:pt x="1544330" y="9974"/>
                  </a:lnTo>
                  <a:lnTo>
                    <a:pt x="1544304" y="9170"/>
                  </a:lnTo>
                  <a:lnTo>
                    <a:pt x="1542055" y="8130"/>
                  </a:lnTo>
                  <a:lnTo>
                    <a:pt x="1540337" y="6418"/>
                  </a:lnTo>
                  <a:lnTo>
                    <a:pt x="1540142" y="4544"/>
                  </a:lnTo>
                  <a:lnTo>
                    <a:pt x="1542378" y="3033"/>
                  </a:lnTo>
                  <a:lnTo>
                    <a:pt x="1544693" y="3244"/>
                  </a:lnTo>
                  <a:lnTo>
                    <a:pt x="1546745" y="4523"/>
                  </a:lnTo>
                  <a:lnTo>
                    <a:pt x="1548784" y="5395"/>
                  </a:lnTo>
                  <a:lnTo>
                    <a:pt x="1551101" y="4478"/>
                  </a:lnTo>
                  <a:lnTo>
                    <a:pt x="1548594" y="3072"/>
                  </a:lnTo>
                  <a:lnTo>
                    <a:pt x="1547600" y="2802"/>
                  </a:lnTo>
                  <a:lnTo>
                    <a:pt x="1548890" y="1793"/>
                  </a:lnTo>
                  <a:lnTo>
                    <a:pt x="1550405" y="1079"/>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49" name="Freeform 48">
              <a:extLst>
                <a:ext uri="{FF2B5EF4-FFF2-40B4-BE49-F238E27FC236}">
                  <a16:creationId xmlns:a16="http://schemas.microsoft.com/office/drawing/2014/main" id="{DF3D7742-D4B8-7F19-8A4A-8EF64FF0C1F2}"/>
                </a:ext>
              </a:extLst>
            </p:cNvPr>
            <p:cNvSpPr>
              <a:spLocks noChangeAspect="1"/>
            </p:cNvSpPr>
            <p:nvPr>
              <p:custDataLst>
                <p:tags r:id="rId4"/>
              </p:custDataLst>
            </p:nvPr>
          </p:nvSpPr>
          <p:spPr>
            <a:xfrm>
              <a:off x="6202535" y="5109673"/>
              <a:ext cx="71773" cy="98830"/>
            </a:xfrm>
            <a:custGeom>
              <a:avLst/>
              <a:gdLst/>
              <a:ahLst/>
              <a:cxnLst/>
              <a:rect l="0" t="0" r="0" b="0"/>
              <a:pathLst>
                <a:path w="71773" h="98830">
                  <a:moveTo>
                    <a:pt x="65496" y="31363"/>
                  </a:moveTo>
                  <a:lnTo>
                    <a:pt x="58191" y="28995"/>
                  </a:lnTo>
                  <a:lnTo>
                    <a:pt x="57302" y="29056"/>
                  </a:lnTo>
                  <a:lnTo>
                    <a:pt x="56654" y="29171"/>
                  </a:lnTo>
                  <a:lnTo>
                    <a:pt x="54905" y="30833"/>
                  </a:lnTo>
                  <a:lnTo>
                    <a:pt x="54209" y="32125"/>
                  </a:lnTo>
                  <a:lnTo>
                    <a:pt x="53737" y="32446"/>
                  </a:lnTo>
                  <a:lnTo>
                    <a:pt x="52896" y="32656"/>
                  </a:lnTo>
                  <a:lnTo>
                    <a:pt x="52363" y="32381"/>
                  </a:lnTo>
                  <a:lnTo>
                    <a:pt x="50984" y="31110"/>
                  </a:lnTo>
                  <a:lnTo>
                    <a:pt x="50374" y="30912"/>
                  </a:lnTo>
                  <a:lnTo>
                    <a:pt x="49727" y="30925"/>
                  </a:lnTo>
                  <a:lnTo>
                    <a:pt x="49127" y="31128"/>
                  </a:lnTo>
                  <a:lnTo>
                    <a:pt x="48154" y="31767"/>
                  </a:lnTo>
                  <a:lnTo>
                    <a:pt x="47593" y="32421"/>
                  </a:lnTo>
                  <a:lnTo>
                    <a:pt x="45517" y="35257"/>
                  </a:lnTo>
                  <a:lnTo>
                    <a:pt x="44684" y="36206"/>
                  </a:lnTo>
                  <a:lnTo>
                    <a:pt x="43955" y="36885"/>
                  </a:lnTo>
                  <a:lnTo>
                    <a:pt x="43395" y="37194"/>
                  </a:lnTo>
                  <a:lnTo>
                    <a:pt x="42913" y="37555"/>
                  </a:lnTo>
                  <a:lnTo>
                    <a:pt x="42531" y="38051"/>
                  </a:lnTo>
                  <a:lnTo>
                    <a:pt x="42344" y="38627"/>
                  </a:lnTo>
                  <a:lnTo>
                    <a:pt x="42559" y="39434"/>
                  </a:lnTo>
                  <a:lnTo>
                    <a:pt x="42646" y="40150"/>
                  </a:lnTo>
                  <a:lnTo>
                    <a:pt x="42653" y="40895"/>
                  </a:lnTo>
                  <a:lnTo>
                    <a:pt x="41552" y="42368"/>
                  </a:lnTo>
                  <a:lnTo>
                    <a:pt x="41259" y="42998"/>
                  </a:lnTo>
                  <a:lnTo>
                    <a:pt x="41168" y="43311"/>
                  </a:lnTo>
                  <a:lnTo>
                    <a:pt x="41328" y="44895"/>
                  </a:lnTo>
                  <a:lnTo>
                    <a:pt x="41696" y="45851"/>
                  </a:lnTo>
                  <a:lnTo>
                    <a:pt x="41811" y="46380"/>
                  </a:lnTo>
                  <a:lnTo>
                    <a:pt x="41946" y="47846"/>
                  </a:lnTo>
                  <a:lnTo>
                    <a:pt x="41672" y="48884"/>
                  </a:lnTo>
                  <a:lnTo>
                    <a:pt x="41095" y="50186"/>
                  </a:lnTo>
                  <a:lnTo>
                    <a:pt x="39136" y="53707"/>
                  </a:lnTo>
                  <a:lnTo>
                    <a:pt x="38732" y="54768"/>
                  </a:lnTo>
                  <a:lnTo>
                    <a:pt x="38663" y="55502"/>
                  </a:lnTo>
                  <a:lnTo>
                    <a:pt x="37941" y="56723"/>
                  </a:lnTo>
                  <a:lnTo>
                    <a:pt x="34805" y="57536"/>
                  </a:lnTo>
                  <a:lnTo>
                    <a:pt x="33881" y="58506"/>
                  </a:lnTo>
                  <a:lnTo>
                    <a:pt x="33263" y="59762"/>
                  </a:lnTo>
                  <a:lnTo>
                    <a:pt x="32948" y="62383"/>
                  </a:lnTo>
                  <a:lnTo>
                    <a:pt x="33162" y="69519"/>
                  </a:lnTo>
                  <a:lnTo>
                    <a:pt x="33076" y="73477"/>
                  </a:lnTo>
                  <a:lnTo>
                    <a:pt x="32694" y="75535"/>
                  </a:lnTo>
                  <a:lnTo>
                    <a:pt x="31303" y="79052"/>
                  </a:lnTo>
                  <a:lnTo>
                    <a:pt x="31111" y="79770"/>
                  </a:lnTo>
                  <a:lnTo>
                    <a:pt x="31011" y="81264"/>
                  </a:lnTo>
                  <a:lnTo>
                    <a:pt x="31236" y="86345"/>
                  </a:lnTo>
                  <a:lnTo>
                    <a:pt x="31050" y="87909"/>
                  </a:lnTo>
                  <a:lnTo>
                    <a:pt x="30615" y="89459"/>
                  </a:lnTo>
                  <a:lnTo>
                    <a:pt x="30062" y="90932"/>
                  </a:lnTo>
                  <a:lnTo>
                    <a:pt x="29748" y="91580"/>
                  </a:lnTo>
                  <a:lnTo>
                    <a:pt x="29370" y="92137"/>
                  </a:lnTo>
                  <a:lnTo>
                    <a:pt x="28839" y="92511"/>
                  </a:lnTo>
                  <a:lnTo>
                    <a:pt x="27735" y="93105"/>
                  </a:lnTo>
                  <a:lnTo>
                    <a:pt x="27202" y="93458"/>
                  </a:lnTo>
                  <a:lnTo>
                    <a:pt x="26729" y="93881"/>
                  </a:lnTo>
                  <a:lnTo>
                    <a:pt x="26330" y="94354"/>
                  </a:lnTo>
                  <a:lnTo>
                    <a:pt x="25525" y="95455"/>
                  </a:lnTo>
                  <a:lnTo>
                    <a:pt x="24557" y="97286"/>
                  </a:lnTo>
                  <a:lnTo>
                    <a:pt x="24175" y="97863"/>
                  </a:lnTo>
                  <a:lnTo>
                    <a:pt x="23756" y="98360"/>
                  </a:lnTo>
                  <a:lnTo>
                    <a:pt x="23231" y="98694"/>
                  </a:lnTo>
                  <a:lnTo>
                    <a:pt x="22623" y="98829"/>
                  </a:lnTo>
                  <a:lnTo>
                    <a:pt x="21968" y="98706"/>
                  </a:lnTo>
                  <a:lnTo>
                    <a:pt x="21420" y="98389"/>
                  </a:lnTo>
                  <a:lnTo>
                    <a:pt x="19193" y="96282"/>
                  </a:lnTo>
                  <a:lnTo>
                    <a:pt x="13532" y="93452"/>
                  </a:lnTo>
                  <a:lnTo>
                    <a:pt x="12576" y="92601"/>
                  </a:lnTo>
                  <a:lnTo>
                    <a:pt x="12203" y="92145"/>
                  </a:lnTo>
                  <a:lnTo>
                    <a:pt x="11860" y="91646"/>
                  </a:lnTo>
                  <a:lnTo>
                    <a:pt x="11307" y="90504"/>
                  </a:lnTo>
                  <a:lnTo>
                    <a:pt x="10284" y="86723"/>
                  </a:lnTo>
                  <a:lnTo>
                    <a:pt x="10022" y="83938"/>
                  </a:lnTo>
                  <a:lnTo>
                    <a:pt x="10211" y="76576"/>
                  </a:lnTo>
                  <a:lnTo>
                    <a:pt x="10515" y="74028"/>
                  </a:lnTo>
                  <a:lnTo>
                    <a:pt x="10329" y="72786"/>
                  </a:lnTo>
                  <a:lnTo>
                    <a:pt x="9935" y="72044"/>
                  </a:lnTo>
                  <a:lnTo>
                    <a:pt x="9268" y="71914"/>
                  </a:lnTo>
                  <a:lnTo>
                    <a:pt x="8602" y="72001"/>
                  </a:lnTo>
                  <a:lnTo>
                    <a:pt x="8091" y="72345"/>
                  </a:lnTo>
                  <a:lnTo>
                    <a:pt x="7659" y="72828"/>
                  </a:lnTo>
                  <a:lnTo>
                    <a:pt x="6930" y="73968"/>
                  </a:lnTo>
                  <a:lnTo>
                    <a:pt x="6475" y="74353"/>
                  </a:lnTo>
                  <a:lnTo>
                    <a:pt x="5902" y="74459"/>
                  </a:lnTo>
                  <a:lnTo>
                    <a:pt x="5332" y="74241"/>
                  </a:lnTo>
                  <a:lnTo>
                    <a:pt x="4828" y="73897"/>
                  </a:lnTo>
                  <a:lnTo>
                    <a:pt x="4392" y="73433"/>
                  </a:lnTo>
                  <a:lnTo>
                    <a:pt x="1499" y="69507"/>
                  </a:lnTo>
                  <a:lnTo>
                    <a:pt x="1193" y="68892"/>
                  </a:lnTo>
                  <a:lnTo>
                    <a:pt x="1000" y="68157"/>
                  </a:lnTo>
                  <a:lnTo>
                    <a:pt x="991" y="67128"/>
                  </a:lnTo>
                  <a:lnTo>
                    <a:pt x="1108" y="66211"/>
                  </a:lnTo>
                  <a:lnTo>
                    <a:pt x="1446" y="64621"/>
                  </a:lnTo>
                  <a:lnTo>
                    <a:pt x="1476" y="63909"/>
                  </a:lnTo>
                  <a:lnTo>
                    <a:pt x="1275" y="63288"/>
                  </a:lnTo>
                  <a:lnTo>
                    <a:pt x="72" y="61824"/>
                  </a:lnTo>
                  <a:lnTo>
                    <a:pt x="0" y="60679"/>
                  </a:lnTo>
                  <a:lnTo>
                    <a:pt x="317" y="58930"/>
                  </a:lnTo>
                  <a:lnTo>
                    <a:pt x="1637" y="55119"/>
                  </a:lnTo>
                  <a:lnTo>
                    <a:pt x="2134" y="53231"/>
                  </a:lnTo>
                  <a:lnTo>
                    <a:pt x="2391" y="51840"/>
                  </a:lnTo>
                  <a:lnTo>
                    <a:pt x="1941" y="47644"/>
                  </a:lnTo>
                  <a:lnTo>
                    <a:pt x="2463" y="42091"/>
                  </a:lnTo>
                  <a:lnTo>
                    <a:pt x="2828" y="40416"/>
                  </a:lnTo>
                  <a:lnTo>
                    <a:pt x="5085" y="34761"/>
                  </a:lnTo>
                  <a:lnTo>
                    <a:pt x="5937" y="31583"/>
                  </a:lnTo>
                  <a:lnTo>
                    <a:pt x="6386" y="30554"/>
                  </a:lnTo>
                  <a:lnTo>
                    <a:pt x="8297" y="27145"/>
                  </a:lnTo>
                  <a:lnTo>
                    <a:pt x="8726" y="25884"/>
                  </a:lnTo>
                  <a:lnTo>
                    <a:pt x="8867" y="24942"/>
                  </a:lnTo>
                  <a:lnTo>
                    <a:pt x="8765" y="24246"/>
                  </a:lnTo>
                  <a:lnTo>
                    <a:pt x="8710" y="23516"/>
                  </a:lnTo>
                  <a:lnTo>
                    <a:pt x="8721" y="22780"/>
                  </a:lnTo>
                  <a:lnTo>
                    <a:pt x="8907" y="21980"/>
                  </a:lnTo>
                  <a:lnTo>
                    <a:pt x="9269" y="21170"/>
                  </a:lnTo>
                  <a:lnTo>
                    <a:pt x="9972" y="20122"/>
                  </a:lnTo>
                  <a:lnTo>
                    <a:pt x="11041" y="18905"/>
                  </a:lnTo>
                  <a:lnTo>
                    <a:pt x="12037" y="18104"/>
                  </a:lnTo>
                  <a:lnTo>
                    <a:pt x="25074" y="11383"/>
                  </a:lnTo>
                  <a:lnTo>
                    <a:pt x="44054" y="476"/>
                  </a:lnTo>
                  <a:lnTo>
                    <a:pt x="46693" y="0"/>
                  </a:lnTo>
                  <a:lnTo>
                    <a:pt x="51588" y="4721"/>
                  </a:lnTo>
                  <a:lnTo>
                    <a:pt x="52035" y="5242"/>
                  </a:lnTo>
                  <a:lnTo>
                    <a:pt x="52381" y="5878"/>
                  </a:lnTo>
                  <a:lnTo>
                    <a:pt x="52565" y="6836"/>
                  </a:lnTo>
                  <a:lnTo>
                    <a:pt x="52532" y="7684"/>
                  </a:lnTo>
                  <a:lnTo>
                    <a:pt x="52211" y="9075"/>
                  </a:lnTo>
                  <a:lnTo>
                    <a:pt x="52146" y="9499"/>
                  </a:lnTo>
                  <a:lnTo>
                    <a:pt x="52121" y="10159"/>
                  </a:lnTo>
                  <a:lnTo>
                    <a:pt x="52214" y="10766"/>
                  </a:lnTo>
                  <a:lnTo>
                    <a:pt x="52603" y="11455"/>
                  </a:lnTo>
                  <a:lnTo>
                    <a:pt x="53270" y="12033"/>
                  </a:lnTo>
                  <a:lnTo>
                    <a:pt x="54639" y="12753"/>
                  </a:lnTo>
                  <a:lnTo>
                    <a:pt x="55548" y="12938"/>
                  </a:lnTo>
                  <a:lnTo>
                    <a:pt x="56342" y="13222"/>
                  </a:lnTo>
                  <a:lnTo>
                    <a:pt x="56842" y="13717"/>
                  </a:lnTo>
                  <a:lnTo>
                    <a:pt x="57032" y="14724"/>
                  </a:lnTo>
                  <a:lnTo>
                    <a:pt x="56920" y="15453"/>
                  </a:lnTo>
                  <a:lnTo>
                    <a:pt x="56696" y="16166"/>
                  </a:lnTo>
                  <a:lnTo>
                    <a:pt x="56583" y="16902"/>
                  </a:lnTo>
                  <a:lnTo>
                    <a:pt x="56960" y="17684"/>
                  </a:lnTo>
                  <a:lnTo>
                    <a:pt x="57757" y="18490"/>
                  </a:lnTo>
                  <a:lnTo>
                    <a:pt x="62609" y="21758"/>
                  </a:lnTo>
                  <a:lnTo>
                    <a:pt x="63566" y="22193"/>
                  </a:lnTo>
                  <a:lnTo>
                    <a:pt x="64444" y="22463"/>
                  </a:lnTo>
                  <a:lnTo>
                    <a:pt x="66648" y="23719"/>
                  </a:lnTo>
                  <a:lnTo>
                    <a:pt x="71292" y="27167"/>
                  </a:lnTo>
                  <a:lnTo>
                    <a:pt x="71704" y="27575"/>
                  </a:lnTo>
                  <a:lnTo>
                    <a:pt x="71772" y="28092"/>
                  </a:lnTo>
                  <a:lnTo>
                    <a:pt x="71727" y="28384"/>
                  </a:lnTo>
                  <a:lnTo>
                    <a:pt x="70344" y="29567"/>
                  </a:lnTo>
                  <a:lnTo>
                    <a:pt x="69009" y="30439"/>
                  </a:lnTo>
                  <a:lnTo>
                    <a:pt x="67312" y="31329"/>
                  </a:lnTo>
                  <a:lnTo>
                    <a:pt x="66502" y="3144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0" name="Freeform 49">
              <a:extLst>
                <a:ext uri="{FF2B5EF4-FFF2-40B4-BE49-F238E27FC236}">
                  <a16:creationId xmlns:a16="http://schemas.microsoft.com/office/drawing/2014/main" id="{2BC1405F-D64E-5A0C-C5BF-3E4ECD262297}"/>
                </a:ext>
              </a:extLst>
            </p:cNvPr>
            <p:cNvSpPr>
              <a:spLocks noChangeAspect="1"/>
            </p:cNvSpPr>
            <p:nvPr>
              <p:custDataLst>
                <p:tags r:id="rId5"/>
              </p:custDataLst>
            </p:nvPr>
          </p:nvSpPr>
          <p:spPr>
            <a:xfrm>
              <a:off x="5408346" y="4234075"/>
              <a:ext cx="1462173" cy="1191351"/>
            </a:xfrm>
            <a:custGeom>
              <a:avLst/>
              <a:gdLst/>
              <a:ahLst/>
              <a:cxnLst/>
              <a:rect l="l" t="t" r="r" b="b"/>
              <a:pathLst>
                <a:path w="1462173" h="1191351">
                  <a:moveTo>
                    <a:pt x="840883" y="875599"/>
                  </a:moveTo>
                  <a:lnTo>
                    <a:pt x="838244" y="876075"/>
                  </a:lnTo>
                  <a:lnTo>
                    <a:pt x="819264" y="886982"/>
                  </a:lnTo>
                  <a:lnTo>
                    <a:pt x="806227" y="893703"/>
                  </a:lnTo>
                  <a:lnTo>
                    <a:pt x="805231" y="894504"/>
                  </a:lnTo>
                  <a:lnTo>
                    <a:pt x="804162" y="895721"/>
                  </a:lnTo>
                  <a:lnTo>
                    <a:pt x="803459" y="896769"/>
                  </a:lnTo>
                  <a:lnTo>
                    <a:pt x="803097" y="897579"/>
                  </a:lnTo>
                  <a:lnTo>
                    <a:pt x="802911" y="898379"/>
                  </a:lnTo>
                  <a:lnTo>
                    <a:pt x="802900" y="899115"/>
                  </a:lnTo>
                  <a:lnTo>
                    <a:pt x="802955" y="899845"/>
                  </a:lnTo>
                  <a:lnTo>
                    <a:pt x="803057" y="900541"/>
                  </a:lnTo>
                  <a:lnTo>
                    <a:pt x="802916" y="901483"/>
                  </a:lnTo>
                  <a:lnTo>
                    <a:pt x="802487" y="902744"/>
                  </a:lnTo>
                  <a:lnTo>
                    <a:pt x="800576" y="906153"/>
                  </a:lnTo>
                  <a:lnTo>
                    <a:pt x="800127" y="907182"/>
                  </a:lnTo>
                  <a:lnTo>
                    <a:pt x="799275" y="910360"/>
                  </a:lnTo>
                  <a:lnTo>
                    <a:pt x="797018" y="916015"/>
                  </a:lnTo>
                  <a:lnTo>
                    <a:pt x="796653" y="917690"/>
                  </a:lnTo>
                  <a:lnTo>
                    <a:pt x="796131" y="923243"/>
                  </a:lnTo>
                  <a:lnTo>
                    <a:pt x="796581" y="927439"/>
                  </a:lnTo>
                  <a:lnTo>
                    <a:pt x="796324" y="928830"/>
                  </a:lnTo>
                  <a:lnTo>
                    <a:pt x="795827" y="930718"/>
                  </a:lnTo>
                  <a:lnTo>
                    <a:pt x="794507" y="934529"/>
                  </a:lnTo>
                  <a:lnTo>
                    <a:pt x="794190" y="936278"/>
                  </a:lnTo>
                  <a:lnTo>
                    <a:pt x="794262" y="937423"/>
                  </a:lnTo>
                  <a:lnTo>
                    <a:pt x="795465" y="938887"/>
                  </a:lnTo>
                  <a:lnTo>
                    <a:pt x="795666" y="939508"/>
                  </a:lnTo>
                  <a:lnTo>
                    <a:pt x="795636" y="940220"/>
                  </a:lnTo>
                  <a:lnTo>
                    <a:pt x="795298" y="941810"/>
                  </a:lnTo>
                  <a:lnTo>
                    <a:pt x="795181" y="942727"/>
                  </a:lnTo>
                  <a:lnTo>
                    <a:pt x="795190" y="943756"/>
                  </a:lnTo>
                  <a:lnTo>
                    <a:pt x="795383" y="944491"/>
                  </a:lnTo>
                  <a:lnTo>
                    <a:pt x="795689" y="945106"/>
                  </a:lnTo>
                  <a:lnTo>
                    <a:pt x="798582" y="949032"/>
                  </a:lnTo>
                  <a:lnTo>
                    <a:pt x="799018" y="949496"/>
                  </a:lnTo>
                  <a:lnTo>
                    <a:pt x="799522" y="949840"/>
                  </a:lnTo>
                  <a:lnTo>
                    <a:pt x="800092" y="950058"/>
                  </a:lnTo>
                  <a:lnTo>
                    <a:pt x="800665" y="949952"/>
                  </a:lnTo>
                  <a:lnTo>
                    <a:pt x="801120" y="949567"/>
                  </a:lnTo>
                  <a:lnTo>
                    <a:pt x="801849" y="948427"/>
                  </a:lnTo>
                  <a:lnTo>
                    <a:pt x="802281" y="947944"/>
                  </a:lnTo>
                  <a:lnTo>
                    <a:pt x="802792" y="947600"/>
                  </a:lnTo>
                  <a:lnTo>
                    <a:pt x="803458" y="947513"/>
                  </a:lnTo>
                  <a:lnTo>
                    <a:pt x="804125" y="947643"/>
                  </a:lnTo>
                  <a:lnTo>
                    <a:pt x="804519" y="948385"/>
                  </a:lnTo>
                  <a:lnTo>
                    <a:pt x="804705" y="949627"/>
                  </a:lnTo>
                  <a:lnTo>
                    <a:pt x="804401" y="952175"/>
                  </a:lnTo>
                  <a:lnTo>
                    <a:pt x="804212" y="959537"/>
                  </a:lnTo>
                  <a:lnTo>
                    <a:pt x="804474" y="962322"/>
                  </a:lnTo>
                  <a:lnTo>
                    <a:pt x="805497" y="966103"/>
                  </a:lnTo>
                  <a:lnTo>
                    <a:pt x="806050" y="967245"/>
                  </a:lnTo>
                  <a:lnTo>
                    <a:pt x="806393" y="967744"/>
                  </a:lnTo>
                  <a:lnTo>
                    <a:pt x="806766" y="968200"/>
                  </a:lnTo>
                  <a:lnTo>
                    <a:pt x="807722" y="969051"/>
                  </a:lnTo>
                  <a:lnTo>
                    <a:pt x="813383" y="971881"/>
                  </a:lnTo>
                  <a:lnTo>
                    <a:pt x="815610" y="973988"/>
                  </a:lnTo>
                  <a:lnTo>
                    <a:pt x="816158" y="974305"/>
                  </a:lnTo>
                  <a:lnTo>
                    <a:pt x="816813" y="974428"/>
                  </a:lnTo>
                  <a:lnTo>
                    <a:pt x="817421" y="974293"/>
                  </a:lnTo>
                  <a:lnTo>
                    <a:pt x="817946" y="973959"/>
                  </a:lnTo>
                  <a:lnTo>
                    <a:pt x="818365" y="973462"/>
                  </a:lnTo>
                  <a:lnTo>
                    <a:pt x="818747" y="972885"/>
                  </a:lnTo>
                  <a:lnTo>
                    <a:pt x="819715" y="971054"/>
                  </a:lnTo>
                  <a:lnTo>
                    <a:pt x="820520" y="969953"/>
                  </a:lnTo>
                  <a:lnTo>
                    <a:pt x="820919" y="969480"/>
                  </a:lnTo>
                  <a:lnTo>
                    <a:pt x="821392" y="969057"/>
                  </a:lnTo>
                  <a:lnTo>
                    <a:pt x="821925" y="968704"/>
                  </a:lnTo>
                  <a:lnTo>
                    <a:pt x="823029" y="968110"/>
                  </a:lnTo>
                  <a:lnTo>
                    <a:pt x="823560" y="967736"/>
                  </a:lnTo>
                  <a:lnTo>
                    <a:pt x="823938" y="967179"/>
                  </a:lnTo>
                  <a:lnTo>
                    <a:pt x="824252" y="966531"/>
                  </a:lnTo>
                  <a:lnTo>
                    <a:pt x="824805" y="965058"/>
                  </a:lnTo>
                  <a:lnTo>
                    <a:pt x="825240" y="963508"/>
                  </a:lnTo>
                  <a:lnTo>
                    <a:pt x="825426" y="961944"/>
                  </a:lnTo>
                  <a:lnTo>
                    <a:pt x="825201" y="956863"/>
                  </a:lnTo>
                  <a:lnTo>
                    <a:pt x="825301" y="955369"/>
                  </a:lnTo>
                  <a:lnTo>
                    <a:pt x="825493" y="954651"/>
                  </a:lnTo>
                  <a:lnTo>
                    <a:pt x="826884" y="951134"/>
                  </a:lnTo>
                  <a:lnTo>
                    <a:pt x="827266" y="949076"/>
                  </a:lnTo>
                  <a:lnTo>
                    <a:pt x="827352" y="945118"/>
                  </a:lnTo>
                  <a:lnTo>
                    <a:pt x="827138" y="937982"/>
                  </a:lnTo>
                  <a:lnTo>
                    <a:pt x="827453" y="935361"/>
                  </a:lnTo>
                  <a:lnTo>
                    <a:pt x="828071" y="934105"/>
                  </a:lnTo>
                  <a:lnTo>
                    <a:pt x="828995" y="933135"/>
                  </a:lnTo>
                  <a:lnTo>
                    <a:pt x="832131" y="932322"/>
                  </a:lnTo>
                  <a:lnTo>
                    <a:pt x="832853" y="931101"/>
                  </a:lnTo>
                  <a:lnTo>
                    <a:pt x="832922" y="930367"/>
                  </a:lnTo>
                  <a:lnTo>
                    <a:pt x="833326" y="929306"/>
                  </a:lnTo>
                  <a:lnTo>
                    <a:pt x="835285" y="925785"/>
                  </a:lnTo>
                  <a:lnTo>
                    <a:pt x="835862" y="924483"/>
                  </a:lnTo>
                  <a:lnTo>
                    <a:pt x="836136" y="923445"/>
                  </a:lnTo>
                  <a:lnTo>
                    <a:pt x="836001" y="921979"/>
                  </a:lnTo>
                  <a:lnTo>
                    <a:pt x="835886" y="921450"/>
                  </a:lnTo>
                  <a:lnTo>
                    <a:pt x="835518" y="920494"/>
                  </a:lnTo>
                  <a:lnTo>
                    <a:pt x="835358" y="918910"/>
                  </a:lnTo>
                  <a:lnTo>
                    <a:pt x="835449" y="918597"/>
                  </a:lnTo>
                  <a:lnTo>
                    <a:pt x="835742" y="917967"/>
                  </a:lnTo>
                  <a:lnTo>
                    <a:pt x="836843" y="916494"/>
                  </a:lnTo>
                  <a:lnTo>
                    <a:pt x="836836" y="915749"/>
                  </a:lnTo>
                  <a:lnTo>
                    <a:pt x="836749" y="915033"/>
                  </a:lnTo>
                  <a:lnTo>
                    <a:pt x="836534" y="914226"/>
                  </a:lnTo>
                  <a:lnTo>
                    <a:pt x="836721" y="913650"/>
                  </a:lnTo>
                  <a:lnTo>
                    <a:pt x="837103" y="913154"/>
                  </a:lnTo>
                  <a:lnTo>
                    <a:pt x="837585" y="912793"/>
                  </a:lnTo>
                  <a:lnTo>
                    <a:pt x="838145" y="912484"/>
                  </a:lnTo>
                  <a:lnTo>
                    <a:pt x="838874" y="911805"/>
                  </a:lnTo>
                  <a:lnTo>
                    <a:pt x="839707" y="910856"/>
                  </a:lnTo>
                  <a:lnTo>
                    <a:pt x="841783" y="908020"/>
                  </a:lnTo>
                  <a:lnTo>
                    <a:pt x="842344" y="907366"/>
                  </a:lnTo>
                  <a:lnTo>
                    <a:pt x="843317" y="906727"/>
                  </a:lnTo>
                  <a:lnTo>
                    <a:pt x="843917" y="906524"/>
                  </a:lnTo>
                  <a:lnTo>
                    <a:pt x="844564" y="906511"/>
                  </a:lnTo>
                  <a:lnTo>
                    <a:pt x="845174" y="906709"/>
                  </a:lnTo>
                  <a:lnTo>
                    <a:pt x="846553" y="907980"/>
                  </a:lnTo>
                  <a:lnTo>
                    <a:pt x="847086" y="908255"/>
                  </a:lnTo>
                  <a:lnTo>
                    <a:pt x="847927" y="908045"/>
                  </a:lnTo>
                  <a:lnTo>
                    <a:pt x="848399" y="907724"/>
                  </a:lnTo>
                  <a:lnTo>
                    <a:pt x="849095" y="906432"/>
                  </a:lnTo>
                  <a:lnTo>
                    <a:pt x="850844" y="904770"/>
                  </a:lnTo>
                  <a:lnTo>
                    <a:pt x="851492" y="904655"/>
                  </a:lnTo>
                  <a:lnTo>
                    <a:pt x="852381" y="904594"/>
                  </a:lnTo>
                  <a:lnTo>
                    <a:pt x="859686" y="906962"/>
                  </a:lnTo>
                  <a:lnTo>
                    <a:pt x="860692" y="907040"/>
                  </a:lnTo>
                  <a:lnTo>
                    <a:pt x="861502" y="906928"/>
                  </a:lnTo>
                  <a:lnTo>
                    <a:pt x="863199" y="906038"/>
                  </a:lnTo>
                  <a:lnTo>
                    <a:pt x="864534" y="905166"/>
                  </a:lnTo>
                  <a:lnTo>
                    <a:pt x="865917" y="903983"/>
                  </a:lnTo>
                  <a:lnTo>
                    <a:pt x="865962" y="903691"/>
                  </a:lnTo>
                  <a:lnTo>
                    <a:pt x="865894" y="903174"/>
                  </a:lnTo>
                  <a:lnTo>
                    <a:pt x="865482" y="902766"/>
                  </a:lnTo>
                  <a:lnTo>
                    <a:pt x="860838" y="899318"/>
                  </a:lnTo>
                  <a:lnTo>
                    <a:pt x="858634" y="898062"/>
                  </a:lnTo>
                  <a:lnTo>
                    <a:pt x="857756" y="897792"/>
                  </a:lnTo>
                  <a:lnTo>
                    <a:pt x="856799" y="897357"/>
                  </a:lnTo>
                  <a:lnTo>
                    <a:pt x="851947" y="894089"/>
                  </a:lnTo>
                  <a:lnTo>
                    <a:pt x="851150" y="893283"/>
                  </a:lnTo>
                  <a:lnTo>
                    <a:pt x="850773" y="892501"/>
                  </a:lnTo>
                  <a:lnTo>
                    <a:pt x="850886" y="891765"/>
                  </a:lnTo>
                  <a:lnTo>
                    <a:pt x="851110" y="891052"/>
                  </a:lnTo>
                  <a:lnTo>
                    <a:pt x="851222" y="890323"/>
                  </a:lnTo>
                  <a:lnTo>
                    <a:pt x="851032" y="889316"/>
                  </a:lnTo>
                  <a:lnTo>
                    <a:pt x="850532" y="888821"/>
                  </a:lnTo>
                  <a:lnTo>
                    <a:pt x="849738" y="888537"/>
                  </a:lnTo>
                  <a:lnTo>
                    <a:pt x="848829" y="888352"/>
                  </a:lnTo>
                  <a:lnTo>
                    <a:pt x="847460" y="887632"/>
                  </a:lnTo>
                  <a:lnTo>
                    <a:pt x="846793" y="887054"/>
                  </a:lnTo>
                  <a:lnTo>
                    <a:pt x="846404" y="886365"/>
                  </a:lnTo>
                  <a:lnTo>
                    <a:pt x="846311" y="885758"/>
                  </a:lnTo>
                  <a:lnTo>
                    <a:pt x="846336" y="885098"/>
                  </a:lnTo>
                  <a:lnTo>
                    <a:pt x="846401" y="884674"/>
                  </a:lnTo>
                  <a:lnTo>
                    <a:pt x="846722" y="883283"/>
                  </a:lnTo>
                  <a:lnTo>
                    <a:pt x="846755" y="882435"/>
                  </a:lnTo>
                  <a:lnTo>
                    <a:pt x="846571" y="881477"/>
                  </a:lnTo>
                  <a:lnTo>
                    <a:pt x="846225" y="880841"/>
                  </a:lnTo>
                  <a:lnTo>
                    <a:pt x="845778" y="880320"/>
                  </a:lnTo>
                  <a:close/>
                  <a:moveTo>
                    <a:pt x="44035" y="0"/>
                  </a:moveTo>
                  <a:lnTo>
                    <a:pt x="98643" y="3474"/>
                  </a:lnTo>
                  <a:lnTo>
                    <a:pt x="153229" y="7159"/>
                  </a:lnTo>
                  <a:lnTo>
                    <a:pt x="207778" y="11057"/>
                  </a:lnTo>
                  <a:lnTo>
                    <a:pt x="262299" y="15166"/>
                  </a:lnTo>
                  <a:lnTo>
                    <a:pt x="316780" y="19488"/>
                  </a:lnTo>
                  <a:lnTo>
                    <a:pt x="371235" y="24022"/>
                  </a:lnTo>
                  <a:lnTo>
                    <a:pt x="425664" y="28769"/>
                  </a:lnTo>
                  <a:lnTo>
                    <a:pt x="480044" y="33728"/>
                  </a:lnTo>
                  <a:lnTo>
                    <a:pt x="534387" y="38899"/>
                  </a:lnTo>
                  <a:lnTo>
                    <a:pt x="588687" y="44283"/>
                  </a:lnTo>
                  <a:lnTo>
                    <a:pt x="642946" y="49879"/>
                  </a:lnTo>
                  <a:lnTo>
                    <a:pt x="697161" y="55688"/>
                  </a:lnTo>
                  <a:lnTo>
                    <a:pt x="751329" y="61710"/>
                  </a:lnTo>
                  <a:lnTo>
                    <a:pt x="805452" y="67944"/>
                  </a:lnTo>
                  <a:lnTo>
                    <a:pt x="859526" y="74392"/>
                  </a:lnTo>
                  <a:lnTo>
                    <a:pt x="913554" y="81053"/>
                  </a:lnTo>
                  <a:lnTo>
                    <a:pt x="935108" y="83772"/>
                  </a:lnTo>
                  <a:lnTo>
                    <a:pt x="935674" y="83817"/>
                  </a:lnTo>
                  <a:lnTo>
                    <a:pt x="939023" y="81331"/>
                  </a:lnTo>
                  <a:lnTo>
                    <a:pt x="942100" y="80484"/>
                  </a:lnTo>
                  <a:lnTo>
                    <a:pt x="944788" y="78998"/>
                  </a:lnTo>
                  <a:lnTo>
                    <a:pt x="946966" y="76946"/>
                  </a:lnTo>
                  <a:lnTo>
                    <a:pt x="948486" y="74404"/>
                  </a:lnTo>
                  <a:lnTo>
                    <a:pt x="950354" y="68582"/>
                  </a:lnTo>
                  <a:lnTo>
                    <a:pt x="951808" y="66046"/>
                  </a:lnTo>
                  <a:lnTo>
                    <a:pt x="953978" y="65186"/>
                  </a:lnTo>
                  <a:lnTo>
                    <a:pt x="956569" y="65138"/>
                  </a:lnTo>
                  <a:lnTo>
                    <a:pt x="959235" y="64478"/>
                  </a:lnTo>
                  <a:lnTo>
                    <a:pt x="961782" y="63369"/>
                  </a:lnTo>
                  <a:lnTo>
                    <a:pt x="964023" y="61998"/>
                  </a:lnTo>
                  <a:lnTo>
                    <a:pt x="965061" y="60851"/>
                  </a:lnTo>
                  <a:lnTo>
                    <a:pt x="965920" y="59485"/>
                  </a:lnTo>
                  <a:lnTo>
                    <a:pt x="966847" y="58399"/>
                  </a:lnTo>
                  <a:lnTo>
                    <a:pt x="969178" y="57751"/>
                  </a:lnTo>
                  <a:lnTo>
                    <a:pt x="970708" y="56892"/>
                  </a:lnTo>
                  <a:lnTo>
                    <a:pt x="972104" y="55758"/>
                  </a:lnTo>
                  <a:lnTo>
                    <a:pt x="972787" y="54626"/>
                  </a:lnTo>
                  <a:lnTo>
                    <a:pt x="973869" y="54583"/>
                  </a:lnTo>
                  <a:lnTo>
                    <a:pt x="986039" y="49928"/>
                  </a:lnTo>
                  <a:lnTo>
                    <a:pt x="988530" y="49954"/>
                  </a:lnTo>
                  <a:lnTo>
                    <a:pt x="990590" y="49070"/>
                  </a:lnTo>
                  <a:lnTo>
                    <a:pt x="992713" y="46765"/>
                  </a:lnTo>
                  <a:lnTo>
                    <a:pt x="997970" y="38791"/>
                  </a:lnTo>
                  <a:lnTo>
                    <a:pt x="999842" y="37585"/>
                  </a:lnTo>
                  <a:lnTo>
                    <a:pt x="1010450" y="37485"/>
                  </a:lnTo>
                  <a:lnTo>
                    <a:pt x="1012510" y="36815"/>
                  </a:lnTo>
                  <a:lnTo>
                    <a:pt x="1013958" y="38626"/>
                  </a:lnTo>
                  <a:lnTo>
                    <a:pt x="1014204" y="40773"/>
                  </a:lnTo>
                  <a:lnTo>
                    <a:pt x="1014630" y="42660"/>
                  </a:lnTo>
                  <a:lnTo>
                    <a:pt x="1016580" y="43704"/>
                  </a:lnTo>
                  <a:lnTo>
                    <a:pt x="1020647" y="43821"/>
                  </a:lnTo>
                  <a:lnTo>
                    <a:pt x="1022326" y="44492"/>
                  </a:lnTo>
                  <a:lnTo>
                    <a:pt x="1023598" y="46423"/>
                  </a:lnTo>
                  <a:lnTo>
                    <a:pt x="1026691" y="45044"/>
                  </a:lnTo>
                  <a:lnTo>
                    <a:pt x="1028059" y="44676"/>
                  </a:lnTo>
                  <a:lnTo>
                    <a:pt x="1030044" y="44595"/>
                  </a:lnTo>
                  <a:lnTo>
                    <a:pt x="1042493" y="45940"/>
                  </a:lnTo>
                  <a:lnTo>
                    <a:pt x="1046547" y="47054"/>
                  </a:lnTo>
                  <a:lnTo>
                    <a:pt x="1051511" y="46569"/>
                  </a:lnTo>
                  <a:lnTo>
                    <a:pt x="1053857" y="46762"/>
                  </a:lnTo>
                  <a:lnTo>
                    <a:pt x="1057302" y="47662"/>
                  </a:lnTo>
                  <a:lnTo>
                    <a:pt x="1059185" y="47605"/>
                  </a:lnTo>
                  <a:lnTo>
                    <a:pt x="1063774" y="46110"/>
                  </a:lnTo>
                  <a:lnTo>
                    <a:pt x="1069085" y="45507"/>
                  </a:lnTo>
                  <a:lnTo>
                    <a:pt x="1075435" y="43835"/>
                  </a:lnTo>
                  <a:lnTo>
                    <a:pt x="1077130" y="43740"/>
                  </a:lnTo>
                  <a:lnTo>
                    <a:pt x="1084047" y="45209"/>
                  </a:lnTo>
                  <a:lnTo>
                    <a:pt x="1086573" y="45169"/>
                  </a:lnTo>
                  <a:lnTo>
                    <a:pt x="1088820" y="44066"/>
                  </a:lnTo>
                  <a:lnTo>
                    <a:pt x="1091330" y="43433"/>
                  </a:lnTo>
                  <a:lnTo>
                    <a:pt x="1093877" y="44925"/>
                  </a:lnTo>
                  <a:lnTo>
                    <a:pt x="1097731" y="49292"/>
                  </a:lnTo>
                  <a:lnTo>
                    <a:pt x="1102998" y="56975"/>
                  </a:lnTo>
                  <a:lnTo>
                    <a:pt x="1106147" y="60136"/>
                  </a:lnTo>
                  <a:lnTo>
                    <a:pt x="1110728" y="61860"/>
                  </a:lnTo>
                  <a:lnTo>
                    <a:pt x="1124983" y="64405"/>
                  </a:lnTo>
                  <a:lnTo>
                    <a:pt x="1129837" y="64538"/>
                  </a:lnTo>
                  <a:lnTo>
                    <a:pt x="1140013" y="63508"/>
                  </a:lnTo>
                  <a:lnTo>
                    <a:pt x="1144576" y="64033"/>
                  </a:lnTo>
                  <a:lnTo>
                    <a:pt x="1148921" y="66342"/>
                  </a:lnTo>
                  <a:lnTo>
                    <a:pt x="1152564" y="69771"/>
                  </a:lnTo>
                  <a:lnTo>
                    <a:pt x="1154582" y="71194"/>
                  </a:lnTo>
                  <a:lnTo>
                    <a:pt x="1159150" y="72962"/>
                  </a:lnTo>
                  <a:lnTo>
                    <a:pt x="1160625" y="74723"/>
                  </a:lnTo>
                  <a:lnTo>
                    <a:pt x="1161937" y="76727"/>
                  </a:lnTo>
                  <a:lnTo>
                    <a:pt x="1163548" y="78400"/>
                  </a:lnTo>
                  <a:lnTo>
                    <a:pt x="1165828" y="79176"/>
                  </a:lnTo>
                  <a:lnTo>
                    <a:pt x="1168545" y="79730"/>
                  </a:lnTo>
                  <a:lnTo>
                    <a:pt x="1170712" y="80906"/>
                  </a:lnTo>
                  <a:lnTo>
                    <a:pt x="1171294" y="83554"/>
                  </a:lnTo>
                  <a:lnTo>
                    <a:pt x="1170548" y="87908"/>
                  </a:lnTo>
                  <a:lnTo>
                    <a:pt x="1170353" y="90824"/>
                  </a:lnTo>
                  <a:lnTo>
                    <a:pt x="1170745" y="93166"/>
                  </a:lnTo>
                  <a:lnTo>
                    <a:pt x="1172281" y="94565"/>
                  </a:lnTo>
                  <a:lnTo>
                    <a:pt x="1174783" y="95444"/>
                  </a:lnTo>
                  <a:lnTo>
                    <a:pt x="1179111" y="96173"/>
                  </a:lnTo>
                  <a:lnTo>
                    <a:pt x="1181300" y="97076"/>
                  </a:lnTo>
                  <a:lnTo>
                    <a:pt x="1183444" y="98816"/>
                  </a:lnTo>
                  <a:lnTo>
                    <a:pt x="1187076" y="102808"/>
                  </a:lnTo>
                  <a:lnTo>
                    <a:pt x="1193915" y="108754"/>
                  </a:lnTo>
                  <a:lnTo>
                    <a:pt x="1194282" y="117171"/>
                  </a:lnTo>
                  <a:lnTo>
                    <a:pt x="1194787" y="119300"/>
                  </a:lnTo>
                  <a:lnTo>
                    <a:pt x="1193799" y="120584"/>
                  </a:lnTo>
                  <a:lnTo>
                    <a:pt x="1193734" y="121568"/>
                  </a:lnTo>
                  <a:lnTo>
                    <a:pt x="1194058" y="122405"/>
                  </a:lnTo>
                  <a:lnTo>
                    <a:pt x="1194192" y="123262"/>
                  </a:lnTo>
                  <a:lnTo>
                    <a:pt x="1193597" y="127216"/>
                  </a:lnTo>
                  <a:lnTo>
                    <a:pt x="1193547" y="132197"/>
                  </a:lnTo>
                  <a:lnTo>
                    <a:pt x="1193806" y="133039"/>
                  </a:lnTo>
                  <a:lnTo>
                    <a:pt x="1195495" y="134559"/>
                  </a:lnTo>
                  <a:lnTo>
                    <a:pt x="1196102" y="135676"/>
                  </a:lnTo>
                  <a:lnTo>
                    <a:pt x="1195995" y="137586"/>
                  </a:lnTo>
                  <a:lnTo>
                    <a:pt x="1195608" y="139578"/>
                  </a:lnTo>
                  <a:lnTo>
                    <a:pt x="1196185" y="141303"/>
                  </a:lnTo>
                  <a:lnTo>
                    <a:pt x="1198868" y="142379"/>
                  </a:lnTo>
                  <a:lnTo>
                    <a:pt x="1199821" y="142248"/>
                  </a:lnTo>
                  <a:lnTo>
                    <a:pt x="1202299" y="141361"/>
                  </a:lnTo>
                  <a:lnTo>
                    <a:pt x="1204320" y="141068"/>
                  </a:lnTo>
                  <a:lnTo>
                    <a:pt x="1204727" y="140387"/>
                  </a:lnTo>
                  <a:lnTo>
                    <a:pt x="1204996" y="139535"/>
                  </a:lnTo>
                  <a:lnTo>
                    <a:pt x="1205568" y="138877"/>
                  </a:lnTo>
                  <a:lnTo>
                    <a:pt x="1208174" y="137922"/>
                  </a:lnTo>
                  <a:lnTo>
                    <a:pt x="1209310" y="137321"/>
                  </a:lnTo>
                  <a:lnTo>
                    <a:pt x="1210188" y="135790"/>
                  </a:lnTo>
                  <a:lnTo>
                    <a:pt x="1212286" y="133167"/>
                  </a:lnTo>
                  <a:lnTo>
                    <a:pt x="1213499" y="132360"/>
                  </a:lnTo>
                  <a:lnTo>
                    <a:pt x="1216121" y="131272"/>
                  </a:lnTo>
                  <a:lnTo>
                    <a:pt x="1216909" y="130661"/>
                  </a:lnTo>
                  <a:lnTo>
                    <a:pt x="1217132" y="129768"/>
                  </a:lnTo>
                  <a:lnTo>
                    <a:pt x="1217577" y="126266"/>
                  </a:lnTo>
                  <a:lnTo>
                    <a:pt x="1218652" y="123921"/>
                  </a:lnTo>
                  <a:lnTo>
                    <a:pt x="1221919" y="119368"/>
                  </a:lnTo>
                  <a:lnTo>
                    <a:pt x="1222756" y="117545"/>
                  </a:lnTo>
                  <a:lnTo>
                    <a:pt x="1223112" y="117510"/>
                  </a:lnTo>
                  <a:lnTo>
                    <a:pt x="1223968" y="117113"/>
                  </a:lnTo>
                  <a:lnTo>
                    <a:pt x="1224959" y="116934"/>
                  </a:lnTo>
                  <a:lnTo>
                    <a:pt x="1225860" y="116884"/>
                  </a:lnTo>
                  <a:lnTo>
                    <a:pt x="1226607" y="116927"/>
                  </a:lnTo>
                  <a:lnTo>
                    <a:pt x="1227248" y="116819"/>
                  </a:lnTo>
                  <a:lnTo>
                    <a:pt x="1229360" y="115697"/>
                  </a:lnTo>
                  <a:lnTo>
                    <a:pt x="1230118" y="115544"/>
                  </a:lnTo>
                  <a:lnTo>
                    <a:pt x="1230929" y="115523"/>
                  </a:lnTo>
                  <a:lnTo>
                    <a:pt x="1232450" y="115668"/>
                  </a:lnTo>
                  <a:lnTo>
                    <a:pt x="1233157" y="115624"/>
                  </a:lnTo>
                  <a:lnTo>
                    <a:pt x="1234415" y="115301"/>
                  </a:lnTo>
                  <a:lnTo>
                    <a:pt x="1235618" y="114814"/>
                  </a:lnTo>
                  <a:lnTo>
                    <a:pt x="1240076" y="112342"/>
                  </a:lnTo>
                  <a:lnTo>
                    <a:pt x="1241872" y="111644"/>
                  </a:lnTo>
                  <a:lnTo>
                    <a:pt x="1242458" y="111514"/>
                  </a:lnTo>
                  <a:lnTo>
                    <a:pt x="1242993" y="111533"/>
                  </a:lnTo>
                  <a:lnTo>
                    <a:pt x="1243392" y="111900"/>
                  </a:lnTo>
                  <a:lnTo>
                    <a:pt x="1245924" y="120005"/>
                  </a:lnTo>
                  <a:lnTo>
                    <a:pt x="1246262" y="120533"/>
                  </a:lnTo>
                  <a:lnTo>
                    <a:pt x="1246718" y="120990"/>
                  </a:lnTo>
                  <a:lnTo>
                    <a:pt x="1247247" y="121349"/>
                  </a:lnTo>
                  <a:lnTo>
                    <a:pt x="1247953" y="121619"/>
                  </a:lnTo>
                  <a:lnTo>
                    <a:pt x="1249421" y="121901"/>
                  </a:lnTo>
                  <a:lnTo>
                    <a:pt x="1250088" y="122131"/>
                  </a:lnTo>
                  <a:lnTo>
                    <a:pt x="1250531" y="122559"/>
                  </a:lnTo>
                  <a:lnTo>
                    <a:pt x="1251249" y="123588"/>
                  </a:lnTo>
                  <a:lnTo>
                    <a:pt x="1251686" y="124035"/>
                  </a:lnTo>
                  <a:lnTo>
                    <a:pt x="1252211" y="124380"/>
                  </a:lnTo>
                  <a:lnTo>
                    <a:pt x="1252852" y="124239"/>
                  </a:lnTo>
                  <a:lnTo>
                    <a:pt x="1253455" y="123519"/>
                  </a:lnTo>
                  <a:lnTo>
                    <a:pt x="1254751" y="120118"/>
                  </a:lnTo>
                  <a:lnTo>
                    <a:pt x="1255764" y="118553"/>
                  </a:lnTo>
                  <a:lnTo>
                    <a:pt x="1256443" y="117900"/>
                  </a:lnTo>
                  <a:lnTo>
                    <a:pt x="1257177" y="117582"/>
                  </a:lnTo>
                  <a:lnTo>
                    <a:pt x="1257840" y="117478"/>
                  </a:lnTo>
                  <a:lnTo>
                    <a:pt x="1258552" y="117524"/>
                  </a:lnTo>
                  <a:lnTo>
                    <a:pt x="1259214" y="117665"/>
                  </a:lnTo>
                  <a:lnTo>
                    <a:pt x="1261418" y="118491"/>
                  </a:lnTo>
                  <a:lnTo>
                    <a:pt x="1263779" y="119694"/>
                  </a:lnTo>
                  <a:lnTo>
                    <a:pt x="1264227" y="119857"/>
                  </a:lnTo>
                  <a:lnTo>
                    <a:pt x="1264726" y="119919"/>
                  </a:lnTo>
                  <a:lnTo>
                    <a:pt x="1265312" y="119865"/>
                  </a:lnTo>
                  <a:lnTo>
                    <a:pt x="1268965" y="118587"/>
                  </a:lnTo>
                  <a:lnTo>
                    <a:pt x="1270302" y="118334"/>
                  </a:lnTo>
                  <a:lnTo>
                    <a:pt x="1271073" y="118370"/>
                  </a:lnTo>
                  <a:lnTo>
                    <a:pt x="1272563" y="118598"/>
                  </a:lnTo>
                  <a:lnTo>
                    <a:pt x="1273041" y="118609"/>
                  </a:lnTo>
                  <a:lnTo>
                    <a:pt x="1273522" y="118525"/>
                  </a:lnTo>
                  <a:lnTo>
                    <a:pt x="1274041" y="118339"/>
                  </a:lnTo>
                  <a:lnTo>
                    <a:pt x="1274628" y="117979"/>
                  </a:lnTo>
                  <a:lnTo>
                    <a:pt x="1275180" y="117483"/>
                  </a:lnTo>
                  <a:lnTo>
                    <a:pt x="1275738" y="116676"/>
                  </a:lnTo>
                  <a:lnTo>
                    <a:pt x="1276155" y="115948"/>
                  </a:lnTo>
                  <a:lnTo>
                    <a:pt x="1276420" y="115151"/>
                  </a:lnTo>
                  <a:lnTo>
                    <a:pt x="1276924" y="111915"/>
                  </a:lnTo>
                  <a:lnTo>
                    <a:pt x="1277185" y="111246"/>
                  </a:lnTo>
                  <a:lnTo>
                    <a:pt x="1278966" y="108253"/>
                  </a:lnTo>
                  <a:lnTo>
                    <a:pt x="1279613" y="106920"/>
                  </a:lnTo>
                  <a:lnTo>
                    <a:pt x="1280061" y="105168"/>
                  </a:lnTo>
                  <a:lnTo>
                    <a:pt x="1280529" y="102050"/>
                  </a:lnTo>
                  <a:lnTo>
                    <a:pt x="1281291" y="98839"/>
                  </a:lnTo>
                  <a:lnTo>
                    <a:pt x="1281819" y="97475"/>
                  </a:lnTo>
                  <a:lnTo>
                    <a:pt x="1282157" y="96879"/>
                  </a:lnTo>
                  <a:lnTo>
                    <a:pt x="1282564" y="96328"/>
                  </a:lnTo>
                  <a:lnTo>
                    <a:pt x="1283907" y="94924"/>
                  </a:lnTo>
                  <a:lnTo>
                    <a:pt x="1284252" y="94363"/>
                  </a:lnTo>
                  <a:lnTo>
                    <a:pt x="1284461" y="93618"/>
                  </a:lnTo>
                  <a:lnTo>
                    <a:pt x="1284333" y="92631"/>
                  </a:lnTo>
                  <a:lnTo>
                    <a:pt x="1283850" y="91295"/>
                  </a:lnTo>
                  <a:lnTo>
                    <a:pt x="1281343" y="87177"/>
                  </a:lnTo>
                  <a:lnTo>
                    <a:pt x="1279169" y="84379"/>
                  </a:lnTo>
                  <a:lnTo>
                    <a:pt x="1278789" y="83585"/>
                  </a:lnTo>
                  <a:lnTo>
                    <a:pt x="1278415" y="82430"/>
                  </a:lnTo>
                  <a:lnTo>
                    <a:pt x="1278299" y="80913"/>
                  </a:lnTo>
                  <a:lnTo>
                    <a:pt x="1278360" y="78925"/>
                  </a:lnTo>
                  <a:lnTo>
                    <a:pt x="1277749" y="77074"/>
                  </a:lnTo>
                  <a:lnTo>
                    <a:pt x="1275270" y="73413"/>
                  </a:lnTo>
                  <a:lnTo>
                    <a:pt x="1275615" y="71972"/>
                  </a:lnTo>
                  <a:lnTo>
                    <a:pt x="1275873" y="71446"/>
                  </a:lnTo>
                  <a:lnTo>
                    <a:pt x="1276297" y="70863"/>
                  </a:lnTo>
                  <a:lnTo>
                    <a:pt x="1276762" y="70457"/>
                  </a:lnTo>
                  <a:lnTo>
                    <a:pt x="1277440" y="70171"/>
                  </a:lnTo>
                  <a:lnTo>
                    <a:pt x="1278293" y="70000"/>
                  </a:lnTo>
                  <a:lnTo>
                    <a:pt x="1279558" y="70090"/>
                  </a:lnTo>
                  <a:lnTo>
                    <a:pt x="1280625" y="69939"/>
                  </a:lnTo>
                  <a:lnTo>
                    <a:pt x="1281758" y="69587"/>
                  </a:lnTo>
                  <a:lnTo>
                    <a:pt x="1284836" y="67887"/>
                  </a:lnTo>
                  <a:lnTo>
                    <a:pt x="1285570" y="67229"/>
                  </a:lnTo>
                  <a:lnTo>
                    <a:pt x="1286877" y="65833"/>
                  </a:lnTo>
                  <a:lnTo>
                    <a:pt x="1300525" y="60972"/>
                  </a:lnTo>
                  <a:lnTo>
                    <a:pt x="1301495" y="60855"/>
                  </a:lnTo>
                  <a:lnTo>
                    <a:pt x="1303169" y="61003"/>
                  </a:lnTo>
                  <a:lnTo>
                    <a:pt x="1306539" y="61978"/>
                  </a:lnTo>
                  <a:lnTo>
                    <a:pt x="1307309" y="62035"/>
                  </a:lnTo>
                  <a:lnTo>
                    <a:pt x="1308191" y="61871"/>
                  </a:lnTo>
                  <a:lnTo>
                    <a:pt x="1309100" y="61499"/>
                  </a:lnTo>
                  <a:lnTo>
                    <a:pt x="1310327" y="60631"/>
                  </a:lnTo>
                  <a:lnTo>
                    <a:pt x="1312580" y="58714"/>
                  </a:lnTo>
                  <a:lnTo>
                    <a:pt x="1315715" y="56613"/>
                  </a:lnTo>
                  <a:lnTo>
                    <a:pt x="1316727" y="56339"/>
                  </a:lnTo>
                  <a:lnTo>
                    <a:pt x="1318210" y="56206"/>
                  </a:lnTo>
                  <a:lnTo>
                    <a:pt x="1323167" y="56421"/>
                  </a:lnTo>
                  <a:lnTo>
                    <a:pt x="1326697" y="55597"/>
                  </a:lnTo>
                  <a:lnTo>
                    <a:pt x="1328779" y="54596"/>
                  </a:lnTo>
                  <a:lnTo>
                    <a:pt x="1329371" y="54191"/>
                  </a:lnTo>
                  <a:lnTo>
                    <a:pt x="1329844" y="53766"/>
                  </a:lnTo>
                  <a:lnTo>
                    <a:pt x="1330242" y="53248"/>
                  </a:lnTo>
                  <a:lnTo>
                    <a:pt x="1332520" y="48942"/>
                  </a:lnTo>
                  <a:lnTo>
                    <a:pt x="1332995" y="48504"/>
                  </a:lnTo>
                  <a:lnTo>
                    <a:pt x="1334847" y="47857"/>
                  </a:lnTo>
                  <a:lnTo>
                    <a:pt x="1338773" y="44743"/>
                  </a:lnTo>
                  <a:lnTo>
                    <a:pt x="1339887" y="44132"/>
                  </a:lnTo>
                  <a:lnTo>
                    <a:pt x="1340488" y="43939"/>
                  </a:lnTo>
                  <a:lnTo>
                    <a:pt x="1341402" y="44143"/>
                  </a:lnTo>
                  <a:lnTo>
                    <a:pt x="1342472" y="44808"/>
                  </a:lnTo>
                  <a:lnTo>
                    <a:pt x="1344160" y="46757"/>
                  </a:lnTo>
                  <a:lnTo>
                    <a:pt x="1344699" y="48022"/>
                  </a:lnTo>
                  <a:lnTo>
                    <a:pt x="1344830" y="49100"/>
                  </a:lnTo>
                  <a:lnTo>
                    <a:pt x="1344506" y="50633"/>
                  </a:lnTo>
                  <a:lnTo>
                    <a:pt x="1344507" y="51363"/>
                  </a:lnTo>
                  <a:lnTo>
                    <a:pt x="1344648" y="52047"/>
                  </a:lnTo>
                  <a:lnTo>
                    <a:pt x="1344947" y="52605"/>
                  </a:lnTo>
                  <a:lnTo>
                    <a:pt x="1345325" y="53109"/>
                  </a:lnTo>
                  <a:lnTo>
                    <a:pt x="1345779" y="53582"/>
                  </a:lnTo>
                  <a:lnTo>
                    <a:pt x="1347020" y="54438"/>
                  </a:lnTo>
                  <a:lnTo>
                    <a:pt x="1348126" y="54714"/>
                  </a:lnTo>
                  <a:lnTo>
                    <a:pt x="1349169" y="54591"/>
                  </a:lnTo>
                  <a:lnTo>
                    <a:pt x="1350506" y="53858"/>
                  </a:lnTo>
                  <a:lnTo>
                    <a:pt x="1351114" y="53100"/>
                  </a:lnTo>
                  <a:lnTo>
                    <a:pt x="1351453" y="52294"/>
                  </a:lnTo>
                  <a:lnTo>
                    <a:pt x="1351663" y="51528"/>
                  </a:lnTo>
                  <a:lnTo>
                    <a:pt x="1352000" y="50946"/>
                  </a:lnTo>
                  <a:lnTo>
                    <a:pt x="1352437" y="50496"/>
                  </a:lnTo>
                  <a:lnTo>
                    <a:pt x="1352940" y="50132"/>
                  </a:lnTo>
                  <a:lnTo>
                    <a:pt x="1353655" y="50223"/>
                  </a:lnTo>
                  <a:lnTo>
                    <a:pt x="1354267" y="50367"/>
                  </a:lnTo>
                  <a:lnTo>
                    <a:pt x="1356546" y="53783"/>
                  </a:lnTo>
                  <a:lnTo>
                    <a:pt x="1357335" y="54583"/>
                  </a:lnTo>
                  <a:lnTo>
                    <a:pt x="1367229" y="60924"/>
                  </a:lnTo>
                  <a:lnTo>
                    <a:pt x="1367989" y="61126"/>
                  </a:lnTo>
                  <a:lnTo>
                    <a:pt x="1368980" y="61283"/>
                  </a:lnTo>
                  <a:lnTo>
                    <a:pt x="1370681" y="61081"/>
                  </a:lnTo>
                  <a:lnTo>
                    <a:pt x="1372545" y="61213"/>
                  </a:lnTo>
                  <a:lnTo>
                    <a:pt x="1375721" y="60412"/>
                  </a:lnTo>
                  <a:lnTo>
                    <a:pt x="1376459" y="59983"/>
                  </a:lnTo>
                  <a:lnTo>
                    <a:pt x="1377918" y="58802"/>
                  </a:lnTo>
                  <a:lnTo>
                    <a:pt x="1378456" y="58450"/>
                  </a:lnTo>
                  <a:lnTo>
                    <a:pt x="1379395" y="58312"/>
                  </a:lnTo>
                  <a:lnTo>
                    <a:pt x="1380668" y="58399"/>
                  </a:lnTo>
                  <a:lnTo>
                    <a:pt x="1383090" y="59010"/>
                  </a:lnTo>
                  <a:lnTo>
                    <a:pt x="1385267" y="59869"/>
                  </a:lnTo>
                  <a:lnTo>
                    <a:pt x="1387915" y="61809"/>
                  </a:lnTo>
                  <a:lnTo>
                    <a:pt x="1388982" y="62184"/>
                  </a:lnTo>
                  <a:lnTo>
                    <a:pt x="1395149" y="63533"/>
                  </a:lnTo>
                  <a:lnTo>
                    <a:pt x="1395573" y="63752"/>
                  </a:lnTo>
                  <a:lnTo>
                    <a:pt x="1396175" y="63992"/>
                  </a:lnTo>
                  <a:lnTo>
                    <a:pt x="1402416" y="64845"/>
                  </a:lnTo>
                  <a:lnTo>
                    <a:pt x="1403442" y="65181"/>
                  </a:lnTo>
                  <a:lnTo>
                    <a:pt x="1404038" y="65522"/>
                  </a:lnTo>
                  <a:lnTo>
                    <a:pt x="1405104" y="66337"/>
                  </a:lnTo>
                  <a:lnTo>
                    <a:pt x="1405838" y="66598"/>
                  </a:lnTo>
                  <a:lnTo>
                    <a:pt x="1406721" y="66686"/>
                  </a:lnTo>
                  <a:lnTo>
                    <a:pt x="1407930" y="66396"/>
                  </a:lnTo>
                  <a:lnTo>
                    <a:pt x="1409817" y="65204"/>
                  </a:lnTo>
                  <a:lnTo>
                    <a:pt x="1412892" y="61504"/>
                  </a:lnTo>
                  <a:lnTo>
                    <a:pt x="1413976" y="61242"/>
                  </a:lnTo>
                  <a:lnTo>
                    <a:pt x="1414443" y="61037"/>
                  </a:lnTo>
                  <a:lnTo>
                    <a:pt x="1415035" y="60436"/>
                  </a:lnTo>
                  <a:lnTo>
                    <a:pt x="1415735" y="59530"/>
                  </a:lnTo>
                  <a:lnTo>
                    <a:pt x="1416465" y="58083"/>
                  </a:lnTo>
                  <a:lnTo>
                    <a:pt x="1418204" y="56102"/>
                  </a:lnTo>
                  <a:lnTo>
                    <a:pt x="1421013" y="56393"/>
                  </a:lnTo>
                  <a:lnTo>
                    <a:pt x="1422613" y="56857"/>
                  </a:lnTo>
                  <a:lnTo>
                    <a:pt x="1431888" y="56082"/>
                  </a:lnTo>
                  <a:lnTo>
                    <a:pt x="1433263" y="56189"/>
                  </a:lnTo>
                  <a:lnTo>
                    <a:pt x="1436329" y="57750"/>
                  </a:lnTo>
                  <a:lnTo>
                    <a:pt x="1439732" y="56658"/>
                  </a:lnTo>
                  <a:lnTo>
                    <a:pt x="1450999" y="50262"/>
                  </a:lnTo>
                  <a:lnTo>
                    <a:pt x="1455352" y="47533"/>
                  </a:lnTo>
                  <a:lnTo>
                    <a:pt x="1457564" y="51689"/>
                  </a:lnTo>
                  <a:lnTo>
                    <a:pt x="1461009" y="51869"/>
                  </a:lnTo>
                  <a:lnTo>
                    <a:pt x="1461500" y="54439"/>
                  </a:lnTo>
                  <a:lnTo>
                    <a:pt x="1461547" y="61462"/>
                  </a:lnTo>
                  <a:lnTo>
                    <a:pt x="1462173" y="64442"/>
                  </a:lnTo>
                  <a:lnTo>
                    <a:pt x="1461073" y="70888"/>
                  </a:lnTo>
                  <a:lnTo>
                    <a:pt x="1454993" y="88729"/>
                  </a:lnTo>
                  <a:lnTo>
                    <a:pt x="1453945" y="94343"/>
                  </a:lnTo>
                  <a:lnTo>
                    <a:pt x="1453603" y="105547"/>
                  </a:lnTo>
                  <a:lnTo>
                    <a:pt x="1454112" y="108078"/>
                  </a:lnTo>
                  <a:lnTo>
                    <a:pt x="1457374" y="113437"/>
                  </a:lnTo>
                  <a:lnTo>
                    <a:pt x="1458072" y="115816"/>
                  </a:lnTo>
                  <a:lnTo>
                    <a:pt x="1457777" y="116521"/>
                  </a:lnTo>
                  <a:lnTo>
                    <a:pt x="1456344" y="118848"/>
                  </a:lnTo>
                  <a:lnTo>
                    <a:pt x="1455824" y="119969"/>
                  </a:lnTo>
                  <a:lnTo>
                    <a:pt x="1455667" y="121279"/>
                  </a:lnTo>
                  <a:lnTo>
                    <a:pt x="1455647" y="122828"/>
                  </a:lnTo>
                  <a:lnTo>
                    <a:pt x="1455386" y="124380"/>
                  </a:lnTo>
                  <a:lnTo>
                    <a:pt x="1452677" y="128143"/>
                  </a:lnTo>
                  <a:lnTo>
                    <a:pt x="1452066" y="130952"/>
                  </a:lnTo>
                  <a:lnTo>
                    <a:pt x="1452240" y="136639"/>
                  </a:lnTo>
                  <a:lnTo>
                    <a:pt x="1450884" y="141889"/>
                  </a:lnTo>
                  <a:lnTo>
                    <a:pt x="1447654" y="145146"/>
                  </a:lnTo>
                  <a:lnTo>
                    <a:pt x="1439918" y="150134"/>
                  </a:lnTo>
                  <a:lnTo>
                    <a:pt x="1433658" y="156607"/>
                  </a:lnTo>
                  <a:lnTo>
                    <a:pt x="1430492" y="160770"/>
                  </a:lnTo>
                  <a:lnTo>
                    <a:pt x="1428053" y="165323"/>
                  </a:lnTo>
                  <a:lnTo>
                    <a:pt x="1427485" y="166835"/>
                  </a:lnTo>
                  <a:lnTo>
                    <a:pt x="1427225" y="167945"/>
                  </a:lnTo>
                  <a:lnTo>
                    <a:pt x="1427268" y="174071"/>
                  </a:lnTo>
                  <a:lnTo>
                    <a:pt x="1427097" y="175572"/>
                  </a:lnTo>
                  <a:lnTo>
                    <a:pt x="1426533" y="175975"/>
                  </a:lnTo>
                  <a:lnTo>
                    <a:pt x="1424354" y="176369"/>
                  </a:lnTo>
                  <a:lnTo>
                    <a:pt x="1423787" y="176792"/>
                  </a:lnTo>
                  <a:lnTo>
                    <a:pt x="1423208" y="178151"/>
                  </a:lnTo>
                  <a:lnTo>
                    <a:pt x="1416916" y="185806"/>
                  </a:lnTo>
                  <a:lnTo>
                    <a:pt x="1413838" y="190512"/>
                  </a:lnTo>
                  <a:lnTo>
                    <a:pt x="1411809" y="195693"/>
                  </a:lnTo>
                  <a:lnTo>
                    <a:pt x="1411974" y="200804"/>
                  </a:lnTo>
                  <a:lnTo>
                    <a:pt x="1413394" y="203903"/>
                  </a:lnTo>
                  <a:lnTo>
                    <a:pt x="1413446" y="205754"/>
                  </a:lnTo>
                  <a:lnTo>
                    <a:pt x="1412033" y="207557"/>
                  </a:lnTo>
                  <a:lnTo>
                    <a:pt x="1411372" y="209031"/>
                  </a:lnTo>
                  <a:lnTo>
                    <a:pt x="1411079" y="211514"/>
                  </a:lnTo>
                  <a:lnTo>
                    <a:pt x="1411036" y="213941"/>
                  </a:lnTo>
                  <a:lnTo>
                    <a:pt x="1411163" y="215136"/>
                  </a:lnTo>
                  <a:lnTo>
                    <a:pt x="1409452" y="217450"/>
                  </a:lnTo>
                  <a:lnTo>
                    <a:pt x="1407580" y="223151"/>
                  </a:lnTo>
                  <a:lnTo>
                    <a:pt x="1405125" y="226667"/>
                  </a:lnTo>
                  <a:lnTo>
                    <a:pt x="1404560" y="228006"/>
                  </a:lnTo>
                  <a:lnTo>
                    <a:pt x="1403846" y="230764"/>
                  </a:lnTo>
                  <a:lnTo>
                    <a:pt x="1403842" y="231432"/>
                  </a:lnTo>
                  <a:lnTo>
                    <a:pt x="1404144" y="232730"/>
                  </a:lnTo>
                  <a:lnTo>
                    <a:pt x="1404145" y="233528"/>
                  </a:lnTo>
                  <a:lnTo>
                    <a:pt x="1403775" y="234307"/>
                  </a:lnTo>
                  <a:lnTo>
                    <a:pt x="1402526" y="235523"/>
                  </a:lnTo>
                  <a:lnTo>
                    <a:pt x="1402123" y="236393"/>
                  </a:lnTo>
                  <a:lnTo>
                    <a:pt x="1401858" y="239570"/>
                  </a:lnTo>
                  <a:lnTo>
                    <a:pt x="1402074" y="241685"/>
                  </a:lnTo>
                  <a:lnTo>
                    <a:pt x="1401590" y="243619"/>
                  </a:lnTo>
                  <a:lnTo>
                    <a:pt x="1398014" y="247994"/>
                  </a:lnTo>
                  <a:lnTo>
                    <a:pt x="1397047" y="250236"/>
                  </a:lnTo>
                  <a:lnTo>
                    <a:pt x="1396351" y="252512"/>
                  </a:lnTo>
                  <a:lnTo>
                    <a:pt x="1395999" y="254371"/>
                  </a:lnTo>
                  <a:lnTo>
                    <a:pt x="1395849" y="259753"/>
                  </a:lnTo>
                  <a:lnTo>
                    <a:pt x="1395200" y="260831"/>
                  </a:lnTo>
                  <a:lnTo>
                    <a:pt x="1393331" y="262536"/>
                  </a:lnTo>
                  <a:lnTo>
                    <a:pt x="1392866" y="263332"/>
                  </a:lnTo>
                  <a:lnTo>
                    <a:pt x="1391648" y="268990"/>
                  </a:lnTo>
                  <a:lnTo>
                    <a:pt x="1390699" y="271828"/>
                  </a:lnTo>
                  <a:lnTo>
                    <a:pt x="1389491" y="274148"/>
                  </a:lnTo>
                  <a:lnTo>
                    <a:pt x="1384650" y="279123"/>
                  </a:lnTo>
                  <a:lnTo>
                    <a:pt x="1383835" y="280905"/>
                  </a:lnTo>
                  <a:lnTo>
                    <a:pt x="1383344" y="281600"/>
                  </a:lnTo>
                  <a:lnTo>
                    <a:pt x="1381420" y="283588"/>
                  </a:lnTo>
                  <a:lnTo>
                    <a:pt x="1380830" y="284966"/>
                  </a:lnTo>
                  <a:lnTo>
                    <a:pt x="1380682" y="286363"/>
                  </a:lnTo>
                  <a:lnTo>
                    <a:pt x="1380691" y="289950"/>
                  </a:lnTo>
                  <a:lnTo>
                    <a:pt x="1379276" y="297061"/>
                  </a:lnTo>
                  <a:lnTo>
                    <a:pt x="1376728" y="302704"/>
                  </a:lnTo>
                  <a:lnTo>
                    <a:pt x="1369208" y="312449"/>
                  </a:lnTo>
                  <a:lnTo>
                    <a:pt x="1369599" y="316228"/>
                  </a:lnTo>
                  <a:lnTo>
                    <a:pt x="1367204" y="320830"/>
                  </a:lnTo>
                  <a:lnTo>
                    <a:pt x="1361133" y="328445"/>
                  </a:lnTo>
                  <a:lnTo>
                    <a:pt x="1360007" y="330575"/>
                  </a:lnTo>
                  <a:lnTo>
                    <a:pt x="1358535" y="334564"/>
                  </a:lnTo>
                  <a:lnTo>
                    <a:pt x="1355066" y="338614"/>
                  </a:lnTo>
                  <a:lnTo>
                    <a:pt x="1353811" y="341120"/>
                  </a:lnTo>
                  <a:lnTo>
                    <a:pt x="1349839" y="351272"/>
                  </a:lnTo>
                  <a:lnTo>
                    <a:pt x="1348032" y="358590"/>
                  </a:lnTo>
                  <a:lnTo>
                    <a:pt x="1346530" y="360798"/>
                  </a:lnTo>
                  <a:lnTo>
                    <a:pt x="1346774" y="361333"/>
                  </a:lnTo>
                  <a:lnTo>
                    <a:pt x="1342515" y="371119"/>
                  </a:lnTo>
                  <a:lnTo>
                    <a:pt x="1343458" y="373453"/>
                  </a:lnTo>
                  <a:lnTo>
                    <a:pt x="1342142" y="384438"/>
                  </a:lnTo>
                  <a:lnTo>
                    <a:pt x="1343693" y="389953"/>
                  </a:lnTo>
                  <a:lnTo>
                    <a:pt x="1344331" y="390972"/>
                  </a:lnTo>
                  <a:lnTo>
                    <a:pt x="1345107" y="391821"/>
                  </a:lnTo>
                  <a:lnTo>
                    <a:pt x="1346226" y="392672"/>
                  </a:lnTo>
                  <a:lnTo>
                    <a:pt x="1347304" y="392914"/>
                  </a:lnTo>
                  <a:lnTo>
                    <a:pt x="1347940" y="391963"/>
                  </a:lnTo>
                  <a:lnTo>
                    <a:pt x="1348370" y="391561"/>
                  </a:lnTo>
                  <a:lnTo>
                    <a:pt x="1349038" y="392198"/>
                  </a:lnTo>
                  <a:lnTo>
                    <a:pt x="1349615" y="393456"/>
                  </a:lnTo>
                  <a:lnTo>
                    <a:pt x="1349705" y="394924"/>
                  </a:lnTo>
                  <a:lnTo>
                    <a:pt x="1349080" y="397598"/>
                  </a:lnTo>
                  <a:lnTo>
                    <a:pt x="1348654" y="398648"/>
                  </a:lnTo>
                  <a:lnTo>
                    <a:pt x="1348046" y="399710"/>
                  </a:lnTo>
                  <a:lnTo>
                    <a:pt x="1345695" y="401393"/>
                  </a:lnTo>
                  <a:lnTo>
                    <a:pt x="1343153" y="405361"/>
                  </a:lnTo>
                  <a:lnTo>
                    <a:pt x="1341600" y="410027"/>
                  </a:lnTo>
                  <a:lnTo>
                    <a:pt x="1341883" y="412270"/>
                  </a:lnTo>
                  <a:lnTo>
                    <a:pt x="1343059" y="413134"/>
                  </a:lnTo>
                  <a:lnTo>
                    <a:pt x="1343186" y="414338"/>
                  </a:lnTo>
                  <a:lnTo>
                    <a:pt x="1342662" y="416451"/>
                  </a:lnTo>
                  <a:lnTo>
                    <a:pt x="1340448" y="417792"/>
                  </a:lnTo>
                  <a:lnTo>
                    <a:pt x="1336205" y="421345"/>
                  </a:lnTo>
                  <a:lnTo>
                    <a:pt x="1332188" y="426460"/>
                  </a:lnTo>
                  <a:lnTo>
                    <a:pt x="1331295" y="430721"/>
                  </a:lnTo>
                  <a:lnTo>
                    <a:pt x="1328300" y="435660"/>
                  </a:lnTo>
                  <a:lnTo>
                    <a:pt x="1329089" y="437821"/>
                  </a:lnTo>
                  <a:lnTo>
                    <a:pt x="1328334" y="446203"/>
                  </a:lnTo>
                  <a:lnTo>
                    <a:pt x="1322562" y="451339"/>
                  </a:lnTo>
                  <a:lnTo>
                    <a:pt x="1320323" y="454839"/>
                  </a:lnTo>
                  <a:lnTo>
                    <a:pt x="1319608" y="458080"/>
                  </a:lnTo>
                  <a:lnTo>
                    <a:pt x="1321136" y="460676"/>
                  </a:lnTo>
                  <a:lnTo>
                    <a:pt x="1321253" y="462874"/>
                  </a:lnTo>
                  <a:lnTo>
                    <a:pt x="1321245" y="463880"/>
                  </a:lnTo>
                  <a:lnTo>
                    <a:pt x="1320159" y="466389"/>
                  </a:lnTo>
                  <a:lnTo>
                    <a:pt x="1316619" y="468838"/>
                  </a:lnTo>
                  <a:lnTo>
                    <a:pt x="1312833" y="471750"/>
                  </a:lnTo>
                  <a:lnTo>
                    <a:pt x="1308663" y="475942"/>
                  </a:lnTo>
                  <a:lnTo>
                    <a:pt x="1308469" y="479937"/>
                  </a:lnTo>
                  <a:lnTo>
                    <a:pt x="1306470" y="482970"/>
                  </a:lnTo>
                  <a:lnTo>
                    <a:pt x="1307327" y="485625"/>
                  </a:lnTo>
                  <a:lnTo>
                    <a:pt x="1305317" y="486811"/>
                  </a:lnTo>
                  <a:lnTo>
                    <a:pt x="1302786" y="489087"/>
                  </a:lnTo>
                  <a:lnTo>
                    <a:pt x="1299608" y="492266"/>
                  </a:lnTo>
                  <a:lnTo>
                    <a:pt x="1300869" y="494483"/>
                  </a:lnTo>
                  <a:lnTo>
                    <a:pt x="1300239" y="496229"/>
                  </a:lnTo>
                  <a:lnTo>
                    <a:pt x="1297037" y="498567"/>
                  </a:lnTo>
                  <a:lnTo>
                    <a:pt x="1292828" y="502925"/>
                  </a:lnTo>
                  <a:lnTo>
                    <a:pt x="1291264" y="507206"/>
                  </a:lnTo>
                  <a:lnTo>
                    <a:pt x="1292045" y="509347"/>
                  </a:lnTo>
                  <a:lnTo>
                    <a:pt x="1288312" y="510931"/>
                  </a:lnTo>
                  <a:lnTo>
                    <a:pt x="1285280" y="513897"/>
                  </a:lnTo>
                  <a:lnTo>
                    <a:pt x="1281821" y="515732"/>
                  </a:lnTo>
                  <a:lnTo>
                    <a:pt x="1274990" y="520220"/>
                  </a:lnTo>
                  <a:lnTo>
                    <a:pt x="1266097" y="531704"/>
                  </a:lnTo>
                  <a:lnTo>
                    <a:pt x="1266434" y="535451"/>
                  </a:lnTo>
                  <a:lnTo>
                    <a:pt x="1262985" y="538257"/>
                  </a:lnTo>
                  <a:lnTo>
                    <a:pt x="1261710" y="540523"/>
                  </a:lnTo>
                  <a:lnTo>
                    <a:pt x="1260719" y="543094"/>
                  </a:lnTo>
                  <a:lnTo>
                    <a:pt x="1259599" y="546266"/>
                  </a:lnTo>
                  <a:lnTo>
                    <a:pt x="1259987" y="548377"/>
                  </a:lnTo>
                  <a:lnTo>
                    <a:pt x="1261854" y="549446"/>
                  </a:lnTo>
                  <a:lnTo>
                    <a:pt x="1262584" y="551372"/>
                  </a:lnTo>
                  <a:lnTo>
                    <a:pt x="1264451" y="552881"/>
                  </a:lnTo>
                  <a:lnTo>
                    <a:pt x="1264656" y="554672"/>
                  </a:lnTo>
                  <a:lnTo>
                    <a:pt x="1263004" y="556082"/>
                  </a:lnTo>
                  <a:lnTo>
                    <a:pt x="1261609" y="557737"/>
                  </a:lnTo>
                  <a:lnTo>
                    <a:pt x="1260608" y="559362"/>
                  </a:lnTo>
                  <a:lnTo>
                    <a:pt x="1259714" y="560421"/>
                  </a:lnTo>
                  <a:lnTo>
                    <a:pt x="1258625" y="561929"/>
                  </a:lnTo>
                  <a:lnTo>
                    <a:pt x="1258225" y="563550"/>
                  </a:lnTo>
                  <a:lnTo>
                    <a:pt x="1258049" y="565930"/>
                  </a:lnTo>
                  <a:lnTo>
                    <a:pt x="1259387" y="566388"/>
                  </a:lnTo>
                  <a:lnTo>
                    <a:pt x="1260778" y="567502"/>
                  </a:lnTo>
                  <a:lnTo>
                    <a:pt x="1260366" y="568338"/>
                  </a:lnTo>
                  <a:lnTo>
                    <a:pt x="1259884" y="568798"/>
                  </a:lnTo>
                  <a:lnTo>
                    <a:pt x="1259363" y="569187"/>
                  </a:lnTo>
                  <a:lnTo>
                    <a:pt x="1258864" y="569901"/>
                  </a:lnTo>
                  <a:lnTo>
                    <a:pt x="1258135" y="571481"/>
                  </a:lnTo>
                  <a:lnTo>
                    <a:pt x="1257515" y="573359"/>
                  </a:lnTo>
                  <a:lnTo>
                    <a:pt x="1256126" y="575610"/>
                  </a:lnTo>
                  <a:lnTo>
                    <a:pt x="1255175" y="578344"/>
                  </a:lnTo>
                  <a:lnTo>
                    <a:pt x="1254901" y="580587"/>
                  </a:lnTo>
                  <a:lnTo>
                    <a:pt x="1256523" y="582778"/>
                  </a:lnTo>
                  <a:lnTo>
                    <a:pt x="1240844" y="586496"/>
                  </a:lnTo>
                  <a:lnTo>
                    <a:pt x="1235086" y="588937"/>
                  </a:lnTo>
                  <a:lnTo>
                    <a:pt x="1227845" y="593672"/>
                  </a:lnTo>
                  <a:lnTo>
                    <a:pt x="1226259" y="597274"/>
                  </a:lnTo>
                  <a:lnTo>
                    <a:pt x="1223826" y="597605"/>
                  </a:lnTo>
                  <a:lnTo>
                    <a:pt x="1220535" y="598761"/>
                  </a:lnTo>
                  <a:lnTo>
                    <a:pt x="1217334" y="601383"/>
                  </a:lnTo>
                  <a:lnTo>
                    <a:pt x="1214865" y="603884"/>
                  </a:lnTo>
                  <a:lnTo>
                    <a:pt x="1214026" y="605923"/>
                  </a:lnTo>
                  <a:lnTo>
                    <a:pt x="1215363" y="608432"/>
                  </a:lnTo>
                  <a:lnTo>
                    <a:pt x="1216776" y="610064"/>
                  </a:lnTo>
                  <a:lnTo>
                    <a:pt x="1215309" y="609927"/>
                  </a:lnTo>
                  <a:lnTo>
                    <a:pt x="1214991" y="609608"/>
                  </a:lnTo>
                  <a:lnTo>
                    <a:pt x="1214328" y="608353"/>
                  </a:lnTo>
                  <a:lnTo>
                    <a:pt x="1214030" y="607919"/>
                  </a:lnTo>
                  <a:lnTo>
                    <a:pt x="1213554" y="607746"/>
                  </a:lnTo>
                  <a:lnTo>
                    <a:pt x="1212377" y="607774"/>
                  </a:lnTo>
                  <a:lnTo>
                    <a:pt x="1211913" y="607582"/>
                  </a:lnTo>
                  <a:lnTo>
                    <a:pt x="1209598" y="604884"/>
                  </a:lnTo>
                  <a:lnTo>
                    <a:pt x="1208753" y="604374"/>
                  </a:lnTo>
                  <a:lnTo>
                    <a:pt x="1208533" y="604725"/>
                  </a:lnTo>
                  <a:lnTo>
                    <a:pt x="1206267" y="606137"/>
                  </a:lnTo>
                  <a:lnTo>
                    <a:pt x="1205398" y="606547"/>
                  </a:lnTo>
                  <a:lnTo>
                    <a:pt x="1199946" y="607487"/>
                  </a:lnTo>
                  <a:lnTo>
                    <a:pt x="1202299" y="610232"/>
                  </a:lnTo>
                  <a:lnTo>
                    <a:pt x="1202831" y="610649"/>
                  </a:lnTo>
                  <a:lnTo>
                    <a:pt x="1210795" y="611914"/>
                  </a:lnTo>
                  <a:lnTo>
                    <a:pt x="1211879" y="612376"/>
                  </a:lnTo>
                  <a:lnTo>
                    <a:pt x="1213072" y="613178"/>
                  </a:lnTo>
                  <a:lnTo>
                    <a:pt x="1213772" y="613902"/>
                  </a:lnTo>
                  <a:lnTo>
                    <a:pt x="1213412" y="614135"/>
                  </a:lnTo>
                  <a:lnTo>
                    <a:pt x="1212899" y="614644"/>
                  </a:lnTo>
                  <a:lnTo>
                    <a:pt x="1212257" y="617441"/>
                  </a:lnTo>
                  <a:lnTo>
                    <a:pt x="1211609" y="618422"/>
                  </a:lnTo>
                  <a:lnTo>
                    <a:pt x="1210467" y="618562"/>
                  </a:lnTo>
                  <a:lnTo>
                    <a:pt x="1207922" y="617738"/>
                  </a:lnTo>
                  <a:lnTo>
                    <a:pt x="1206768" y="618102"/>
                  </a:lnTo>
                  <a:lnTo>
                    <a:pt x="1205583" y="619320"/>
                  </a:lnTo>
                  <a:lnTo>
                    <a:pt x="1205077" y="619991"/>
                  </a:lnTo>
                  <a:lnTo>
                    <a:pt x="1204464" y="620367"/>
                  </a:lnTo>
                  <a:lnTo>
                    <a:pt x="1202977" y="620656"/>
                  </a:lnTo>
                  <a:lnTo>
                    <a:pt x="1197873" y="618678"/>
                  </a:lnTo>
                  <a:lnTo>
                    <a:pt x="1189673" y="619162"/>
                  </a:lnTo>
                  <a:lnTo>
                    <a:pt x="1184022" y="620525"/>
                  </a:lnTo>
                  <a:lnTo>
                    <a:pt x="1177134" y="622906"/>
                  </a:lnTo>
                  <a:lnTo>
                    <a:pt x="1174773" y="624352"/>
                  </a:lnTo>
                  <a:lnTo>
                    <a:pt x="1172221" y="625154"/>
                  </a:lnTo>
                  <a:lnTo>
                    <a:pt x="1167907" y="628265"/>
                  </a:lnTo>
                  <a:lnTo>
                    <a:pt x="1167806" y="631635"/>
                  </a:lnTo>
                  <a:lnTo>
                    <a:pt x="1165869" y="632984"/>
                  </a:lnTo>
                  <a:lnTo>
                    <a:pt x="1163945" y="634491"/>
                  </a:lnTo>
                  <a:lnTo>
                    <a:pt x="1161190" y="635566"/>
                  </a:lnTo>
                  <a:lnTo>
                    <a:pt x="1159677" y="637305"/>
                  </a:lnTo>
                  <a:lnTo>
                    <a:pt x="1159029" y="640103"/>
                  </a:lnTo>
                  <a:lnTo>
                    <a:pt x="1158402" y="642750"/>
                  </a:lnTo>
                  <a:lnTo>
                    <a:pt x="1156836" y="643106"/>
                  </a:lnTo>
                  <a:lnTo>
                    <a:pt x="1154865" y="644005"/>
                  </a:lnTo>
                  <a:lnTo>
                    <a:pt x="1152038" y="646394"/>
                  </a:lnTo>
                  <a:lnTo>
                    <a:pt x="1150641" y="647646"/>
                  </a:lnTo>
                  <a:lnTo>
                    <a:pt x="1149999" y="649155"/>
                  </a:lnTo>
                  <a:lnTo>
                    <a:pt x="1149556" y="650931"/>
                  </a:lnTo>
                  <a:lnTo>
                    <a:pt x="1147703" y="653687"/>
                  </a:lnTo>
                  <a:lnTo>
                    <a:pt x="1146308" y="657986"/>
                  </a:lnTo>
                  <a:lnTo>
                    <a:pt x="1144757" y="659579"/>
                  </a:lnTo>
                  <a:lnTo>
                    <a:pt x="1143850" y="661497"/>
                  </a:lnTo>
                  <a:lnTo>
                    <a:pt x="1143097" y="663665"/>
                  </a:lnTo>
                  <a:lnTo>
                    <a:pt x="1141299" y="665490"/>
                  </a:lnTo>
                  <a:lnTo>
                    <a:pt x="1138700" y="666588"/>
                  </a:lnTo>
                  <a:lnTo>
                    <a:pt x="1135928" y="669490"/>
                  </a:lnTo>
                  <a:lnTo>
                    <a:pt x="1134869" y="672065"/>
                  </a:lnTo>
                  <a:lnTo>
                    <a:pt x="1135846" y="674518"/>
                  </a:lnTo>
                  <a:lnTo>
                    <a:pt x="1134889" y="675653"/>
                  </a:lnTo>
                  <a:lnTo>
                    <a:pt x="1130266" y="678482"/>
                  </a:lnTo>
                  <a:lnTo>
                    <a:pt x="1128472" y="679254"/>
                  </a:lnTo>
                  <a:lnTo>
                    <a:pt x="1128710" y="677918"/>
                  </a:lnTo>
                  <a:lnTo>
                    <a:pt x="1130781" y="676429"/>
                  </a:lnTo>
                  <a:lnTo>
                    <a:pt x="1132239" y="673309"/>
                  </a:lnTo>
                  <a:lnTo>
                    <a:pt x="1129979" y="670796"/>
                  </a:lnTo>
                  <a:lnTo>
                    <a:pt x="1127058" y="671994"/>
                  </a:lnTo>
                  <a:lnTo>
                    <a:pt x="1122466" y="675316"/>
                  </a:lnTo>
                  <a:lnTo>
                    <a:pt x="1122197" y="676238"/>
                  </a:lnTo>
                  <a:lnTo>
                    <a:pt x="1123634" y="678659"/>
                  </a:lnTo>
                  <a:lnTo>
                    <a:pt x="1122162" y="678810"/>
                  </a:lnTo>
                  <a:lnTo>
                    <a:pt x="1120650" y="678990"/>
                  </a:lnTo>
                  <a:lnTo>
                    <a:pt x="1120542" y="680477"/>
                  </a:lnTo>
                  <a:lnTo>
                    <a:pt x="1121092" y="681855"/>
                  </a:lnTo>
                  <a:lnTo>
                    <a:pt x="1121924" y="682530"/>
                  </a:lnTo>
                  <a:lnTo>
                    <a:pt x="1123391" y="683202"/>
                  </a:lnTo>
                  <a:lnTo>
                    <a:pt x="1125145" y="681666"/>
                  </a:lnTo>
                  <a:lnTo>
                    <a:pt x="1126087" y="680533"/>
                  </a:lnTo>
                  <a:lnTo>
                    <a:pt x="1127020" y="681224"/>
                  </a:lnTo>
                  <a:lnTo>
                    <a:pt x="1126547" y="683294"/>
                  </a:lnTo>
                  <a:lnTo>
                    <a:pt x="1124773" y="684934"/>
                  </a:lnTo>
                  <a:lnTo>
                    <a:pt x="1123913" y="687368"/>
                  </a:lnTo>
                  <a:lnTo>
                    <a:pt x="1120338" y="690213"/>
                  </a:lnTo>
                  <a:lnTo>
                    <a:pt x="1118730" y="692095"/>
                  </a:lnTo>
                  <a:lnTo>
                    <a:pt x="1119242" y="693361"/>
                  </a:lnTo>
                  <a:lnTo>
                    <a:pt x="1118952" y="694386"/>
                  </a:lnTo>
                  <a:lnTo>
                    <a:pt x="1117478" y="695538"/>
                  </a:lnTo>
                  <a:lnTo>
                    <a:pt x="1117550" y="697484"/>
                  </a:lnTo>
                  <a:lnTo>
                    <a:pt x="1117875" y="698611"/>
                  </a:lnTo>
                  <a:lnTo>
                    <a:pt x="1117145" y="699135"/>
                  </a:lnTo>
                  <a:lnTo>
                    <a:pt x="1115631" y="699315"/>
                  </a:lnTo>
                  <a:lnTo>
                    <a:pt x="1115789" y="701330"/>
                  </a:lnTo>
                  <a:lnTo>
                    <a:pt x="1115412" y="702000"/>
                  </a:lnTo>
                  <a:lnTo>
                    <a:pt x="1115148" y="702839"/>
                  </a:lnTo>
                  <a:lnTo>
                    <a:pt x="1114520" y="703535"/>
                  </a:lnTo>
                  <a:lnTo>
                    <a:pt x="1113372" y="704034"/>
                  </a:lnTo>
                  <a:lnTo>
                    <a:pt x="1112564" y="704135"/>
                  </a:lnTo>
                  <a:lnTo>
                    <a:pt x="1110417" y="703720"/>
                  </a:lnTo>
                  <a:lnTo>
                    <a:pt x="1109677" y="703982"/>
                  </a:lnTo>
                  <a:lnTo>
                    <a:pt x="1107948" y="703099"/>
                  </a:lnTo>
                  <a:lnTo>
                    <a:pt x="1106794" y="704199"/>
                  </a:lnTo>
                  <a:lnTo>
                    <a:pt x="1105537" y="704859"/>
                  </a:lnTo>
                  <a:lnTo>
                    <a:pt x="1103096" y="704893"/>
                  </a:lnTo>
                  <a:lnTo>
                    <a:pt x="1101932" y="704222"/>
                  </a:lnTo>
                  <a:lnTo>
                    <a:pt x="1098894" y="705666"/>
                  </a:lnTo>
                  <a:lnTo>
                    <a:pt x="1097181" y="705287"/>
                  </a:lnTo>
                  <a:lnTo>
                    <a:pt x="1096340" y="703263"/>
                  </a:lnTo>
                  <a:lnTo>
                    <a:pt x="1095878" y="699808"/>
                  </a:lnTo>
                  <a:lnTo>
                    <a:pt x="1093979" y="701340"/>
                  </a:lnTo>
                  <a:lnTo>
                    <a:pt x="1093141" y="703837"/>
                  </a:lnTo>
                  <a:lnTo>
                    <a:pt x="1093509" y="706324"/>
                  </a:lnTo>
                  <a:lnTo>
                    <a:pt x="1095286" y="707794"/>
                  </a:lnTo>
                  <a:lnTo>
                    <a:pt x="1094626" y="708701"/>
                  </a:lnTo>
                  <a:lnTo>
                    <a:pt x="1093859" y="709344"/>
                  </a:lnTo>
                  <a:lnTo>
                    <a:pt x="1092992" y="709737"/>
                  </a:lnTo>
                  <a:lnTo>
                    <a:pt x="1092000" y="709897"/>
                  </a:lnTo>
                  <a:lnTo>
                    <a:pt x="1091854" y="710774"/>
                  </a:lnTo>
                  <a:lnTo>
                    <a:pt x="1094431" y="710813"/>
                  </a:lnTo>
                  <a:lnTo>
                    <a:pt x="1098532" y="707031"/>
                  </a:lnTo>
                  <a:lnTo>
                    <a:pt x="1100445" y="707023"/>
                  </a:lnTo>
                  <a:lnTo>
                    <a:pt x="1101391" y="708254"/>
                  </a:lnTo>
                  <a:lnTo>
                    <a:pt x="1099611" y="711617"/>
                  </a:lnTo>
                  <a:lnTo>
                    <a:pt x="1098204" y="715357"/>
                  </a:lnTo>
                  <a:lnTo>
                    <a:pt x="1098336" y="716989"/>
                  </a:lnTo>
                  <a:lnTo>
                    <a:pt x="1100035" y="715768"/>
                  </a:lnTo>
                  <a:lnTo>
                    <a:pt x="1101211" y="713922"/>
                  </a:lnTo>
                  <a:lnTo>
                    <a:pt x="1102737" y="710195"/>
                  </a:lnTo>
                  <a:lnTo>
                    <a:pt x="1103801" y="713702"/>
                  </a:lnTo>
                  <a:lnTo>
                    <a:pt x="1100672" y="719852"/>
                  </a:lnTo>
                  <a:lnTo>
                    <a:pt x="1098850" y="722885"/>
                  </a:lnTo>
                  <a:lnTo>
                    <a:pt x="1097897" y="726316"/>
                  </a:lnTo>
                  <a:lnTo>
                    <a:pt x="1097639" y="727069"/>
                  </a:lnTo>
                  <a:lnTo>
                    <a:pt x="1098196" y="728461"/>
                  </a:lnTo>
                  <a:lnTo>
                    <a:pt x="1098582" y="729924"/>
                  </a:lnTo>
                  <a:lnTo>
                    <a:pt x="1098299" y="731294"/>
                  </a:lnTo>
                  <a:lnTo>
                    <a:pt x="1096909" y="734178"/>
                  </a:lnTo>
                  <a:lnTo>
                    <a:pt x="1095525" y="739804"/>
                  </a:lnTo>
                  <a:lnTo>
                    <a:pt x="1094070" y="740171"/>
                  </a:lnTo>
                  <a:lnTo>
                    <a:pt x="1092793" y="739676"/>
                  </a:lnTo>
                  <a:lnTo>
                    <a:pt x="1091434" y="739576"/>
                  </a:lnTo>
                  <a:lnTo>
                    <a:pt x="1089703" y="741164"/>
                  </a:lnTo>
                  <a:lnTo>
                    <a:pt x="1088787" y="742856"/>
                  </a:lnTo>
                  <a:lnTo>
                    <a:pt x="1088596" y="744262"/>
                  </a:lnTo>
                  <a:lnTo>
                    <a:pt x="1089224" y="745268"/>
                  </a:lnTo>
                  <a:lnTo>
                    <a:pt x="1090761" y="745824"/>
                  </a:lnTo>
                  <a:lnTo>
                    <a:pt x="1091966" y="745226"/>
                  </a:lnTo>
                  <a:lnTo>
                    <a:pt x="1092673" y="743942"/>
                  </a:lnTo>
                  <a:lnTo>
                    <a:pt x="1093087" y="743512"/>
                  </a:lnTo>
                  <a:lnTo>
                    <a:pt x="1093477" y="745415"/>
                  </a:lnTo>
                  <a:lnTo>
                    <a:pt x="1092810" y="748129"/>
                  </a:lnTo>
                  <a:lnTo>
                    <a:pt x="1089850" y="753686"/>
                  </a:lnTo>
                  <a:lnTo>
                    <a:pt x="1090339" y="755720"/>
                  </a:lnTo>
                  <a:lnTo>
                    <a:pt x="1088236" y="759266"/>
                  </a:lnTo>
                  <a:lnTo>
                    <a:pt x="1087250" y="760550"/>
                  </a:lnTo>
                  <a:lnTo>
                    <a:pt x="1085863" y="761816"/>
                  </a:lnTo>
                  <a:lnTo>
                    <a:pt x="1085174" y="761026"/>
                  </a:lnTo>
                  <a:lnTo>
                    <a:pt x="1082866" y="756476"/>
                  </a:lnTo>
                  <a:lnTo>
                    <a:pt x="1081851" y="755325"/>
                  </a:lnTo>
                  <a:lnTo>
                    <a:pt x="1079699" y="755566"/>
                  </a:lnTo>
                  <a:lnTo>
                    <a:pt x="1079016" y="756822"/>
                  </a:lnTo>
                  <a:lnTo>
                    <a:pt x="1078526" y="758546"/>
                  </a:lnTo>
                  <a:lnTo>
                    <a:pt x="1076987" y="760058"/>
                  </a:lnTo>
                  <a:lnTo>
                    <a:pt x="1074960" y="760136"/>
                  </a:lnTo>
                  <a:lnTo>
                    <a:pt x="1072861" y="759389"/>
                  </a:lnTo>
                  <a:lnTo>
                    <a:pt x="1070922" y="759159"/>
                  </a:lnTo>
                  <a:lnTo>
                    <a:pt x="1069472" y="760717"/>
                  </a:lnTo>
                  <a:lnTo>
                    <a:pt x="1072518" y="761971"/>
                  </a:lnTo>
                  <a:lnTo>
                    <a:pt x="1073190" y="762554"/>
                  </a:lnTo>
                  <a:lnTo>
                    <a:pt x="1074147" y="763845"/>
                  </a:lnTo>
                  <a:lnTo>
                    <a:pt x="1074753" y="763830"/>
                  </a:lnTo>
                  <a:lnTo>
                    <a:pt x="1076232" y="762149"/>
                  </a:lnTo>
                  <a:lnTo>
                    <a:pt x="1082480" y="764085"/>
                  </a:lnTo>
                  <a:lnTo>
                    <a:pt x="1083634" y="764143"/>
                  </a:lnTo>
                  <a:lnTo>
                    <a:pt x="1083170" y="766225"/>
                  </a:lnTo>
                  <a:lnTo>
                    <a:pt x="1082465" y="766984"/>
                  </a:lnTo>
                  <a:lnTo>
                    <a:pt x="1077609" y="766363"/>
                  </a:lnTo>
                  <a:lnTo>
                    <a:pt x="1077202" y="766130"/>
                  </a:lnTo>
                  <a:lnTo>
                    <a:pt x="1076841" y="766246"/>
                  </a:lnTo>
                  <a:lnTo>
                    <a:pt x="1075824" y="766991"/>
                  </a:lnTo>
                  <a:lnTo>
                    <a:pt x="1075067" y="767904"/>
                  </a:lnTo>
                  <a:lnTo>
                    <a:pt x="1074531" y="768914"/>
                  </a:lnTo>
                  <a:lnTo>
                    <a:pt x="1073757" y="769771"/>
                  </a:lnTo>
                  <a:lnTo>
                    <a:pt x="1072289" y="770126"/>
                  </a:lnTo>
                  <a:lnTo>
                    <a:pt x="1073343" y="770726"/>
                  </a:lnTo>
                  <a:lnTo>
                    <a:pt x="1075816" y="771101"/>
                  </a:lnTo>
                  <a:lnTo>
                    <a:pt x="1076431" y="771655"/>
                  </a:lnTo>
                  <a:lnTo>
                    <a:pt x="1076206" y="773045"/>
                  </a:lnTo>
                  <a:lnTo>
                    <a:pt x="1075143" y="774169"/>
                  </a:lnTo>
                  <a:lnTo>
                    <a:pt x="1072895" y="775690"/>
                  </a:lnTo>
                  <a:lnTo>
                    <a:pt x="1068421" y="778324"/>
                  </a:lnTo>
                  <a:lnTo>
                    <a:pt x="1066378" y="779786"/>
                  </a:lnTo>
                  <a:lnTo>
                    <a:pt x="1063211" y="780908"/>
                  </a:lnTo>
                  <a:lnTo>
                    <a:pt x="1058430" y="783564"/>
                  </a:lnTo>
                  <a:lnTo>
                    <a:pt x="1056109" y="785729"/>
                  </a:lnTo>
                  <a:lnTo>
                    <a:pt x="1050931" y="790572"/>
                  </a:lnTo>
                  <a:lnTo>
                    <a:pt x="1047125" y="795191"/>
                  </a:lnTo>
                  <a:lnTo>
                    <a:pt x="1044878" y="798569"/>
                  </a:lnTo>
                  <a:lnTo>
                    <a:pt x="1044522" y="802864"/>
                  </a:lnTo>
                  <a:lnTo>
                    <a:pt x="1041466" y="808210"/>
                  </a:lnTo>
                  <a:lnTo>
                    <a:pt x="1040020" y="813675"/>
                  </a:lnTo>
                  <a:lnTo>
                    <a:pt x="1040910" y="818482"/>
                  </a:lnTo>
                  <a:lnTo>
                    <a:pt x="1038374" y="820162"/>
                  </a:lnTo>
                  <a:lnTo>
                    <a:pt x="1036671" y="823603"/>
                  </a:lnTo>
                  <a:lnTo>
                    <a:pt x="1034892" y="825348"/>
                  </a:lnTo>
                  <a:lnTo>
                    <a:pt x="1033069" y="824540"/>
                  </a:lnTo>
                  <a:lnTo>
                    <a:pt x="1034728" y="822307"/>
                  </a:lnTo>
                  <a:lnTo>
                    <a:pt x="1034282" y="821020"/>
                  </a:lnTo>
                  <a:lnTo>
                    <a:pt x="1033016" y="820467"/>
                  </a:lnTo>
                  <a:lnTo>
                    <a:pt x="1032299" y="820381"/>
                  </a:lnTo>
                  <a:lnTo>
                    <a:pt x="1031587" y="820681"/>
                  </a:lnTo>
                  <a:lnTo>
                    <a:pt x="1027285" y="824573"/>
                  </a:lnTo>
                  <a:lnTo>
                    <a:pt x="1027604" y="825797"/>
                  </a:lnTo>
                  <a:lnTo>
                    <a:pt x="1028181" y="826407"/>
                  </a:lnTo>
                  <a:lnTo>
                    <a:pt x="1029012" y="826650"/>
                  </a:lnTo>
                  <a:lnTo>
                    <a:pt x="1031286" y="826936"/>
                  </a:lnTo>
                  <a:lnTo>
                    <a:pt x="1032460" y="828193"/>
                  </a:lnTo>
                  <a:lnTo>
                    <a:pt x="1034833" y="831480"/>
                  </a:lnTo>
                  <a:lnTo>
                    <a:pt x="1036193" y="832861"/>
                  </a:lnTo>
                  <a:lnTo>
                    <a:pt x="1038205" y="833463"/>
                  </a:lnTo>
                  <a:lnTo>
                    <a:pt x="1034651" y="833400"/>
                  </a:lnTo>
                  <a:lnTo>
                    <a:pt x="1032855" y="835719"/>
                  </a:lnTo>
                  <a:lnTo>
                    <a:pt x="1027828" y="851395"/>
                  </a:lnTo>
                  <a:lnTo>
                    <a:pt x="1025697" y="855108"/>
                  </a:lnTo>
                  <a:lnTo>
                    <a:pt x="1023010" y="856385"/>
                  </a:lnTo>
                  <a:lnTo>
                    <a:pt x="1019510" y="857401"/>
                  </a:lnTo>
                  <a:lnTo>
                    <a:pt x="1015724" y="863562"/>
                  </a:lnTo>
                  <a:lnTo>
                    <a:pt x="1012901" y="864681"/>
                  </a:lnTo>
                  <a:lnTo>
                    <a:pt x="1012641" y="865209"/>
                  </a:lnTo>
                  <a:lnTo>
                    <a:pt x="1013653" y="866622"/>
                  </a:lnTo>
                  <a:lnTo>
                    <a:pt x="1015037" y="868090"/>
                  </a:lnTo>
                  <a:lnTo>
                    <a:pt x="1015892" y="868785"/>
                  </a:lnTo>
                  <a:lnTo>
                    <a:pt x="1017395" y="869533"/>
                  </a:lnTo>
                  <a:lnTo>
                    <a:pt x="1017046" y="870593"/>
                  </a:lnTo>
                  <a:lnTo>
                    <a:pt x="1015552" y="871332"/>
                  </a:lnTo>
                  <a:lnTo>
                    <a:pt x="1013643" y="871143"/>
                  </a:lnTo>
                  <a:lnTo>
                    <a:pt x="1014300" y="872557"/>
                  </a:lnTo>
                  <a:lnTo>
                    <a:pt x="1016418" y="873879"/>
                  </a:lnTo>
                  <a:lnTo>
                    <a:pt x="1017376" y="875295"/>
                  </a:lnTo>
                  <a:lnTo>
                    <a:pt x="1016431" y="876126"/>
                  </a:lnTo>
                  <a:lnTo>
                    <a:pt x="1017071" y="877121"/>
                  </a:lnTo>
                  <a:lnTo>
                    <a:pt x="1015327" y="880442"/>
                  </a:lnTo>
                  <a:lnTo>
                    <a:pt x="1017031" y="882932"/>
                  </a:lnTo>
                  <a:lnTo>
                    <a:pt x="1020113" y="884528"/>
                  </a:lnTo>
                  <a:lnTo>
                    <a:pt x="1022545" y="885193"/>
                  </a:lnTo>
                  <a:lnTo>
                    <a:pt x="1022754" y="886112"/>
                  </a:lnTo>
                  <a:lnTo>
                    <a:pt x="1020871" y="890097"/>
                  </a:lnTo>
                  <a:lnTo>
                    <a:pt x="1020490" y="893077"/>
                  </a:lnTo>
                  <a:lnTo>
                    <a:pt x="1018963" y="894644"/>
                  </a:lnTo>
                  <a:lnTo>
                    <a:pt x="1015876" y="896758"/>
                  </a:lnTo>
                  <a:lnTo>
                    <a:pt x="1015256" y="895200"/>
                  </a:lnTo>
                  <a:lnTo>
                    <a:pt x="1014161" y="893688"/>
                  </a:lnTo>
                  <a:lnTo>
                    <a:pt x="1013554" y="892207"/>
                  </a:lnTo>
                  <a:lnTo>
                    <a:pt x="1014385" y="890706"/>
                  </a:lnTo>
                  <a:lnTo>
                    <a:pt x="1015685" y="888837"/>
                  </a:lnTo>
                  <a:lnTo>
                    <a:pt x="1014958" y="885851"/>
                  </a:lnTo>
                  <a:lnTo>
                    <a:pt x="1015885" y="884194"/>
                  </a:lnTo>
                  <a:lnTo>
                    <a:pt x="1013997" y="882906"/>
                  </a:lnTo>
                  <a:lnTo>
                    <a:pt x="1011981" y="883011"/>
                  </a:lnTo>
                  <a:lnTo>
                    <a:pt x="1010034" y="883628"/>
                  </a:lnTo>
                  <a:lnTo>
                    <a:pt x="1006120" y="884210"/>
                  </a:lnTo>
                  <a:lnTo>
                    <a:pt x="1004959" y="885726"/>
                  </a:lnTo>
                  <a:lnTo>
                    <a:pt x="1003185" y="890295"/>
                  </a:lnTo>
                  <a:lnTo>
                    <a:pt x="1005115" y="891106"/>
                  </a:lnTo>
                  <a:lnTo>
                    <a:pt x="1005307" y="892856"/>
                  </a:lnTo>
                  <a:lnTo>
                    <a:pt x="1004893" y="894975"/>
                  </a:lnTo>
                  <a:lnTo>
                    <a:pt x="1004952" y="896425"/>
                  </a:lnTo>
                  <a:lnTo>
                    <a:pt x="1001734" y="896448"/>
                  </a:lnTo>
                  <a:lnTo>
                    <a:pt x="997456" y="898466"/>
                  </a:lnTo>
                  <a:lnTo>
                    <a:pt x="994122" y="903592"/>
                  </a:lnTo>
                  <a:lnTo>
                    <a:pt x="991124" y="904323"/>
                  </a:lnTo>
                  <a:lnTo>
                    <a:pt x="987443" y="906054"/>
                  </a:lnTo>
                  <a:lnTo>
                    <a:pt x="986669" y="906966"/>
                  </a:lnTo>
                  <a:lnTo>
                    <a:pt x="985861" y="909026"/>
                  </a:lnTo>
                  <a:lnTo>
                    <a:pt x="985239" y="910217"/>
                  </a:lnTo>
                  <a:lnTo>
                    <a:pt x="984538" y="911064"/>
                  </a:lnTo>
                  <a:lnTo>
                    <a:pt x="983167" y="912091"/>
                  </a:lnTo>
                  <a:lnTo>
                    <a:pt x="980186" y="914984"/>
                  </a:lnTo>
                  <a:lnTo>
                    <a:pt x="978766" y="916880"/>
                  </a:lnTo>
                  <a:lnTo>
                    <a:pt x="977909" y="919190"/>
                  </a:lnTo>
                  <a:lnTo>
                    <a:pt x="977400" y="922512"/>
                  </a:lnTo>
                  <a:lnTo>
                    <a:pt x="977449" y="924400"/>
                  </a:lnTo>
                  <a:lnTo>
                    <a:pt x="977698" y="925078"/>
                  </a:lnTo>
                  <a:lnTo>
                    <a:pt x="977635" y="925560"/>
                  </a:lnTo>
                  <a:lnTo>
                    <a:pt x="976672" y="926892"/>
                  </a:lnTo>
                  <a:lnTo>
                    <a:pt x="973237" y="928960"/>
                  </a:lnTo>
                  <a:lnTo>
                    <a:pt x="972637" y="929460"/>
                  </a:lnTo>
                  <a:lnTo>
                    <a:pt x="971711" y="931556"/>
                  </a:lnTo>
                  <a:lnTo>
                    <a:pt x="970093" y="933316"/>
                  </a:lnTo>
                  <a:lnTo>
                    <a:pt x="968379" y="934880"/>
                  </a:lnTo>
                  <a:lnTo>
                    <a:pt x="967158" y="936324"/>
                  </a:lnTo>
                  <a:lnTo>
                    <a:pt x="966420" y="938908"/>
                  </a:lnTo>
                  <a:lnTo>
                    <a:pt x="965577" y="945492"/>
                  </a:lnTo>
                  <a:lnTo>
                    <a:pt x="965066" y="946763"/>
                  </a:lnTo>
                  <a:lnTo>
                    <a:pt x="963134" y="947676"/>
                  </a:lnTo>
                  <a:lnTo>
                    <a:pt x="960900" y="950103"/>
                  </a:lnTo>
                  <a:lnTo>
                    <a:pt x="955511" y="957259"/>
                  </a:lnTo>
                  <a:lnTo>
                    <a:pt x="951578" y="964671"/>
                  </a:lnTo>
                  <a:lnTo>
                    <a:pt x="949532" y="967329"/>
                  </a:lnTo>
                  <a:lnTo>
                    <a:pt x="947515" y="968060"/>
                  </a:lnTo>
                  <a:lnTo>
                    <a:pt x="945521" y="967192"/>
                  </a:lnTo>
                  <a:lnTo>
                    <a:pt x="943565" y="965209"/>
                  </a:lnTo>
                  <a:lnTo>
                    <a:pt x="942458" y="965624"/>
                  </a:lnTo>
                  <a:lnTo>
                    <a:pt x="939072" y="966328"/>
                  </a:lnTo>
                  <a:lnTo>
                    <a:pt x="941358" y="969852"/>
                  </a:lnTo>
                  <a:lnTo>
                    <a:pt x="941568" y="973523"/>
                  </a:lnTo>
                  <a:lnTo>
                    <a:pt x="941726" y="974379"/>
                  </a:lnTo>
                  <a:lnTo>
                    <a:pt x="942439" y="976351"/>
                  </a:lnTo>
                  <a:lnTo>
                    <a:pt x="942473" y="977701"/>
                  </a:lnTo>
                  <a:lnTo>
                    <a:pt x="941735" y="980658"/>
                  </a:lnTo>
                  <a:lnTo>
                    <a:pt x="940872" y="981941"/>
                  </a:lnTo>
                  <a:lnTo>
                    <a:pt x="939264" y="982540"/>
                  </a:lnTo>
                  <a:lnTo>
                    <a:pt x="936321" y="983029"/>
                  </a:lnTo>
                  <a:lnTo>
                    <a:pt x="936103" y="983307"/>
                  </a:lnTo>
                  <a:lnTo>
                    <a:pt x="931608" y="987137"/>
                  </a:lnTo>
                  <a:lnTo>
                    <a:pt x="931220" y="987668"/>
                  </a:lnTo>
                  <a:lnTo>
                    <a:pt x="930968" y="989509"/>
                  </a:lnTo>
                  <a:lnTo>
                    <a:pt x="931481" y="993149"/>
                  </a:lnTo>
                  <a:lnTo>
                    <a:pt x="931391" y="995356"/>
                  </a:lnTo>
                  <a:lnTo>
                    <a:pt x="929242" y="1004020"/>
                  </a:lnTo>
                  <a:lnTo>
                    <a:pt x="927638" y="1008708"/>
                  </a:lnTo>
                  <a:lnTo>
                    <a:pt x="925750" y="1008027"/>
                  </a:lnTo>
                  <a:lnTo>
                    <a:pt x="923633" y="1006290"/>
                  </a:lnTo>
                  <a:lnTo>
                    <a:pt x="921382" y="1007810"/>
                  </a:lnTo>
                  <a:lnTo>
                    <a:pt x="921573" y="1008830"/>
                  </a:lnTo>
                  <a:lnTo>
                    <a:pt x="921366" y="1009462"/>
                  </a:lnTo>
                  <a:lnTo>
                    <a:pt x="920303" y="1010418"/>
                  </a:lnTo>
                  <a:lnTo>
                    <a:pt x="920950" y="1010384"/>
                  </a:lnTo>
                  <a:lnTo>
                    <a:pt x="921453" y="1010445"/>
                  </a:lnTo>
                  <a:lnTo>
                    <a:pt x="921941" y="1010335"/>
                  </a:lnTo>
                  <a:lnTo>
                    <a:pt x="922564" y="1009774"/>
                  </a:lnTo>
                  <a:lnTo>
                    <a:pt x="924133" y="1011144"/>
                  </a:lnTo>
                  <a:lnTo>
                    <a:pt x="925567" y="1013017"/>
                  </a:lnTo>
                  <a:lnTo>
                    <a:pt x="925990" y="1015266"/>
                  </a:lnTo>
                  <a:lnTo>
                    <a:pt x="923104" y="1019852"/>
                  </a:lnTo>
                  <a:lnTo>
                    <a:pt x="922456" y="1022533"/>
                  </a:lnTo>
                  <a:lnTo>
                    <a:pt x="922317" y="1025329"/>
                  </a:lnTo>
                  <a:lnTo>
                    <a:pt x="923203" y="1033014"/>
                  </a:lnTo>
                  <a:lnTo>
                    <a:pt x="922939" y="1035687"/>
                  </a:lnTo>
                  <a:lnTo>
                    <a:pt x="921352" y="1036619"/>
                  </a:lnTo>
                  <a:lnTo>
                    <a:pt x="921258" y="1037181"/>
                  </a:lnTo>
                  <a:lnTo>
                    <a:pt x="921545" y="1040232"/>
                  </a:lnTo>
                  <a:lnTo>
                    <a:pt x="921526" y="1041574"/>
                  </a:lnTo>
                  <a:lnTo>
                    <a:pt x="920889" y="1042794"/>
                  </a:lnTo>
                  <a:lnTo>
                    <a:pt x="919714" y="1043711"/>
                  </a:lnTo>
                  <a:lnTo>
                    <a:pt x="917373" y="1045079"/>
                  </a:lnTo>
                  <a:lnTo>
                    <a:pt x="915392" y="1046956"/>
                  </a:lnTo>
                  <a:lnTo>
                    <a:pt x="913675" y="1049086"/>
                  </a:lnTo>
                  <a:lnTo>
                    <a:pt x="912345" y="1051561"/>
                  </a:lnTo>
                  <a:lnTo>
                    <a:pt x="911543" y="1054453"/>
                  </a:lnTo>
                  <a:lnTo>
                    <a:pt x="911612" y="1057579"/>
                  </a:lnTo>
                  <a:lnTo>
                    <a:pt x="911519" y="1058909"/>
                  </a:lnTo>
                  <a:lnTo>
                    <a:pt x="911041" y="1059736"/>
                  </a:lnTo>
                  <a:lnTo>
                    <a:pt x="909196" y="1061933"/>
                  </a:lnTo>
                  <a:lnTo>
                    <a:pt x="908610" y="1063416"/>
                  </a:lnTo>
                  <a:lnTo>
                    <a:pt x="908742" y="1068972"/>
                  </a:lnTo>
                  <a:lnTo>
                    <a:pt x="908459" y="1072003"/>
                  </a:lnTo>
                  <a:lnTo>
                    <a:pt x="907125" y="1074509"/>
                  </a:lnTo>
                  <a:lnTo>
                    <a:pt x="903491" y="1078846"/>
                  </a:lnTo>
                  <a:lnTo>
                    <a:pt x="898737" y="1086306"/>
                  </a:lnTo>
                  <a:lnTo>
                    <a:pt x="897712" y="1088547"/>
                  </a:lnTo>
                  <a:lnTo>
                    <a:pt x="897018" y="1090836"/>
                  </a:lnTo>
                  <a:lnTo>
                    <a:pt x="896479" y="1093626"/>
                  </a:lnTo>
                  <a:lnTo>
                    <a:pt x="895348" y="1096758"/>
                  </a:lnTo>
                  <a:lnTo>
                    <a:pt x="893360" y="1099692"/>
                  </a:lnTo>
                  <a:lnTo>
                    <a:pt x="891073" y="1102134"/>
                  </a:lnTo>
                  <a:lnTo>
                    <a:pt x="889029" y="1103779"/>
                  </a:lnTo>
                  <a:lnTo>
                    <a:pt x="889562" y="1106799"/>
                  </a:lnTo>
                  <a:lnTo>
                    <a:pt x="888664" y="1108994"/>
                  </a:lnTo>
                  <a:lnTo>
                    <a:pt x="885370" y="1113083"/>
                  </a:lnTo>
                  <a:lnTo>
                    <a:pt x="884289" y="1115923"/>
                  </a:lnTo>
                  <a:lnTo>
                    <a:pt x="884842" y="1117335"/>
                  </a:lnTo>
                  <a:lnTo>
                    <a:pt x="886261" y="1118265"/>
                  </a:lnTo>
                  <a:lnTo>
                    <a:pt x="887806" y="1119704"/>
                  </a:lnTo>
                  <a:lnTo>
                    <a:pt x="886376" y="1121086"/>
                  </a:lnTo>
                  <a:lnTo>
                    <a:pt x="885076" y="1123255"/>
                  </a:lnTo>
                  <a:lnTo>
                    <a:pt x="884372" y="1125659"/>
                  </a:lnTo>
                  <a:lnTo>
                    <a:pt x="884708" y="1127754"/>
                  </a:lnTo>
                  <a:lnTo>
                    <a:pt x="885347" y="1128945"/>
                  </a:lnTo>
                  <a:lnTo>
                    <a:pt x="885713" y="1129947"/>
                  </a:lnTo>
                  <a:lnTo>
                    <a:pt x="885833" y="1131052"/>
                  </a:lnTo>
                  <a:lnTo>
                    <a:pt x="885675" y="1132500"/>
                  </a:lnTo>
                  <a:lnTo>
                    <a:pt x="885273" y="1133593"/>
                  </a:lnTo>
                  <a:lnTo>
                    <a:pt x="884651" y="1134388"/>
                  </a:lnTo>
                  <a:lnTo>
                    <a:pt x="884145" y="1134582"/>
                  </a:lnTo>
                  <a:lnTo>
                    <a:pt x="884013" y="1133955"/>
                  </a:lnTo>
                  <a:lnTo>
                    <a:pt x="883351" y="1133262"/>
                  </a:lnTo>
                  <a:lnTo>
                    <a:pt x="881456" y="1134193"/>
                  </a:lnTo>
                  <a:lnTo>
                    <a:pt x="879609" y="1135643"/>
                  </a:lnTo>
                  <a:lnTo>
                    <a:pt x="878987" y="1136395"/>
                  </a:lnTo>
                  <a:lnTo>
                    <a:pt x="877923" y="1136945"/>
                  </a:lnTo>
                  <a:lnTo>
                    <a:pt x="878277" y="1138532"/>
                  </a:lnTo>
                  <a:lnTo>
                    <a:pt x="879502" y="1140244"/>
                  </a:lnTo>
                  <a:lnTo>
                    <a:pt x="881054" y="1141172"/>
                  </a:lnTo>
                  <a:lnTo>
                    <a:pt x="882826" y="1141183"/>
                  </a:lnTo>
                  <a:lnTo>
                    <a:pt x="883780" y="1140926"/>
                  </a:lnTo>
                  <a:lnTo>
                    <a:pt x="884510" y="1140957"/>
                  </a:lnTo>
                  <a:lnTo>
                    <a:pt x="885679" y="1141841"/>
                  </a:lnTo>
                  <a:lnTo>
                    <a:pt x="889058" y="1145712"/>
                  </a:lnTo>
                  <a:lnTo>
                    <a:pt x="889719" y="1146906"/>
                  </a:lnTo>
                  <a:lnTo>
                    <a:pt x="889965" y="1148851"/>
                  </a:lnTo>
                  <a:lnTo>
                    <a:pt x="889586" y="1152975"/>
                  </a:lnTo>
                  <a:lnTo>
                    <a:pt x="889770" y="1155039"/>
                  </a:lnTo>
                  <a:lnTo>
                    <a:pt x="892179" y="1161660"/>
                  </a:lnTo>
                  <a:lnTo>
                    <a:pt x="892020" y="1162607"/>
                  </a:lnTo>
                  <a:lnTo>
                    <a:pt x="889860" y="1160970"/>
                  </a:lnTo>
                  <a:lnTo>
                    <a:pt x="887708" y="1159782"/>
                  </a:lnTo>
                  <a:lnTo>
                    <a:pt x="885494" y="1159418"/>
                  </a:lnTo>
                  <a:lnTo>
                    <a:pt x="883163" y="1160348"/>
                  </a:lnTo>
                  <a:lnTo>
                    <a:pt x="881480" y="1162140"/>
                  </a:lnTo>
                  <a:lnTo>
                    <a:pt x="881181" y="1164122"/>
                  </a:lnTo>
                  <a:lnTo>
                    <a:pt x="882425" y="1169260"/>
                  </a:lnTo>
                  <a:lnTo>
                    <a:pt x="880105" y="1174201"/>
                  </a:lnTo>
                  <a:lnTo>
                    <a:pt x="879247" y="1179001"/>
                  </a:lnTo>
                  <a:lnTo>
                    <a:pt x="879467" y="1184044"/>
                  </a:lnTo>
                  <a:lnTo>
                    <a:pt x="880397" y="1189701"/>
                  </a:lnTo>
                  <a:lnTo>
                    <a:pt x="878748" y="1191348"/>
                  </a:lnTo>
                  <a:lnTo>
                    <a:pt x="878746" y="1191351"/>
                  </a:lnTo>
                  <a:lnTo>
                    <a:pt x="859285" y="1177383"/>
                  </a:lnTo>
                  <a:lnTo>
                    <a:pt x="839218" y="1163064"/>
                  </a:lnTo>
                  <a:lnTo>
                    <a:pt x="819088" y="1148777"/>
                  </a:lnTo>
                  <a:lnTo>
                    <a:pt x="798896" y="1134528"/>
                  </a:lnTo>
                  <a:lnTo>
                    <a:pt x="778647" y="1120317"/>
                  </a:lnTo>
                  <a:lnTo>
                    <a:pt x="758323" y="1106143"/>
                  </a:lnTo>
                  <a:lnTo>
                    <a:pt x="737949" y="1092009"/>
                  </a:lnTo>
                  <a:lnTo>
                    <a:pt x="717512" y="1077913"/>
                  </a:lnTo>
                  <a:lnTo>
                    <a:pt x="715040" y="1076245"/>
                  </a:lnTo>
                  <a:lnTo>
                    <a:pt x="709341" y="1075080"/>
                  </a:lnTo>
                  <a:lnTo>
                    <a:pt x="706818" y="1074028"/>
                  </a:lnTo>
                  <a:lnTo>
                    <a:pt x="705742" y="1073297"/>
                  </a:lnTo>
                  <a:lnTo>
                    <a:pt x="705788" y="1072777"/>
                  </a:lnTo>
                  <a:lnTo>
                    <a:pt x="714919" y="1061808"/>
                  </a:lnTo>
                  <a:lnTo>
                    <a:pt x="716405" y="1059558"/>
                  </a:lnTo>
                  <a:lnTo>
                    <a:pt x="717611" y="1056947"/>
                  </a:lnTo>
                  <a:lnTo>
                    <a:pt x="718356" y="1054021"/>
                  </a:lnTo>
                  <a:lnTo>
                    <a:pt x="718347" y="1052549"/>
                  </a:lnTo>
                  <a:lnTo>
                    <a:pt x="717213" y="1048302"/>
                  </a:lnTo>
                  <a:lnTo>
                    <a:pt x="716001" y="1047640"/>
                  </a:lnTo>
                  <a:lnTo>
                    <a:pt x="714605" y="1047198"/>
                  </a:lnTo>
                  <a:lnTo>
                    <a:pt x="713676" y="1046694"/>
                  </a:lnTo>
                  <a:lnTo>
                    <a:pt x="713089" y="1045736"/>
                  </a:lnTo>
                  <a:lnTo>
                    <a:pt x="712767" y="1044730"/>
                  </a:lnTo>
                  <a:lnTo>
                    <a:pt x="712664" y="1043678"/>
                  </a:lnTo>
                  <a:lnTo>
                    <a:pt x="712733" y="1042553"/>
                  </a:lnTo>
                  <a:lnTo>
                    <a:pt x="713705" y="1037255"/>
                  </a:lnTo>
                  <a:lnTo>
                    <a:pt x="713569" y="1036631"/>
                  </a:lnTo>
                  <a:lnTo>
                    <a:pt x="713181" y="1035933"/>
                  </a:lnTo>
                  <a:lnTo>
                    <a:pt x="712833" y="1034992"/>
                  </a:lnTo>
                  <a:lnTo>
                    <a:pt x="712905" y="1032222"/>
                  </a:lnTo>
                  <a:lnTo>
                    <a:pt x="712737" y="1031202"/>
                  </a:lnTo>
                  <a:lnTo>
                    <a:pt x="711916" y="1029532"/>
                  </a:lnTo>
                  <a:lnTo>
                    <a:pt x="708677" y="1026246"/>
                  </a:lnTo>
                  <a:lnTo>
                    <a:pt x="707151" y="1024075"/>
                  </a:lnTo>
                  <a:lnTo>
                    <a:pt x="706768" y="1021221"/>
                  </a:lnTo>
                  <a:lnTo>
                    <a:pt x="707284" y="1019904"/>
                  </a:lnTo>
                  <a:lnTo>
                    <a:pt x="708964" y="1017865"/>
                  </a:lnTo>
                  <a:lnTo>
                    <a:pt x="709382" y="1017142"/>
                  </a:lnTo>
                  <a:lnTo>
                    <a:pt x="709469" y="1015521"/>
                  </a:lnTo>
                  <a:lnTo>
                    <a:pt x="709291" y="1014251"/>
                  </a:lnTo>
                  <a:lnTo>
                    <a:pt x="708683" y="1012110"/>
                  </a:lnTo>
                  <a:lnTo>
                    <a:pt x="707485" y="1004383"/>
                  </a:lnTo>
                  <a:lnTo>
                    <a:pt x="707575" y="1002978"/>
                  </a:lnTo>
                  <a:lnTo>
                    <a:pt x="706702" y="1001492"/>
                  </a:lnTo>
                  <a:lnTo>
                    <a:pt x="707389" y="998476"/>
                  </a:lnTo>
                  <a:lnTo>
                    <a:pt x="709295" y="993396"/>
                  </a:lnTo>
                  <a:lnTo>
                    <a:pt x="708701" y="990602"/>
                  </a:lnTo>
                  <a:lnTo>
                    <a:pt x="705336" y="987412"/>
                  </a:lnTo>
                  <a:lnTo>
                    <a:pt x="704809" y="985207"/>
                  </a:lnTo>
                  <a:lnTo>
                    <a:pt x="705759" y="981786"/>
                  </a:lnTo>
                  <a:lnTo>
                    <a:pt x="706642" y="979712"/>
                  </a:lnTo>
                  <a:lnTo>
                    <a:pt x="706388" y="978237"/>
                  </a:lnTo>
                  <a:lnTo>
                    <a:pt x="703902" y="976588"/>
                  </a:lnTo>
                  <a:lnTo>
                    <a:pt x="701743" y="975830"/>
                  </a:lnTo>
                  <a:lnTo>
                    <a:pt x="700897" y="975374"/>
                  </a:lnTo>
                  <a:lnTo>
                    <a:pt x="699858" y="974299"/>
                  </a:lnTo>
                  <a:lnTo>
                    <a:pt x="699215" y="972910"/>
                  </a:lnTo>
                  <a:lnTo>
                    <a:pt x="698873" y="971410"/>
                  </a:lnTo>
                  <a:lnTo>
                    <a:pt x="698395" y="970156"/>
                  </a:lnTo>
                  <a:lnTo>
                    <a:pt x="697318" y="969523"/>
                  </a:lnTo>
                  <a:lnTo>
                    <a:pt x="694602" y="968812"/>
                  </a:lnTo>
                  <a:lnTo>
                    <a:pt x="682084" y="960418"/>
                  </a:lnTo>
                  <a:lnTo>
                    <a:pt x="681110" y="960116"/>
                  </a:lnTo>
                  <a:lnTo>
                    <a:pt x="679363" y="959225"/>
                  </a:lnTo>
                  <a:lnTo>
                    <a:pt x="678283" y="959139"/>
                  </a:lnTo>
                  <a:lnTo>
                    <a:pt x="677311" y="959559"/>
                  </a:lnTo>
                  <a:lnTo>
                    <a:pt x="675343" y="961008"/>
                  </a:lnTo>
                  <a:lnTo>
                    <a:pt x="674716" y="961295"/>
                  </a:lnTo>
                  <a:lnTo>
                    <a:pt x="662119" y="964534"/>
                  </a:lnTo>
                  <a:lnTo>
                    <a:pt x="660378" y="963580"/>
                  </a:lnTo>
                  <a:lnTo>
                    <a:pt x="660160" y="961175"/>
                  </a:lnTo>
                  <a:lnTo>
                    <a:pt x="659019" y="959156"/>
                  </a:lnTo>
                  <a:lnTo>
                    <a:pt x="657340" y="957752"/>
                  </a:lnTo>
                  <a:lnTo>
                    <a:pt x="655468" y="957154"/>
                  </a:lnTo>
                  <a:lnTo>
                    <a:pt x="654592" y="957364"/>
                  </a:lnTo>
                  <a:lnTo>
                    <a:pt x="652553" y="958322"/>
                  </a:lnTo>
                  <a:lnTo>
                    <a:pt x="651408" y="958446"/>
                  </a:lnTo>
                  <a:lnTo>
                    <a:pt x="648639" y="957808"/>
                  </a:lnTo>
                  <a:lnTo>
                    <a:pt x="647466" y="957969"/>
                  </a:lnTo>
                  <a:lnTo>
                    <a:pt x="646103" y="958721"/>
                  </a:lnTo>
                  <a:lnTo>
                    <a:pt x="644385" y="960197"/>
                  </a:lnTo>
                  <a:lnTo>
                    <a:pt x="642773" y="961964"/>
                  </a:lnTo>
                  <a:lnTo>
                    <a:pt x="641672" y="963582"/>
                  </a:lnTo>
                  <a:lnTo>
                    <a:pt x="639416" y="970397"/>
                  </a:lnTo>
                  <a:lnTo>
                    <a:pt x="638349" y="972080"/>
                  </a:lnTo>
                  <a:lnTo>
                    <a:pt x="636927" y="969997"/>
                  </a:lnTo>
                  <a:lnTo>
                    <a:pt x="635274" y="968531"/>
                  </a:lnTo>
                  <a:lnTo>
                    <a:pt x="633299" y="967951"/>
                  </a:lnTo>
                  <a:lnTo>
                    <a:pt x="631782" y="967729"/>
                  </a:lnTo>
                  <a:lnTo>
                    <a:pt x="631212" y="967822"/>
                  </a:lnTo>
                  <a:lnTo>
                    <a:pt x="625763" y="968639"/>
                  </a:lnTo>
                  <a:lnTo>
                    <a:pt x="622461" y="968603"/>
                  </a:lnTo>
                  <a:lnTo>
                    <a:pt x="620580" y="967726"/>
                  </a:lnTo>
                  <a:lnTo>
                    <a:pt x="619624" y="966097"/>
                  </a:lnTo>
                  <a:lnTo>
                    <a:pt x="618728" y="965062"/>
                  </a:lnTo>
                  <a:lnTo>
                    <a:pt x="617771" y="964800"/>
                  </a:lnTo>
                  <a:lnTo>
                    <a:pt x="616616" y="965478"/>
                  </a:lnTo>
                  <a:lnTo>
                    <a:pt x="613361" y="968695"/>
                  </a:lnTo>
                  <a:lnTo>
                    <a:pt x="612849" y="969523"/>
                  </a:lnTo>
                  <a:lnTo>
                    <a:pt x="612533" y="970280"/>
                  </a:lnTo>
                  <a:lnTo>
                    <a:pt x="611371" y="971671"/>
                  </a:lnTo>
                  <a:lnTo>
                    <a:pt x="610967" y="972371"/>
                  </a:lnTo>
                  <a:lnTo>
                    <a:pt x="610787" y="973453"/>
                  </a:lnTo>
                  <a:lnTo>
                    <a:pt x="610910" y="974357"/>
                  </a:lnTo>
                  <a:lnTo>
                    <a:pt x="611107" y="975188"/>
                  </a:lnTo>
                  <a:lnTo>
                    <a:pt x="611186" y="976039"/>
                  </a:lnTo>
                  <a:lnTo>
                    <a:pt x="611127" y="979243"/>
                  </a:lnTo>
                  <a:lnTo>
                    <a:pt x="611312" y="980800"/>
                  </a:lnTo>
                  <a:lnTo>
                    <a:pt x="611764" y="982334"/>
                  </a:lnTo>
                  <a:lnTo>
                    <a:pt x="612500" y="983735"/>
                  </a:lnTo>
                  <a:lnTo>
                    <a:pt x="613486" y="984888"/>
                  </a:lnTo>
                  <a:lnTo>
                    <a:pt x="614725" y="985809"/>
                  </a:lnTo>
                  <a:lnTo>
                    <a:pt x="616207" y="986497"/>
                  </a:lnTo>
                  <a:lnTo>
                    <a:pt x="619196" y="986805"/>
                  </a:lnTo>
                  <a:lnTo>
                    <a:pt x="620361" y="987274"/>
                  </a:lnTo>
                  <a:lnTo>
                    <a:pt x="620970" y="988760"/>
                  </a:lnTo>
                  <a:lnTo>
                    <a:pt x="611392" y="990342"/>
                  </a:lnTo>
                  <a:lnTo>
                    <a:pt x="610176" y="989262"/>
                  </a:lnTo>
                  <a:lnTo>
                    <a:pt x="606477" y="983790"/>
                  </a:lnTo>
                  <a:lnTo>
                    <a:pt x="605766" y="980886"/>
                  </a:lnTo>
                  <a:lnTo>
                    <a:pt x="606131" y="976330"/>
                  </a:lnTo>
                  <a:lnTo>
                    <a:pt x="607313" y="972458"/>
                  </a:lnTo>
                  <a:lnTo>
                    <a:pt x="604598" y="970240"/>
                  </a:lnTo>
                  <a:lnTo>
                    <a:pt x="603528" y="969737"/>
                  </a:lnTo>
                  <a:lnTo>
                    <a:pt x="601972" y="969535"/>
                  </a:lnTo>
                  <a:lnTo>
                    <a:pt x="600194" y="969945"/>
                  </a:lnTo>
                  <a:lnTo>
                    <a:pt x="599282" y="970916"/>
                  </a:lnTo>
                  <a:lnTo>
                    <a:pt x="598716" y="971993"/>
                  </a:lnTo>
                  <a:lnTo>
                    <a:pt x="597972" y="972700"/>
                  </a:lnTo>
                  <a:lnTo>
                    <a:pt x="595427" y="972120"/>
                  </a:lnTo>
                  <a:lnTo>
                    <a:pt x="593114" y="969751"/>
                  </a:lnTo>
                  <a:lnTo>
                    <a:pt x="590502" y="967878"/>
                  </a:lnTo>
                  <a:lnTo>
                    <a:pt x="587040" y="968762"/>
                  </a:lnTo>
                  <a:lnTo>
                    <a:pt x="585521" y="966324"/>
                  </a:lnTo>
                  <a:lnTo>
                    <a:pt x="584745" y="965394"/>
                  </a:lnTo>
                  <a:lnTo>
                    <a:pt x="583987" y="964774"/>
                  </a:lnTo>
                  <a:lnTo>
                    <a:pt x="581172" y="964368"/>
                  </a:lnTo>
                  <a:lnTo>
                    <a:pt x="579732" y="963939"/>
                  </a:lnTo>
                  <a:lnTo>
                    <a:pt x="578558" y="961126"/>
                  </a:lnTo>
                  <a:lnTo>
                    <a:pt x="576483" y="960490"/>
                  </a:lnTo>
                  <a:lnTo>
                    <a:pt x="573896" y="960294"/>
                  </a:lnTo>
                  <a:lnTo>
                    <a:pt x="571684" y="959798"/>
                  </a:lnTo>
                  <a:lnTo>
                    <a:pt x="569955" y="958207"/>
                  </a:lnTo>
                  <a:lnTo>
                    <a:pt x="567090" y="953817"/>
                  </a:lnTo>
                  <a:lnTo>
                    <a:pt x="565756" y="952817"/>
                  </a:lnTo>
                  <a:lnTo>
                    <a:pt x="557597" y="951889"/>
                  </a:lnTo>
                  <a:lnTo>
                    <a:pt x="556640" y="951310"/>
                  </a:lnTo>
                  <a:lnTo>
                    <a:pt x="554707" y="949363"/>
                  </a:lnTo>
                  <a:lnTo>
                    <a:pt x="553691" y="948865"/>
                  </a:lnTo>
                  <a:lnTo>
                    <a:pt x="552859" y="949040"/>
                  </a:lnTo>
                  <a:lnTo>
                    <a:pt x="551468" y="950108"/>
                  </a:lnTo>
                  <a:lnTo>
                    <a:pt x="550250" y="950253"/>
                  </a:lnTo>
                  <a:lnTo>
                    <a:pt x="549345" y="949827"/>
                  </a:lnTo>
                  <a:lnTo>
                    <a:pt x="548306" y="949126"/>
                  </a:lnTo>
                  <a:lnTo>
                    <a:pt x="547183" y="948751"/>
                  </a:lnTo>
                  <a:lnTo>
                    <a:pt x="546038" y="949294"/>
                  </a:lnTo>
                  <a:lnTo>
                    <a:pt x="540142" y="956911"/>
                  </a:lnTo>
                  <a:lnTo>
                    <a:pt x="538446" y="957406"/>
                  </a:lnTo>
                  <a:lnTo>
                    <a:pt x="531484" y="955763"/>
                  </a:lnTo>
                  <a:lnTo>
                    <a:pt x="528091" y="953954"/>
                  </a:lnTo>
                  <a:lnTo>
                    <a:pt x="525701" y="953729"/>
                  </a:lnTo>
                  <a:lnTo>
                    <a:pt x="524183" y="953864"/>
                  </a:lnTo>
                  <a:lnTo>
                    <a:pt x="523490" y="954023"/>
                  </a:lnTo>
                  <a:lnTo>
                    <a:pt x="522540" y="956042"/>
                  </a:lnTo>
                  <a:lnTo>
                    <a:pt x="520842" y="955148"/>
                  </a:lnTo>
                  <a:lnTo>
                    <a:pt x="519297" y="953910"/>
                  </a:lnTo>
                  <a:lnTo>
                    <a:pt x="516926" y="953057"/>
                  </a:lnTo>
                  <a:lnTo>
                    <a:pt x="510549" y="951813"/>
                  </a:lnTo>
                  <a:lnTo>
                    <a:pt x="508553" y="950513"/>
                  </a:lnTo>
                  <a:lnTo>
                    <a:pt x="507233" y="949361"/>
                  </a:lnTo>
                  <a:lnTo>
                    <a:pt x="504048" y="948557"/>
                  </a:lnTo>
                  <a:lnTo>
                    <a:pt x="500000" y="948400"/>
                  </a:lnTo>
                  <a:lnTo>
                    <a:pt x="499118" y="948075"/>
                  </a:lnTo>
                  <a:lnTo>
                    <a:pt x="498220" y="946917"/>
                  </a:lnTo>
                  <a:lnTo>
                    <a:pt x="497944" y="945597"/>
                  </a:lnTo>
                  <a:lnTo>
                    <a:pt x="497790" y="944250"/>
                  </a:lnTo>
                  <a:lnTo>
                    <a:pt x="497237" y="943027"/>
                  </a:lnTo>
                  <a:lnTo>
                    <a:pt x="495343" y="941499"/>
                  </a:lnTo>
                  <a:lnTo>
                    <a:pt x="493170" y="940902"/>
                  </a:lnTo>
                  <a:lnTo>
                    <a:pt x="490820" y="941032"/>
                  </a:lnTo>
                  <a:lnTo>
                    <a:pt x="483696" y="942410"/>
                  </a:lnTo>
                  <a:lnTo>
                    <a:pt x="479300" y="941484"/>
                  </a:lnTo>
                  <a:lnTo>
                    <a:pt x="475150" y="939087"/>
                  </a:lnTo>
                  <a:lnTo>
                    <a:pt x="459179" y="921635"/>
                  </a:lnTo>
                  <a:lnTo>
                    <a:pt x="455661" y="919387"/>
                  </a:lnTo>
                  <a:lnTo>
                    <a:pt x="451219" y="918904"/>
                  </a:lnTo>
                  <a:lnTo>
                    <a:pt x="446591" y="919801"/>
                  </a:lnTo>
                  <a:lnTo>
                    <a:pt x="438315" y="923276"/>
                  </a:lnTo>
                  <a:lnTo>
                    <a:pt x="433922" y="923226"/>
                  </a:lnTo>
                  <a:lnTo>
                    <a:pt x="429583" y="921976"/>
                  </a:lnTo>
                  <a:lnTo>
                    <a:pt x="425514" y="919930"/>
                  </a:lnTo>
                  <a:lnTo>
                    <a:pt x="422228" y="918811"/>
                  </a:lnTo>
                  <a:lnTo>
                    <a:pt x="412133" y="917790"/>
                  </a:lnTo>
                  <a:lnTo>
                    <a:pt x="400217" y="918729"/>
                  </a:lnTo>
                  <a:lnTo>
                    <a:pt x="398535" y="919385"/>
                  </a:lnTo>
                  <a:lnTo>
                    <a:pt x="396600" y="920923"/>
                  </a:lnTo>
                  <a:lnTo>
                    <a:pt x="395954" y="921832"/>
                  </a:lnTo>
                  <a:lnTo>
                    <a:pt x="394184" y="929269"/>
                  </a:lnTo>
                  <a:lnTo>
                    <a:pt x="391271" y="933419"/>
                  </a:lnTo>
                  <a:lnTo>
                    <a:pt x="390463" y="935660"/>
                  </a:lnTo>
                  <a:lnTo>
                    <a:pt x="391334" y="938288"/>
                  </a:lnTo>
                  <a:lnTo>
                    <a:pt x="392714" y="940350"/>
                  </a:lnTo>
                  <a:lnTo>
                    <a:pt x="394176" y="943119"/>
                  </a:lnTo>
                  <a:lnTo>
                    <a:pt x="394743" y="945878"/>
                  </a:lnTo>
                  <a:lnTo>
                    <a:pt x="393426" y="947880"/>
                  </a:lnTo>
                  <a:lnTo>
                    <a:pt x="391408" y="947913"/>
                  </a:lnTo>
                  <a:lnTo>
                    <a:pt x="386973" y="945146"/>
                  </a:lnTo>
                  <a:lnTo>
                    <a:pt x="384891" y="944296"/>
                  </a:lnTo>
                  <a:lnTo>
                    <a:pt x="382915" y="945046"/>
                  </a:lnTo>
                  <a:lnTo>
                    <a:pt x="378139" y="949148"/>
                  </a:lnTo>
                  <a:lnTo>
                    <a:pt x="375878" y="950575"/>
                  </a:lnTo>
                  <a:lnTo>
                    <a:pt x="371247" y="950744"/>
                  </a:lnTo>
                  <a:lnTo>
                    <a:pt x="368552" y="950299"/>
                  </a:lnTo>
                  <a:lnTo>
                    <a:pt x="367450" y="949267"/>
                  </a:lnTo>
                  <a:lnTo>
                    <a:pt x="367516" y="947805"/>
                  </a:lnTo>
                  <a:lnTo>
                    <a:pt x="367207" y="947125"/>
                  </a:lnTo>
                  <a:lnTo>
                    <a:pt x="366482" y="946893"/>
                  </a:lnTo>
                  <a:lnTo>
                    <a:pt x="365258" y="946794"/>
                  </a:lnTo>
                  <a:lnTo>
                    <a:pt x="365346" y="946300"/>
                  </a:lnTo>
                  <a:lnTo>
                    <a:pt x="364661" y="945100"/>
                  </a:lnTo>
                  <a:lnTo>
                    <a:pt x="363191" y="943134"/>
                  </a:lnTo>
                  <a:lnTo>
                    <a:pt x="361263" y="942209"/>
                  </a:lnTo>
                  <a:lnTo>
                    <a:pt x="356900" y="941405"/>
                  </a:lnTo>
                  <a:lnTo>
                    <a:pt x="355238" y="940072"/>
                  </a:lnTo>
                  <a:lnTo>
                    <a:pt x="345310" y="925312"/>
                  </a:lnTo>
                  <a:lnTo>
                    <a:pt x="341320" y="923310"/>
                  </a:lnTo>
                  <a:lnTo>
                    <a:pt x="339778" y="921221"/>
                  </a:lnTo>
                  <a:lnTo>
                    <a:pt x="338669" y="918749"/>
                  </a:lnTo>
                  <a:lnTo>
                    <a:pt x="335208" y="905508"/>
                  </a:lnTo>
                  <a:lnTo>
                    <a:pt x="333350" y="900562"/>
                  </a:lnTo>
                  <a:lnTo>
                    <a:pt x="330659" y="897280"/>
                  </a:lnTo>
                  <a:lnTo>
                    <a:pt x="329482" y="896794"/>
                  </a:lnTo>
                  <a:lnTo>
                    <a:pt x="326953" y="896451"/>
                  </a:lnTo>
                  <a:lnTo>
                    <a:pt x="325769" y="896018"/>
                  </a:lnTo>
                  <a:lnTo>
                    <a:pt x="324960" y="895139"/>
                  </a:lnTo>
                  <a:lnTo>
                    <a:pt x="323665" y="892753"/>
                  </a:lnTo>
                  <a:lnTo>
                    <a:pt x="322187" y="891677"/>
                  </a:lnTo>
                  <a:lnTo>
                    <a:pt x="320403" y="889414"/>
                  </a:lnTo>
                  <a:lnTo>
                    <a:pt x="320069" y="888807"/>
                  </a:lnTo>
                  <a:lnTo>
                    <a:pt x="319735" y="887912"/>
                  </a:lnTo>
                  <a:lnTo>
                    <a:pt x="318795" y="887342"/>
                  </a:lnTo>
                  <a:lnTo>
                    <a:pt x="317638" y="886853"/>
                  </a:lnTo>
                  <a:lnTo>
                    <a:pt x="316679" y="886242"/>
                  </a:lnTo>
                  <a:lnTo>
                    <a:pt x="314006" y="882229"/>
                  </a:lnTo>
                  <a:lnTo>
                    <a:pt x="309547" y="873612"/>
                  </a:lnTo>
                  <a:lnTo>
                    <a:pt x="306112" y="871026"/>
                  </a:lnTo>
                  <a:lnTo>
                    <a:pt x="301502" y="869889"/>
                  </a:lnTo>
                  <a:lnTo>
                    <a:pt x="299352" y="868615"/>
                  </a:lnTo>
                  <a:lnTo>
                    <a:pt x="297925" y="864333"/>
                  </a:lnTo>
                  <a:lnTo>
                    <a:pt x="295976" y="862830"/>
                  </a:lnTo>
                  <a:lnTo>
                    <a:pt x="289819" y="859501"/>
                  </a:lnTo>
                  <a:lnTo>
                    <a:pt x="285838" y="856405"/>
                  </a:lnTo>
                  <a:lnTo>
                    <a:pt x="283707" y="853716"/>
                  </a:lnTo>
                  <a:lnTo>
                    <a:pt x="282808" y="852892"/>
                  </a:lnTo>
                  <a:lnTo>
                    <a:pt x="281805" y="852186"/>
                  </a:lnTo>
                  <a:lnTo>
                    <a:pt x="279619" y="851476"/>
                  </a:lnTo>
                  <a:lnTo>
                    <a:pt x="279056" y="850783"/>
                  </a:lnTo>
                  <a:lnTo>
                    <a:pt x="278710" y="849889"/>
                  </a:lnTo>
                  <a:lnTo>
                    <a:pt x="277994" y="848941"/>
                  </a:lnTo>
                  <a:lnTo>
                    <a:pt x="273692" y="846410"/>
                  </a:lnTo>
                  <a:lnTo>
                    <a:pt x="265206" y="844042"/>
                  </a:lnTo>
                  <a:lnTo>
                    <a:pt x="259739" y="839834"/>
                  </a:lnTo>
                  <a:lnTo>
                    <a:pt x="258840" y="838772"/>
                  </a:lnTo>
                  <a:lnTo>
                    <a:pt x="258222" y="837392"/>
                  </a:lnTo>
                  <a:lnTo>
                    <a:pt x="258142" y="835611"/>
                  </a:lnTo>
                  <a:lnTo>
                    <a:pt x="258747" y="834633"/>
                  </a:lnTo>
                  <a:lnTo>
                    <a:pt x="259535" y="833857"/>
                  </a:lnTo>
                  <a:lnTo>
                    <a:pt x="260007" y="832720"/>
                  </a:lnTo>
                  <a:lnTo>
                    <a:pt x="260250" y="830270"/>
                  </a:lnTo>
                  <a:lnTo>
                    <a:pt x="260265" y="827808"/>
                  </a:lnTo>
                  <a:lnTo>
                    <a:pt x="259673" y="825432"/>
                  </a:lnTo>
                  <a:lnTo>
                    <a:pt x="258115" y="823228"/>
                  </a:lnTo>
                  <a:lnTo>
                    <a:pt x="256377" y="822100"/>
                  </a:lnTo>
                  <a:lnTo>
                    <a:pt x="247430" y="819185"/>
                  </a:lnTo>
                  <a:lnTo>
                    <a:pt x="245221" y="817723"/>
                  </a:lnTo>
                  <a:lnTo>
                    <a:pt x="243335" y="816069"/>
                  </a:lnTo>
                  <a:lnTo>
                    <a:pt x="242256" y="814785"/>
                  </a:lnTo>
                  <a:lnTo>
                    <a:pt x="240237" y="810322"/>
                  </a:lnTo>
                  <a:lnTo>
                    <a:pt x="238631" y="805197"/>
                  </a:lnTo>
                  <a:lnTo>
                    <a:pt x="237689" y="799782"/>
                  </a:lnTo>
                  <a:lnTo>
                    <a:pt x="237641" y="792085"/>
                  </a:lnTo>
                  <a:lnTo>
                    <a:pt x="237000" y="788477"/>
                  </a:lnTo>
                  <a:lnTo>
                    <a:pt x="236974" y="786352"/>
                  </a:lnTo>
                  <a:lnTo>
                    <a:pt x="237270" y="785373"/>
                  </a:lnTo>
                  <a:lnTo>
                    <a:pt x="238463" y="782910"/>
                  </a:lnTo>
                  <a:lnTo>
                    <a:pt x="238878" y="781606"/>
                  </a:lnTo>
                  <a:lnTo>
                    <a:pt x="238820" y="780777"/>
                  </a:lnTo>
                  <a:lnTo>
                    <a:pt x="238559" y="779778"/>
                  </a:lnTo>
                  <a:lnTo>
                    <a:pt x="238382" y="778591"/>
                  </a:lnTo>
                  <a:lnTo>
                    <a:pt x="238575" y="777162"/>
                  </a:lnTo>
                  <a:lnTo>
                    <a:pt x="239024" y="776698"/>
                  </a:lnTo>
                  <a:lnTo>
                    <a:pt x="239845" y="776151"/>
                  </a:lnTo>
                  <a:lnTo>
                    <a:pt x="240661" y="775383"/>
                  </a:lnTo>
                  <a:lnTo>
                    <a:pt x="241100" y="774235"/>
                  </a:lnTo>
                  <a:lnTo>
                    <a:pt x="241088" y="773263"/>
                  </a:lnTo>
                  <a:lnTo>
                    <a:pt x="240745" y="771520"/>
                  </a:lnTo>
                  <a:lnTo>
                    <a:pt x="240698" y="770184"/>
                  </a:lnTo>
                  <a:lnTo>
                    <a:pt x="241629" y="767859"/>
                  </a:lnTo>
                  <a:lnTo>
                    <a:pt x="241979" y="766490"/>
                  </a:lnTo>
                  <a:lnTo>
                    <a:pt x="241511" y="765827"/>
                  </a:lnTo>
                  <a:lnTo>
                    <a:pt x="238835" y="763392"/>
                  </a:lnTo>
                  <a:lnTo>
                    <a:pt x="237371" y="763074"/>
                  </a:lnTo>
                  <a:lnTo>
                    <a:pt x="235466" y="763978"/>
                  </a:lnTo>
                  <a:lnTo>
                    <a:pt x="233944" y="764030"/>
                  </a:lnTo>
                  <a:lnTo>
                    <a:pt x="233572" y="761174"/>
                  </a:lnTo>
                  <a:lnTo>
                    <a:pt x="232942" y="758952"/>
                  </a:lnTo>
                  <a:lnTo>
                    <a:pt x="231143" y="758031"/>
                  </a:lnTo>
                  <a:lnTo>
                    <a:pt x="229208" y="757340"/>
                  </a:lnTo>
                  <a:lnTo>
                    <a:pt x="228198" y="755863"/>
                  </a:lnTo>
                  <a:lnTo>
                    <a:pt x="221730" y="751415"/>
                  </a:lnTo>
                  <a:lnTo>
                    <a:pt x="220286" y="750780"/>
                  </a:lnTo>
                  <a:lnTo>
                    <a:pt x="210595" y="749097"/>
                  </a:lnTo>
                  <a:lnTo>
                    <a:pt x="206871" y="746289"/>
                  </a:lnTo>
                  <a:lnTo>
                    <a:pt x="205129" y="745604"/>
                  </a:lnTo>
                  <a:lnTo>
                    <a:pt x="204214" y="747290"/>
                  </a:lnTo>
                  <a:lnTo>
                    <a:pt x="203352" y="748297"/>
                  </a:lnTo>
                  <a:lnTo>
                    <a:pt x="201687" y="746950"/>
                  </a:lnTo>
                  <a:lnTo>
                    <a:pt x="198733" y="743705"/>
                  </a:lnTo>
                  <a:lnTo>
                    <a:pt x="197432" y="743600"/>
                  </a:lnTo>
                  <a:lnTo>
                    <a:pt x="196667" y="744027"/>
                  </a:lnTo>
                  <a:lnTo>
                    <a:pt x="195992" y="744655"/>
                  </a:lnTo>
                  <a:lnTo>
                    <a:pt x="192807" y="745983"/>
                  </a:lnTo>
                  <a:lnTo>
                    <a:pt x="192678" y="745391"/>
                  </a:lnTo>
                  <a:lnTo>
                    <a:pt x="191831" y="743637"/>
                  </a:lnTo>
                  <a:lnTo>
                    <a:pt x="191438" y="742394"/>
                  </a:lnTo>
                  <a:lnTo>
                    <a:pt x="191239" y="739433"/>
                  </a:lnTo>
                  <a:lnTo>
                    <a:pt x="190829" y="738249"/>
                  </a:lnTo>
                  <a:lnTo>
                    <a:pt x="190040" y="737410"/>
                  </a:lnTo>
                  <a:lnTo>
                    <a:pt x="187094" y="735702"/>
                  </a:lnTo>
                  <a:lnTo>
                    <a:pt x="186091" y="734122"/>
                  </a:lnTo>
                  <a:lnTo>
                    <a:pt x="185373" y="733229"/>
                  </a:lnTo>
                  <a:lnTo>
                    <a:pt x="184381" y="732748"/>
                  </a:lnTo>
                  <a:lnTo>
                    <a:pt x="183216" y="732896"/>
                  </a:lnTo>
                  <a:lnTo>
                    <a:pt x="180770" y="733939"/>
                  </a:lnTo>
                  <a:lnTo>
                    <a:pt x="179493" y="734125"/>
                  </a:lnTo>
                  <a:lnTo>
                    <a:pt x="177375" y="734894"/>
                  </a:lnTo>
                  <a:lnTo>
                    <a:pt x="176187" y="737088"/>
                  </a:lnTo>
                  <a:lnTo>
                    <a:pt x="174756" y="742755"/>
                  </a:lnTo>
                  <a:lnTo>
                    <a:pt x="174371" y="743373"/>
                  </a:lnTo>
                  <a:lnTo>
                    <a:pt x="173800" y="743984"/>
                  </a:lnTo>
                  <a:lnTo>
                    <a:pt x="173269" y="744691"/>
                  </a:lnTo>
                  <a:lnTo>
                    <a:pt x="172977" y="745665"/>
                  </a:lnTo>
                  <a:lnTo>
                    <a:pt x="173087" y="747761"/>
                  </a:lnTo>
                  <a:lnTo>
                    <a:pt x="173236" y="748750"/>
                  </a:lnTo>
                  <a:lnTo>
                    <a:pt x="173427" y="748752"/>
                  </a:lnTo>
                  <a:lnTo>
                    <a:pt x="172586" y="751047"/>
                  </a:lnTo>
                  <a:lnTo>
                    <a:pt x="171756" y="751596"/>
                  </a:lnTo>
                  <a:lnTo>
                    <a:pt x="170623" y="751286"/>
                  </a:lnTo>
                  <a:lnTo>
                    <a:pt x="168856" y="751047"/>
                  </a:lnTo>
                  <a:lnTo>
                    <a:pt x="166774" y="751043"/>
                  </a:lnTo>
                  <a:lnTo>
                    <a:pt x="165774" y="751212"/>
                  </a:lnTo>
                  <a:lnTo>
                    <a:pt x="165522" y="752135"/>
                  </a:lnTo>
                  <a:lnTo>
                    <a:pt x="165655" y="754407"/>
                  </a:lnTo>
                  <a:lnTo>
                    <a:pt x="166657" y="756740"/>
                  </a:lnTo>
                  <a:lnTo>
                    <a:pt x="166453" y="757908"/>
                  </a:lnTo>
                  <a:lnTo>
                    <a:pt x="164544" y="758741"/>
                  </a:lnTo>
                  <a:lnTo>
                    <a:pt x="162934" y="756829"/>
                  </a:lnTo>
                  <a:lnTo>
                    <a:pt x="161470" y="756233"/>
                  </a:lnTo>
                  <a:lnTo>
                    <a:pt x="159781" y="756061"/>
                  </a:lnTo>
                  <a:lnTo>
                    <a:pt x="157503" y="755461"/>
                  </a:lnTo>
                  <a:lnTo>
                    <a:pt x="156629" y="754972"/>
                  </a:lnTo>
                  <a:lnTo>
                    <a:pt x="155500" y="754115"/>
                  </a:lnTo>
                  <a:lnTo>
                    <a:pt x="154535" y="753097"/>
                  </a:lnTo>
                  <a:lnTo>
                    <a:pt x="154171" y="752105"/>
                  </a:lnTo>
                  <a:lnTo>
                    <a:pt x="154549" y="749185"/>
                  </a:lnTo>
                  <a:lnTo>
                    <a:pt x="154517" y="748160"/>
                  </a:lnTo>
                  <a:lnTo>
                    <a:pt x="152173" y="740989"/>
                  </a:lnTo>
                  <a:lnTo>
                    <a:pt x="149996" y="737944"/>
                  </a:lnTo>
                  <a:lnTo>
                    <a:pt x="149705" y="736738"/>
                  </a:lnTo>
                  <a:lnTo>
                    <a:pt x="149892" y="735455"/>
                  </a:lnTo>
                  <a:lnTo>
                    <a:pt x="150117" y="734649"/>
                  </a:lnTo>
                  <a:lnTo>
                    <a:pt x="150214" y="733908"/>
                  </a:lnTo>
                  <a:lnTo>
                    <a:pt x="150048" y="732792"/>
                  </a:lnTo>
                  <a:lnTo>
                    <a:pt x="149191" y="731187"/>
                  </a:lnTo>
                  <a:lnTo>
                    <a:pt x="142934" y="724929"/>
                  </a:lnTo>
                  <a:lnTo>
                    <a:pt x="142126" y="723115"/>
                  </a:lnTo>
                  <a:lnTo>
                    <a:pt x="141583" y="711597"/>
                  </a:lnTo>
                  <a:lnTo>
                    <a:pt x="141903" y="709026"/>
                  </a:lnTo>
                  <a:lnTo>
                    <a:pt x="142774" y="706310"/>
                  </a:lnTo>
                  <a:lnTo>
                    <a:pt x="145195" y="702682"/>
                  </a:lnTo>
                  <a:lnTo>
                    <a:pt x="146275" y="700524"/>
                  </a:lnTo>
                  <a:lnTo>
                    <a:pt x="145418" y="698077"/>
                  </a:lnTo>
                  <a:lnTo>
                    <a:pt x="143952" y="697665"/>
                  </a:lnTo>
                  <a:lnTo>
                    <a:pt x="142057" y="698116"/>
                  </a:lnTo>
                  <a:lnTo>
                    <a:pt x="139896" y="698273"/>
                  </a:lnTo>
                  <a:lnTo>
                    <a:pt x="138205" y="697101"/>
                  </a:lnTo>
                  <a:lnTo>
                    <a:pt x="135950" y="694657"/>
                  </a:lnTo>
                  <a:lnTo>
                    <a:pt x="134008" y="692016"/>
                  </a:lnTo>
                  <a:lnTo>
                    <a:pt x="132924" y="689680"/>
                  </a:lnTo>
                  <a:lnTo>
                    <a:pt x="132209" y="689245"/>
                  </a:lnTo>
                  <a:lnTo>
                    <a:pt x="131507" y="688590"/>
                  </a:lnTo>
                  <a:lnTo>
                    <a:pt x="131268" y="687416"/>
                  </a:lnTo>
                  <a:lnTo>
                    <a:pt x="131346" y="684392"/>
                  </a:lnTo>
                  <a:lnTo>
                    <a:pt x="131033" y="681539"/>
                  </a:lnTo>
                  <a:lnTo>
                    <a:pt x="130165" y="678578"/>
                  </a:lnTo>
                  <a:lnTo>
                    <a:pt x="129866" y="677994"/>
                  </a:lnTo>
                  <a:lnTo>
                    <a:pt x="128722" y="677708"/>
                  </a:lnTo>
                  <a:lnTo>
                    <a:pt x="126095" y="677826"/>
                  </a:lnTo>
                  <a:lnTo>
                    <a:pt x="125150" y="677161"/>
                  </a:lnTo>
                  <a:lnTo>
                    <a:pt x="123789" y="674912"/>
                  </a:lnTo>
                  <a:lnTo>
                    <a:pt x="122633" y="673643"/>
                  </a:lnTo>
                  <a:lnTo>
                    <a:pt x="121179" y="673034"/>
                  </a:lnTo>
                  <a:lnTo>
                    <a:pt x="118911" y="672765"/>
                  </a:lnTo>
                  <a:lnTo>
                    <a:pt x="118273" y="672980"/>
                  </a:lnTo>
                  <a:lnTo>
                    <a:pt x="116295" y="673997"/>
                  </a:lnTo>
                  <a:lnTo>
                    <a:pt x="115103" y="674170"/>
                  </a:lnTo>
                  <a:lnTo>
                    <a:pt x="113677" y="669645"/>
                  </a:lnTo>
                  <a:lnTo>
                    <a:pt x="111107" y="666775"/>
                  </a:lnTo>
                  <a:lnTo>
                    <a:pt x="108367" y="666093"/>
                  </a:lnTo>
                  <a:lnTo>
                    <a:pt x="102500" y="667151"/>
                  </a:lnTo>
                  <a:lnTo>
                    <a:pt x="101335" y="667186"/>
                  </a:lnTo>
                  <a:lnTo>
                    <a:pt x="100174" y="667035"/>
                  </a:lnTo>
                  <a:lnTo>
                    <a:pt x="99000" y="666630"/>
                  </a:lnTo>
                  <a:lnTo>
                    <a:pt x="97828" y="665923"/>
                  </a:lnTo>
                  <a:lnTo>
                    <a:pt x="95448" y="667015"/>
                  </a:lnTo>
                  <a:lnTo>
                    <a:pt x="93503" y="667377"/>
                  </a:lnTo>
                  <a:lnTo>
                    <a:pt x="88561" y="667023"/>
                  </a:lnTo>
                  <a:lnTo>
                    <a:pt x="86051" y="666289"/>
                  </a:lnTo>
                  <a:lnTo>
                    <a:pt x="81311" y="663525"/>
                  </a:lnTo>
                  <a:lnTo>
                    <a:pt x="78993" y="662813"/>
                  </a:lnTo>
                  <a:lnTo>
                    <a:pt x="74403" y="663372"/>
                  </a:lnTo>
                  <a:lnTo>
                    <a:pt x="69947" y="665265"/>
                  </a:lnTo>
                  <a:lnTo>
                    <a:pt x="66003" y="667837"/>
                  </a:lnTo>
                  <a:lnTo>
                    <a:pt x="62966" y="670439"/>
                  </a:lnTo>
                  <a:lnTo>
                    <a:pt x="60201" y="674270"/>
                  </a:lnTo>
                  <a:lnTo>
                    <a:pt x="58641" y="675706"/>
                  </a:lnTo>
                  <a:lnTo>
                    <a:pt x="56278" y="676158"/>
                  </a:lnTo>
                  <a:lnTo>
                    <a:pt x="55365" y="675734"/>
                  </a:lnTo>
                  <a:lnTo>
                    <a:pt x="54612" y="674753"/>
                  </a:lnTo>
                  <a:lnTo>
                    <a:pt x="54120" y="673449"/>
                  </a:lnTo>
                  <a:lnTo>
                    <a:pt x="53786" y="670546"/>
                  </a:lnTo>
                  <a:lnTo>
                    <a:pt x="52959" y="669928"/>
                  </a:lnTo>
                  <a:lnTo>
                    <a:pt x="47520" y="669162"/>
                  </a:lnTo>
                  <a:lnTo>
                    <a:pt x="46183" y="668402"/>
                  </a:lnTo>
                  <a:lnTo>
                    <a:pt x="43054" y="665830"/>
                  </a:lnTo>
                  <a:lnTo>
                    <a:pt x="42437" y="665134"/>
                  </a:lnTo>
                  <a:lnTo>
                    <a:pt x="40689" y="664106"/>
                  </a:lnTo>
                  <a:lnTo>
                    <a:pt x="38176" y="664405"/>
                  </a:lnTo>
                  <a:lnTo>
                    <a:pt x="35692" y="665059"/>
                  </a:lnTo>
                  <a:lnTo>
                    <a:pt x="34067" y="665090"/>
                  </a:lnTo>
                  <a:lnTo>
                    <a:pt x="33187" y="663929"/>
                  </a:lnTo>
                  <a:lnTo>
                    <a:pt x="32098" y="661030"/>
                  </a:lnTo>
                  <a:lnTo>
                    <a:pt x="31094" y="660401"/>
                  </a:lnTo>
                  <a:lnTo>
                    <a:pt x="29649" y="659750"/>
                  </a:lnTo>
                  <a:lnTo>
                    <a:pt x="28565" y="658461"/>
                  </a:lnTo>
                  <a:lnTo>
                    <a:pt x="27701" y="657195"/>
                  </a:lnTo>
                  <a:lnTo>
                    <a:pt x="26960" y="656591"/>
                  </a:lnTo>
                  <a:lnTo>
                    <a:pt x="26360" y="656384"/>
                  </a:lnTo>
                  <a:lnTo>
                    <a:pt x="25250" y="655616"/>
                  </a:lnTo>
                  <a:lnTo>
                    <a:pt x="24486" y="655465"/>
                  </a:lnTo>
                  <a:lnTo>
                    <a:pt x="23780" y="655718"/>
                  </a:lnTo>
                  <a:lnTo>
                    <a:pt x="22193" y="656816"/>
                  </a:lnTo>
                  <a:lnTo>
                    <a:pt x="21369" y="657102"/>
                  </a:lnTo>
                  <a:lnTo>
                    <a:pt x="19607" y="656959"/>
                  </a:lnTo>
                  <a:lnTo>
                    <a:pt x="18700" y="656264"/>
                  </a:lnTo>
                  <a:lnTo>
                    <a:pt x="17899" y="655263"/>
                  </a:lnTo>
                  <a:lnTo>
                    <a:pt x="16465" y="654133"/>
                  </a:lnTo>
                  <a:lnTo>
                    <a:pt x="13873" y="653309"/>
                  </a:lnTo>
                  <a:lnTo>
                    <a:pt x="4446" y="652468"/>
                  </a:lnTo>
                  <a:lnTo>
                    <a:pt x="2254" y="650910"/>
                  </a:lnTo>
                  <a:lnTo>
                    <a:pt x="0" y="646537"/>
                  </a:lnTo>
                  <a:lnTo>
                    <a:pt x="2839" y="607035"/>
                  </a:lnTo>
                  <a:lnTo>
                    <a:pt x="5723" y="566614"/>
                  </a:lnTo>
                  <a:lnTo>
                    <a:pt x="8588" y="526184"/>
                  </a:lnTo>
                  <a:lnTo>
                    <a:pt x="11434" y="485741"/>
                  </a:lnTo>
                  <a:lnTo>
                    <a:pt x="14260" y="445291"/>
                  </a:lnTo>
                  <a:lnTo>
                    <a:pt x="17065" y="404847"/>
                  </a:lnTo>
                  <a:lnTo>
                    <a:pt x="19852" y="364389"/>
                  </a:lnTo>
                  <a:lnTo>
                    <a:pt x="22618" y="323919"/>
                  </a:lnTo>
                  <a:lnTo>
                    <a:pt x="25365" y="283443"/>
                  </a:lnTo>
                  <a:lnTo>
                    <a:pt x="28092" y="242967"/>
                  </a:lnTo>
                  <a:lnTo>
                    <a:pt x="30798" y="202493"/>
                  </a:lnTo>
                  <a:lnTo>
                    <a:pt x="33486" y="161994"/>
                  </a:lnTo>
                  <a:lnTo>
                    <a:pt x="36153" y="121497"/>
                  </a:lnTo>
                  <a:lnTo>
                    <a:pt x="38800" y="81009"/>
                  </a:lnTo>
                  <a:lnTo>
                    <a:pt x="41427" y="40510"/>
                  </a:lnTo>
                  <a:close/>
                </a:path>
              </a:pathLst>
            </a:custGeom>
            <a:solidFill>
              <a:schemeClr val="tx2"/>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1" name="Freeform 50">
              <a:extLst>
                <a:ext uri="{FF2B5EF4-FFF2-40B4-BE49-F238E27FC236}">
                  <a16:creationId xmlns:a16="http://schemas.microsoft.com/office/drawing/2014/main" id="{C3A9075D-7E83-AA5C-5953-404E2F095E1B}"/>
                </a:ext>
              </a:extLst>
            </p:cNvPr>
            <p:cNvSpPr>
              <a:spLocks noChangeAspect="1"/>
            </p:cNvSpPr>
            <p:nvPr>
              <p:custDataLst>
                <p:tags r:id="rId6"/>
              </p:custDataLst>
            </p:nvPr>
          </p:nvSpPr>
          <p:spPr>
            <a:xfrm>
              <a:off x="4086025" y="3820286"/>
              <a:ext cx="1390250" cy="1579183"/>
            </a:xfrm>
            <a:custGeom>
              <a:avLst/>
              <a:gdLst/>
              <a:ahLst/>
              <a:cxnLst/>
              <a:rect l="l" t="t" r="r" b="b"/>
              <a:pathLst>
                <a:path w="1390250" h="1579183">
                  <a:moveTo>
                    <a:pt x="922736" y="1242390"/>
                  </a:moveTo>
                  <a:lnTo>
                    <a:pt x="924520" y="1242797"/>
                  </a:lnTo>
                  <a:lnTo>
                    <a:pt x="933187" y="1246314"/>
                  </a:lnTo>
                  <a:lnTo>
                    <a:pt x="934142" y="1246390"/>
                  </a:lnTo>
                  <a:lnTo>
                    <a:pt x="935081" y="1246056"/>
                  </a:lnTo>
                  <a:lnTo>
                    <a:pt x="937091" y="1244649"/>
                  </a:lnTo>
                  <a:lnTo>
                    <a:pt x="938925" y="1244651"/>
                  </a:lnTo>
                  <a:lnTo>
                    <a:pt x="941685" y="1245032"/>
                  </a:lnTo>
                  <a:lnTo>
                    <a:pt x="943472" y="1244876"/>
                  </a:lnTo>
                  <a:lnTo>
                    <a:pt x="947296" y="1243588"/>
                  </a:lnTo>
                  <a:lnTo>
                    <a:pt x="949188" y="1243405"/>
                  </a:lnTo>
                  <a:lnTo>
                    <a:pt x="950760" y="1244342"/>
                  </a:lnTo>
                  <a:lnTo>
                    <a:pt x="952994" y="1243355"/>
                  </a:lnTo>
                  <a:lnTo>
                    <a:pt x="954147" y="1244477"/>
                  </a:lnTo>
                  <a:lnTo>
                    <a:pt x="954006" y="1246180"/>
                  </a:lnTo>
                  <a:lnTo>
                    <a:pt x="952471" y="1247046"/>
                  </a:lnTo>
                  <a:lnTo>
                    <a:pt x="950188" y="1247780"/>
                  </a:lnTo>
                  <a:lnTo>
                    <a:pt x="948573" y="1249524"/>
                  </a:lnTo>
                  <a:lnTo>
                    <a:pt x="948310" y="1251337"/>
                  </a:lnTo>
                  <a:lnTo>
                    <a:pt x="950071" y="1252219"/>
                  </a:lnTo>
                  <a:lnTo>
                    <a:pt x="953661" y="1252350"/>
                  </a:lnTo>
                  <a:lnTo>
                    <a:pt x="955152" y="1252698"/>
                  </a:lnTo>
                  <a:lnTo>
                    <a:pt x="955184" y="1253391"/>
                  </a:lnTo>
                  <a:lnTo>
                    <a:pt x="952546" y="1256878"/>
                  </a:lnTo>
                  <a:lnTo>
                    <a:pt x="947797" y="1261798"/>
                  </a:lnTo>
                  <a:lnTo>
                    <a:pt x="949909" y="1264075"/>
                  </a:lnTo>
                  <a:lnTo>
                    <a:pt x="952211" y="1264242"/>
                  </a:lnTo>
                  <a:lnTo>
                    <a:pt x="954554" y="1264045"/>
                  </a:lnTo>
                  <a:lnTo>
                    <a:pt x="958672" y="1266147"/>
                  </a:lnTo>
                  <a:lnTo>
                    <a:pt x="961358" y="1266090"/>
                  </a:lnTo>
                  <a:lnTo>
                    <a:pt x="965724" y="1265185"/>
                  </a:lnTo>
                  <a:lnTo>
                    <a:pt x="967021" y="1264668"/>
                  </a:lnTo>
                  <a:lnTo>
                    <a:pt x="967813" y="1264163"/>
                  </a:lnTo>
                  <a:lnTo>
                    <a:pt x="968469" y="1264199"/>
                  </a:lnTo>
                  <a:lnTo>
                    <a:pt x="969310" y="1265320"/>
                  </a:lnTo>
                  <a:lnTo>
                    <a:pt x="969762" y="1266532"/>
                  </a:lnTo>
                  <a:lnTo>
                    <a:pt x="969670" y="1267472"/>
                  </a:lnTo>
                  <a:lnTo>
                    <a:pt x="969341" y="1268528"/>
                  </a:lnTo>
                  <a:lnTo>
                    <a:pt x="969100" y="1270112"/>
                  </a:lnTo>
                  <a:lnTo>
                    <a:pt x="969776" y="1272653"/>
                  </a:lnTo>
                  <a:lnTo>
                    <a:pt x="971658" y="1273584"/>
                  </a:lnTo>
                  <a:lnTo>
                    <a:pt x="974033" y="1273391"/>
                  </a:lnTo>
                  <a:lnTo>
                    <a:pt x="976238" y="1272628"/>
                  </a:lnTo>
                  <a:lnTo>
                    <a:pt x="977905" y="1271456"/>
                  </a:lnTo>
                  <a:lnTo>
                    <a:pt x="979357" y="1269730"/>
                  </a:lnTo>
                  <a:lnTo>
                    <a:pt x="980393" y="1267612"/>
                  </a:lnTo>
                  <a:lnTo>
                    <a:pt x="980856" y="1265293"/>
                  </a:lnTo>
                  <a:lnTo>
                    <a:pt x="982173" y="1263384"/>
                  </a:lnTo>
                  <a:lnTo>
                    <a:pt x="985024" y="1263160"/>
                  </a:lnTo>
                  <a:lnTo>
                    <a:pt x="988153" y="1263766"/>
                  </a:lnTo>
                  <a:lnTo>
                    <a:pt x="992421" y="1265245"/>
                  </a:lnTo>
                  <a:lnTo>
                    <a:pt x="996648" y="1267615"/>
                  </a:lnTo>
                  <a:lnTo>
                    <a:pt x="998368" y="1268136"/>
                  </a:lnTo>
                  <a:lnTo>
                    <a:pt x="998567" y="1268824"/>
                  </a:lnTo>
                  <a:lnTo>
                    <a:pt x="999154" y="1273093"/>
                  </a:lnTo>
                  <a:lnTo>
                    <a:pt x="999718" y="1274405"/>
                  </a:lnTo>
                  <a:lnTo>
                    <a:pt x="1001119" y="1275154"/>
                  </a:lnTo>
                  <a:lnTo>
                    <a:pt x="1002796" y="1275463"/>
                  </a:lnTo>
                  <a:lnTo>
                    <a:pt x="1004844" y="1275525"/>
                  </a:lnTo>
                  <a:lnTo>
                    <a:pt x="1004116" y="1277382"/>
                  </a:lnTo>
                  <a:lnTo>
                    <a:pt x="1004494" y="1279693"/>
                  </a:lnTo>
                  <a:lnTo>
                    <a:pt x="1004154" y="1281629"/>
                  </a:lnTo>
                  <a:lnTo>
                    <a:pt x="1001295" y="1282330"/>
                  </a:lnTo>
                  <a:lnTo>
                    <a:pt x="999982" y="1283188"/>
                  </a:lnTo>
                  <a:lnTo>
                    <a:pt x="996968" y="1287238"/>
                  </a:lnTo>
                  <a:lnTo>
                    <a:pt x="995645" y="1288326"/>
                  </a:lnTo>
                  <a:lnTo>
                    <a:pt x="993445" y="1288301"/>
                  </a:lnTo>
                  <a:lnTo>
                    <a:pt x="991075" y="1287483"/>
                  </a:lnTo>
                  <a:lnTo>
                    <a:pt x="988974" y="1286236"/>
                  </a:lnTo>
                  <a:lnTo>
                    <a:pt x="985695" y="1283057"/>
                  </a:lnTo>
                  <a:lnTo>
                    <a:pt x="983835" y="1282272"/>
                  </a:lnTo>
                  <a:lnTo>
                    <a:pt x="981789" y="1282191"/>
                  </a:lnTo>
                  <a:lnTo>
                    <a:pt x="979371" y="1282411"/>
                  </a:lnTo>
                  <a:lnTo>
                    <a:pt x="977732" y="1282242"/>
                  </a:lnTo>
                  <a:lnTo>
                    <a:pt x="974721" y="1280806"/>
                  </a:lnTo>
                  <a:lnTo>
                    <a:pt x="972307" y="1280378"/>
                  </a:lnTo>
                  <a:lnTo>
                    <a:pt x="969719" y="1280384"/>
                  </a:lnTo>
                  <a:lnTo>
                    <a:pt x="965444" y="1281081"/>
                  </a:lnTo>
                  <a:lnTo>
                    <a:pt x="956547" y="1284677"/>
                  </a:lnTo>
                  <a:lnTo>
                    <a:pt x="951831" y="1285571"/>
                  </a:lnTo>
                  <a:lnTo>
                    <a:pt x="950137" y="1287301"/>
                  </a:lnTo>
                  <a:lnTo>
                    <a:pt x="949365" y="1289808"/>
                  </a:lnTo>
                  <a:lnTo>
                    <a:pt x="949448" y="1292713"/>
                  </a:lnTo>
                  <a:lnTo>
                    <a:pt x="949724" y="1293446"/>
                  </a:lnTo>
                  <a:lnTo>
                    <a:pt x="950182" y="1294092"/>
                  </a:lnTo>
                  <a:lnTo>
                    <a:pt x="950586" y="1294840"/>
                  </a:lnTo>
                  <a:lnTo>
                    <a:pt x="950746" y="1295894"/>
                  </a:lnTo>
                  <a:lnTo>
                    <a:pt x="950466" y="1297078"/>
                  </a:lnTo>
                  <a:lnTo>
                    <a:pt x="949940" y="1298022"/>
                  </a:lnTo>
                  <a:lnTo>
                    <a:pt x="949422" y="1298778"/>
                  </a:lnTo>
                  <a:lnTo>
                    <a:pt x="949168" y="1299334"/>
                  </a:lnTo>
                  <a:lnTo>
                    <a:pt x="948436" y="1300313"/>
                  </a:lnTo>
                  <a:lnTo>
                    <a:pt x="943356" y="1301355"/>
                  </a:lnTo>
                  <a:lnTo>
                    <a:pt x="936788" y="1305634"/>
                  </a:lnTo>
                  <a:lnTo>
                    <a:pt x="933177" y="1307088"/>
                  </a:lnTo>
                  <a:lnTo>
                    <a:pt x="931756" y="1305341"/>
                  </a:lnTo>
                  <a:lnTo>
                    <a:pt x="928785" y="1303425"/>
                  </a:lnTo>
                  <a:lnTo>
                    <a:pt x="924334" y="1297530"/>
                  </a:lnTo>
                  <a:lnTo>
                    <a:pt x="920977" y="1296178"/>
                  </a:lnTo>
                  <a:lnTo>
                    <a:pt x="915942" y="1295692"/>
                  </a:lnTo>
                  <a:lnTo>
                    <a:pt x="911123" y="1293508"/>
                  </a:lnTo>
                  <a:lnTo>
                    <a:pt x="909505" y="1293025"/>
                  </a:lnTo>
                  <a:lnTo>
                    <a:pt x="907808" y="1293021"/>
                  </a:lnTo>
                  <a:lnTo>
                    <a:pt x="905267" y="1294602"/>
                  </a:lnTo>
                  <a:lnTo>
                    <a:pt x="904431" y="1297277"/>
                  </a:lnTo>
                  <a:lnTo>
                    <a:pt x="903314" y="1299754"/>
                  </a:lnTo>
                  <a:lnTo>
                    <a:pt x="899996" y="1300756"/>
                  </a:lnTo>
                  <a:lnTo>
                    <a:pt x="898372" y="1300430"/>
                  </a:lnTo>
                  <a:lnTo>
                    <a:pt x="895055" y="1299108"/>
                  </a:lnTo>
                  <a:lnTo>
                    <a:pt x="893219" y="1298766"/>
                  </a:lnTo>
                  <a:lnTo>
                    <a:pt x="890023" y="1299450"/>
                  </a:lnTo>
                  <a:lnTo>
                    <a:pt x="888573" y="1299246"/>
                  </a:lnTo>
                  <a:lnTo>
                    <a:pt x="887530" y="1297716"/>
                  </a:lnTo>
                  <a:lnTo>
                    <a:pt x="880318" y="1300622"/>
                  </a:lnTo>
                  <a:lnTo>
                    <a:pt x="877008" y="1300959"/>
                  </a:lnTo>
                  <a:lnTo>
                    <a:pt x="873798" y="1299929"/>
                  </a:lnTo>
                  <a:lnTo>
                    <a:pt x="871765" y="1298359"/>
                  </a:lnTo>
                  <a:lnTo>
                    <a:pt x="871008" y="1298074"/>
                  </a:lnTo>
                  <a:lnTo>
                    <a:pt x="869807" y="1298289"/>
                  </a:lnTo>
                  <a:lnTo>
                    <a:pt x="867936" y="1299458"/>
                  </a:lnTo>
                  <a:lnTo>
                    <a:pt x="867031" y="1299725"/>
                  </a:lnTo>
                  <a:lnTo>
                    <a:pt x="864754" y="1299520"/>
                  </a:lnTo>
                  <a:lnTo>
                    <a:pt x="863542" y="1299578"/>
                  </a:lnTo>
                  <a:lnTo>
                    <a:pt x="862691" y="1300035"/>
                  </a:lnTo>
                  <a:lnTo>
                    <a:pt x="861438" y="1301338"/>
                  </a:lnTo>
                  <a:lnTo>
                    <a:pt x="860735" y="1301464"/>
                  </a:lnTo>
                  <a:lnTo>
                    <a:pt x="860046" y="1301151"/>
                  </a:lnTo>
                  <a:lnTo>
                    <a:pt x="858750" y="1301228"/>
                  </a:lnTo>
                  <a:lnTo>
                    <a:pt x="856890" y="1301813"/>
                  </a:lnTo>
                  <a:lnTo>
                    <a:pt x="855528" y="1302024"/>
                  </a:lnTo>
                  <a:lnTo>
                    <a:pt x="854685" y="1301246"/>
                  </a:lnTo>
                  <a:lnTo>
                    <a:pt x="854483" y="1298905"/>
                  </a:lnTo>
                  <a:lnTo>
                    <a:pt x="853922" y="1297318"/>
                  </a:lnTo>
                  <a:lnTo>
                    <a:pt x="852591" y="1294767"/>
                  </a:lnTo>
                  <a:lnTo>
                    <a:pt x="849751" y="1290423"/>
                  </a:lnTo>
                  <a:lnTo>
                    <a:pt x="848325" y="1289692"/>
                  </a:lnTo>
                  <a:lnTo>
                    <a:pt x="844429" y="1288891"/>
                  </a:lnTo>
                  <a:lnTo>
                    <a:pt x="842973" y="1288012"/>
                  </a:lnTo>
                  <a:lnTo>
                    <a:pt x="837002" y="1282088"/>
                  </a:lnTo>
                  <a:lnTo>
                    <a:pt x="837494" y="1280845"/>
                  </a:lnTo>
                  <a:lnTo>
                    <a:pt x="837626" y="1278293"/>
                  </a:lnTo>
                  <a:lnTo>
                    <a:pt x="837956" y="1276763"/>
                  </a:lnTo>
                  <a:lnTo>
                    <a:pt x="838454" y="1276138"/>
                  </a:lnTo>
                  <a:lnTo>
                    <a:pt x="839196" y="1275656"/>
                  </a:lnTo>
                  <a:lnTo>
                    <a:pt x="839865" y="1274753"/>
                  </a:lnTo>
                  <a:lnTo>
                    <a:pt x="840427" y="1271585"/>
                  </a:lnTo>
                  <a:lnTo>
                    <a:pt x="840907" y="1270446"/>
                  </a:lnTo>
                  <a:lnTo>
                    <a:pt x="841520" y="1269458"/>
                  </a:lnTo>
                  <a:lnTo>
                    <a:pt x="842187" y="1268649"/>
                  </a:lnTo>
                  <a:lnTo>
                    <a:pt x="842694" y="1267459"/>
                  </a:lnTo>
                  <a:lnTo>
                    <a:pt x="842416" y="1264948"/>
                  </a:lnTo>
                  <a:lnTo>
                    <a:pt x="842727" y="1263794"/>
                  </a:lnTo>
                  <a:lnTo>
                    <a:pt x="844480" y="1262430"/>
                  </a:lnTo>
                  <a:lnTo>
                    <a:pt x="846950" y="1261693"/>
                  </a:lnTo>
                  <a:lnTo>
                    <a:pt x="854335" y="1261233"/>
                  </a:lnTo>
                  <a:lnTo>
                    <a:pt x="859390" y="1258907"/>
                  </a:lnTo>
                  <a:lnTo>
                    <a:pt x="862494" y="1258673"/>
                  </a:lnTo>
                  <a:lnTo>
                    <a:pt x="863791" y="1258261"/>
                  </a:lnTo>
                  <a:lnTo>
                    <a:pt x="865454" y="1257137"/>
                  </a:lnTo>
                  <a:lnTo>
                    <a:pt x="866462" y="1256685"/>
                  </a:lnTo>
                  <a:lnTo>
                    <a:pt x="894911" y="1252891"/>
                  </a:lnTo>
                  <a:lnTo>
                    <a:pt x="896981" y="1252192"/>
                  </a:lnTo>
                  <a:lnTo>
                    <a:pt x="902333" y="1249610"/>
                  </a:lnTo>
                  <a:lnTo>
                    <a:pt x="916766" y="1246568"/>
                  </a:lnTo>
                  <a:lnTo>
                    <a:pt x="918174" y="1245609"/>
                  </a:lnTo>
                  <a:lnTo>
                    <a:pt x="919497" y="1244187"/>
                  </a:lnTo>
                  <a:lnTo>
                    <a:pt x="920935" y="1242895"/>
                  </a:lnTo>
                  <a:close/>
                  <a:moveTo>
                    <a:pt x="832755" y="1182598"/>
                  </a:moveTo>
                  <a:lnTo>
                    <a:pt x="834155" y="1183274"/>
                  </a:lnTo>
                  <a:lnTo>
                    <a:pt x="835334" y="1184940"/>
                  </a:lnTo>
                  <a:lnTo>
                    <a:pt x="836396" y="1186854"/>
                  </a:lnTo>
                  <a:lnTo>
                    <a:pt x="835698" y="1187716"/>
                  </a:lnTo>
                  <a:lnTo>
                    <a:pt x="834951" y="1186815"/>
                  </a:lnTo>
                  <a:lnTo>
                    <a:pt x="832763" y="1186820"/>
                  </a:lnTo>
                  <a:lnTo>
                    <a:pt x="831013" y="1186365"/>
                  </a:lnTo>
                  <a:lnTo>
                    <a:pt x="830243" y="1185360"/>
                  </a:lnTo>
                  <a:lnTo>
                    <a:pt x="831070" y="1183632"/>
                  </a:lnTo>
                  <a:close/>
                  <a:moveTo>
                    <a:pt x="796312" y="1155866"/>
                  </a:moveTo>
                  <a:lnTo>
                    <a:pt x="797902" y="1157087"/>
                  </a:lnTo>
                  <a:lnTo>
                    <a:pt x="802621" y="1165299"/>
                  </a:lnTo>
                  <a:lnTo>
                    <a:pt x="803801" y="1166595"/>
                  </a:lnTo>
                  <a:lnTo>
                    <a:pt x="804689" y="1167214"/>
                  </a:lnTo>
                  <a:lnTo>
                    <a:pt x="805310" y="1168130"/>
                  </a:lnTo>
                  <a:lnTo>
                    <a:pt x="805794" y="1170237"/>
                  </a:lnTo>
                  <a:lnTo>
                    <a:pt x="805932" y="1171801"/>
                  </a:lnTo>
                  <a:lnTo>
                    <a:pt x="805826" y="1173108"/>
                  </a:lnTo>
                  <a:lnTo>
                    <a:pt x="805329" y="1173609"/>
                  </a:lnTo>
                  <a:lnTo>
                    <a:pt x="804212" y="1172839"/>
                  </a:lnTo>
                  <a:lnTo>
                    <a:pt x="801213" y="1172242"/>
                  </a:lnTo>
                  <a:lnTo>
                    <a:pt x="800292" y="1170030"/>
                  </a:lnTo>
                  <a:lnTo>
                    <a:pt x="800134" y="1166957"/>
                  </a:lnTo>
                  <a:lnTo>
                    <a:pt x="799400" y="1163849"/>
                  </a:lnTo>
                  <a:lnTo>
                    <a:pt x="794900" y="1159562"/>
                  </a:lnTo>
                  <a:lnTo>
                    <a:pt x="793572" y="1156954"/>
                  </a:lnTo>
                  <a:close/>
                  <a:moveTo>
                    <a:pt x="931891" y="1099670"/>
                  </a:moveTo>
                  <a:lnTo>
                    <a:pt x="932257" y="1103006"/>
                  </a:lnTo>
                  <a:lnTo>
                    <a:pt x="931427" y="1106312"/>
                  </a:lnTo>
                  <a:lnTo>
                    <a:pt x="930041" y="1108058"/>
                  </a:lnTo>
                  <a:lnTo>
                    <a:pt x="928723" y="1106692"/>
                  </a:lnTo>
                  <a:lnTo>
                    <a:pt x="928170" y="1105069"/>
                  </a:lnTo>
                  <a:lnTo>
                    <a:pt x="929082" y="1103224"/>
                  </a:lnTo>
                  <a:close/>
                  <a:moveTo>
                    <a:pt x="631535" y="993058"/>
                  </a:moveTo>
                  <a:lnTo>
                    <a:pt x="631792" y="993511"/>
                  </a:lnTo>
                  <a:lnTo>
                    <a:pt x="632246" y="995088"/>
                  </a:lnTo>
                  <a:lnTo>
                    <a:pt x="632668" y="997859"/>
                  </a:lnTo>
                  <a:lnTo>
                    <a:pt x="631889" y="998689"/>
                  </a:lnTo>
                  <a:lnTo>
                    <a:pt x="630312" y="998819"/>
                  </a:lnTo>
                  <a:lnTo>
                    <a:pt x="628450" y="999439"/>
                  </a:lnTo>
                  <a:lnTo>
                    <a:pt x="626143" y="1003199"/>
                  </a:lnTo>
                  <a:lnTo>
                    <a:pt x="624898" y="1004213"/>
                  </a:lnTo>
                  <a:lnTo>
                    <a:pt x="624099" y="1002036"/>
                  </a:lnTo>
                  <a:lnTo>
                    <a:pt x="625348" y="998339"/>
                  </a:lnTo>
                  <a:lnTo>
                    <a:pt x="625553" y="997262"/>
                  </a:lnTo>
                  <a:lnTo>
                    <a:pt x="625589" y="995575"/>
                  </a:lnTo>
                  <a:lnTo>
                    <a:pt x="625789" y="994959"/>
                  </a:lnTo>
                  <a:lnTo>
                    <a:pt x="627190" y="994155"/>
                  </a:lnTo>
                  <a:lnTo>
                    <a:pt x="630147" y="993431"/>
                  </a:lnTo>
                  <a:lnTo>
                    <a:pt x="630393" y="993308"/>
                  </a:lnTo>
                  <a:close/>
                  <a:moveTo>
                    <a:pt x="539296" y="804735"/>
                  </a:moveTo>
                  <a:lnTo>
                    <a:pt x="539293" y="805511"/>
                  </a:lnTo>
                  <a:lnTo>
                    <a:pt x="533259" y="807338"/>
                  </a:lnTo>
                  <a:lnTo>
                    <a:pt x="534213" y="809354"/>
                  </a:lnTo>
                  <a:lnTo>
                    <a:pt x="534734" y="809984"/>
                  </a:lnTo>
                  <a:lnTo>
                    <a:pt x="533489" y="810610"/>
                  </a:lnTo>
                  <a:lnTo>
                    <a:pt x="532792" y="811803"/>
                  </a:lnTo>
                  <a:lnTo>
                    <a:pt x="532396" y="812966"/>
                  </a:lnTo>
                  <a:lnTo>
                    <a:pt x="532120" y="813500"/>
                  </a:lnTo>
                  <a:lnTo>
                    <a:pt x="530777" y="813664"/>
                  </a:lnTo>
                  <a:lnTo>
                    <a:pt x="527264" y="815249"/>
                  </a:lnTo>
                  <a:lnTo>
                    <a:pt x="524628" y="814132"/>
                  </a:lnTo>
                  <a:lnTo>
                    <a:pt x="524882" y="811815"/>
                  </a:lnTo>
                  <a:lnTo>
                    <a:pt x="526701" y="809240"/>
                  </a:lnTo>
                  <a:lnTo>
                    <a:pt x="528778" y="807326"/>
                  </a:lnTo>
                  <a:lnTo>
                    <a:pt x="530817" y="806230"/>
                  </a:lnTo>
                  <a:lnTo>
                    <a:pt x="533585" y="805305"/>
                  </a:lnTo>
                  <a:lnTo>
                    <a:pt x="536574" y="804736"/>
                  </a:lnTo>
                  <a:close/>
                  <a:moveTo>
                    <a:pt x="489028" y="0"/>
                  </a:moveTo>
                  <a:lnTo>
                    <a:pt x="521643" y="22"/>
                  </a:lnTo>
                  <a:lnTo>
                    <a:pt x="554254" y="114"/>
                  </a:lnTo>
                  <a:lnTo>
                    <a:pt x="586864" y="277"/>
                  </a:lnTo>
                  <a:lnTo>
                    <a:pt x="619477" y="511"/>
                  </a:lnTo>
                  <a:lnTo>
                    <a:pt x="652091" y="817"/>
                  </a:lnTo>
                  <a:lnTo>
                    <a:pt x="684697" y="1193"/>
                  </a:lnTo>
                  <a:lnTo>
                    <a:pt x="717308" y="1641"/>
                  </a:lnTo>
                  <a:lnTo>
                    <a:pt x="749909" y="2159"/>
                  </a:lnTo>
                  <a:lnTo>
                    <a:pt x="782516" y="2748"/>
                  </a:lnTo>
                  <a:lnTo>
                    <a:pt x="815112" y="3409"/>
                  </a:lnTo>
                  <a:lnTo>
                    <a:pt x="847713" y="4140"/>
                  </a:lnTo>
                  <a:lnTo>
                    <a:pt x="880296" y="4943"/>
                  </a:lnTo>
                  <a:lnTo>
                    <a:pt x="912896" y="5817"/>
                  </a:lnTo>
                  <a:lnTo>
                    <a:pt x="945479" y="6761"/>
                  </a:lnTo>
                  <a:lnTo>
                    <a:pt x="978062" y="7777"/>
                  </a:lnTo>
                  <a:lnTo>
                    <a:pt x="1010638" y="8863"/>
                  </a:lnTo>
                  <a:lnTo>
                    <a:pt x="1043211" y="10021"/>
                  </a:lnTo>
                  <a:lnTo>
                    <a:pt x="1086617" y="11675"/>
                  </a:lnTo>
                  <a:lnTo>
                    <a:pt x="1130030" y="13455"/>
                  </a:lnTo>
                  <a:lnTo>
                    <a:pt x="1173420" y="15362"/>
                  </a:lnTo>
                  <a:lnTo>
                    <a:pt x="1216805" y="17394"/>
                  </a:lnTo>
                  <a:lnTo>
                    <a:pt x="1260166" y="19553"/>
                  </a:lnTo>
                  <a:lnTo>
                    <a:pt x="1303526" y="21839"/>
                  </a:lnTo>
                  <a:lnTo>
                    <a:pt x="1346871" y="24251"/>
                  </a:lnTo>
                  <a:lnTo>
                    <a:pt x="1390197" y="26789"/>
                  </a:lnTo>
                  <a:lnTo>
                    <a:pt x="1390208" y="26790"/>
                  </a:lnTo>
                  <a:lnTo>
                    <a:pt x="1390215" y="26790"/>
                  </a:lnTo>
                  <a:lnTo>
                    <a:pt x="1390225" y="26791"/>
                  </a:lnTo>
                  <a:lnTo>
                    <a:pt x="1390232" y="26791"/>
                  </a:lnTo>
                  <a:lnTo>
                    <a:pt x="1390238" y="26792"/>
                  </a:lnTo>
                  <a:lnTo>
                    <a:pt x="1390250" y="26792"/>
                  </a:lnTo>
                  <a:lnTo>
                    <a:pt x="1387363" y="75184"/>
                  </a:lnTo>
                  <a:lnTo>
                    <a:pt x="1384447" y="123560"/>
                  </a:lnTo>
                  <a:lnTo>
                    <a:pt x="1381503" y="171935"/>
                  </a:lnTo>
                  <a:lnTo>
                    <a:pt x="1378530" y="220320"/>
                  </a:lnTo>
                  <a:lnTo>
                    <a:pt x="1375529" y="268690"/>
                  </a:lnTo>
                  <a:lnTo>
                    <a:pt x="1372499" y="317055"/>
                  </a:lnTo>
                  <a:lnTo>
                    <a:pt x="1369441" y="365431"/>
                  </a:lnTo>
                  <a:lnTo>
                    <a:pt x="1366354" y="413788"/>
                  </a:lnTo>
                  <a:lnTo>
                    <a:pt x="1363746" y="454298"/>
                  </a:lnTo>
                  <a:lnTo>
                    <a:pt x="1361119" y="494797"/>
                  </a:lnTo>
                  <a:lnTo>
                    <a:pt x="1358472" y="535285"/>
                  </a:lnTo>
                  <a:lnTo>
                    <a:pt x="1355805" y="575782"/>
                  </a:lnTo>
                  <a:lnTo>
                    <a:pt x="1353117" y="616281"/>
                  </a:lnTo>
                  <a:lnTo>
                    <a:pt x="1350411" y="656755"/>
                  </a:lnTo>
                  <a:lnTo>
                    <a:pt x="1347684" y="697231"/>
                  </a:lnTo>
                  <a:lnTo>
                    <a:pt x="1344937" y="737707"/>
                  </a:lnTo>
                  <a:lnTo>
                    <a:pt x="1342171" y="778177"/>
                  </a:lnTo>
                  <a:lnTo>
                    <a:pt x="1339384" y="818635"/>
                  </a:lnTo>
                  <a:lnTo>
                    <a:pt x="1336579" y="859079"/>
                  </a:lnTo>
                  <a:lnTo>
                    <a:pt x="1333753" y="899529"/>
                  </a:lnTo>
                  <a:lnTo>
                    <a:pt x="1330907" y="939972"/>
                  </a:lnTo>
                  <a:lnTo>
                    <a:pt x="1328042" y="980402"/>
                  </a:lnTo>
                  <a:lnTo>
                    <a:pt x="1325158" y="1020823"/>
                  </a:lnTo>
                  <a:lnTo>
                    <a:pt x="1322319" y="1060325"/>
                  </a:lnTo>
                  <a:lnTo>
                    <a:pt x="1321109" y="1057970"/>
                  </a:lnTo>
                  <a:lnTo>
                    <a:pt x="1319091" y="1055970"/>
                  </a:lnTo>
                  <a:lnTo>
                    <a:pt x="1318352" y="1066255"/>
                  </a:lnTo>
                  <a:lnTo>
                    <a:pt x="1313723" y="1130534"/>
                  </a:lnTo>
                  <a:lnTo>
                    <a:pt x="1309043" y="1194797"/>
                  </a:lnTo>
                  <a:lnTo>
                    <a:pt x="1304315" y="1259023"/>
                  </a:lnTo>
                  <a:lnTo>
                    <a:pt x="1299527" y="1323229"/>
                  </a:lnTo>
                  <a:lnTo>
                    <a:pt x="1294694" y="1387409"/>
                  </a:lnTo>
                  <a:lnTo>
                    <a:pt x="1289817" y="1451555"/>
                  </a:lnTo>
                  <a:lnTo>
                    <a:pt x="1284890" y="1515686"/>
                  </a:lnTo>
                  <a:lnTo>
                    <a:pt x="1279960" y="1579183"/>
                  </a:lnTo>
                  <a:lnTo>
                    <a:pt x="1278309" y="1578413"/>
                  </a:lnTo>
                  <a:lnTo>
                    <a:pt x="1253959" y="1578927"/>
                  </a:lnTo>
                  <a:lnTo>
                    <a:pt x="1251608" y="1578462"/>
                  </a:lnTo>
                  <a:lnTo>
                    <a:pt x="1249534" y="1577512"/>
                  </a:lnTo>
                  <a:lnTo>
                    <a:pt x="1247764" y="1576162"/>
                  </a:lnTo>
                  <a:lnTo>
                    <a:pt x="1246240" y="1574524"/>
                  </a:lnTo>
                  <a:lnTo>
                    <a:pt x="1245278" y="1574034"/>
                  </a:lnTo>
                  <a:lnTo>
                    <a:pt x="1242967" y="1574003"/>
                  </a:lnTo>
                  <a:lnTo>
                    <a:pt x="1242132" y="1573384"/>
                  </a:lnTo>
                  <a:lnTo>
                    <a:pt x="1241218" y="1572016"/>
                  </a:lnTo>
                  <a:lnTo>
                    <a:pt x="1240463" y="1571329"/>
                  </a:lnTo>
                  <a:lnTo>
                    <a:pt x="1238452" y="1570038"/>
                  </a:lnTo>
                  <a:lnTo>
                    <a:pt x="1231031" y="1562059"/>
                  </a:lnTo>
                  <a:lnTo>
                    <a:pt x="1229126" y="1560431"/>
                  </a:lnTo>
                  <a:lnTo>
                    <a:pt x="1225078" y="1558704"/>
                  </a:lnTo>
                  <a:lnTo>
                    <a:pt x="1223285" y="1557588"/>
                  </a:lnTo>
                  <a:lnTo>
                    <a:pt x="1223120" y="1557106"/>
                  </a:lnTo>
                  <a:lnTo>
                    <a:pt x="1222851" y="1555402"/>
                  </a:lnTo>
                  <a:lnTo>
                    <a:pt x="1222719" y="1554911"/>
                  </a:lnTo>
                  <a:lnTo>
                    <a:pt x="1222321" y="1554667"/>
                  </a:lnTo>
                  <a:lnTo>
                    <a:pt x="1221126" y="1554248"/>
                  </a:lnTo>
                  <a:lnTo>
                    <a:pt x="1220744" y="1553994"/>
                  </a:lnTo>
                  <a:lnTo>
                    <a:pt x="1219726" y="1552506"/>
                  </a:lnTo>
                  <a:lnTo>
                    <a:pt x="1219541" y="1551603"/>
                  </a:lnTo>
                  <a:lnTo>
                    <a:pt x="1219590" y="1549877"/>
                  </a:lnTo>
                  <a:lnTo>
                    <a:pt x="1219401" y="1547978"/>
                  </a:lnTo>
                  <a:lnTo>
                    <a:pt x="1218017" y="1543899"/>
                  </a:lnTo>
                  <a:lnTo>
                    <a:pt x="1213586" y="1534961"/>
                  </a:lnTo>
                  <a:lnTo>
                    <a:pt x="1213104" y="1532709"/>
                  </a:lnTo>
                  <a:lnTo>
                    <a:pt x="1209512" y="1524043"/>
                  </a:lnTo>
                  <a:lnTo>
                    <a:pt x="1206919" y="1520869"/>
                  </a:lnTo>
                  <a:lnTo>
                    <a:pt x="1199570" y="1514353"/>
                  </a:lnTo>
                  <a:lnTo>
                    <a:pt x="1197024" y="1510996"/>
                  </a:lnTo>
                  <a:lnTo>
                    <a:pt x="1197084" y="1510119"/>
                  </a:lnTo>
                  <a:lnTo>
                    <a:pt x="1199612" y="1509386"/>
                  </a:lnTo>
                  <a:lnTo>
                    <a:pt x="1199516" y="1506885"/>
                  </a:lnTo>
                  <a:lnTo>
                    <a:pt x="1197908" y="1504233"/>
                  </a:lnTo>
                  <a:lnTo>
                    <a:pt x="1195862" y="1502939"/>
                  </a:lnTo>
                  <a:lnTo>
                    <a:pt x="1194781" y="1502446"/>
                  </a:lnTo>
                  <a:lnTo>
                    <a:pt x="1192912" y="1500524"/>
                  </a:lnTo>
                  <a:lnTo>
                    <a:pt x="1191795" y="1500060"/>
                  </a:lnTo>
                  <a:lnTo>
                    <a:pt x="1191195" y="1499900"/>
                  </a:lnTo>
                  <a:lnTo>
                    <a:pt x="1190240" y="1499278"/>
                  </a:lnTo>
                  <a:lnTo>
                    <a:pt x="1189730" y="1499133"/>
                  </a:lnTo>
                  <a:lnTo>
                    <a:pt x="1189071" y="1499483"/>
                  </a:lnTo>
                  <a:lnTo>
                    <a:pt x="1188678" y="1500341"/>
                  </a:lnTo>
                  <a:lnTo>
                    <a:pt x="1188518" y="1501213"/>
                  </a:lnTo>
                  <a:lnTo>
                    <a:pt x="1188540" y="1501633"/>
                  </a:lnTo>
                  <a:lnTo>
                    <a:pt x="1185237" y="1499577"/>
                  </a:lnTo>
                  <a:lnTo>
                    <a:pt x="1167269" y="1470433"/>
                  </a:lnTo>
                  <a:lnTo>
                    <a:pt x="1165107" y="1464148"/>
                  </a:lnTo>
                  <a:lnTo>
                    <a:pt x="1162508" y="1458846"/>
                  </a:lnTo>
                  <a:lnTo>
                    <a:pt x="1163195" y="1457594"/>
                  </a:lnTo>
                  <a:lnTo>
                    <a:pt x="1164972" y="1456896"/>
                  </a:lnTo>
                  <a:lnTo>
                    <a:pt x="1166832" y="1455447"/>
                  </a:lnTo>
                  <a:lnTo>
                    <a:pt x="1167782" y="1452103"/>
                  </a:lnTo>
                  <a:lnTo>
                    <a:pt x="1166510" y="1449128"/>
                  </a:lnTo>
                  <a:lnTo>
                    <a:pt x="1164555" y="1446179"/>
                  </a:lnTo>
                  <a:lnTo>
                    <a:pt x="1163355" y="1442862"/>
                  </a:lnTo>
                  <a:lnTo>
                    <a:pt x="1163246" y="1438001"/>
                  </a:lnTo>
                  <a:lnTo>
                    <a:pt x="1162697" y="1436052"/>
                  </a:lnTo>
                  <a:lnTo>
                    <a:pt x="1161080" y="1433930"/>
                  </a:lnTo>
                  <a:lnTo>
                    <a:pt x="1158487" y="1432298"/>
                  </a:lnTo>
                  <a:lnTo>
                    <a:pt x="1157464" y="1431173"/>
                  </a:lnTo>
                  <a:lnTo>
                    <a:pt x="1157215" y="1429252"/>
                  </a:lnTo>
                  <a:lnTo>
                    <a:pt x="1169285" y="1423298"/>
                  </a:lnTo>
                  <a:lnTo>
                    <a:pt x="1172639" y="1420517"/>
                  </a:lnTo>
                  <a:lnTo>
                    <a:pt x="1175673" y="1416418"/>
                  </a:lnTo>
                  <a:lnTo>
                    <a:pt x="1177541" y="1411740"/>
                  </a:lnTo>
                  <a:lnTo>
                    <a:pt x="1178545" y="1406447"/>
                  </a:lnTo>
                  <a:lnTo>
                    <a:pt x="1178985" y="1389417"/>
                  </a:lnTo>
                  <a:lnTo>
                    <a:pt x="1178741" y="1387703"/>
                  </a:lnTo>
                  <a:lnTo>
                    <a:pt x="1167855" y="1354950"/>
                  </a:lnTo>
                  <a:lnTo>
                    <a:pt x="1159391" y="1332734"/>
                  </a:lnTo>
                  <a:lnTo>
                    <a:pt x="1153401" y="1315880"/>
                  </a:lnTo>
                  <a:lnTo>
                    <a:pt x="1151530" y="1313577"/>
                  </a:lnTo>
                  <a:lnTo>
                    <a:pt x="1148243" y="1310455"/>
                  </a:lnTo>
                  <a:lnTo>
                    <a:pt x="1144219" y="1303698"/>
                  </a:lnTo>
                  <a:lnTo>
                    <a:pt x="1143693" y="1301813"/>
                  </a:lnTo>
                  <a:lnTo>
                    <a:pt x="1142758" y="1300191"/>
                  </a:lnTo>
                  <a:lnTo>
                    <a:pt x="1124610" y="1279557"/>
                  </a:lnTo>
                  <a:lnTo>
                    <a:pt x="1117370" y="1271672"/>
                  </a:lnTo>
                  <a:lnTo>
                    <a:pt x="1113578" y="1269039"/>
                  </a:lnTo>
                  <a:lnTo>
                    <a:pt x="1110484" y="1265214"/>
                  </a:lnTo>
                  <a:lnTo>
                    <a:pt x="1107326" y="1263402"/>
                  </a:lnTo>
                  <a:lnTo>
                    <a:pt x="1103697" y="1259574"/>
                  </a:lnTo>
                  <a:lnTo>
                    <a:pt x="1100552" y="1257785"/>
                  </a:lnTo>
                  <a:lnTo>
                    <a:pt x="1097344" y="1254000"/>
                  </a:lnTo>
                  <a:lnTo>
                    <a:pt x="1094190" y="1252475"/>
                  </a:lnTo>
                  <a:lnTo>
                    <a:pt x="1089102" y="1248383"/>
                  </a:lnTo>
                  <a:lnTo>
                    <a:pt x="1093524" y="1247293"/>
                  </a:lnTo>
                  <a:lnTo>
                    <a:pt x="1097777" y="1249909"/>
                  </a:lnTo>
                  <a:lnTo>
                    <a:pt x="1132247" y="1285454"/>
                  </a:lnTo>
                  <a:lnTo>
                    <a:pt x="1142034" y="1296209"/>
                  </a:lnTo>
                  <a:lnTo>
                    <a:pt x="1146945" y="1302897"/>
                  </a:lnTo>
                  <a:lnTo>
                    <a:pt x="1153373" y="1312584"/>
                  </a:lnTo>
                  <a:lnTo>
                    <a:pt x="1156565" y="1320654"/>
                  </a:lnTo>
                  <a:lnTo>
                    <a:pt x="1162384" y="1336022"/>
                  </a:lnTo>
                  <a:lnTo>
                    <a:pt x="1163096" y="1336061"/>
                  </a:lnTo>
                  <a:lnTo>
                    <a:pt x="1162788" y="1330379"/>
                  </a:lnTo>
                  <a:lnTo>
                    <a:pt x="1157893" y="1316256"/>
                  </a:lnTo>
                  <a:lnTo>
                    <a:pt x="1157128" y="1311253"/>
                  </a:lnTo>
                  <a:lnTo>
                    <a:pt x="1156570" y="1309251"/>
                  </a:lnTo>
                  <a:lnTo>
                    <a:pt x="1145191" y="1292387"/>
                  </a:lnTo>
                  <a:lnTo>
                    <a:pt x="1143448" y="1290565"/>
                  </a:lnTo>
                  <a:lnTo>
                    <a:pt x="1139388" y="1288896"/>
                  </a:lnTo>
                  <a:lnTo>
                    <a:pt x="1137745" y="1286964"/>
                  </a:lnTo>
                  <a:lnTo>
                    <a:pt x="1135296" y="1283313"/>
                  </a:lnTo>
                  <a:lnTo>
                    <a:pt x="1116513" y="1264402"/>
                  </a:lnTo>
                  <a:lnTo>
                    <a:pt x="1114551" y="1263695"/>
                  </a:lnTo>
                  <a:lnTo>
                    <a:pt x="1108140" y="1257620"/>
                  </a:lnTo>
                  <a:lnTo>
                    <a:pt x="1107266" y="1256392"/>
                  </a:lnTo>
                  <a:lnTo>
                    <a:pt x="1103088" y="1253597"/>
                  </a:lnTo>
                  <a:lnTo>
                    <a:pt x="1101881" y="1252521"/>
                  </a:lnTo>
                  <a:lnTo>
                    <a:pt x="1101458" y="1250276"/>
                  </a:lnTo>
                  <a:lnTo>
                    <a:pt x="1102096" y="1248650"/>
                  </a:lnTo>
                  <a:lnTo>
                    <a:pt x="1103583" y="1248134"/>
                  </a:lnTo>
                  <a:lnTo>
                    <a:pt x="1105666" y="1249180"/>
                  </a:lnTo>
                  <a:lnTo>
                    <a:pt x="1105985" y="1245933"/>
                  </a:lnTo>
                  <a:lnTo>
                    <a:pt x="1107059" y="1243908"/>
                  </a:lnTo>
                  <a:lnTo>
                    <a:pt x="1110123" y="1240943"/>
                  </a:lnTo>
                  <a:lnTo>
                    <a:pt x="1112526" y="1239404"/>
                  </a:lnTo>
                  <a:lnTo>
                    <a:pt x="1114578" y="1240155"/>
                  </a:lnTo>
                  <a:lnTo>
                    <a:pt x="1117501" y="1243511"/>
                  </a:lnTo>
                  <a:lnTo>
                    <a:pt x="1119193" y="1244497"/>
                  </a:lnTo>
                  <a:lnTo>
                    <a:pt x="1121060" y="1245136"/>
                  </a:lnTo>
                  <a:lnTo>
                    <a:pt x="1122540" y="1246249"/>
                  </a:lnTo>
                  <a:lnTo>
                    <a:pt x="1123022" y="1248592"/>
                  </a:lnTo>
                  <a:lnTo>
                    <a:pt x="1122405" y="1251719"/>
                  </a:lnTo>
                  <a:lnTo>
                    <a:pt x="1121514" y="1253499"/>
                  </a:lnTo>
                  <a:lnTo>
                    <a:pt x="1121064" y="1254925"/>
                  </a:lnTo>
                  <a:lnTo>
                    <a:pt x="1121757" y="1257005"/>
                  </a:lnTo>
                  <a:lnTo>
                    <a:pt x="1122697" y="1257640"/>
                  </a:lnTo>
                  <a:lnTo>
                    <a:pt x="1123691" y="1257501"/>
                  </a:lnTo>
                  <a:lnTo>
                    <a:pt x="1124230" y="1257790"/>
                  </a:lnTo>
                  <a:lnTo>
                    <a:pt x="1123818" y="1259753"/>
                  </a:lnTo>
                  <a:lnTo>
                    <a:pt x="1122977" y="1260529"/>
                  </a:lnTo>
                  <a:lnTo>
                    <a:pt x="1121604" y="1261446"/>
                  </a:lnTo>
                  <a:lnTo>
                    <a:pt x="1120617" y="1262697"/>
                  </a:lnTo>
                  <a:lnTo>
                    <a:pt x="1121003" y="1264458"/>
                  </a:lnTo>
                  <a:lnTo>
                    <a:pt x="1122476" y="1265193"/>
                  </a:lnTo>
                  <a:lnTo>
                    <a:pt x="1128062" y="1266262"/>
                  </a:lnTo>
                  <a:lnTo>
                    <a:pt x="1129908" y="1266314"/>
                  </a:lnTo>
                  <a:lnTo>
                    <a:pt x="1132402" y="1264783"/>
                  </a:lnTo>
                  <a:lnTo>
                    <a:pt x="1132757" y="1262389"/>
                  </a:lnTo>
                  <a:lnTo>
                    <a:pt x="1132660" y="1259666"/>
                  </a:lnTo>
                  <a:lnTo>
                    <a:pt x="1133705" y="1257170"/>
                  </a:lnTo>
                  <a:lnTo>
                    <a:pt x="1135343" y="1254672"/>
                  </a:lnTo>
                  <a:lnTo>
                    <a:pt x="1134965" y="1252786"/>
                  </a:lnTo>
                  <a:lnTo>
                    <a:pt x="1127890" y="1245354"/>
                  </a:lnTo>
                  <a:lnTo>
                    <a:pt x="1126507" y="1244361"/>
                  </a:lnTo>
                  <a:lnTo>
                    <a:pt x="1122923" y="1243309"/>
                  </a:lnTo>
                  <a:lnTo>
                    <a:pt x="1121552" y="1242391"/>
                  </a:lnTo>
                  <a:lnTo>
                    <a:pt x="1121237" y="1240990"/>
                  </a:lnTo>
                  <a:lnTo>
                    <a:pt x="1122502" y="1240193"/>
                  </a:lnTo>
                  <a:lnTo>
                    <a:pt x="1125705" y="1239536"/>
                  </a:lnTo>
                  <a:lnTo>
                    <a:pt x="1126400" y="1239078"/>
                  </a:lnTo>
                  <a:lnTo>
                    <a:pt x="1126742" y="1238518"/>
                  </a:lnTo>
                  <a:lnTo>
                    <a:pt x="1127207" y="1238048"/>
                  </a:lnTo>
                  <a:lnTo>
                    <a:pt x="1128322" y="1237905"/>
                  </a:lnTo>
                  <a:lnTo>
                    <a:pt x="1129437" y="1238035"/>
                  </a:lnTo>
                  <a:lnTo>
                    <a:pt x="1135166" y="1239848"/>
                  </a:lnTo>
                  <a:lnTo>
                    <a:pt x="1136303" y="1239466"/>
                  </a:lnTo>
                  <a:lnTo>
                    <a:pt x="1137667" y="1237888"/>
                  </a:lnTo>
                  <a:lnTo>
                    <a:pt x="1138020" y="1236258"/>
                  </a:lnTo>
                  <a:lnTo>
                    <a:pt x="1137198" y="1234747"/>
                  </a:lnTo>
                  <a:lnTo>
                    <a:pt x="1136084" y="1233263"/>
                  </a:lnTo>
                  <a:lnTo>
                    <a:pt x="1135588" y="1231622"/>
                  </a:lnTo>
                  <a:lnTo>
                    <a:pt x="1137404" y="1226552"/>
                  </a:lnTo>
                  <a:lnTo>
                    <a:pt x="1137357" y="1224996"/>
                  </a:lnTo>
                  <a:lnTo>
                    <a:pt x="1136183" y="1224075"/>
                  </a:lnTo>
                  <a:lnTo>
                    <a:pt x="1134797" y="1224865"/>
                  </a:lnTo>
                  <a:lnTo>
                    <a:pt x="1132173" y="1227439"/>
                  </a:lnTo>
                  <a:lnTo>
                    <a:pt x="1131032" y="1222061"/>
                  </a:lnTo>
                  <a:lnTo>
                    <a:pt x="1127657" y="1218627"/>
                  </a:lnTo>
                  <a:lnTo>
                    <a:pt x="1123069" y="1216781"/>
                  </a:lnTo>
                  <a:lnTo>
                    <a:pt x="1118337" y="1216105"/>
                  </a:lnTo>
                  <a:lnTo>
                    <a:pt x="1118787" y="1216799"/>
                  </a:lnTo>
                  <a:lnTo>
                    <a:pt x="1119033" y="1217304"/>
                  </a:lnTo>
                  <a:lnTo>
                    <a:pt x="1119442" y="1217670"/>
                  </a:lnTo>
                  <a:lnTo>
                    <a:pt x="1120397" y="1217970"/>
                  </a:lnTo>
                  <a:lnTo>
                    <a:pt x="1118787" y="1219821"/>
                  </a:lnTo>
                  <a:lnTo>
                    <a:pt x="1113700" y="1222570"/>
                  </a:lnTo>
                  <a:lnTo>
                    <a:pt x="1111720" y="1224182"/>
                  </a:lnTo>
                  <a:lnTo>
                    <a:pt x="1109806" y="1225211"/>
                  </a:lnTo>
                  <a:lnTo>
                    <a:pt x="1106906" y="1225469"/>
                  </a:lnTo>
                  <a:lnTo>
                    <a:pt x="1103963" y="1225116"/>
                  </a:lnTo>
                  <a:lnTo>
                    <a:pt x="1102011" y="1224203"/>
                  </a:lnTo>
                  <a:lnTo>
                    <a:pt x="1097061" y="1225989"/>
                  </a:lnTo>
                  <a:lnTo>
                    <a:pt x="1094806" y="1227654"/>
                  </a:lnTo>
                  <a:lnTo>
                    <a:pt x="1093752" y="1230436"/>
                  </a:lnTo>
                  <a:lnTo>
                    <a:pt x="1094000" y="1234056"/>
                  </a:lnTo>
                  <a:lnTo>
                    <a:pt x="1095202" y="1235604"/>
                  </a:lnTo>
                  <a:lnTo>
                    <a:pt x="1099845" y="1237295"/>
                  </a:lnTo>
                  <a:lnTo>
                    <a:pt x="1101603" y="1238702"/>
                  </a:lnTo>
                  <a:lnTo>
                    <a:pt x="1102206" y="1240200"/>
                  </a:lnTo>
                  <a:lnTo>
                    <a:pt x="1101405" y="1241336"/>
                  </a:lnTo>
                  <a:lnTo>
                    <a:pt x="1098880" y="1241717"/>
                  </a:lnTo>
                  <a:lnTo>
                    <a:pt x="1097605" y="1241373"/>
                  </a:lnTo>
                  <a:lnTo>
                    <a:pt x="1095523" y="1240077"/>
                  </a:lnTo>
                  <a:lnTo>
                    <a:pt x="1089631" y="1238653"/>
                  </a:lnTo>
                  <a:lnTo>
                    <a:pt x="1088717" y="1237791"/>
                  </a:lnTo>
                  <a:lnTo>
                    <a:pt x="1087764" y="1235743"/>
                  </a:lnTo>
                  <a:lnTo>
                    <a:pt x="1086969" y="1234918"/>
                  </a:lnTo>
                  <a:lnTo>
                    <a:pt x="1085981" y="1234620"/>
                  </a:lnTo>
                  <a:lnTo>
                    <a:pt x="1077809" y="1234835"/>
                  </a:lnTo>
                  <a:lnTo>
                    <a:pt x="1076708" y="1235844"/>
                  </a:lnTo>
                  <a:lnTo>
                    <a:pt x="1078149" y="1238113"/>
                  </a:lnTo>
                  <a:lnTo>
                    <a:pt x="1079973" y="1238964"/>
                  </a:lnTo>
                  <a:lnTo>
                    <a:pt x="1087428" y="1239408"/>
                  </a:lnTo>
                  <a:lnTo>
                    <a:pt x="1088748" y="1239754"/>
                  </a:lnTo>
                  <a:lnTo>
                    <a:pt x="1089667" y="1240501"/>
                  </a:lnTo>
                  <a:lnTo>
                    <a:pt x="1091247" y="1242673"/>
                  </a:lnTo>
                  <a:lnTo>
                    <a:pt x="1092411" y="1243337"/>
                  </a:lnTo>
                  <a:lnTo>
                    <a:pt x="1093661" y="1243062"/>
                  </a:lnTo>
                  <a:lnTo>
                    <a:pt x="1094864" y="1242553"/>
                  </a:lnTo>
                  <a:lnTo>
                    <a:pt x="1095907" y="1242456"/>
                  </a:lnTo>
                  <a:lnTo>
                    <a:pt x="1097979" y="1243908"/>
                  </a:lnTo>
                  <a:lnTo>
                    <a:pt x="1097250" y="1245006"/>
                  </a:lnTo>
                  <a:lnTo>
                    <a:pt x="1094990" y="1245716"/>
                  </a:lnTo>
                  <a:lnTo>
                    <a:pt x="1092520" y="1245902"/>
                  </a:lnTo>
                  <a:lnTo>
                    <a:pt x="1091442" y="1245683"/>
                  </a:lnTo>
                  <a:lnTo>
                    <a:pt x="1089425" y="1244947"/>
                  </a:lnTo>
                  <a:lnTo>
                    <a:pt x="1088220" y="1244732"/>
                  </a:lnTo>
                  <a:lnTo>
                    <a:pt x="1087178" y="1244977"/>
                  </a:lnTo>
                  <a:lnTo>
                    <a:pt x="1085452" y="1246133"/>
                  </a:lnTo>
                  <a:lnTo>
                    <a:pt x="1084128" y="1246218"/>
                  </a:lnTo>
                  <a:lnTo>
                    <a:pt x="1082367" y="1245484"/>
                  </a:lnTo>
                  <a:lnTo>
                    <a:pt x="1078505" y="1243017"/>
                  </a:lnTo>
                  <a:lnTo>
                    <a:pt x="1076095" y="1242401"/>
                  </a:lnTo>
                  <a:lnTo>
                    <a:pt x="1071297" y="1242652"/>
                  </a:lnTo>
                  <a:lnTo>
                    <a:pt x="1062210" y="1244785"/>
                  </a:lnTo>
                  <a:lnTo>
                    <a:pt x="1059877" y="1245781"/>
                  </a:lnTo>
                  <a:lnTo>
                    <a:pt x="1058836" y="1247370"/>
                  </a:lnTo>
                  <a:lnTo>
                    <a:pt x="1057987" y="1249377"/>
                  </a:lnTo>
                  <a:lnTo>
                    <a:pt x="1056104" y="1251148"/>
                  </a:lnTo>
                  <a:lnTo>
                    <a:pt x="1052111" y="1253706"/>
                  </a:lnTo>
                  <a:lnTo>
                    <a:pt x="1048042" y="1255413"/>
                  </a:lnTo>
                  <a:lnTo>
                    <a:pt x="1038072" y="1256507"/>
                  </a:lnTo>
                  <a:lnTo>
                    <a:pt x="1021680" y="1255029"/>
                  </a:lnTo>
                  <a:lnTo>
                    <a:pt x="1021727" y="1254067"/>
                  </a:lnTo>
                  <a:lnTo>
                    <a:pt x="1020002" y="1255210"/>
                  </a:lnTo>
                  <a:lnTo>
                    <a:pt x="1017795" y="1256250"/>
                  </a:lnTo>
                  <a:lnTo>
                    <a:pt x="1015430" y="1256990"/>
                  </a:lnTo>
                  <a:lnTo>
                    <a:pt x="1013279" y="1257236"/>
                  </a:lnTo>
                  <a:lnTo>
                    <a:pt x="1010686" y="1256689"/>
                  </a:lnTo>
                  <a:lnTo>
                    <a:pt x="1008805" y="1255531"/>
                  </a:lnTo>
                  <a:lnTo>
                    <a:pt x="1003692" y="1250280"/>
                  </a:lnTo>
                  <a:lnTo>
                    <a:pt x="1003497" y="1248951"/>
                  </a:lnTo>
                  <a:lnTo>
                    <a:pt x="1004240" y="1247347"/>
                  </a:lnTo>
                  <a:lnTo>
                    <a:pt x="1004877" y="1244175"/>
                  </a:lnTo>
                  <a:lnTo>
                    <a:pt x="1005692" y="1241944"/>
                  </a:lnTo>
                  <a:lnTo>
                    <a:pt x="1007493" y="1240099"/>
                  </a:lnTo>
                  <a:lnTo>
                    <a:pt x="1009711" y="1238702"/>
                  </a:lnTo>
                  <a:lnTo>
                    <a:pt x="1020267" y="1234212"/>
                  </a:lnTo>
                  <a:lnTo>
                    <a:pt x="1023519" y="1231675"/>
                  </a:lnTo>
                  <a:lnTo>
                    <a:pt x="1026651" y="1227812"/>
                  </a:lnTo>
                  <a:lnTo>
                    <a:pt x="1029473" y="1223277"/>
                  </a:lnTo>
                  <a:lnTo>
                    <a:pt x="1031335" y="1221007"/>
                  </a:lnTo>
                  <a:lnTo>
                    <a:pt x="1033148" y="1220099"/>
                  </a:lnTo>
                  <a:lnTo>
                    <a:pt x="1034818" y="1219667"/>
                  </a:lnTo>
                  <a:lnTo>
                    <a:pt x="1036995" y="1218587"/>
                  </a:lnTo>
                  <a:lnTo>
                    <a:pt x="1039011" y="1217227"/>
                  </a:lnTo>
                  <a:lnTo>
                    <a:pt x="1040206" y="1215999"/>
                  </a:lnTo>
                  <a:lnTo>
                    <a:pt x="1041007" y="1213370"/>
                  </a:lnTo>
                  <a:lnTo>
                    <a:pt x="1040904" y="1208164"/>
                  </a:lnTo>
                  <a:lnTo>
                    <a:pt x="1041509" y="1205505"/>
                  </a:lnTo>
                  <a:lnTo>
                    <a:pt x="1042232" y="1204467"/>
                  </a:lnTo>
                  <a:lnTo>
                    <a:pt x="1043119" y="1203761"/>
                  </a:lnTo>
                  <a:lnTo>
                    <a:pt x="1043937" y="1202884"/>
                  </a:lnTo>
                  <a:lnTo>
                    <a:pt x="1044531" y="1201305"/>
                  </a:lnTo>
                  <a:lnTo>
                    <a:pt x="1044586" y="1199682"/>
                  </a:lnTo>
                  <a:lnTo>
                    <a:pt x="1044186" y="1198385"/>
                  </a:lnTo>
                  <a:lnTo>
                    <a:pt x="1043687" y="1197168"/>
                  </a:lnTo>
                  <a:lnTo>
                    <a:pt x="1043432" y="1195899"/>
                  </a:lnTo>
                  <a:lnTo>
                    <a:pt x="1043476" y="1193456"/>
                  </a:lnTo>
                  <a:lnTo>
                    <a:pt x="1044684" y="1186272"/>
                  </a:lnTo>
                  <a:lnTo>
                    <a:pt x="1045861" y="1183921"/>
                  </a:lnTo>
                  <a:lnTo>
                    <a:pt x="1049338" y="1179521"/>
                  </a:lnTo>
                  <a:lnTo>
                    <a:pt x="1050153" y="1177197"/>
                  </a:lnTo>
                  <a:lnTo>
                    <a:pt x="1049963" y="1171681"/>
                  </a:lnTo>
                  <a:lnTo>
                    <a:pt x="1048497" y="1161075"/>
                  </a:lnTo>
                  <a:lnTo>
                    <a:pt x="1048304" y="1155874"/>
                  </a:lnTo>
                  <a:lnTo>
                    <a:pt x="1049612" y="1145378"/>
                  </a:lnTo>
                  <a:lnTo>
                    <a:pt x="1050495" y="1142751"/>
                  </a:lnTo>
                  <a:lnTo>
                    <a:pt x="1052197" y="1142595"/>
                  </a:lnTo>
                  <a:lnTo>
                    <a:pt x="1054038" y="1144187"/>
                  </a:lnTo>
                  <a:lnTo>
                    <a:pt x="1055286" y="1146896"/>
                  </a:lnTo>
                  <a:lnTo>
                    <a:pt x="1055688" y="1144396"/>
                  </a:lnTo>
                  <a:lnTo>
                    <a:pt x="1055452" y="1141489"/>
                  </a:lnTo>
                  <a:lnTo>
                    <a:pt x="1054432" y="1139053"/>
                  </a:lnTo>
                  <a:lnTo>
                    <a:pt x="1052497" y="1137971"/>
                  </a:lnTo>
                  <a:lnTo>
                    <a:pt x="1051322" y="1137584"/>
                  </a:lnTo>
                  <a:lnTo>
                    <a:pt x="1050303" y="1136658"/>
                  </a:lnTo>
                  <a:lnTo>
                    <a:pt x="1049614" y="1135369"/>
                  </a:lnTo>
                  <a:lnTo>
                    <a:pt x="1049390" y="1133922"/>
                  </a:lnTo>
                  <a:lnTo>
                    <a:pt x="1048832" y="1133331"/>
                  </a:lnTo>
                  <a:lnTo>
                    <a:pt x="1046079" y="1132257"/>
                  </a:lnTo>
                  <a:lnTo>
                    <a:pt x="1045152" y="1131567"/>
                  </a:lnTo>
                  <a:lnTo>
                    <a:pt x="1044647" y="1130203"/>
                  </a:lnTo>
                  <a:lnTo>
                    <a:pt x="1044657" y="1128933"/>
                  </a:lnTo>
                  <a:lnTo>
                    <a:pt x="1044774" y="1127616"/>
                  </a:lnTo>
                  <a:lnTo>
                    <a:pt x="1044626" y="1126193"/>
                  </a:lnTo>
                  <a:lnTo>
                    <a:pt x="1044193" y="1125147"/>
                  </a:lnTo>
                  <a:lnTo>
                    <a:pt x="1040584" y="1121299"/>
                  </a:lnTo>
                  <a:lnTo>
                    <a:pt x="1037595" y="1118937"/>
                  </a:lnTo>
                  <a:lnTo>
                    <a:pt x="1036396" y="1117029"/>
                  </a:lnTo>
                  <a:lnTo>
                    <a:pt x="1034996" y="1112039"/>
                  </a:lnTo>
                  <a:lnTo>
                    <a:pt x="1033856" y="1109767"/>
                  </a:lnTo>
                  <a:lnTo>
                    <a:pt x="1030187" y="1107546"/>
                  </a:lnTo>
                  <a:lnTo>
                    <a:pt x="1028704" y="1104777"/>
                  </a:lnTo>
                  <a:lnTo>
                    <a:pt x="1026941" y="1098881"/>
                  </a:lnTo>
                  <a:lnTo>
                    <a:pt x="1024095" y="1083561"/>
                  </a:lnTo>
                  <a:lnTo>
                    <a:pt x="1022023" y="1079311"/>
                  </a:lnTo>
                  <a:lnTo>
                    <a:pt x="1018589" y="1076988"/>
                  </a:lnTo>
                  <a:lnTo>
                    <a:pt x="1016882" y="1075523"/>
                  </a:lnTo>
                  <a:lnTo>
                    <a:pt x="1016751" y="1074206"/>
                  </a:lnTo>
                  <a:lnTo>
                    <a:pt x="1017964" y="1071664"/>
                  </a:lnTo>
                  <a:lnTo>
                    <a:pt x="1017515" y="1069285"/>
                  </a:lnTo>
                  <a:lnTo>
                    <a:pt x="1011653" y="1060319"/>
                  </a:lnTo>
                  <a:lnTo>
                    <a:pt x="1009380" y="1058193"/>
                  </a:lnTo>
                  <a:lnTo>
                    <a:pt x="1008238" y="1059752"/>
                  </a:lnTo>
                  <a:lnTo>
                    <a:pt x="1007650" y="1062572"/>
                  </a:lnTo>
                  <a:lnTo>
                    <a:pt x="1006432" y="1064853"/>
                  </a:lnTo>
                  <a:lnTo>
                    <a:pt x="1002203" y="1070666"/>
                  </a:lnTo>
                  <a:lnTo>
                    <a:pt x="1001360" y="1072825"/>
                  </a:lnTo>
                  <a:lnTo>
                    <a:pt x="1001338" y="1075268"/>
                  </a:lnTo>
                  <a:lnTo>
                    <a:pt x="1002616" y="1078036"/>
                  </a:lnTo>
                  <a:lnTo>
                    <a:pt x="1003297" y="1078934"/>
                  </a:lnTo>
                  <a:lnTo>
                    <a:pt x="1003913" y="1079965"/>
                  </a:lnTo>
                  <a:lnTo>
                    <a:pt x="1004033" y="1081145"/>
                  </a:lnTo>
                  <a:lnTo>
                    <a:pt x="999651" y="1087224"/>
                  </a:lnTo>
                  <a:lnTo>
                    <a:pt x="992036" y="1094437"/>
                  </a:lnTo>
                  <a:lnTo>
                    <a:pt x="991630" y="1096330"/>
                  </a:lnTo>
                  <a:lnTo>
                    <a:pt x="987293" y="1108592"/>
                  </a:lnTo>
                  <a:lnTo>
                    <a:pt x="986966" y="1110561"/>
                  </a:lnTo>
                  <a:lnTo>
                    <a:pt x="986827" y="1114143"/>
                  </a:lnTo>
                  <a:lnTo>
                    <a:pt x="986632" y="1115646"/>
                  </a:lnTo>
                  <a:lnTo>
                    <a:pt x="985968" y="1116753"/>
                  </a:lnTo>
                  <a:lnTo>
                    <a:pt x="988674" y="1121262"/>
                  </a:lnTo>
                  <a:lnTo>
                    <a:pt x="987167" y="1123826"/>
                  </a:lnTo>
                  <a:lnTo>
                    <a:pt x="985892" y="1126650"/>
                  </a:lnTo>
                  <a:lnTo>
                    <a:pt x="984970" y="1129709"/>
                  </a:lnTo>
                  <a:lnTo>
                    <a:pt x="983967" y="1138637"/>
                  </a:lnTo>
                  <a:lnTo>
                    <a:pt x="983552" y="1140414"/>
                  </a:lnTo>
                  <a:lnTo>
                    <a:pt x="982834" y="1142012"/>
                  </a:lnTo>
                  <a:lnTo>
                    <a:pt x="980776" y="1145183"/>
                  </a:lnTo>
                  <a:lnTo>
                    <a:pt x="980349" y="1146069"/>
                  </a:lnTo>
                  <a:lnTo>
                    <a:pt x="979817" y="1147569"/>
                  </a:lnTo>
                  <a:lnTo>
                    <a:pt x="977718" y="1150132"/>
                  </a:lnTo>
                  <a:lnTo>
                    <a:pt x="977203" y="1151256"/>
                  </a:lnTo>
                  <a:lnTo>
                    <a:pt x="976970" y="1153060"/>
                  </a:lnTo>
                  <a:lnTo>
                    <a:pt x="975373" y="1158662"/>
                  </a:lnTo>
                  <a:lnTo>
                    <a:pt x="972285" y="1166032"/>
                  </a:lnTo>
                  <a:lnTo>
                    <a:pt x="971232" y="1170092"/>
                  </a:lnTo>
                  <a:lnTo>
                    <a:pt x="971910" y="1173566"/>
                  </a:lnTo>
                  <a:lnTo>
                    <a:pt x="969540" y="1175165"/>
                  </a:lnTo>
                  <a:lnTo>
                    <a:pt x="968920" y="1176547"/>
                  </a:lnTo>
                  <a:lnTo>
                    <a:pt x="969351" y="1180987"/>
                  </a:lnTo>
                  <a:lnTo>
                    <a:pt x="968964" y="1185208"/>
                  </a:lnTo>
                  <a:lnTo>
                    <a:pt x="968799" y="1185841"/>
                  </a:lnTo>
                  <a:lnTo>
                    <a:pt x="968546" y="1186084"/>
                  </a:lnTo>
                  <a:lnTo>
                    <a:pt x="965473" y="1187478"/>
                  </a:lnTo>
                  <a:lnTo>
                    <a:pt x="962667" y="1190928"/>
                  </a:lnTo>
                  <a:lnTo>
                    <a:pt x="961677" y="1191740"/>
                  </a:lnTo>
                  <a:lnTo>
                    <a:pt x="960274" y="1191940"/>
                  </a:lnTo>
                  <a:lnTo>
                    <a:pt x="954909" y="1189909"/>
                  </a:lnTo>
                  <a:lnTo>
                    <a:pt x="951024" y="1186393"/>
                  </a:lnTo>
                  <a:lnTo>
                    <a:pt x="948881" y="1185110"/>
                  </a:lnTo>
                  <a:lnTo>
                    <a:pt x="947675" y="1184889"/>
                  </a:lnTo>
                  <a:lnTo>
                    <a:pt x="944562" y="1184956"/>
                  </a:lnTo>
                  <a:lnTo>
                    <a:pt x="943392" y="1184506"/>
                  </a:lnTo>
                  <a:lnTo>
                    <a:pt x="941545" y="1183330"/>
                  </a:lnTo>
                  <a:lnTo>
                    <a:pt x="940592" y="1183055"/>
                  </a:lnTo>
                  <a:lnTo>
                    <a:pt x="936604" y="1182789"/>
                  </a:lnTo>
                  <a:lnTo>
                    <a:pt x="934625" y="1182961"/>
                  </a:lnTo>
                  <a:lnTo>
                    <a:pt x="932263" y="1183644"/>
                  </a:lnTo>
                  <a:lnTo>
                    <a:pt x="930096" y="1185110"/>
                  </a:lnTo>
                  <a:lnTo>
                    <a:pt x="926479" y="1188844"/>
                  </a:lnTo>
                  <a:lnTo>
                    <a:pt x="924472" y="1189540"/>
                  </a:lnTo>
                  <a:lnTo>
                    <a:pt x="916997" y="1188482"/>
                  </a:lnTo>
                  <a:lnTo>
                    <a:pt x="914635" y="1189209"/>
                  </a:lnTo>
                  <a:lnTo>
                    <a:pt x="911330" y="1192401"/>
                  </a:lnTo>
                  <a:lnTo>
                    <a:pt x="909397" y="1195775"/>
                  </a:lnTo>
                  <a:lnTo>
                    <a:pt x="906931" y="1198000"/>
                  </a:lnTo>
                  <a:lnTo>
                    <a:pt x="902040" y="1197663"/>
                  </a:lnTo>
                  <a:lnTo>
                    <a:pt x="895689" y="1195626"/>
                  </a:lnTo>
                  <a:lnTo>
                    <a:pt x="893330" y="1195625"/>
                  </a:lnTo>
                  <a:lnTo>
                    <a:pt x="886998" y="1199041"/>
                  </a:lnTo>
                  <a:lnTo>
                    <a:pt x="883956" y="1202636"/>
                  </a:lnTo>
                  <a:lnTo>
                    <a:pt x="879700" y="1204129"/>
                  </a:lnTo>
                  <a:lnTo>
                    <a:pt x="875517" y="1203761"/>
                  </a:lnTo>
                  <a:lnTo>
                    <a:pt x="873733" y="1200669"/>
                  </a:lnTo>
                  <a:lnTo>
                    <a:pt x="873446" y="1200011"/>
                  </a:lnTo>
                  <a:lnTo>
                    <a:pt x="872046" y="1198691"/>
                  </a:lnTo>
                  <a:lnTo>
                    <a:pt x="871670" y="1197600"/>
                  </a:lnTo>
                  <a:lnTo>
                    <a:pt x="871869" y="1196779"/>
                  </a:lnTo>
                  <a:lnTo>
                    <a:pt x="872914" y="1194903"/>
                  </a:lnTo>
                  <a:lnTo>
                    <a:pt x="873181" y="1193653"/>
                  </a:lnTo>
                  <a:lnTo>
                    <a:pt x="873974" y="1192127"/>
                  </a:lnTo>
                  <a:lnTo>
                    <a:pt x="877672" y="1190174"/>
                  </a:lnTo>
                  <a:lnTo>
                    <a:pt x="879118" y="1188960"/>
                  </a:lnTo>
                  <a:lnTo>
                    <a:pt x="878365" y="1188057"/>
                  </a:lnTo>
                  <a:lnTo>
                    <a:pt x="879305" y="1187279"/>
                  </a:lnTo>
                  <a:lnTo>
                    <a:pt x="881272" y="1186165"/>
                  </a:lnTo>
                  <a:lnTo>
                    <a:pt x="882069" y="1185529"/>
                  </a:lnTo>
                  <a:lnTo>
                    <a:pt x="882517" y="1184820"/>
                  </a:lnTo>
                  <a:lnTo>
                    <a:pt x="883199" y="1183049"/>
                  </a:lnTo>
                  <a:lnTo>
                    <a:pt x="885605" y="1178545"/>
                  </a:lnTo>
                  <a:lnTo>
                    <a:pt x="885853" y="1176666"/>
                  </a:lnTo>
                  <a:lnTo>
                    <a:pt x="885422" y="1174200"/>
                  </a:lnTo>
                  <a:lnTo>
                    <a:pt x="884552" y="1172203"/>
                  </a:lnTo>
                  <a:lnTo>
                    <a:pt x="883852" y="1171050"/>
                  </a:lnTo>
                  <a:lnTo>
                    <a:pt x="883821" y="1169918"/>
                  </a:lnTo>
                  <a:lnTo>
                    <a:pt x="884974" y="1168025"/>
                  </a:lnTo>
                  <a:lnTo>
                    <a:pt x="887624" y="1165769"/>
                  </a:lnTo>
                  <a:lnTo>
                    <a:pt x="888204" y="1164268"/>
                  </a:lnTo>
                  <a:lnTo>
                    <a:pt x="887308" y="1161788"/>
                  </a:lnTo>
                  <a:lnTo>
                    <a:pt x="892053" y="1155752"/>
                  </a:lnTo>
                  <a:lnTo>
                    <a:pt x="892723" y="1153656"/>
                  </a:lnTo>
                  <a:lnTo>
                    <a:pt x="893877" y="1153482"/>
                  </a:lnTo>
                  <a:lnTo>
                    <a:pt x="900584" y="1156933"/>
                  </a:lnTo>
                  <a:lnTo>
                    <a:pt x="905295" y="1157221"/>
                  </a:lnTo>
                  <a:lnTo>
                    <a:pt x="914304" y="1155063"/>
                  </a:lnTo>
                  <a:lnTo>
                    <a:pt x="918893" y="1154963"/>
                  </a:lnTo>
                  <a:lnTo>
                    <a:pt x="921044" y="1155832"/>
                  </a:lnTo>
                  <a:lnTo>
                    <a:pt x="922027" y="1157018"/>
                  </a:lnTo>
                  <a:lnTo>
                    <a:pt x="923125" y="1158103"/>
                  </a:lnTo>
                  <a:lnTo>
                    <a:pt x="928304" y="1159474"/>
                  </a:lnTo>
                  <a:lnTo>
                    <a:pt x="930036" y="1160875"/>
                  </a:lnTo>
                  <a:lnTo>
                    <a:pt x="931832" y="1161712"/>
                  </a:lnTo>
                  <a:lnTo>
                    <a:pt x="934678" y="1160710"/>
                  </a:lnTo>
                  <a:lnTo>
                    <a:pt x="937829" y="1157202"/>
                  </a:lnTo>
                  <a:lnTo>
                    <a:pt x="938727" y="1152852"/>
                  </a:lnTo>
                  <a:lnTo>
                    <a:pt x="938856" y="1147835"/>
                  </a:lnTo>
                  <a:lnTo>
                    <a:pt x="939681" y="1142328"/>
                  </a:lnTo>
                  <a:lnTo>
                    <a:pt x="941564" y="1138683"/>
                  </a:lnTo>
                  <a:lnTo>
                    <a:pt x="942064" y="1137222"/>
                  </a:lnTo>
                  <a:lnTo>
                    <a:pt x="942203" y="1135686"/>
                  </a:lnTo>
                  <a:lnTo>
                    <a:pt x="942163" y="1132529"/>
                  </a:lnTo>
                  <a:lnTo>
                    <a:pt x="942312" y="1130982"/>
                  </a:lnTo>
                  <a:lnTo>
                    <a:pt x="946432" y="1118902"/>
                  </a:lnTo>
                  <a:lnTo>
                    <a:pt x="945122" y="1115248"/>
                  </a:lnTo>
                  <a:lnTo>
                    <a:pt x="944767" y="1110643"/>
                  </a:lnTo>
                  <a:lnTo>
                    <a:pt x="943446" y="1107042"/>
                  </a:lnTo>
                  <a:lnTo>
                    <a:pt x="943897" y="1101574"/>
                  </a:lnTo>
                  <a:lnTo>
                    <a:pt x="943571" y="1099277"/>
                  </a:lnTo>
                  <a:lnTo>
                    <a:pt x="941638" y="1096798"/>
                  </a:lnTo>
                  <a:lnTo>
                    <a:pt x="940056" y="1097298"/>
                  </a:lnTo>
                  <a:lnTo>
                    <a:pt x="938533" y="1098944"/>
                  </a:lnTo>
                  <a:lnTo>
                    <a:pt x="936702" y="1099835"/>
                  </a:lnTo>
                  <a:lnTo>
                    <a:pt x="936852" y="1098666"/>
                  </a:lnTo>
                  <a:lnTo>
                    <a:pt x="939258" y="1093066"/>
                  </a:lnTo>
                  <a:lnTo>
                    <a:pt x="940313" y="1091173"/>
                  </a:lnTo>
                  <a:lnTo>
                    <a:pt x="940718" y="1091061"/>
                  </a:lnTo>
                  <a:lnTo>
                    <a:pt x="942026" y="1091337"/>
                  </a:lnTo>
                  <a:lnTo>
                    <a:pt x="942430" y="1091246"/>
                  </a:lnTo>
                  <a:lnTo>
                    <a:pt x="942686" y="1090689"/>
                  </a:lnTo>
                  <a:lnTo>
                    <a:pt x="943083" y="1089214"/>
                  </a:lnTo>
                  <a:lnTo>
                    <a:pt x="943793" y="1087739"/>
                  </a:lnTo>
                  <a:lnTo>
                    <a:pt x="944708" y="1085034"/>
                  </a:lnTo>
                  <a:lnTo>
                    <a:pt x="945965" y="1075682"/>
                  </a:lnTo>
                  <a:lnTo>
                    <a:pt x="946078" y="1072812"/>
                  </a:lnTo>
                  <a:lnTo>
                    <a:pt x="945862" y="1069910"/>
                  </a:lnTo>
                  <a:lnTo>
                    <a:pt x="945345" y="1066914"/>
                  </a:lnTo>
                  <a:lnTo>
                    <a:pt x="944490" y="1064094"/>
                  </a:lnTo>
                  <a:lnTo>
                    <a:pt x="942471" y="1060290"/>
                  </a:lnTo>
                  <a:lnTo>
                    <a:pt x="942356" y="1059216"/>
                  </a:lnTo>
                  <a:lnTo>
                    <a:pt x="942733" y="1058285"/>
                  </a:lnTo>
                  <a:lnTo>
                    <a:pt x="943397" y="1057333"/>
                  </a:lnTo>
                  <a:lnTo>
                    <a:pt x="944386" y="1056990"/>
                  </a:lnTo>
                  <a:lnTo>
                    <a:pt x="946905" y="1058494"/>
                  </a:lnTo>
                  <a:lnTo>
                    <a:pt x="948167" y="1058727"/>
                  </a:lnTo>
                  <a:lnTo>
                    <a:pt x="949623" y="1057173"/>
                  </a:lnTo>
                  <a:lnTo>
                    <a:pt x="952989" y="1050759"/>
                  </a:lnTo>
                  <a:lnTo>
                    <a:pt x="953668" y="1048832"/>
                  </a:lnTo>
                  <a:lnTo>
                    <a:pt x="953684" y="1047112"/>
                  </a:lnTo>
                  <a:lnTo>
                    <a:pt x="953504" y="1045931"/>
                  </a:lnTo>
                  <a:lnTo>
                    <a:pt x="952434" y="1043050"/>
                  </a:lnTo>
                  <a:lnTo>
                    <a:pt x="951829" y="1041801"/>
                  </a:lnTo>
                  <a:lnTo>
                    <a:pt x="951571" y="1041457"/>
                  </a:lnTo>
                  <a:lnTo>
                    <a:pt x="952570" y="1039604"/>
                  </a:lnTo>
                  <a:lnTo>
                    <a:pt x="953961" y="1037566"/>
                  </a:lnTo>
                  <a:lnTo>
                    <a:pt x="956041" y="1035301"/>
                  </a:lnTo>
                  <a:lnTo>
                    <a:pt x="958172" y="1033489"/>
                  </a:lnTo>
                  <a:lnTo>
                    <a:pt x="960859" y="1032264"/>
                  </a:lnTo>
                  <a:lnTo>
                    <a:pt x="961748" y="1031016"/>
                  </a:lnTo>
                  <a:lnTo>
                    <a:pt x="962348" y="1029558"/>
                  </a:lnTo>
                  <a:lnTo>
                    <a:pt x="962554" y="1028370"/>
                  </a:lnTo>
                  <a:lnTo>
                    <a:pt x="962170" y="1026845"/>
                  </a:lnTo>
                  <a:lnTo>
                    <a:pt x="961452" y="1025823"/>
                  </a:lnTo>
                  <a:lnTo>
                    <a:pt x="960595" y="1024953"/>
                  </a:lnTo>
                  <a:lnTo>
                    <a:pt x="959801" y="1023865"/>
                  </a:lnTo>
                  <a:lnTo>
                    <a:pt x="961496" y="1022971"/>
                  </a:lnTo>
                  <a:lnTo>
                    <a:pt x="963014" y="1021536"/>
                  </a:lnTo>
                  <a:lnTo>
                    <a:pt x="965556" y="1018345"/>
                  </a:lnTo>
                  <a:lnTo>
                    <a:pt x="971183" y="1013514"/>
                  </a:lnTo>
                  <a:lnTo>
                    <a:pt x="972419" y="1012804"/>
                  </a:lnTo>
                  <a:lnTo>
                    <a:pt x="976675" y="1005082"/>
                  </a:lnTo>
                  <a:lnTo>
                    <a:pt x="979498" y="1000979"/>
                  </a:lnTo>
                  <a:lnTo>
                    <a:pt x="981386" y="1001690"/>
                  </a:lnTo>
                  <a:lnTo>
                    <a:pt x="982041" y="1001715"/>
                  </a:lnTo>
                  <a:lnTo>
                    <a:pt x="989140" y="992654"/>
                  </a:lnTo>
                  <a:lnTo>
                    <a:pt x="991002" y="989078"/>
                  </a:lnTo>
                  <a:lnTo>
                    <a:pt x="993728" y="987869"/>
                  </a:lnTo>
                  <a:lnTo>
                    <a:pt x="994368" y="988996"/>
                  </a:lnTo>
                  <a:lnTo>
                    <a:pt x="992984" y="991189"/>
                  </a:lnTo>
                  <a:lnTo>
                    <a:pt x="993764" y="993013"/>
                  </a:lnTo>
                  <a:lnTo>
                    <a:pt x="996498" y="991687"/>
                  </a:lnTo>
                  <a:lnTo>
                    <a:pt x="996825" y="989989"/>
                  </a:lnTo>
                  <a:lnTo>
                    <a:pt x="996684" y="986729"/>
                  </a:lnTo>
                  <a:lnTo>
                    <a:pt x="997482" y="983471"/>
                  </a:lnTo>
                  <a:lnTo>
                    <a:pt x="997695" y="980304"/>
                  </a:lnTo>
                  <a:lnTo>
                    <a:pt x="996876" y="978131"/>
                  </a:lnTo>
                  <a:lnTo>
                    <a:pt x="995868" y="975081"/>
                  </a:lnTo>
                  <a:lnTo>
                    <a:pt x="994451" y="970915"/>
                  </a:lnTo>
                  <a:lnTo>
                    <a:pt x="993348" y="968612"/>
                  </a:lnTo>
                  <a:lnTo>
                    <a:pt x="992450" y="966838"/>
                  </a:lnTo>
                  <a:lnTo>
                    <a:pt x="991489" y="965270"/>
                  </a:lnTo>
                  <a:lnTo>
                    <a:pt x="990326" y="963022"/>
                  </a:lnTo>
                  <a:lnTo>
                    <a:pt x="990697" y="960208"/>
                  </a:lnTo>
                  <a:lnTo>
                    <a:pt x="991316" y="958214"/>
                  </a:lnTo>
                  <a:lnTo>
                    <a:pt x="990546" y="956215"/>
                  </a:lnTo>
                  <a:lnTo>
                    <a:pt x="988706" y="953591"/>
                  </a:lnTo>
                  <a:lnTo>
                    <a:pt x="986119" y="949661"/>
                  </a:lnTo>
                  <a:lnTo>
                    <a:pt x="985464" y="945296"/>
                  </a:lnTo>
                  <a:lnTo>
                    <a:pt x="986760" y="943629"/>
                  </a:lnTo>
                  <a:lnTo>
                    <a:pt x="987767" y="941001"/>
                  </a:lnTo>
                  <a:lnTo>
                    <a:pt x="989035" y="938467"/>
                  </a:lnTo>
                  <a:lnTo>
                    <a:pt x="990647" y="936544"/>
                  </a:lnTo>
                  <a:lnTo>
                    <a:pt x="994954" y="935249"/>
                  </a:lnTo>
                  <a:lnTo>
                    <a:pt x="1001400" y="930898"/>
                  </a:lnTo>
                  <a:lnTo>
                    <a:pt x="1001980" y="930921"/>
                  </a:lnTo>
                  <a:lnTo>
                    <a:pt x="1002953" y="931651"/>
                  </a:lnTo>
                  <a:lnTo>
                    <a:pt x="1003582" y="931780"/>
                  </a:lnTo>
                  <a:lnTo>
                    <a:pt x="1004098" y="931453"/>
                  </a:lnTo>
                  <a:lnTo>
                    <a:pt x="1005391" y="930276"/>
                  </a:lnTo>
                  <a:lnTo>
                    <a:pt x="1005798" y="930019"/>
                  </a:lnTo>
                  <a:lnTo>
                    <a:pt x="1007043" y="930560"/>
                  </a:lnTo>
                  <a:lnTo>
                    <a:pt x="1008141" y="931453"/>
                  </a:lnTo>
                  <a:lnTo>
                    <a:pt x="1009260" y="931833"/>
                  </a:lnTo>
                  <a:lnTo>
                    <a:pt x="1010603" y="930731"/>
                  </a:lnTo>
                  <a:lnTo>
                    <a:pt x="1011326" y="929500"/>
                  </a:lnTo>
                  <a:lnTo>
                    <a:pt x="1011423" y="928895"/>
                  </a:lnTo>
                  <a:lnTo>
                    <a:pt x="1011211" y="928299"/>
                  </a:lnTo>
                  <a:lnTo>
                    <a:pt x="1011090" y="927223"/>
                  </a:lnTo>
                  <a:lnTo>
                    <a:pt x="1011324" y="924272"/>
                  </a:lnTo>
                  <a:lnTo>
                    <a:pt x="1011261" y="923283"/>
                  </a:lnTo>
                  <a:lnTo>
                    <a:pt x="1010838" y="921261"/>
                  </a:lnTo>
                  <a:lnTo>
                    <a:pt x="1010220" y="919253"/>
                  </a:lnTo>
                  <a:lnTo>
                    <a:pt x="1009385" y="917394"/>
                  </a:lnTo>
                  <a:lnTo>
                    <a:pt x="1008327" y="915746"/>
                  </a:lnTo>
                  <a:lnTo>
                    <a:pt x="1007345" y="915204"/>
                  </a:lnTo>
                  <a:lnTo>
                    <a:pt x="1004909" y="915235"/>
                  </a:lnTo>
                  <a:lnTo>
                    <a:pt x="1003945" y="914694"/>
                  </a:lnTo>
                  <a:lnTo>
                    <a:pt x="1003116" y="913655"/>
                  </a:lnTo>
                  <a:lnTo>
                    <a:pt x="1002773" y="913022"/>
                  </a:lnTo>
                  <a:lnTo>
                    <a:pt x="997952" y="884830"/>
                  </a:lnTo>
                  <a:lnTo>
                    <a:pt x="998025" y="883090"/>
                  </a:lnTo>
                  <a:lnTo>
                    <a:pt x="999265" y="882003"/>
                  </a:lnTo>
                  <a:lnTo>
                    <a:pt x="1002062" y="880483"/>
                  </a:lnTo>
                  <a:lnTo>
                    <a:pt x="997707" y="876317"/>
                  </a:lnTo>
                  <a:lnTo>
                    <a:pt x="996999" y="875471"/>
                  </a:lnTo>
                  <a:lnTo>
                    <a:pt x="996755" y="874769"/>
                  </a:lnTo>
                  <a:lnTo>
                    <a:pt x="996054" y="874396"/>
                  </a:lnTo>
                  <a:lnTo>
                    <a:pt x="995234" y="874081"/>
                  </a:lnTo>
                  <a:lnTo>
                    <a:pt x="994096" y="873346"/>
                  </a:lnTo>
                  <a:lnTo>
                    <a:pt x="992952" y="873208"/>
                  </a:lnTo>
                  <a:lnTo>
                    <a:pt x="992657" y="873071"/>
                  </a:lnTo>
                  <a:lnTo>
                    <a:pt x="992520" y="872552"/>
                  </a:lnTo>
                  <a:lnTo>
                    <a:pt x="992595" y="872009"/>
                  </a:lnTo>
                  <a:lnTo>
                    <a:pt x="992618" y="871463"/>
                  </a:lnTo>
                  <a:lnTo>
                    <a:pt x="992375" y="870909"/>
                  </a:lnTo>
                  <a:lnTo>
                    <a:pt x="992322" y="870277"/>
                  </a:lnTo>
                  <a:lnTo>
                    <a:pt x="992936" y="868032"/>
                  </a:lnTo>
                  <a:lnTo>
                    <a:pt x="992912" y="866919"/>
                  </a:lnTo>
                  <a:lnTo>
                    <a:pt x="992352" y="865701"/>
                  </a:lnTo>
                  <a:lnTo>
                    <a:pt x="990087" y="863285"/>
                  </a:lnTo>
                  <a:lnTo>
                    <a:pt x="988965" y="861469"/>
                  </a:lnTo>
                  <a:lnTo>
                    <a:pt x="988298" y="859586"/>
                  </a:lnTo>
                  <a:lnTo>
                    <a:pt x="988584" y="857791"/>
                  </a:lnTo>
                  <a:lnTo>
                    <a:pt x="990375" y="856262"/>
                  </a:lnTo>
                  <a:lnTo>
                    <a:pt x="989436" y="855188"/>
                  </a:lnTo>
                  <a:lnTo>
                    <a:pt x="988412" y="854866"/>
                  </a:lnTo>
                  <a:lnTo>
                    <a:pt x="987441" y="854735"/>
                  </a:lnTo>
                  <a:lnTo>
                    <a:pt x="986663" y="854265"/>
                  </a:lnTo>
                  <a:lnTo>
                    <a:pt x="986298" y="853213"/>
                  </a:lnTo>
                  <a:lnTo>
                    <a:pt x="985954" y="850575"/>
                  </a:lnTo>
                  <a:lnTo>
                    <a:pt x="985425" y="849822"/>
                  </a:lnTo>
                  <a:lnTo>
                    <a:pt x="984367" y="850349"/>
                  </a:lnTo>
                  <a:lnTo>
                    <a:pt x="983811" y="852449"/>
                  </a:lnTo>
                  <a:lnTo>
                    <a:pt x="983435" y="854965"/>
                  </a:lnTo>
                  <a:lnTo>
                    <a:pt x="982839" y="856770"/>
                  </a:lnTo>
                  <a:lnTo>
                    <a:pt x="983570" y="859264"/>
                  </a:lnTo>
                  <a:lnTo>
                    <a:pt x="983640" y="862374"/>
                  </a:lnTo>
                  <a:lnTo>
                    <a:pt x="983205" y="867870"/>
                  </a:lnTo>
                  <a:lnTo>
                    <a:pt x="982291" y="870744"/>
                  </a:lnTo>
                  <a:lnTo>
                    <a:pt x="982342" y="872111"/>
                  </a:lnTo>
                  <a:lnTo>
                    <a:pt x="985132" y="873368"/>
                  </a:lnTo>
                  <a:lnTo>
                    <a:pt x="986136" y="874781"/>
                  </a:lnTo>
                  <a:lnTo>
                    <a:pt x="986797" y="876537"/>
                  </a:lnTo>
                  <a:lnTo>
                    <a:pt x="987166" y="878157"/>
                  </a:lnTo>
                  <a:lnTo>
                    <a:pt x="987611" y="883454"/>
                  </a:lnTo>
                  <a:lnTo>
                    <a:pt x="987537" y="892101"/>
                  </a:lnTo>
                  <a:lnTo>
                    <a:pt x="987372" y="893522"/>
                  </a:lnTo>
                  <a:lnTo>
                    <a:pt x="986906" y="894555"/>
                  </a:lnTo>
                  <a:lnTo>
                    <a:pt x="985945" y="896010"/>
                  </a:lnTo>
                  <a:lnTo>
                    <a:pt x="984852" y="898992"/>
                  </a:lnTo>
                  <a:lnTo>
                    <a:pt x="984042" y="900211"/>
                  </a:lnTo>
                  <a:lnTo>
                    <a:pt x="983124" y="900440"/>
                  </a:lnTo>
                  <a:lnTo>
                    <a:pt x="982506" y="899766"/>
                  </a:lnTo>
                  <a:lnTo>
                    <a:pt x="981891" y="899501"/>
                  </a:lnTo>
                  <a:lnTo>
                    <a:pt x="981044" y="900982"/>
                  </a:lnTo>
                  <a:lnTo>
                    <a:pt x="980906" y="902205"/>
                  </a:lnTo>
                  <a:lnTo>
                    <a:pt x="981087" y="903618"/>
                  </a:lnTo>
                  <a:lnTo>
                    <a:pt x="981510" y="904935"/>
                  </a:lnTo>
                  <a:lnTo>
                    <a:pt x="983190" y="907873"/>
                  </a:lnTo>
                  <a:lnTo>
                    <a:pt x="983468" y="909479"/>
                  </a:lnTo>
                  <a:lnTo>
                    <a:pt x="982501" y="910472"/>
                  </a:lnTo>
                  <a:lnTo>
                    <a:pt x="979928" y="910629"/>
                  </a:lnTo>
                  <a:lnTo>
                    <a:pt x="978522" y="910451"/>
                  </a:lnTo>
                  <a:lnTo>
                    <a:pt x="977564" y="910164"/>
                  </a:lnTo>
                  <a:lnTo>
                    <a:pt x="975537" y="908789"/>
                  </a:lnTo>
                  <a:lnTo>
                    <a:pt x="972315" y="905512"/>
                  </a:lnTo>
                  <a:lnTo>
                    <a:pt x="970415" y="904940"/>
                  </a:lnTo>
                  <a:lnTo>
                    <a:pt x="967745" y="906156"/>
                  </a:lnTo>
                  <a:lnTo>
                    <a:pt x="965186" y="908164"/>
                  </a:lnTo>
                  <a:lnTo>
                    <a:pt x="963577" y="910037"/>
                  </a:lnTo>
                  <a:lnTo>
                    <a:pt x="963484" y="910853"/>
                  </a:lnTo>
                  <a:lnTo>
                    <a:pt x="963564" y="913500"/>
                  </a:lnTo>
                  <a:lnTo>
                    <a:pt x="963401" y="914512"/>
                  </a:lnTo>
                  <a:lnTo>
                    <a:pt x="962853" y="915437"/>
                  </a:lnTo>
                  <a:lnTo>
                    <a:pt x="954084" y="924668"/>
                  </a:lnTo>
                  <a:lnTo>
                    <a:pt x="951787" y="925973"/>
                  </a:lnTo>
                  <a:lnTo>
                    <a:pt x="949343" y="926991"/>
                  </a:lnTo>
                  <a:lnTo>
                    <a:pt x="947383" y="928466"/>
                  </a:lnTo>
                  <a:lnTo>
                    <a:pt x="946507" y="931101"/>
                  </a:lnTo>
                  <a:lnTo>
                    <a:pt x="946281" y="934241"/>
                  </a:lnTo>
                  <a:lnTo>
                    <a:pt x="945816" y="936743"/>
                  </a:lnTo>
                  <a:lnTo>
                    <a:pt x="945056" y="938931"/>
                  </a:lnTo>
                  <a:lnTo>
                    <a:pt x="939705" y="948035"/>
                  </a:lnTo>
                  <a:lnTo>
                    <a:pt x="939074" y="950279"/>
                  </a:lnTo>
                  <a:lnTo>
                    <a:pt x="938019" y="960358"/>
                  </a:lnTo>
                  <a:lnTo>
                    <a:pt x="937142" y="963339"/>
                  </a:lnTo>
                  <a:lnTo>
                    <a:pt x="935932" y="965618"/>
                  </a:lnTo>
                  <a:lnTo>
                    <a:pt x="931107" y="971897"/>
                  </a:lnTo>
                  <a:lnTo>
                    <a:pt x="929838" y="974173"/>
                  </a:lnTo>
                  <a:lnTo>
                    <a:pt x="923483" y="988565"/>
                  </a:lnTo>
                  <a:lnTo>
                    <a:pt x="920413" y="993720"/>
                  </a:lnTo>
                  <a:lnTo>
                    <a:pt x="917810" y="995943"/>
                  </a:lnTo>
                  <a:lnTo>
                    <a:pt x="915943" y="996701"/>
                  </a:lnTo>
                  <a:lnTo>
                    <a:pt x="912664" y="1000234"/>
                  </a:lnTo>
                  <a:lnTo>
                    <a:pt x="910212" y="1000985"/>
                  </a:lnTo>
                  <a:lnTo>
                    <a:pt x="904930" y="1001373"/>
                  </a:lnTo>
                  <a:lnTo>
                    <a:pt x="898066" y="1002920"/>
                  </a:lnTo>
                  <a:lnTo>
                    <a:pt x="897319" y="1002803"/>
                  </a:lnTo>
                  <a:lnTo>
                    <a:pt x="896510" y="1002379"/>
                  </a:lnTo>
                  <a:lnTo>
                    <a:pt x="895291" y="1001450"/>
                  </a:lnTo>
                  <a:lnTo>
                    <a:pt x="895003" y="1000686"/>
                  </a:lnTo>
                  <a:lnTo>
                    <a:pt x="894934" y="999855"/>
                  </a:lnTo>
                  <a:lnTo>
                    <a:pt x="894440" y="998729"/>
                  </a:lnTo>
                  <a:lnTo>
                    <a:pt x="892376" y="996861"/>
                  </a:lnTo>
                  <a:lnTo>
                    <a:pt x="890261" y="996514"/>
                  </a:lnTo>
                  <a:lnTo>
                    <a:pt x="888589" y="997785"/>
                  </a:lnTo>
                  <a:lnTo>
                    <a:pt x="887833" y="1000719"/>
                  </a:lnTo>
                  <a:lnTo>
                    <a:pt x="887348" y="1001869"/>
                  </a:lnTo>
                  <a:lnTo>
                    <a:pt x="886319" y="1002813"/>
                  </a:lnTo>
                  <a:lnTo>
                    <a:pt x="885150" y="1003470"/>
                  </a:lnTo>
                  <a:lnTo>
                    <a:pt x="884320" y="1003697"/>
                  </a:lnTo>
                  <a:lnTo>
                    <a:pt x="883285" y="1004295"/>
                  </a:lnTo>
                  <a:lnTo>
                    <a:pt x="883240" y="1005647"/>
                  </a:lnTo>
                  <a:lnTo>
                    <a:pt x="883604" y="1007042"/>
                  </a:lnTo>
                  <a:lnTo>
                    <a:pt x="883845" y="1007678"/>
                  </a:lnTo>
                  <a:lnTo>
                    <a:pt x="890064" y="1005391"/>
                  </a:lnTo>
                  <a:lnTo>
                    <a:pt x="891996" y="1005691"/>
                  </a:lnTo>
                  <a:lnTo>
                    <a:pt x="886264" y="1009104"/>
                  </a:lnTo>
                  <a:lnTo>
                    <a:pt x="884831" y="1010351"/>
                  </a:lnTo>
                  <a:lnTo>
                    <a:pt x="882580" y="1011773"/>
                  </a:lnTo>
                  <a:lnTo>
                    <a:pt x="880055" y="1012001"/>
                  </a:lnTo>
                  <a:lnTo>
                    <a:pt x="877435" y="1011892"/>
                  </a:lnTo>
                  <a:lnTo>
                    <a:pt x="874886" y="1012300"/>
                  </a:lnTo>
                  <a:lnTo>
                    <a:pt x="872976" y="1013503"/>
                  </a:lnTo>
                  <a:lnTo>
                    <a:pt x="871540" y="1014908"/>
                  </a:lnTo>
                  <a:lnTo>
                    <a:pt x="869799" y="1016042"/>
                  </a:lnTo>
                  <a:lnTo>
                    <a:pt x="866988" y="1016465"/>
                  </a:lnTo>
                  <a:lnTo>
                    <a:pt x="865852" y="1016999"/>
                  </a:lnTo>
                  <a:lnTo>
                    <a:pt x="864306" y="1019440"/>
                  </a:lnTo>
                  <a:lnTo>
                    <a:pt x="863224" y="1019954"/>
                  </a:lnTo>
                  <a:lnTo>
                    <a:pt x="862623" y="1020147"/>
                  </a:lnTo>
                  <a:lnTo>
                    <a:pt x="859871" y="1021548"/>
                  </a:lnTo>
                  <a:lnTo>
                    <a:pt x="853038" y="1023863"/>
                  </a:lnTo>
                  <a:lnTo>
                    <a:pt x="851264" y="1025303"/>
                  </a:lnTo>
                  <a:lnTo>
                    <a:pt x="850581" y="1026228"/>
                  </a:lnTo>
                  <a:lnTo>
                    <a:pt x="850267" y="1027079"/>
                  </a:lnTo>
                  <a:lnTo>
                    <a:pt x="850081" y="1029705"/>
                  </a:lnTo>
                  <a:lnTo>
                    <a:pt x="845539" y="1032664"/>
                  </a:lnTo>
                  <a:lnTo>
                    <a:pt x="842354" y="1035849"/>
                  </a:lnTo>
                  <a:lnTo>
                    <a:pt x="840409" y="1037275"/>
                  </a:lnTo>
                  <a:lnTo>
                    <a:pt x="835846" y="1038203"/>
                  </a:lnTo>
                  <a:lnTo>
                    <a:pt x="833719" y="1039331"/>
                  </a:lnTo>
                  <a:lnTo>
                    <a:pt x="826880" y="1045129"/>
                  </a:lnTo>
                  <a:lnTo>
                    <a:pt x="826052" y="1046303"/>
                  </a:lnTo>
                  <a:lnTo>
                    <a:pt x="825594" y="1047665"/>
                  </a:lnTo>
                  <a:lnTo>
                    <a:pt x="825424" y="1050281"/>
                  </a:lnTo>
                  <a:lnTo>
                    <a:pt x="825079" y="1051635"/>
                  </a:lnTo>
                  <a:lnTo>
                    <a:pt x="824437" y="1052772"/>
                  </a:lnTo>
                  <a:lnTo>
                    <a:pt x="822841" y="1054660"/>
                  </a:lnTo>
                  <a:lnTo>
                    <a:pt x="822117" y="1055878"/>
                  </a:lnTo>
                  <a:lnTo>
                    <a:pt x="820982" y="1059413"/>
                  </a:lnTo>
                  <a:lnTo>
                    <a:pt x="818260" y="1062364"/>
                  </a:lnTo>
                  <a:lnTo>
                    <a:pt x="811355" y="1075042"/>
                  </a:lnTo>
                  <a:lnTo>
                    <a:pt x="807757" y="1077825"/>
                  </a:lnTo>
                  <a:lnTo>
                    <a:pt x="801143" y="1080727"/>
                  </a:lnTo>
                  <a:lnTo>
                    <a:pt x="798560" y="1084396"/>
                  </a:lnTo>
                  <a:lnTo>
                    <a:pt x="799776" y="1086311"/>
                  </a:lnTo>
                  <a:lnTo>
                    <a:pt x="799073" y="1087615"/>
                  </a:lnTo>
                  <a:lnTo>
                    <a:pt x="798027" y="1088743"/>
                  </a:lnTo>
                  <a:lnTo>
                    <a:pt x="798077" y="1090107"/>
                  </a:lnTo>
                  <a:lnTo>
                    <a:pt x="799166" y="1091935"/>
                  </a:lnTo>
                  <a:lnTo>
                    <a:pt x="799398" y="1093324"/>
                  </a:lnTo>
                  <a:lnTo>
                    <a:pt x="799024" y="1097234"/>
                  </a:lnTo>
                  <a:lnTo>
                    <a:pt x="798206" y="1101522"/>
                  </a:lnTo>
                  <a:lnTo>
                    <a:pt x="796619" y="1103810"/>
                  </a:lnTo>
                  <a:lnTo>
                    <a:pt x="795111" y="1103461"/>
                  </a:lnTo>
                  <a:lnTo>
                    <a:pt x="794521" y="1099811"/>
                  </a:lnTo>
                  <a:lnTo>
                    <a:pt x="793384" y="1096913"/>
                  </a:lnTo>
                  <a:lnTo>
                    <a:pt x="790541" y="1097444"/>
                  </a:lnTo>
                  <a:lnTo>
                    <a:pt x="784972" y="1100786"/>
                  </a:lnTo>
                  <a:lnTo>
                    <a:pt x="782270" y="1100997"/>
                  </a:lnTo>
                  <a:lnTo>
                    <a:pt x="780693" y="1101622"/>
                  </a:lnTo>
                  <a:lnTo>
                    <a:pt x="779088" y="1103378"/>
                  </a:lnTo>
                  <a:lnTo>
                    <a:pt x="778365" y="1105217"/>
                  </a:lnTo>
                  <a:lnTo>
                    <a:pt x="777619" y="1109046"/>
                  </a:lnTo>
                  <a:lnTo>
                    <a:pt x="776727" y="1110430"/>
                  </a:lnTo>
                  <a:lnTo>
                    <a:pt x="779123" y="1114381"/>
                  </a:lnTo>
                  <a:lnTo>
                    <a:pt x="779482" y="1116632"/>
                  </a:lnTo>
                  <a:lnTo>
                    <a:pt x="778040" y="1118537"/>
                  </a:lnTo>
                  <a:lnTo>
                    <a:pt x="776023" y="1116031"/>
                  </a:lnTo>
                  <a:lnTo>
                    <a:pt x="773883" y="1115691"/>
                  </a:lnTo>
                  <a:lnTo>
                    <a:pt x="772139" y="1117277"/>
                  </a:lnTo>
                  <a:lnTo>
                    <a:pt x="771385" y="1120466"/>
                  </a:lnTo>
                  <a:lnTo>
                    <a:pt x="771240" y="1121773"/>
                  </a:lnTo>
                  <a:lnTo>
                    <a:pt x="770617" y="1124253"/>
                  </a:lnTo>
                  <a:lnTo>
                    <a:pt x="770467" y="1125727"/>
                  </a:lnTo>
                  <a:lnTo>
                    <a:pt x="770854" y="1126898"/>
                  </a:lnTo>
                  <a:lnTo>
                    <a:pt x="772739" y="1129097"/>
                  </a:lnTo>
                  <a:lnTo>
                    <a:pt x="773317" y="1130577"/>
                  </a:lnTo>
                  <a:lnTo>
                    <a:pt x="772616" y="1133348"/>
                  </a:lnTo>
                  <a:lnTo>
                    <a:pt x="770297" y="1133423"/>
                  </a:lnTo>
                  <a:lnTo>
                    <a:pt x="767834" y="1133014"/>
                  </a:lnTo>
                  <a:lnTo>
                    <a:pt x="766633" y="1134382"/>
                  </a:lnTo>
                  <a:lnTo>
                    <a:pt x="766135" y="1135681"/>
                  </a:lnTo>
                  <a:lnTo>
                    <a:pt x="764119" y="1137126"/>
                  </a:lnTo>
                  <a:lnTo>
                    <a:pt x="763634" y="1137891"/>
                  </a:lnTo>
                  <a:lnTo>
                    <a:pt x="764204" y="1139412"/>
                  </a:lnTo>
                  <a:lnTo>
                    <a:pt x="765588" y="1140048"/>
                  </a:lnTo>
                  <a:lnTo>
                    <a:pt x="768671" y="1140146"/>
                  </a:lnTo>
                  <a:lnTo>
                    <a:pt x="770795" y="1139867"/>
                  </a:lnTo>
                  <a:lnTo>
                    <a:pt x="772898" y="1139116"/>
                  </a:lnTo>
                  <a:lnTo>
                    <a:pt x="774836" y="1137954"/>
                  </a:lnTo>
                  <a:lnTo>
                    <a:pt x="778869" y="1133737"/>
                  </a:lnTo>
                  <a:lnTo>
                    <a:pt x="779423" y="1133352"/>
                  </a:lnTo>
                  <a:lnTo>
                    <a:pt x="780704" y="1133967"/>
                  </a:lnTo>
                  <a:lnTo>
                    <a:pt x="781428" y="1135094"/>
                  </a:lnTo>
                  <a:lnTo>
                    <a:pt x="782162" y="1135822"/>
                  </a:lnTo>
                  <a:lnTo>
                    <a:pt x="783423" y="1135191"/>
                  </a:lnTo>
                  <a:lnTo>
                    <a:pt x="784026" y="1133958"/>
                  </a:lnTo>
                  <a:lnTo>
                    <a:pt x="783893" y="1131063"/>
                  </a:lnTo>
                  <a:lnTo>
                    <a:pt x="784223" y="1129939"/>
                  </a:lnTo>
                  <a:lnTo>
                    <a:pt x="785131" y="1129331"/>
                  </a:lnTo>
                  <a:lnTo>
                    <a:pt x="786111" y="1129563"/>
                  </a:lnTo>
                  <a:lnTo>
                    <a:pt x="786865" y="1130523"/>
                  </a:lnTo>
                  <a:lnTo>
                    <a:pt x="787132" y="1132247"/>
                  </a:lnTo>
                  <a:lnTo>
                    <a:pt x="786855" y="1137899"/>
                  </a:lnTo>
                  <a:lnTo>
                    <a:pt x="786176" y="1140083"/>
                  </a:lnTo>
                  <a:lnTo>
                    <a:pt x="784693" y="1142260"/>
                  </a:lnTo>
                  <a:lnTo>
                    <a:pt x="782943" y="1144095"/>
                  </a:lnTo>
                  <a:lnTo>
                    <a:pt x="781763" y="1145640"/>
                  </a:lnTo>
                  <a:lnTo>
                    <a:pt x="781449" y="1147466"/>
                  </a:lnTo>
                  <a:lnTo>
                    <a:pt x="784327" y="1156394"/>
                  </a:lnTo>
                  <a:lnTo>
                    <a:pt x="784228" y="1156549"/>
                  </a:lnTo>
                  <a:lnTo>
                    <a:pt x="784228" y="1158540"/>
                  </a:lnTo>
                  <a:lnTo>
                    <a:pt x="784423" y="1159005"/>
                  </a:lnTo>
                  <a:lnTo>
                    <a:pt x="785662" y="1160824"/>
                  </a:lnTo>
                  <a:lnTo>
                    <a:pt x="784632" y="1162236"/>
                  </a:lnTo>
                  <a:lnTo>
                    <a:pt x="781880" y="1162970"/>
                  </a:lnTo>
                  <a:lnTo>
                    <a:pt x="780500" y="1164290"/>
                  </a:lnTo>
                  <a:lnTo>
                    <a:pt x="778471" y="1162987"/>
                  </a:lnTo>
                  <a:lnTo>
                    <a:pt x="776740" y="1157470"/>
                  </a:lnTo>
                  <a:lnTo>
                    <a:pt x="775218" y="1156190"/>
                  </a:lnTo>
                  <a:lnTo>
                    <a:pt x="774139" y="1155884"/>
                  </a:lnTo>
                  <a:lnTo>
                    <a:pt x="771639" y="1154352"/>
                  </a:lnTo>
                  <a:lnTo>
                    <a:pt x="770093" y="1154015"/>
                  </a:lnTo>
                  <a:lnTo>
                    <a:pt x="769647" y="1153230"/>
                  </a:lnTo>
                  <a:lnTo>
                    <a:pt x="769570" y="1152138"/>
                  </a:lnTo>
                  <a:lnTo>
                    <a:pt x="769187" y="1150853"/>
                  </a:lnTo>
                  <a:lnTo>
                    <a:pt x="765839" y="1146821"/>
                  </a:lnTo>
                  <a:lnTo>
                    <a:pt x="761695" y="1144586"/>
                  </a:lnTo>
                  <a:lnTo>
                    <a:pt x="757307" y="1144935"/>
                  </a:lnTo>
                  <a:lnTo>
                    <a:pt x="753237" y="1148686"/>
                  </a:lnTo>
                  <a:lnTo>
                    <a:pt x="752521" y="1151311"/>
                  </a:lnTo>
                  <a:lnTo>
                    <a:pt x="752173" y="1151775"/>
                  </a:lnTo>
                  <a:lnTo>
                    <a:pt x="751692" y="1151996"/>
                  </a:lnTo>
                  <a:lnTo>
                    <a:pt x="751050" y="1152161"/>
                  </a:lnTo>
                  <a:lnTo>
                    <a:pt x="751197" y="1153243"/>
                  </a:lnTo>
                  <a:lnTo>
                    <a:pt x="751595" y="1154749"/>
                  </a:lnTo>
                  <a:lnTo>
                    <a:pt x="751608" y="1156079"/>
                  </a:lnTo>
                  <a:lnTo>
                    <a:pt x="750586" y="1156625"/>
                  </a:lnTo>
                  <a:lnTo>
                    <a:pt x="745488" y="1156523"/>
                  </a:lnTo>
                  <a:lnTo>
                    <a:pt x="744545" y="1155865"/>
                  </a:lnTo>
                  <a:lnTo>
                    <a:pt x="744372" y="1154322"/>
                  </a:lnTo>
                  <a:lnTo>
                    <a:pt x="744497" y="1152544"/>
                  </a:lnTo>
                  <a:lnTo>
                    <a:pt x="744495" y="1151151"/>
                  </a:lnTo>
                  <a:lnTo>
                    <a:pt x="742668" y="1147103"/>
                  </a:lnTo>
                  <a:lnTo>
                    <a:pt x="733161" y="1135987"/>
                  </a:lnTo>
                  <a:lnTo>
                    <a:pt x="729480" y="1130073"/>
                  </a:lnTo>
                  <a:lnTo>
                    <a:pt x="727523" y="1127691"/>
                  </a:lnTo>
                  <a:lnTo>
                    <a:pt x="724597" y="1125208"/>
                  </a:lnTo>
                  <a:lnTo>
                    <a:pt x="719778" y="1123037"/>
                  </a:lnTo>
                  <a:lnTo>
                    <a:pt x="718499" y="1122072"/>
                  </a:lnTo>
                  <a:lnTo>
                    <a:pt x="717262" y="1121548"/>
                  </a:lnTo>
                  <a:lnTo>
                    <a:pt x="714308" y="1122094"/>
                  </a:lnTo>
                  <a:lnTo>
                    <a:pt x="712985" y="1121569"/>
                  </a:lnTo>
                  <a:lnTo>
                    <a:pt x="715479" y="1117149"/>
                  </a:lnTo>
                  <a:lnTo>
                    <a:pt x="715278" y="1115448"/>
                  </a:lnTo>
                  <a:lnTo>
                    <a:pt x="713555" y="1113188"/>
                  </a:lnTo>
                  <a:lnTo>
                    <a:pt x="709831" y="1109479"/>
                  </a:lnTo>
                  <a:lnTo>
                    <a:pt x="706013" y="1106514"/>
                  </a:lnTo>
                  <a:lnTo>
                    <a:pt x="703789" y="1105849"/>
                  </a:lnTo>
                  <a:lnTo>
                    <a:pt x="701833" y="1106173"/>
                  </a:lnTo>
                  <a:lnTo>
                    <a:pt x="699887" y="1106833"/>
                  </a:lnTo>
                  <a:lnTo>
                    <a:pt x="697680" y="1107176"/>
                  </a:lnTo>
                  <a:lnTo>
                    <a:pt x="695949" y="1108060"/>
                  </a:lnTo>
                  <a:lnTo>
                    <a:pt x="693969" y="1109726"/>
                  </a:lnTo>
                  <a:lnTo>
                    <a:pt x="692080" y="1110734"/>
                  </a:lnTo>
                  <a:lnTo>
                    <a:pt x="690686" y="1109623"/>
                  </a:lnTo>
                  <a:lnTo>
                    <a:pt x="690917" y="1107353"/>
                  </a:lnTo>
                  <a:lnTo>
                    <a:pt x="694311" y="1102597"/>
                  </a:lnTo>
                  <a:lnTo>
                    <a:pt x="695214" y="1100517"/>
                  </a:lnTo>
                  <a:lnTo>
                    <a:pt x="695700" y="1097633"/>
                  </a:lnTo>
                  <a:lnTo>
                    <a:pt x="696865" y="1096006"/>
                  </a:lnTo>
                  <a:lnTo>
                    <a:pt x="698301" y="1094772"/>
                  </a:lnTo>
                  <a:lnTo>
                    <a:pt x="699703" y="1093065"/>
                  </a:lnTo>
                  <a:lnTo>
                    <a:pt x="700116" y="1091815"/>
                  </a:lnTo>
                  <a:lnTo>
                    <a:pt x="700403" y="1090353"/>
                  </a:lnTo>
                  <a:lnTo>
                    <a:pt x="700894" y="1089145"/>
                  </a:lnTo>
                  <a:lnTo>
                    <a:pt x="701901" y="1088638"/>
                  </a:lnTo>
                  <a:lnTo>
                    <a:pt x="702819" y="1089239"/>
                  </a:lnTo>
                  <a:lnTo>
                    <a:pt x="702690" y="1090620"/>
                  </a:lnTo>
                  <a:lnTo>
                    <a:pt x="701812" y="1093508"/>
                  </a:lnTo>
                  <a:lnTo>
                    <a:pt x="702175" y="1096468"/>
                  </a:lnTo>
                  <a:lnTo>
                    <a:pt x="703325" y="1098027"/>
                  </a:lnTo>
                  <a:lnTo>
                    <a:pt x="705169" y="1098769"/>
                  </a:lnTo>
                  <a:lnTo>
                    <a:pt x="712783" y="1100656"/>
                  </a:lnTo>
                  <a:lnTo>
                    <a:pt x="714177" y="1101224"/>
                  </a:lnTo>
                  <a:lnTo>
                    <a:pt x="712251" y="1102596"/>
                  </a:lnTo>
                  <a:lnTo>
                    <a:pt x="711520" y="1104134"/>
                  </a:lnTo>
                  <a:lnTo>
                    <a:pt x="711868" y="1105773"/>
                  </a:lnTo>
                  <a:lnTo>
                    <a:pt x="713259" y="1107431"/>
                  </a:lnTo>
                  <a:lnTo>
                    <a:pt x="716371" y="1108721"/>
                  </a:lnTo>
                  <a:lnTo>
                    <a:pt x="717030" y="1109591"/>
                  </a:lnTo>
                  <a:lnTo>
                    <a:pt x="715443" y="1110989"/>
                  </a:lnTo>
                  <a:lnTo>
                    <a:pt x="716558" y="1112454"/>
                  </a:lnTo>
                  <a:lnTo>
                    <a:pt x="718576" y="1114228"/>
                  </a:lnTo>
                  <a:lnTo>
                    <a:pt x="720719" y="1115732"/>
                  </a:lnTo>
                  <a:lnTo>
                    <a:pt x="722249" y="1116387"/>
                  </a:lnTo>
                  <a:lnTo>
                    <a:pt x="723293" y="1116123"/>
                  </a:lnTo>
                  <a:lnTo>
                    <a:pt x="725499" y="1114958"/>
                  </a:lnTo>
                  <a:lnTo>
                    <a:pt x="732104" y="1113926"/>
                  </a:lnTo>
                  <a:lnTo>
                    <a:pt x="732741" y="1112388"/>
                  </a:lnTo>
                  <a:lnTo>
                    <a:pt x="730368" y="1111537"/>
                  </a:lnTo>
                  <a:lnTo>
                    <a:pt x="725690" y="1110698"/>
                  </a:lnTo>
                  <a:lnTo>
                    <a:pt x="725824" y="1109255"/>
                  </a:lnTo>
                  <a:lnTo>
                    <a:pt x="726326" y="1106739"/>
                  </a:lnTo>
                  <a:lnTo>
                    <a:pt x="726456" y="1105432"/>
                  </a:lnTo>
                  <a:lnTo>
                    <a:pt x="725988" y="1103737"/>
                  </a:lnTo>
                  <a:lnTo>
                    <a:pt x="724870" y="1104136"/>
                  </a:lnTo>
                  <a:lnTo>
                    <a:pt x="723851" y="1105259"/>
                  </a:lnTo>
                  <a:lnTo>
                    <a:pt x="723554" y="1105768"/>
                  </a:lnTo>
                  <a:lnTo>
                    <a:pt x="722665" y="1106862"/>
                  </a:lnTo>
                  <a:lnTo>
                    <a:pt x="722508" y="1107781"/>
                  </a:lnTo>
                  <a:lnTo>
                    <a:pt x="722327" y="1108134"/>
                  </a:lnTo>
                  <a:lnTo>
                    <a:pt x="721334" y="1107571"/>
                  </a:lnTo>
                  <a:lnTo>
                    <a:pt x="720676" y="1106680"/>
                  </a:lnTo>
                  <a:lnTo>
                    <a:pt x="720261" y="1105321"/>
                  </a:lnTo>
                  <a:lnTo>
                    <a:pt x="720030" y="1103840"/>
                  </a:lnTo>
                  <a:lnTo>
                    <a:pt x="719976" y="1102645"/>
                  </a:lnTo>
                  <a:lnTo>
                    <a:pt x="719762" y="1102055"/>
                  </a:lnTo>
                  <a:lnTo>
                    <a:pt x="719458" y="1100718"/>
                  </a:lnTo>
                  <a:lnTo>
                    <a:pt x="719521" y="1099368"/>
                  </a:lnTo>
                  <a:lnTo>
                    <a:pt x="721103" y="1098307"/>
                  </a:lnTo>
                  <a:lnTo>
                    <a:pt x="721473" y="1097139"/>
                  </a:lnTo>
                  <a:lnTo>
                    <a:pt x="721607" y="1095633"/>
                  </a:lnTo>
                  <a:lnTo>
                    <a:pt x="721601" y="1094230"/>
                  </a:lnTo>
                  <a:lnTo>
                    <a:pt x="720900" y="1091514"/>
                  </a:lnTo>
                  <a:lnTo>
                    <a:pt x="718588" y="1087681"/>
                  </a:lnTo>
                  <a:lnTo>
                    <a:pt x="718121" y="1085860"/>
                  </a:lnTo>
                  <a:lnTo>
                    <a:pt x="716863" y="1068802"/>
                  </a:lnTo>
                  <a:lnTo>
                    <a:pt x="715094" y="1061783"/>
                  </a:lnTo>
                  <a:lnTo>
                    <a:pt x="712273" y="1056392"/>
                  </a:lnTo>
                  <a:lnTo>
                    <a:pt x="708412" y="1056138"/>
                  </a:lnTo>
                  <a:lnTo>
                    <a:pt x="706342" y="1053663"/>
                  </a:lnTo>
                  <a:lnTo>
                    <a:pt x="705521" y="1052298"/>
                  </a:lnTo>
                  <a:lnTo>
                    <a:pt x="704854" y="1050736"/>
                  </a:lnTo>
                  <a:lnTo>
                    <a:pt x="706793" y="1050475"/>
                  </a:lnTo>
                  <a:lnTo>
                    <a:pt x="708569" y="1049540"/>
                  </a:lnTo>
                  <a:lnTo>
                    <a:pt x="709414" y="1048118"/>
                  </a:lnTo>
                  <a:lnTo>
                    <a:pt x="708592" y="1046470"/>
                  </a:lnTo>
                  <a:lnTo>
                    <a:pt x="709263" y="1044983"/>
                  </a:lnTo>
                  <a:lnTo>
                    <a:pt x="709218" y="1043745"/>
                  </a:lnTo>
                  <a:lnTo>
                    <a:pt x="708908" y="1042567"/>
                  </a:lnTo>
                  <a:lnTo>
                    <a:pt x="708690" y="1041190"/>
                  </a:lnTo>
                  <a:lnTo>
                    <a:pt x="708797" y="1035439"/>
                  </a:lnTo>
                  <a:lnTo>
                    <a:pt x="708241" y="1032915"/>
                  </a:lnTo>
                  <a:lnTo>
                    <a:pt x="706844" y="1030650"/>
                  </a:lnTo>
                  <a:lnTo>
                    <a:pt x="703890" y="1026965"/>
                  </a:lnTo>
                  <a:lnTo>
                    <a:pt x="701008" y="1019279"/>
                  </a:lnTo>
                  <a:lnTo>
                    <a:pt x="699659" y="1018032"/>
                  </a:lnTo>
                  <a:lnTo>
                    <a:pt x="697232" y="1017459"/>
                  </a:lnTo>
                  <a:lnTo>
                    <a:pt x="695560" y="1016113"/>
                  </a:lnTo>
                  <a:lnTo>
                    <a:pt x="687755" y="1006375"/>
                  </a:lnTo>
                  <a:lnTo>
                    <a:pt x="681490" y="1000090"/>
                  </a:lnTo>
                  <a:lnTo>
                    <a:pt x="675167" y="995484"/>
                  </a:lnTo>
                  <a:lnTo>
                    <a:pt x="674178" y="994276"/>
                  </a:lnTo>
                  <a:lnTo>
                    <a:pt x="671697" y="992335"/>
                  </a:lnTo>
                  <a:lnTo>
                    <a:pt x="670920" y="991570"/>
                  </a:lnTo>
                  <a:lnTo>
                    <a:pt x="669103" y="988422"/>
                  </a:lnTo>
                  <a:lnTo>
                    <a:pt x="668458" y="987596"/>
                  </a:lnTo>
                  <a:lnTo>
                    <a:pt x="665014" y="985968"/>
                  </a:lnTo>
                  <a:lnTo>
                    <a:pt x="664055" y="985044"/>
                  </a:lnTo>
                  <a:lnTo>
                    <a:pt x="665516" y="983962"/>
                  </a:lnTo>
                  <a:lnTo>
                    <a:pt x="664808" y="981375"/>
                  </a:lnTo>
                  <a:lnTo>
                    <a:pt x="665457" y="978983"/>
                  </a:lnTo>
                  <a:lnTo>
                    <a:pt x="666527" y="976545"/>
                  </a:lnTo>
                  <a:lnTo>
                    <a:pt x="667136" y="973922"/>
                  </a:lnTo>
                  <a:lnTo>
                    <a:pt x="666931" y="968145"/>
                  </a:lnTo>
                  <a:lnTo>
                    <a:pt x="666512" y="965518"/>
                  </a:lnTo>
                  <a:lnTo>
                    <a:pt x="665823" y="962868"/>
                  </a:lnTo>
                  <a:lnTo>
                    <a:pt x="662707" y="954338"/>
                  </a:lnTo>
                  <a:lnTo>
                    <a:pt x="661674" y="949147"/>
                  </a:lnTo>
                  <a:lnTo>
                    <a:pt x="660087" y="946968"/>
                  </a:lnTo>
                  <a:lnTo>
                    <a:pt x="656455" y="943317"/>
                  </a:lnTo>
                  <a:lnTo>
                    <a:pt x="652824" y="938807"/>
                  </a:lnTo>
                  <a:lnTo>
                    <a:pt x="651648" y="937944"/>
                  </a:lnTo>
                  <a:lnTo>
                    <a:pt x="649114" y="936625"/>
                  </a:lnTo>
                  <a:lnTo>
                    <a:pt x="648035" y="935753"/>
                  </a:lnTo>
                  <a:lnTo>
                    <a:pt x="647042" y="933582"/>
                  </a:lnTo>
                  <a:lnTo>
                    <a:pt x="648757" y="932994"/>
                  </a:lnTo>
                  <a:lnTo>
                    <a:pt x="651317" y="933003"/>
                  </a:lnTo>
                  <a:lnTo>
                    <a:pt x="652906" y="932645"/>
                  </a:lnTo>
                  <a:lnTo>
                    <a:pt x="652706" y="931091"/>
                  </a:lnTo>
                  <a:lnTo>
                    <a:pt x="651722" y="928396"/>
                  </a:lnTo>
                  <a:lnTo>
                    <a:pt x="650346" y="925843"/>
                  </a:lnTo>
                  <a:lnTo>
                    <a:pt x="648952" y="924694"/>
                  </a:lnTo>
                  <a:lnTo>
                    <a:pt x="646466" y="924361"/>
                  </a:lnTo>
                  <a:lnTo>
                    <a:pt x="639741" y="921948"/>
                  </a:lnTo>
                  <a:lnTo>
                    <a:pt x="636903" y="922211"/>
                  </a:lnTo>
                  <a:lnTo>
                    <a:pt x="635701" y="924064"/>
                  </a:lnTo>
                  <a:lnTo>
                    <a:pt x="636080" y="926186"/>
                  </a:lnTo>
                  <a:lnTo>
                    <a:pt x="637847" y="927211"/>
                  </a:lnTo>
                  <a:lnTo>
                    <a:pt x="640860" y="927013"/>
                  </a:lnTo>
                  <a:lnTo>
                    <a:pt x="642123" y="927363"/>
                  </a:lnTo>
                  <a:lnTo>
                    <a:pt x="642618" y="928532"/>
                  </a:lnTo>
                  <a:lnTo>
                    <a:pt x="642962" y="929993"/>
                  </a:lnTo>
                  <a:lnTo>
                    <a:pt x="643771" y="930757"/>
                  </a:lnTo>
                  <a:lnTo>
                    <a:pt x="644739" y="931417"/>
                  </a:lnTo>
                  <a:lnTo>
                    <a:pt x="645516" y="932558"/>
                  </a:lnTo>
                  <a:lnTo>
                    <a:pt x="644432" y="932756"/>
                  </a:lnTo>
                  <a:lnTo>
                    <a:pt x="643528" y="933259"/>
                  </a:lnTo>
                  <a:lnTo>
                    <a:pt x="642707" y="934099"/>
                  </a:lnTo>
                  <a:lnTo>
                    <a:pt x="641796" y="935242"/>
                  </a:lnTo>
                  <a:lnTo>
                    <a:pt x="639316" y="930833"/>
                  </a:lnTo>
                  <a:lnTo>
                    <a:pt x="637662" y="929452"/>
                  </a:lnTo>
                  <a:lnTo>
                    <a:pt x="632527" y="928223"/>
                  </a:lnTo>
                  <a:lnTo>
                    <a:pt x="625634" y="923562"/>
                  </a:lnTo>
                  <a:lnTo>
                    <a:pt x="622232" y="923099"/>
                  </a:lnTo>
                  <a:lnTo>
                    <a:pt x="619712" y="924071"/>
                  </a:lnTo>
                  <a:lnTo>
                    <a:pt x="617453" y="925434"/>
                  </a:lnTo>
                  <a:lnTo>
                    <a:pt x="614832" y="926101"/>
                  </a:lnTo>
                  <a:lnTo>
                    <a:pt x="614892" y="925347"/>
                  </a:lnTo>
                  <a:lnTo>
                    <a:pt x="613956" y="923902"/>
                  </a:lnTo>
                  <a:lnTo>
                    <a:pt x="612829" y="923012"/>
                  </a:lnTo>
                  <a:lnTo>
                    <a:pt x="612266" y="923877"/>
                  </a:lnTo>
                  <a:lnTo>
                    <a:pt x="612228" y="925774"/>
                  </a:lnTo>
                  <a:lnTo>
                    <a:pt x="612036" y="927407"/>
                  </a:lnTo>
                  <a:lnTo>
                    <a:pt x="611373" y="928670"/>
                  </a:lnTo>
                  <a:lnTo>
                    <a:pt x="609992" y="929559"/>
                  </a:lnTo>
                  <a:lnTo>
                    <a:pt x="604128" y="924059"/>
                  </a:lnTo>
                  <a:lnTo>
                    <a:pt x="603355" y="921987"/>
                  </a:lnTo>
                  <a:lnTo>
                    <a:pt x="603185" y="919282"/>
                  </a:lnTo>
                  <a:lnTo>
                    <a:pt x="602714" y="916888"/>
                  </a:lnTo>
                  <a:lnTo>
                    <a:pt x="600259" y="910568"/>
                  </a:lnTo>
                  <a:lnTo>
                    <a:pt x="599381" y="909157"/>
                  </a:lnTo>
                  <a:lnTo>
                    <a:pt x="598057" y="908413"/>
                  </a:lnTo>
                  <a:lnTo>
                    <a:pt x="595705" y="908185"/>
                  </a:lnTo>
                  <a:lnTo>
                    <a:pt x="592554" y="908570"/>
                  </a:lnTo>
                  <a:lnTo>
                    <a:pt x="591437" y="908174"/>
                  </a:lnTo>
                  <a:lnTo>
                    <a:pt x="590180" y="906540"/>
                  </a:lnTo>
                  <a:lnTo>
                    <a:pt x="591945" y="905369"/>
                  </a:lnTo>
                  <a:lnTo>
                    <a:pt x="595603" y="904515"/>
                  </a:lnTo>
                  <a:lnTo>
                    <a:pt x="596859" y="903068"/>
                  </a:lnTo>
                  <a:lnTo>
                    <a:pt x="597091" y="900669"/>
                  </a:lnTo>
                  <a:lnTo>
                    <a:pt x="596292" y="898168"/>
                  </a:lnTo>
                  <a:lnTo>
                    <a:pt x="594827" y="896133"/>
                  </a:lnTo>
                  <a:lnTo>
                    <a:pt x="593149" y="895051"/>
                  </a:lnTo>
                  <a:lnTo>
                    <a:pt x="591949" y="895106"/>
                  </a:lnTo>
                  <a:lnTo>
                    <a:pt x="591150" y="895729"/>
                  </a:lnTo>
                  <a:lnTo>
                    <a:pt x="590615" y="896448"/>
                  </a:lnTo>
                  <a:lnTo>
                    <a:pt x="590258" y="896792"/>
                  </a:lnTo>
                  <a:lnTo>
                    <a:pt x="589185" y="896480"/>
                  </a:lnTo>
                  <a:lnTo>
                    <a:pt x="587237" y="895009"/>
                  </a:lnTo>
                  <a:lnTo>
                    <a:pt x="583109" y="894698"/>
                  </a:lnTo>
                  <a:lnTo>
                    <a:pt x="581614" y="893829"/>
                  </a:lnTo>
                  <a:lnTo>
                    <a:pt x="580669" y="891443"/>
                  </a:lnTo>
                  <a:lnTo>
                    <a:pt x="581521" y="890872"/>
                  </a:lnTo>
                  <a:lnTo>
                    <a:pt x="582762" y="888878"/>
                  </a:lnTo>
                  <a:lnTo>
                    <a:pt x="583652" y="887867"/>
                  </a:lnTo>
                  <a:lnTo>
                    <a:pt x="586698" y="885759"/>
                  </a:lnTo>
                  <a:lnTo>
                    <a:pt x="587686" y="884854"/>
                  </a:lnTo>
                  <a:lnTo>
                    <a:pt x="588663" y="881810"/>
                  </a:lnTo>
                  <a:lnTo>
                    <a:pt x="587791" y="878104"/>
                  </a:lnTo>
                  <a:lnTo>
                    <a:pt x="586050" y="874548"/>
                  </a:lnTo>
                  <a:lnTo>
                    <a:pt x="581894" y="868555"/>
                  </a:lnTo>
                  <a:lnTo>
                    <a:pt x="581572" y="867620"/>
                  </a:lnTo>
                  <a:lnTo>
                    <a:pt x="582398" y="866095"/>
                  </a:lnTo>
                  <a:lnTo>
                    <a:pt x="583814" y="865926"/>
                  </a:lnTo>
                  <a:lnTo>
                    <a:pt x="587083" y="866703"/>
                  </a:lnTo>
                  <a:lnTo>
                    <a:pt x="595341" y="867140"/>
                  </a:lnTo>
                  <a:lnTo>
                    <a:pt x="597902" y="867736"/>
                  </a:lnTo>
                  <a:lnTo>
                    <a:pt x="596559" y="869728"/>
                  </a:lnTo>
                  <a:lnTo>
                    <a:pt x="596089" y="870742"/>
                  </a:lnTo>
                  <a:lnTo>
                    <a:pt x="595636" y="872122"/>
                  </a:lnTo>
                  <a:lnTo>
                    <a:pt x="595520" y="873317"/>
                  </a:lnTo>
                  <a:lnTo>
                    <a:pt x="595522" y="875078"/>
                  </a:lnTo>
                  <a:lnTo>
                    <a:pt x="595668" y="876704"/>
                  </a:lnTo>
                  <a:lnTo>
                    <a:pt x="595964" y="877398"/>
                  </a:lnTo>
                  <a:lnTo>
                    <a:pt x="597512" y="878091"/>
                  </a:lnTo>
                  <a:lnTo>
                    <a:pt x="598240" y="877803"/>
                  </a:lnTo>
                  <a:lnTo>
                    <a:pt x="598877" y="874684"/>
                  </a:lnTo>
                  <a:lnTo>
                    <a:pt x="599535" y="873242"/>
                  </a:lnTo>
                  <a:lnTo>
                    <a:pt x="600914" y="871209"/>
                  </a:lnTo>
                  <a:lnTo>
                    <a:pt x="603088" y="869496"/>
                  </a:lnTo>
                  <a:lnTo>
                    <a:pt x="603839" y="868590"/>
                  </a:lnTo>
                  <a:lnTo>
                    <a:pt x="604354" y="867410"/>
                  </a:lnTo>
                  <a:lnTo>
                    <a:pt x="605183" y="864754"/>
                  </a:lnTo>
                  <a:lnTo>
                    <a:pt x="606742" y="861705"/>
                  </a:lnTo>
                  <a:lnTo>
                    <a:pt x="606658" y="859366"/>
                  </a:lnTo>
                  <a:lnTo>
                    <a:pt x="604201" y="850036"/>
                  </a:lnTo>
                  <a:lnTo>
                    <a:pt x="602148" y="845668"/>
                  </a:lnTo>
                  <a:lnTo>
                    <a:pt x="599542" y="841705"/>
                  </a:lnTo>
                  <a:lnTo>
                    <a:pt x="595848" y="838091"/>
                  </a:lnTo>
                  <a:lnTo>
                    <a:pt x="590727" y="833041"/>
                  </a:lnTo>
                  <a:lnTo>
                    <a:pt x="588861" y="832336"/>
                  </a:lnTo>
                  <a:lnTo>
                    <a:pt x="587432" y="832389"/>
                  </a:lnTo>
                  <a:lnTo>
                    <a:pt x="586410" y="832676"/>
                  </a:lnTo>
                  <a:lnTo>
                    <a:pt x="585490" y="833350"/>
                  </a:lnTo>
                  <a:lnTo>
                    <a:pt x="584417" y="834486"/>
                  </a:lnTo>
                  <a:lnTo>
                    <a:pt x="583582" y="834733"/>
                  </a:lnTo>
                  <a:lnTo>
                    <a:pt x="581453" y="833576"/>
                  </a:lnTo>
                  <a:lnTo>
                    <a:pt x="580338" y="833244"/>
                  </a:lnTo>
                  <a:lnTo>
                    <a:pt x="578042" y="834173"/>
                  </a:lnTo>
                  <a:lnTo>
                    <a:pt x="576475" y="836250"/>
                  </a:lnTo>
                  <a:lnTo>
                    <a:pt x="575221" y="838329"/>
                  </a:lnTo>
                  <a:lnTo>
                    <a:pt x="573919" y="839265"/>
                  </a:lnTo>
                  <a:lnTo>
                    <a:pt x="571174" y="838809"/>
                  </a:lnTo>
                  <a:lnTo>
                    <a:pt x="569332" y="838221"/>
                  </a:lnTo>
                  <a:lnTo>
                    <a:pt x="567628" y="838558"/>
                  </a:lnTo>
                  <a:lnTo>
                    <a:pt x="565336" y="840978"/>
                  </a:lnTo>
                  <a:lnTo>
                    <a:pt x="564680" y="842212"/>
                  </a:lnTo>
                  <a:lnTo>
                    <a:pt x="564339" y="843217"/>
                  </a:lnTo>
                  <a:lnTo>
                    <a:pt x="563732" y="843968"/>
                  </a:lnTo>
                  <a:lnTo>
                    <a:pt x="562258" y="844475"/>
                  </a:lnTo>
                  <a:lnTo>
                    <a:pt x="560909" y="844646"/>
                  </a:lnTo>
                  <a:lnTo>
                    <a:pt x="559722" y="844431"/>
                  </a:lnTo>
                  <a:lnTo>
                    <a:pt x="558885" y="843693"/>
                  </a:lnTo>
                  <a:lnTo>
                    <a:pt x="558564" y="842224"/>
                  </a:lnTo>
                  <a:lnTo>
                    <a:pt x="558691" y="841689"/>
                  </a:lnTo>
                  <a:lnTo>
                    <a:pt x="559391" y="840120"/>
                  </a:lnTo>
                  <a:lnTo>
                    <a:pt x="559695" y="839629"/>
                  </a:lnTo>
                  <a:lnTo>
                    <a:pt x="559822" y="839147"/>
                  </a:lnTo>
                  <a:lnTo>
                    <a:pt x="559449" y="837730"/>
                  </a:lnTo>
                  <a:lnTo>
                    <a:pt x="559336" y="836964"/>
                  </a:lnTo>
                  <a:lnTo>
                    <a:pt x="559207" y="833126"/>
                  </a:lnTo>
                  <a:lnTo>
                    <a:pt x="559362" y="832162"/>
                  </a:lnTo>
                  <a:lnTo>
                    <a:pt x="560316" y="829713"/>
                  </a:lnTo>
                  <a:lnTo>
                    <a:pt x="561850" y="826847"/>
                  </a:lnTo>
                  <a:lnTo>
                    <a:pt x="563295" y="825429"/>
                  </a:lnTo>
                  <a:lnTo>
                    <a:pt x="563924" y="827340"/>
                  </a:lnTo>
                  <a:lnTo>
                    <a:pt x="564876" y="828436"/>
                  </a:lnTo>
                  <a:lnTo>
                    <a:pt x="566944" y="828132"/>
                  </a:lnTo>
                  <a:lnTo>
                    <a:pt x="568782" y="826642"/>
                  </a:lnTo>
                  <a:lnTo>
                    <a:pt x="569162" y="824202"/>
                  </a:lnTo>
                  <a:lnTo>
                    <a:pt x="568080" y="822424"/>
                  </a:lnTo>
                  <a:lnTo>
                    <a:pt x="564695" y="818190"/>
                  </a:lnTo>
                  <a:lnTo>
                    <a:pt x="563988" y="815859"/>
                  </a:lnTo>
                  <a:lnTo>
                    <a:pt x="563224" y="814408"/>
                  </a:lnTo>
                  <a:lnTo>
                    <a:pt x="558053" y="809192"/>
                  </a:lnTo>
                  <a:lnTo>
                    <a:pt x="556414" y="806165"/>
                  </a:lnTo>
                  <a:lnTo>
                    <a:pt x="555777" y="805575"/>
                  </a:lnTo>
                  <a:lnTo>
                    <a:pt x="554229" y="805799"/>
                  </a:lnTo>
                  <a:lnTo>
                    <a:pt x="553147" y="806748"/>
                  </a:lnTo>
                  <a:lnTo>
                    <a:pt x="552342" y="807804"/>
                  </a:lnTo>
                  <a:lnTo>
                    <a:pt x="551657" y="808283"/>
                  </a:lnTo>
                  <a:lnTo>
                    <a:pt x="550333" y="807984"/>
                  </a:lnTo>
                  <a:lnTo>
                    <a:pt x="549529" y="807121"/>
                  </a:lnTo>
                  <a:lnTo>
                    <a:pt x="549107" y="805882"/>
                  </a:lnTo>
                  <a:lnTo>
                    <a:pt x="548936" y="802358"/>
                  </a:lnTo>
                  <a:lnTo>
                    <a:pt x="548618" y="801822"/>
                  </a:lnTo>
                  <a:lnTo>
                    <a:pt x="547942" y="801725"/>
                  </a:lnTo>
                  <a:lnTo>
                    <a:pt x="545811" y="800678"/>
                  </a:lnTo>
                  <a:lnTo>
                    <a:pt x="543359" y="799915"/>
                  </a:lnTo>
                  <a:lnTo>
                    <a:pt x="542366" y="799376"/>
                  </a:lnTo>
                  <a:lnTo>
                    <a:pt x="541293" y="798523"/>
                  </a:lnTo>
                  <a:lnTo>
                    <a:pt x="541123" y="798302"/>
                  </a:lnTo>
                  <a:lnTo>
                    <a:pt x="541375" y="797842"/>
                  </a:lnTo>
                  <a:lnTo>
                    <a:pt x="541568" y="796333"/>
                  </a:lnTo>
                  <a:lnTo>
                    <a:pt x="541199" y="794968"/>
                  </a:lnTo>
                  <a:lnTo>
                    <a:pt x="540293" y="794524"/>
                  </a:lnTo>
                  <a:lnTo>
                    <a:pt x="539181" y="794301"/>
                  </a:lnTo>
                  <a:lnTo>
                    <a:pt x="538169" y="793637"/>
                  </a:lnTo>
                  <a:lnTo>
                    <a:pt x="537871" y="792409"/>
                  </a:lnTo>
                  <a:lnTo>
                    <a:pt x="538675" y="791478"/>
                  </a:lnTo>
                  <a:lnTo>
                    <a:pt x="539693" y="790643"/>
                  </a:lnTo>
                  <a:lnTo>
                    <a:pt x="540097" y="789700"/>
                  </a:lnTo>
                  <a:lnTo>
                    <a:pt x="538883" y="788071"/>
                  </a:lnTo>
                  <a:lnTo>
                    <a:pt x="536474" y="786983"/>
                  </a:lnTo>
                  <a:lnTo>
                    <a:pt x="533697" y="786356"/>
                  </a:lnTo>
                  <a:lnTo>
                    <a:pt x="531454" y="786151"/>
                  </a:lnTo>
                  <a:lnTo>
                    <a:pt x="529581" y="787153"/>
                  </a:lnTo>
                  <a:lnTo>
                    <a:pt x="529049" y="789552"/>
                  </a:lnTo>
                  <a:lnTo>
                    <a:pt x="528872" y="792457"/>
                  </a:lnTo>
                  <a:lnTo>
                    <a:pt x="528064" y="794930"/>
                  </a:lnTo>
                  <a:lnTo>
                    <a:pt x="526842" y="796038"/>
                  </a:lnTo>
                  <a:lnTo>
                    <a:pt x="525819" y="796057"/>
                  </a:lnTo>
                  <a:lnTo>
                    <a:pt x="521153" y="793499"/>
                  </a:lnTo>
                  <a:lnTo>
                    <a:pt x="519740" y="792489"/>
                  </a:lnTo>
                  <a:lnTo>
                    <a:pt x="519108" y="791796"/>
                  </a:lnTo>
                  <a:lnTo>
                    <a:pt x="518687" y="788639"/>
                  </a:lnTo>
                  <a:lnTo>
                    <a:pt x="517611" y="788260"/>
                  </a:lnTo>
                  <a:lnTo>
                    <a:pt x="514713" y="790521"/>
                  </a:lnTo>
                  <a:lnTo>
                    <a:pt x="513521" y="790666"/>
                  </a:lnTo>
                  <a:lnTo>
                    <a:pt x="512265" y="790602"/>
                  </a:lnTo>
                  <a:lnTo>
                    <a:pt x="511250" y="791030"/>
                  </a:lnTo>
                  <a:lnTo>
                    <a:pt x="510821" y="792697"/>
                  </a:lnTo>
                  <a:lnTo>
                    <a:pt x="511193" y="794050"/>
                  </a:lnTo>
                  <a:lnTo>
                    <a:pt x="512127" y="794565"/>
                  </a:lnTo>
                  <a:lnTo>
                    <a:pt x="514706" y="794904"/>
                  </a:lnTo>
                  <a:lnTo>
                    <a:pt x="517143" y="796135"/>
                  </a:lnTo>
                  <a:lnTo>
                    <a:pt x="519115" y="797931"/>
                  </a:lnTo>
                  <a:lnTo>
                    <a:pt x="519502" y="799567"/>
                  </a:lnTo>
                  <a:lnTo>
                    <a:pt x="517224" y="800277"/>
                  </a:lnTo>
                  <a:lnTo>
                    <a:pt x="516211" y="799939"/>
                  </a:lnTo>
                  <a:lnTo>
                    <a:pt x="514496" y="798584"/>
                  </a:lnTo>
                  <a:lnTo>
                    <a:pt x="513117" y="798425"/>
                  </a:lnTo>
                  <a:lnTo>
                    <a:pt x="512618" y="798886"/>
                  </a:lnTo>
                  <a:lnTo>
                    <a:pt x="512155" y="799777"/>
                  </a:lnTo>
                  <a:lnTo>
                    <a:pt x="511531" y="800656"/>
                  </a:lnTo>
                  <a:lnTo>
                    <a:pt x="510480" y="801064"/>
                  </a:lnTo>
                  <a:lnTo>
                    <a:pt x="504468" y="800367"/>
                  </a:lnTo>
                  <a:lnTo>
                    <a:pt x="501106" y="799526"/>
                  </a:lnTo>
                  <a:lnTo>
                    <a:pt x="498865" y="798414"/>
                  </a:lnTo>
                  <a:lnTo>
                    <a:pt x="496018" y="801518"/>
                  </a:lnTo>
                  <a:lnTo>
                    <a:pt x="495075" y="802021"/>
                  </a:lnTo>
                  <a:lnTo>
                    <a:pt x="494133" y="801622"/>
                  </a:lnTo>
                  <a:lnTo>
                    <a:pt x="492238" y="799735"/>
                  </a:lnTo>
                  <a:lnTo>
                    <a:pt x="489986" y="799023"/>
                  </a:lnTo>
                  <a:lnTo>
                    <a:pt x="487583" y="797881"/>
                  </a:lnTo>
                  <a:lnTo>
                    <a:pt x="486526" y="797620"/>
                  </a:lnTo>
                  <a:lnTo>
                    <a:pt x="485218" y="797882"/>
                  </a:lnTo>
                  <a:lnTo>
                    <a:pt x="483164" y="799069"/>
                  </a:lnTo>
                  <a:lnTo>
                    <a:pt x="482390" y="799301"/>
                  </a:lnTo>
                  <a:lnTo>
                    <a:pt x="481624" y="799175"/>
                  </a:lnTo>
                  <a:lnTo>
                    <a:pt x="481392" y="798798"/>
                  </a:lnTo>
                  <a:lnTo>
                    <a:pt x="481081" y="798023"/>
                  </a:lnTo>
                  <a:lnTo>
                    <a:pt x="480145" y="796660"/>
                  </a:lnTo>
                  <a:lnTo>
                    <a:pt x="471532" y="787781"/>
                  </a:lnTo>
                  <a:lnTo>
                    <a:pt x="469152" y="786359"/>
                  </a:lnTo>
                  <a:lnTo>
                    <a:pt x="466613" y="786134"/>
                  </a:lnTo>
                  <a:lnTo>
                    <a:pt x="465813" y="786702"/>
                  </a:lnTo>
                  <a:lnTo>
                    <a:pt x="465031" y="787595"/>
                  </a:lnTo>
                  <a:lnTo>
                    <a:pt x="464107" y="788216"/>
                  </a:lnTo>
                  <a:lnTo>
                    <a:pt x="462878" y="787904"/>
                  </a:lnTo>
                  <a:lnTo>
                    <a:pt x="462501" y="786835"/>
                  </a:lnTo>
                  <a:lnTo>
                    <a:pt x="462282" y="785011"/>
                  </a:lnTo>
                  <a:lnTo>
                    <a:pt x="461716" y="783293"/>
                  </a:lnTo>
                  <a:lnTo>
                    <a:pt x="460279" y="782541"/>
                  </a:lnTo>
                  <a:lnTo>
                    <a:pt x="458228" y="781823"/>
                  </a:lnTo>
                  <a:lnTo>
                    <a:pt x="451044" y="775868"/>
                  </a:lnTo>
                  <a:lnTo>
                    <a:pt x="448322" y="772700"/>
                  </a:lnTo>
                  <a:lnTo>
                    <a:pt x="443257" y="768293"/>
                  </a:lnTo>
                  <a:lnTo>
                    <a:pt x="440865" y="767599"/>
                  </a:lnTo>
                  <a:lnTo>
                    <a:pt x="438287" y="767432"/>
                  </a:lnTo>
                  <a:lnTo>
                    <a:pt x="433044" y="767791"/>
                  </a:lnTo>
                  <a:lnTo>
                    <a:pt x="428012" y="767459"/>
                  </a:lnTo>
                  <a:lnTo>
                    <a:pt x="420142" y="765623"/>
                  </a:lnTo>
                  <a:lnTo>
                    <a:pt x="417555" y="765565"/>
                  </a:lnTo>
                  <a:lnTo>
                    <a:pt x="412353" y="766519"/>
                  </a:lnTo>
                  <a:lnTo>
                    <a:pt x="409984" y="767289"/>
                  </a:lnTo>
                  <a:lnTo>
                    <a:pt x="407950" y="768309"/>
                  </a:lnTo>
                  <a:lnTo>
                    <a:pt x="406523" y="769597"/>
                  </a:lnTo>
                  <a:lnTo>
                    <a:pt x="405462" y="772058"/>
                  </a:lnTo>
                  <a:lnTo>
                    <a:pt x="406000" y="773775"/>
                  </a:lnTo>
                  <a:lnTo>
                    <a:pt x="407385" y="775391"/>
                  </a:lnTo>
                  <a:lnTo>
                    <a:pt x="408817" y="777511"/>
                  </a:lnTo>
                  <a:lnTo>
                    <a:pt x="407581" y="778033"/>
                  </a:lnTo>
                  <a:lnTo>
                    <a:pt x="406564" y="777840"/>
                  </a:lnTo>
                  <a:lnTo>
                    <a:pt x="404266" y="776660"/>
                  </a:lnTo>
                  <a:lnTo>
                    <a:pt x="401897" y="775932"/>
                  </a:lnTo>
                  <a:lnTo>
                    <a:pt x="399455" y="775813"/>
                  </a:lnTo>
                  <a:lnTo>
                    <a:pt x="396944" y="776124"/>
                  </a:lnTo>
                  <a:lnTo>
                    <a:pt x="391634" y="778493"/>
                  </a:lnTo>
                  <a:lnTo>
                    <a:pt x="386374" y="779163"/>
                  </a:lnTo>
                  <a:lnTo>
                    <a:pt x="381511" y="778554"/>
                  </a:lnTo>
                  <a:lnTo>
                    <a:pt x="377207" y="776640"/>
                  </a:lnTo>
                  <a:lnTo>
                    <a:pt x="373564" y="773296"/>
                  </a:lnTo>
                  <a:lnTo>
                    <a:pt x="367548" y="765717"/>
                  </a:lnTo>
                  <a:lnTo>
                    <a:pt x="364276" y="762581"/>
                  </a:lnTo>
                  <a:lnTo>
                    <a:pt x="347177" y="751955"/>
                  </a:lnTo>
                  <a:lnTo>
                    <a:pt x="331636" y="739736"/>
                  </a:lnTo>
                  <a:lnTo>
                    <a:pt x="304257" y="724340"/>
                  </a:lnTo>
                  <a:lnTo>
                    <a:pt x="283161" y="715034"/>
                  </a:lnTo>
                  <a:lnTo>
                    <a:pt x="264541" y="708466"/>
                  </a:lnTo>
                  <a:lnTo>
                    <a:pt x="259900" y="708179"/>
                  </a:lnTo>
                  <a:lnTo>
                    <a:pt x="255195" y="710475"/>
                  </a:lnTo>
                  <a:lnTo>
                    <a:pt x="244480" y="718706"/>
                  </a:lnTo>
                  <a:lnTo>
                    <a:pt x="227039" y="725158"/>
                  </a:lnTo>
                  <a:lnTo>
                    <a:pt x="222251" y="726073"/>
                  </a:lnTo>
                  <a:lnTo>
                    <a:pt x="211991" y="725958"/>
                  </a:lnTo>
                  <a:lnTo>
                    <a:pt x="195537" y="723742"/>
                  </a:lnTo>
                  <a:lnTo>
                    <a:pt x="169605" y="724331"/>
                  </a:lnTo>
                  <a:lnTo>
                    <a:pt x="164682" y="723024"/>
                  </a:lnTo>
                  <a:lnTo>
                    <a:pt x="152527" y="723253"/>
                  </a:lnTo>
                  <a:lnTo>
                    <a:pt x="150319" y="723687"/>
                  </a:lnTo>
                  <a:lnTo>
                    <a:pt x="144011" y="726105"/>
                  </a:lnTo>
                  <a:lnTo>
                    <a:pt x="129134" y="725850"/>
                  </a:lnTo>
                  <a:lnTo>
                    <a:pt x="108306" y="729810"/>
                  </a:lnTo>
                  <a:lnTo>
                    <a:pt x="84565" y="731382"/>
                  </a:lnTo>
                  <a:lnTo>
                    <a:pt x="77412" y="733995"/>
                  </a:lnTo>
                  <a:lnTo>
                    <a:pt x="75242" y="734388"/>
                  </a:lnTo>
                  <a:lnTo>
                    <a:pt x="65829" y="734684"/>
                  </a:lnTo>
                  <a:lnTo>
                    <a:pt x="59606" y="736353"/>
                  </a:lnTo>
                  <a:lnTo>
                    <a:pt x="57227" y="736651"/>
                  </a:lnTo>
                  <a:lnTo>
                    <a:pt x="50049" y="736623"/>
                  </a:lnTo>
                  <a:lnTo>
                    <a:pt x="47763" y="736961"/>
                  </a:lnTo>
                  <a:lnTo>
                    <a:pt x="41043" y="739905"/>
                  </a:lnTo>
                  <a:lnTo>
                    <a:pt x="39441" y="740138"/>
                  </a:lnTo>
                  <a:lnTo>
                    <a:pt x="36075" y="740063"/>
                  </a:lnTo>
                  <a:lnTo>
                    <a:pt x="25925" y="741934"/>
                  </a:lnTo>
                  <a:lnTo>
                    <a:pt x="24213" y="696509"/>
                  </a:lnTo>
                  <a:lnTo>
                    <a:pt x="22500" y="650651"/>
                  </a:lnTo>
                  <a:lnTo>
                    <a:pt x="20801" y="604786"/>
                  </a:lnTo>
                  <a:lnTo>
                    <a:pt x="19116" y="558909"/>
                  </a:lnTo>
                  <a:lnTo>
                    <a:pt x="17444" y="513034"/>
                  </a:lnTo>
                  <a:lnTo>
                    <a:pt x="15788" y="467160"/>
                  </a:lnTo>
                  <a:lnTo>
                    <a:pt x="14145" y="421282"/>
                  </a:lnTo>
                  <a:lnTo>
                    <a:pt x="12517" y="375394"/>
                  </a:lnTo>
                  <a:lnTo>
                    <a:pt x="10903" y="329502"/>
                  </a:lnTo>
                  <a:lnTo>
                    <a:pt x="9302" y="283601"/>
                  </a:lnTo>
                  <a:lnTo>
                    <a:pt x="7716" y="237703"/>
                  </a:lnTo>
                  <a:lnTo>
                    <a:pt x="6144" y="191811"/>
                  </a:lnTo>
                  <a:lnTo>
                    <a:pt x="4587" y="145916"/>
                  </a:lnTo>
                  <a:lnTo>
                    <a:pt x="3044" y="100015"/>
                  </a:lnTo>
                  <a:lnTo>
                    <a:pt x="1515" y="54105"/>
                  </a:lnTo>
                  <a:lnTo>
                    <a:pt x="0" y="8202"/>
                  </a:lnTo>
                  <a:lnTo>
                    <a:pt x="32588" y="7158"/>
                  </a:lnTo>
                  <a:lnTo>
                    <a:pt x="65169" y="6185"/>
                  </a:lnTo>
                  <a:lnTo>
                    <a:pt x="97760" y="5283"/>
                  </a:lnTo>
                  <a:lnTo>
                    <a:pt x="130355" y="4452"/>
                  </a:lnTo>
                  <a:lnTo>
                    <a:pt x="162948" y="3692"/>
                  </a:lnTo>
                  <a:lnTo>
                    <a:pt x="195544" y="3003"/>
                  </a:lnTo>
                  <a:lnTo>
                    <a:pt x="228148" y="2386"/>
                  </a:lnTo>
                  <a:lnTo>
                    <a:pt x="260756" y="1839"/>
                  </a:lnTo>
                  <a:lnTo>
                    <a:pt x="293359" y="1363"/>
                  </a:lnTo>
                  <a:lnTo>
                    <a:pt x="325964" y="959"/>
                  </a:lnTo>
                  <a:lnTo>
                    <a:pt x="358578" y="625"/>
                  </a:lnTo>
                  <a:lnTo>
                    <a:pt x="391192" y="362"/>
                  </a:lnTo>
                  <a:lnTo>
                    <a:pt x="423801" y="170"/>
                  </a:lnTo>
                  <a:lnTo>
                    <a:pt x="451223" y="64"/>
                  </a:lnTo>
                  <a:lnTo>
                    <a:pt x="456411" y="50"/>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2" name="Freeform 51">
              <a:extLst>
                <a:ext uri="{FF2B5EF4-FFF2-40B4-BE49-F238E27FC236}">
                  <a16:creationId xmlns:a16="http://schemas.microsoft.com/office/drawing/2014/main" id="{8693F361-B947-5ACA-EF42-55780ACF4153}"/>
                </a:ext>
              </a:extLst>
            </p:cNvPr>
            <p:cNvSpPr>
              <a:spLocks noChangeAspect="1"/>
            </p:cNvSpPr>
            <p:nvPr>
              <p:custDataLst>
                <p:tags r:id="rId7"/>
              </p:custDataLst>
            </p:nvPr>
          </p:nvSpPr>
          <p:spPr>
            <a:xfrm>
              <a:off x="5365986" y="4876256"/>
              <a:ext cx="921105" cy="711487"/>
            </a:xfrm>
            <a:custGeom>
              <a:avLst/>
              <a:gdLst/>
              <a:ahLst/>
              <a:cxnLst/>
              <a:rect l="l" t="t" r="r" b="b"/>
              <a:pathLst>
                <a:path w="921105" h="711487">
                  <a:moveTo>
                    <a:pt x="545536" y="661523"/>
                  </a:moveTo>
                  <a:lnTo>
                    <a:pt x="547402" y="661537"/>
                  </a:lnTo>
                  <a:lnTo>
                    <a:pt x="551711" y="663367"/>
                  </a:lnTo>
                  <a:lnTo>
                    <a:pt x="556440" y="662859"/>
                  </a:lnTo>
                  <a:lnTo>
                    <a:pt x="558628" y="662987"/>
                  </a:lnTo>
                  <a:lnTo>
                    <a:pt x="560914" y="664437"/>
                  </a:lnTo>
                  <a:lnTo>
                    <a:pt x="561736" y="664174"/>
                  </a:lnTo>
                  <a:lnTo>
                    <a:pt x="562552" y="664184"/>
                  </a:lnTo>
                  <a:lnTo>
                    <a:pt x="563413" y="664412"/>
                  </a:lnTo>
                  <a:lnTo>
                    <a:pt x="564321" y="664835"/>
                  </a:lnTo>
                  <a:lnTo>
                    <a:pt x="563837" y="665879"/>
                  </a:lnTo>
                  <a:lnTo>
                    <a:pt x="563206" y="666376"/>
                  </a:lnTo>
                  <a:lnTo>
                    <a:pt x="562385" y="666470"/>
                  </a:lnTo>
                  <a:lnTo>
                    <a:pt x="556278" y="665653"/>
                  </a:lnTo>
                  <a:lnTo>
                    <a:pt x="555537" y="666053"/>
                  </a:lnTo>
                  <a:lnTo>
                    <a:pt x="554245" y="668187"/>
                  </a:lnTo>
                  <a:lnTo>
                    <a:pt x="553367" y="668867"/>
                  </a:lnTo>
                  <a:lnTo>
                    <a:pt x="551412" y="668672"/>
                  </a:lnTo>
                  <a:lnTo>
                    <a:pt x="549270" y="667441"/>
                  </a:lnTo>
                  <a:lnTo>
                    <a:pt x="547325" y="665725"/>
                  </a:lnTo>
                  <a:lnTo>
                    <a:pt x="546043" y="664045"/>
                  </a:lnTo>
                  <a:close/>
                  <a:moveTo>
                    <a:pt x="430952" y="610581"/>
                  </a:moveTo>
                  <a:lnTo>
                    <a:pt x="431657" y="610634"/>
                  </a:lnTo>
                  <a:lnTo>
                    <a:pt x="432755" y="611276"/>
                  </a:lnTo>
                  <a:lnTo>
                    <a:pt x="433385" y="611817"/>
                  </a:lnTo>
                  <a:lnTo>
                    <a:pt x="434130" y="612749"/>
                  </a:lnTo>
                  <a:lnTo>
                    <a:pt x="434611" y="613159"/>
                  </a:lnTo>
                  <a:lnTo>
                    <a:pt x="433512" y="613729"/>
                  </a:lnTo>
                  <a:lnTo>
                    <a:pt x="433081" y="613874"/>
                  </a:lnTo>
                  <a:lnTo>
                    <a:pt x="433723" y="615914"/>
                  </a:lnTo>
                  <a:lnTo>
                    <a:pt x="434188" y="616575"/>
                  </a:lnTo>
                  <a:lnTo>
                    <a:pt x="433710" y="617622"/>
                  </a:lnTo>
                  <a:lnTo>
                    <a:pt x="433889" y="618189"/>
                  </a:lnTo>
                  <a:lnTo>
                    <a:pt x="434577" y="618451"/>
                  </a:lnTo>
                  <a:lnTo>
                    <a:pt x="435654" y="618574"/>
                  </a:lnTo>
                  <a:lnTo>
                    <a:pt x="436463" y="618797"/>
                  </a:lnTo>
                  <a:lnTo>
                    <a:pt x="436515" y="619171"/>
                  </a:lnTo>
                  <a:lnTo>
                    <a:pt x="436332" y="619722"/>
                  </a:lnTo>
                  <a:lnTo>
                    <a:pt x="436492" y="620435"/>
                  </a:lnTo>
                  <a:lnTo>
                    <a:pt x="437195" y="621976"/>
                  </a:lnTo>
                  <a:lnTo>
                    <a:pt x="437623" y="623846"/>
                  </a:lnTo>
                  <a:lnTo>
                    <a:pt x="437446" y="625547"/>
                  </a:lnTo>
                  <a:lnTo>
                    <a:pt x="436417" y="626631"/>
                  </a:lnTo>
                  <a:lnTo>
                    <a:pt x="436464" y="626056"/>
                  </a:lnTo>
                  <a:lnTo>
                    <a:pt x="436339" y="625663"/>
                  </a:lnTo>
                  <a:lnTo>
                    <a:pt x="436153" y="625285"/>
                  </a:lnTo>
                  <a:lnTo>
                    <a:pt x="435950" y="624799"/>
                  </a:lnTo>
                  <a:lnTo>
                    <a:pt x="433611" y="622233"/>
                  </a:lnTo>
                  <a:lnTo>
                    <a:pt x="431138" y="620202"/>
                  </a:lnTo>
                  <a:lnTo>
                    <a:pt x="428313" y="619073"/>
                  </a:lnTo>
                  <a:lnTo>
                    <a:pt x="424769" y="619211"/>
                  </a:lnTo>
                  <a:lnTo>
                    <a:pt x="423793" y="620006"/>
                  </a:lnTo>
                  <a:lnTo>
                    <a:pt x="422994" y="620514"/>
                  </a:lnTo>
                  <a:lnTo>
                    <a:pt x="422215" y="620718"/>
                  </a:lnTo>
                  <a:lnTo>
                    <a:pt x="421471" y="620377"/>
                  </a:lnTo>
                  <a:lnTo>
                    <a:pt x="419974" y="619019"/>
                  </a:lnTo>
                  <a:lnTo>
                    <a:pt x="419348" y="618649"/>
                  </a:lnTo>
                  <a:lnTo>
                    <a:pt x="417743" y="618578"/>
                  </a:lnTo>
                  <a:lnTo>
                    <a:pt x="414679" y="619116"/>
                  </a:lnTo>
                  <a:lnTo>
                    <a:pt x="412993" y="618953"/>
                  </a:lnTo>
                  <a:lnTo>
                    <a:pt x="413933" y="617636"/>
                  </a:lnTo>
                  <a:lnTo>
                    <a:pt x="417725" y="614863"/>
                  </a:lnTo>
                  <a:lnTo>
                    <a:pt x="420168" y="612562"/>
                  </a:lnTo>
                  <a:lnTo>
                    <a:pt x="421495" y="611592"/>
                  </a:lnTo>
                  <a:lnTo>
                    <a:pt x="423069" y="610996"/>
                  </a:lnTo>
                  <a:lnTo>
                    <a:pt x="429392" y="610925"/>
                  </a:lnTo>
                  <a:lnTo>
                    <a:pt x="430304" y="610788"/>
                  </a:lnTo>
                  <a:close/>
                  <a:moveTo>
                    <a:pt x="436194" y="590870"/>
                  </a:moveTo>
                  <a:lnTo>
                    <a:pt x="436761" y="591520"/>
                  </a:lnTo>
                  <a:lnTo>
                    <a:pt x="437201" y="592400"/>
                  </a:lnTo>
                  <a:lnTo>
                    <a:pt x="437728" y="593036"/>
                  </a:lnTo>
                  <a:lnTo>
                    <a:pt x="441511" y="595067"/>
                  </a:lnTo>
                  <a:lnTo>
                    <a:pt x="443085" y="595370"/>
                  </a:lnTo>
                  <a:lnTo>
                    <a:pt x="447784" y="594641"/>
                  </a:lnTo>
                  <a:lnTo>
                    <a:pt x="449456" y="595007"/>
                  </a:lnTo>
                  <a:lnTo>
                    <a:pt x="450627" y="595806"/>
                  </a:lnTo>
                  <a:lnTo>
                    <a:pt x="451403" y="596775"/>
                  </a:lnTo>
                  <a:lnTo>
                    <a:pt x="453961" y="601796"/>
                  </a:lnTo>
                  <a:lnTo>
                    <a:pt x="453334" y="602236"/>
                  </a:lnTo>
                  <a:lnTo>
                    <a:pt x="451243" y="602500"/>
                  </a:lnTo>
                  <a:lnTo>
                    <a:pt x="447025" y="602328"/>
                  </a:lnTo>
                  <a:lnTo>
                    <a:pt x="445657" y="602722"/>
                  </a:lnTo>
                  <a:lnTo>
                    <a:pt x="441311" y="606981"/>
                  </a:lnTo>
                  <a:lnTo>
                    <a:pt x="438757" y="608391"/>
                  </a:lnTo>
                  <a:lnTo>
                    <a:pt x="435990" y="607099"/>
                  </a:lnTo>
                  <a:lnTo>
                    <a:pt x="435206" y="606194"/>
                  </a:lnTo>
                  <a:lnTo>
                    <a:pt x="432167" y="604357"/>
                  </a:lnTo>
                  <a:lnTo>
                    <a:pt x="432234" y="602802"/>
                  </a:lnTo>
                  <a:lnTo>
                    <a:pt x="432140" y="601336"/>
                  </a:lnTo>
                  <a:lnTo>
                    <a:pt x="431483" y="598588"/>
                  </a:lnTo>
                  <a:lnTo>
                    <a:pt x="434824" y="594505"/>
                  </a:lnTo>
                  <a:lnTo>
                    <a:pt x="434438" y="593599"/>
                  </a:lnTo>
                  <a:lnTo>
                    <a:pt x="434279" y="592591"/>
                  </a:lnTo>
                  <a:lnTo>
                    <a:pt x="434504" y="591644"/>
                  </a:lnTo>
                  <a:lnTo>
                    <a:pt x="435264" y="590931"/>
                  </a:lnTo>
                  <a:close/>
                  <a:moveTo>
                    <a:pt x="39131" y="0"/>
                  </a:moveTo>
                  <a:lnTo>
                    <a:pt x="41149" y="2000"/>
                  </a:lnTo>
                  <a:lnTo>
                    <a:pt x="42359" y="4355"/>
                  </a:lnTo>
                  <a:lnTo>
                    <a:pt x="44613" y="8728"/>
                  </a:lnTo>
                  <a:lnTo>
                    <a:pt x="46805" y="10286"/>
                  </a:lnTo>
                  <a:lnTo>
                    <a:pt x="56232" y="11127"/>
                  </a:lnTo>
                  <a:lnTo>
                    <a:pt x="58824" y="11951"/>
                  </a:lnTo>
                  <a:lnTo>
                    <a:pt x="60258" y="13081"/>
                  </a:lnTo>
                  <a:lnTo>
                    <a:pt x="61059" y="14082"/>
                  </a:lnTo>
                  <a:lnTo>
                    <a:pt x="61966" y="14777"/>
                  </a:lnTo>
                  <a:lnTo>
                    <a:pt x="63728" y="14920"/>
                  </a:lnTo>
                  <a:lnTo>
                    <a:pt x="64552" y="14634"/>
                  </a:lnTo>
                  <a:lnTo>
                    <a:pt x="66139" y="13536"/>
                  </a:lnTo>
                  <a:lnTo>
                    <a:pt x="66845" y="13283"/>
                  </a:lnTo>
                  <a:lnTo>
                    <a:pt x="67609" y="13434"/>
                  </a:lnTo>
                  <a:lnTo>
                    <a:pt x="68719" y="14202"/>
                  </a:lnTo>
                  <a:lnTo>
                    <a:pt x="69319" y="14409"/>
                  </a:lnTo>
                  <a:lnTo>
                    <a:pt x="70060" y="15013"/>
                  </a:lnTo>
                  <a:lnTo>
                    <a:pt x="70924" y="16279"/>
                  </a:lnTo>
                  <a:lnTo>
                    <a:pt x="72008" y="17568"/>
                  </a:lnTo>
                  <a:lnTo>
                    <a:pt x="73453" y="18219"/>
                  </a:lnTo>
                  <a:lnTo>
                    <a:pt x="74457" y="18848"/>
                  </a:lnTo>
                  <a:lnTo>
                    <a:pt x="75546" y="21747"/>
                  </a:lnTo>
                  <a:lnTo>
                    <a:pt x="76426" y="22908"/>
                  </a:lnTo>
                  <a:lnTo>
                    <a:pt x="78051" y="22877"/>
                  </a:lnTo>
                  <a:lnTo>
                    <a:pt x="80535" y="22223"/>
                  </a:lnTo>
                  <a:lnTo>
                    <a:pt x="83048" y="21924"/>
                  </a:lnTo>
                  <a:lnTo>
                    <a:pt x="84796" y="22952"/>
                  </a:lnTo>
                  <a:lnTo>
                    <a:pt x="85413" y="23648"/>
                  </a:lnTo>
                  <a:lnTo>
                    <a:pt x="88542" y="26220"/>
                  </a:lnTo>
                  <a:lnTo>
                    <a:pt x="89879" y="26980"/>
                  </a:lnTo>
                  <a:lnTo>
                    <a:pt x="95318" y="27746"/>
                  </a:lnTo>
                  <a:lnTo>
                    <a:pt x="96145" y="28364"/>
                  </a:lnTo>
                  <a:lnTo>
                    <a:pt x="96479" y="31267"/>
                  </a:lnTo>
                  <a:lnTo>
                    <a:pt x="96971" y="32571"/>
                  </a:lnTo>
                  <a:lnTo>
                    <a:pt x="97724" y="33552"/>
                  </a:lnTo>
                  <a:lnTo>
                    <a:pt x="98637" y="33976"/>
                  </a:lnTo>
                  <a:lnTo>
                    <a:pt x="101000" y="33524"/>
                  </a:lnTo>
                  <a:lnTo>
                    <a:pt x="102560" y="32088"/>
                  </a:lnTo>
                  <a:lnTo>
                    <a:pt x="105325" y="28257"/>
                  </a:lnTo>
                  <a:lnTo>
                    <a:pt x="108362" y="25655"/>
                  </a:lnTo>
                  <a:lnTo>
                    <a:pt x="112306" y="23083"/>
                  </a:lnTo>
                  <a:lnTo>
                    <a:pt x="116762" y="21190"/>
                  </a:lnTo>
                  <a:lnTo>
                    <a:pt x="121352" y="20631"/>
                  </a:lnTo>
                  <a:lnTo>
                    <a:pt x="123670" y="21343"/>
                  </a:lnTo>
                  <a:lnTo>
                    <a:pt x="128410" y="24107"/>
                  </a:lnTo>
                  <a:lnTo>
                    <a:pt x="130920" y="24841"/>
                  </a:lnTo>
                  <a:lnTo>
                    <a:pt x="135862" y="25195"/>
                  </a:lnTo>
                  <a:lnTo>
                    <a:pt x="137807" y="24833"/>
                  </a:lnTo>
                  <a:lnTo>
                    <a:pt x="140187" y="23741"/>
                  </a:lnTo>
                  <a:lnTo>
                    <a:pt x="141359" y="24448"/>
                  </a:lnTo>
                  <a:lnTo>
                    <a:pt x="142533" y="24853"/>
                  </a:lnTo>
                  <a:lnTo>
                    <a:pt x="143694" y="25004"/>
                  </a:lnTo>
                  <a:lnTo>
                    <a:pt x="144859" y="24969"/>
                  </a:lnTo>
                  <a:lnTo>
                    <a:pt x="150726" y="23911"/>
                  </a:lnTo>
                  <a:lnTo>
                    <a:pt x="153466" y="24593"/>
                  </a:lnTo>
                  <a:lnTo>
                    <a:pt x="156036" y="27463"/>
                  </a:lnTo>
                  <a:lnTo>
                    <a:pt x="157462" y="31988"/>
                  </a:lnTo>
                  <a:lnTo>
                    <a:pt x="158654" y="31815"/>
                  </a:lnTo>
                  <a:lnTo>
                    <a:pt x="160632" y="30798"/>
                  </a:lnTo>
                  <a:lnTo>
                    <a:pt x="161270" y="30583"/>
                  </a:lnTo>
                  <a:lnTo>
                    <a:pt x="163538" y="30852"/>
                  </a:lnTo>
                  <a:lnTo>
                    <a:pt x="164992" y="31461"/>
                  </a:lnTo>
                  <a:lnTo>
                    <a:pt x="166148" y="32730"/>
                  </a:lnTo>
                  <a:lnTo>
                    <a:pt x="167509" y="34979"/>
                  </a:lnTo>
                  <a:lnTo>
                    <a:pt x="168454" y="35644"/>
                  </a:lnTo>
                  <a:lnTo>
                    <a:pt x="171081" y="35526"/>
                  </a:lnTo>
                  <a:lnTo>
                    <a:pt x="172225" y="35812"/>
                  </a:lnTo>
                  <a:lnTo>
                    <a:pt x="172524" y="36396"/>
                  </a:lnTo>
                  <a:lnTo>
                    <a:pt x="173392" y="39357"/>
                  </a:lnTo>
                  <a:lnTo>
                    <a:pt x="173705" y="42210"/>
                  </a:lnTo>
                  <a:lnTo>
                    <a:pt x="173627" y="45234"/>
                  </a:lnTo>
                  <a:lnTo>
                    <a:pt x="173866" y="46408"/>
                  </a:lnTo>
                  <a:lnTo>
                    <a:pt x="174568" y="47063"/>
                  </a:lnTo>
                  <a:lnTo>
                    <a:pt x="175283" y="47498"/>
                  </a:lnTo>
                  <a:lnTo>
                    <a:pt x="176367" y="49834"/>
                  </a:lnTo>
                  <a:lnTo>
                    <a:pt x="178309" y="52475"/>
                  </a:lnTo>
                  <a:lnTo>
                    <a:pt x="180564" y="54919"/>
                  </a:lnTo>
                  <a:lnTo>
                    <a:pt x="182255" y="56091"/>
                  </a:lnTo>
                  <a:lnTo>
                    <a:pt x="184416" y="55934"/>
                  </a:lnTo>
                  <a:lnTo>
                    <a:pt x="186311" y="55483"/>
                  </a:lnTo>
                  <a:lnTo>
                    <a:pt x="187777" y="55895"/>
                  </a:lnTo>
                  <a:lnTo>
                    <a:pt x="188634" y="58342"/>
                  </a:lnTo>
                  <a:lnTo>
                    <a:pt x="187554" y="60500"/>
                  </a:lnTo>
                  <a:lnTo>
                    <a:pt x="185133" y="64128"/>
                  </a:lnTo>
                  <a:lnTo>
                    <a:pt x="184262" y="66844"/>
                  </a:lnTo>
                  <a:lnTo>
                    <a:pt x="183942" y="69415"/>
                  </a:lnTo>
                  <a:lnTo>
                    <a:pt x="184485" y="80933"/>
                  </a:lnTo>
                  <a:lnTo>
                    <a:pt x="185293" y="82747"/>
                  </a:lnTo>
                  <a:lnTo>
                    <a:pt x="191550" y="89005"/>
                  </a:lnTo>
                  <a:lnTo>
                    <a:pt x="192407" y="90610"/>
                  </a:lnTo>
                  <a:lnTo>
                    <a:pt x="192573" y="91726"/>
                  </a:lnTo>
                  <a:lnTo>
                    <a:pt x="192476" y="92467"/>
                  </a:lnTo>
                  <a:lnTo>
                    <a:pt x="192251" y="93273"/>
                  </a:lnTo>
                  <a:lnTo>
                    <a:pt x="192064" y="94556"/>
                  </a:lnTo>
                  <a:lnTo>
                    <a:pt x="192355" y="95762"/>
                  </a:lnTo>
                  <a:lnTo>
                    <a:pt x="194532" y="98807"/>
                  </a:lnTo>
                  <a:lnTo>
                    <a:pt x="196876" y="105978"/>
                  </a:lnTo>
                  <a:lnTo>
                    <a:pt x="196908" y="107003"/>
                  </a:lnTo>
                  <a:lnTo>
                    <a:pt x="196530" y="109923"/>
                  </a:lnTo>
                  <a:lnTo>
                    <a:pt x="196894" y="110915"/>
                  </a:lnTo>
                  <a:lnTo>
                    <a:pt x="197859" y="111933"/>
                  </a:lnTo>
                  <a:lnTo>
                    <a:pt x="198988" y="112790"/>
                  </a:lnTo>
                  <a:lnTo>
                    <a:pt x="199862" y="113279"/>
                  </a:lnTo>
                  <a:lnTo>
                    <a:pt x="202140" y="113879"/>
                  </a:lnTo>
                  <a:lnTo>
                    <a:pt x="203829" y="114051"/>
                  </a:lnTo>
                  <a:lnTo>
                    <a:pt x="205293" y="114647"/>
                  </a:lnTo>
                  <a:lnTo>
                    <a:pt x="206903" y="116559"/>
                  </a:lnTo>
                  <a:lnTo>
                    <a:pt x="208812" y="115726"/>
                  </a:lnTo>
                  <a:lnTo>
                    <a:pt x="209016" y="114558"/>
                  </a:lnTo>
                  <a:lnTo>
                    <a:pt x="208014" y="112225"/>
                  </a:lnTo>
                  <a:lnTo>
                    <a:pt x="207881" y="109953"/>
                  </a:lnTo>
                  <a:lnTo>
                    <a:pt x="208133" y="109030"/>
                  </a:lnTo>
                  <a:lnTo>
                    <a:pt x="209133" y="108861"/>
                  </a:lnTo>
                  <a:lnTo>
                    <a:pt x="211215" y="108865"/>
                  </a:lnTo>
                  <a:lnTo>
                    <a:pt x="212982" y="109104"/>
                  </a:lnTo>
                  <a:lnTo>
                    <a:pt x="214115" y="109414"/>
                  </a:lnTo>
                  <a:lnTo>
                    <a:pt x="214945" y="108865"/>
                  </a:lnTo>
                  <a:lnTo>
                    <a:pt x="215786" y="106570"/>
                  </a:lnTo>
                  <a:lnTo>
                    <a:pt x="215595" y="106568"/>
                  </a:lnTo>
                  <a:lnTo>
                    <a:pt x="215446" y="105579"/>
                  </a:lnTo>
                  <a:lnTo>
                    <a:pt x="215336" y="103483"/>
                  </a:lnTo>
                  <a:lnTo>
                    <a:pt x="215628" y="102509"/>
                  </a:lnTo>
                  <a:lnTo>
                    <a:pt x="216159" y="101802"/>
                  </a:lnTo>
                  <a:lnTo>
                    <a:pt x="216730" y="101191"/>
                  </a:lnTo>
                  <a:lnTo>
                    <a:pt x="217115" y="100573"/>
                  </a:lnTo>
                  <a:lnTo>
                    <a:pt x="218546" y="94906"/>
                  </a:lnTo>
                  <a:lnTo>
                    <a:pt x="219734" y="92712"/>
                  </a:lnTo>
                  <a:lnTo>
                    <a:pt x="221852" y="91943"/>
                  </a:lnTo>
                  <a:lnTo>
                    <a:pt x="223129" y="91757"/>
                  </a:lnTo>
                  <a:lnTo>
                    <a:pt x="225575" y="90714"/>
                  </a:lnTo>
                  <a:lnTo>
                    <a:pt x="226740" y="90566"/>
                  </a:lnTo>
                  <a:lnTo>
                    <a:pt x="227732" y="91047"/>
                  </a:lnTo>
                  <a:lnTo>
                    <a:pt x="228450" y="91940"/>
                  </a:lnTo>
                  <a:lnTo>
                    <a:pt x="229453" y="93520"/>
                  </a:lnTo>
                  <a:lnTo>
                    <a:pt x="232399" y="95228"/>
                  </a:lnTo>
                  <a:lnTo>
                    <a:pt x="233188" y="96067"/>
                  </a:lnTo>
                  <a:lnTo>
                    <a:pt x="233598" y="97251"/>
                  </a:lnTo>
                  <a:lnTo>
                    <a:pt x="233797" y="100212"/>
                  </a:lnTo>
                  <a:lnTo>
                    <a:pt x="234190" y="101455"/>
                  </a:lnTo>
                  <a:lnTo>
                    <a:pt x="235037" y="103209"/>
                  </a:lnTo>
                  <a:lnTo>
                    <a:pt x="235166" y="103801"/>
                  </a:lnTo>
                  <a:lnTo>
                    <a:pt x="238351" y="102473"/>
                  </a:lnTo>
                  <a:lnTo>
                    <a:pt x="239026" y="101845"/>
                  </a:lnTo>
                  <a:lnTo>
                    <a:pt x="239791" y="101418"/>
                  </a:lnTo>
                  <a:lnTo>
                    <a:pt x="241092" y="101523"/>
                  </a:lnTo>
                  <a:lnTo>
                    <a:pt x="244046" y="104768"/>
                  </a:lnTo>
                  <a:lnTo>
                    <a:pt x="245711" y="106115"/>
                  </a:lnTo>
                  <a:lnTo>
                    <a:pt x="246573" y="105108"/>
                  </a:lnTo>
                  <a:lnTo>
                    <a:pt x="247488" y="103422"/>
                  </a:lnTo>
                  <a:lnTo>
                    <a:pt x="249230" y="104107"/>
                  </a:lnTo>
                  <a:lnTo>
                    <a:pt x="252954" y="106915"/>
                  </a:lnTo>
                  <a:lnTo>
                    <a:pt x="262645" y="108598"/>
                  </a:lnTo>
                  <a:lnTo>
                    <a:pt x="264089" y="109233"/>
                  </a:lnTo>
                  <a:lnTo>
                    <a:pt x="270557" y="113681"/>
                  </a:lnTo>
                  <a:lnTo>
                    <a:pt x="271567" y="115158"/>
                  </a:lnTo>
                  <a:lnTo>
                    <a:pt x="273502" y="115849"/>
                  </a:lnTo>
                  <a:lnTo>
                    <a:pt x="275301" y="116770"/>
                  </a:lnTo>
                  <a:lnTo>
                    <a:pt x="275931" y="118992"/>
                  </a:lnTo>
                  <a:lnTo>
                    <a:pt x="276303" y="121848"/>
                  </a:lnTo>
                  <a:lnTo>
                    <a:pt x="277825" y="121796"/>
                  </a:lnTo>
                  <a:lnTo>
                    <a:pt x="279730" y="120892"/>
                  </a:lnTo>
                  <a:lnTo>
                    <a:pt x="281194" y="121210"/>
                  </a:lnTo>
                  <a:lnTo>
                    <a:pt x="283870" y="123645"/>
                  </a:lnTo>
                  <a:lnTo>
                    <a:pt x="284338" y="124308"/>
                  </a:lnTo>
                  <a:lnTo>
                    <a:pt x="283988" y="125677"/>
                  </a:lnTo>
                  <a:lnTo>
                    <a:pt x="283057" y="128002"/>
                  </a:lnTo>
                  <a:lnTo>
                    <a:pt x="283104" y="129338"/>
                  </a:lnTo>
                  <a:lnTo>
                    <a:pt x="283447" y="131081"/>
                  </a:lnTo>
                  <a:lnTo>
                    <a:pt x="283459" y="132053"/>
                  </a:lnTo>
                  <a:lnTo>
                    <a:pt x="283020" y="133201"/>
                  </a:lnTo>
                  <a:lnTo>
                    <a:pt x="282204" y="133969"/>
                  </a:lnTo>
                  <a:lnTo>
                    <a:pt x="281383" y="134516"/>
                  </a:lnTo>
                  <a:lnTo>
                    <a:pt x="280934" y="134980"/>
                  </a:lnTo>
                  <a:lnTo>
                    <a:pt x="280741" y="136409"/>
                  </a:lnTo>
                  <a:lnTo>
                    <a:pt x="280918" y="137596"/>
                  </a:lnTo>
                  <a:lnTo>
                    <a:pt x="281179" y="138595"/>
                  </a:lnTo>
                  <a:lnTo>
                    <a:pt x="281237" y="139424"/>
                  </a:lnTo>
                  <a:lnTo>
                    <a:pt x="280822" y="140728"/>
                  </a:lnTo>
                  <a:lnTo>
                    <a:pt x="279629" y="143191"/>
                  </a:lnTo>
                  <a:lnTo>
                    <a:pt x="279333" y="144170"/>
                  </a:lnTo>
                  <a:lnTo>
                    <a:pt x="279359" y="146295"/>
                  </a:lnTo>
                  <a:lnTo>
                    <a:pt x="280000" y="149903"/>
                  </a:lnTo>
                  <a:lnTo>
                    <a:pt x="280048" y="157600"/>
                  </a:lnTo>
                  <a:lnTo>
                    <a:pt x="280990" y="163015"/>
                  </a:lnTo>
                  <a:lnTo>
                    <a:pt x="282596" y="168140"/>
                  </a:lnTo>
                  <a:lnTo>
                    <a:pt x="284615" y="172603"/>
                  </a:lnTo>
                  <a:lnTo>
                    <a:pt x="285694" y="173887"/>
                  </a:lnTo>
                  <a:lnTo>
                    <a:pt x="287580" y="175541"/>
                  </a:lnTo>
                  <a:lnTo>
                    <a:pt x="289789" y="177003"/>
                  </a:lnTo>
                  <a:lnTo>
                    <a:pt x="298736" y="179918"/>
                  </a:lnTo>
                  <a:lnTo>
                    <a:pt x="300474" y="181046"/>
                  </a:lnTo>
                  <a:lnTo>
                    <a:pt x="302032" y="183250"/>
                  </a:lnTo>
                  <a:lnTo>
                    <a:pt x="302624" y="185626"/>
                  </a:lnTo>
                  <a:lnTo>
                    <a:pt x="302609" y="188088"/>
                  </a:lnTo>
                  <a:lnTo>
                    <a:pt x="302366" y="190538"/>
                  </a:lnTo>
                  <a:lnTo>
                    <a:pt x="301894" y="191675"/>
                  </a:lnTo>
                  <a:lnTo>
                    <a:pt x="301106" y="192451"/>
                  </a:lnTo>
                  <a:lnTo>
                    <a:pt x="300501" y="193429"/>
                  </a:lnTo>
                  <a:lnTo>
                    <a:pt x="300581" y="195210"/>
                  </a:lnTo>
                  <a:lnTo>
                    <a:pt x="301199" y="196590"/>
                  </a:lnTo>
                  <a:lnTo>
                    <a:pt x="302098" y="197652"/>
                  </a:lnTo>
                  <a:lnTo>
                    <a:pt x="307565" y="201860"/>
                  </a:lnTo>
                  <a:lnTo>
                    <a:pt x="316051" y="204228"/>
                  </a:lnTo>
                  <a:lnTo>
                    <a:pt x="320353" y="206759"/>
                  </a:lnTo>
                  <a:lnTo>
                    <a:pt x="321069" y="207707"/>
                  </a:lnTo>
                  <a:lnTo>
                    <a:pt x="321415" y="208601"/>
                  </a:lnTo>
                  <a:lnTo>
                    <a:pt x="321978" y="209294"/>
                  </a:lnTo>
                  <a:lnTo>
                    <a:pt x="324164" y="210004"/>
                  </a:lnTo>
                  <a:lnTo>
                    <a:pt x="325167" y="210710"/>
                  </a:lnTo>
                  <a:lnTo>
                    <a:pt x="326066" y="211534"/>
                  </a:lnTo>
                  <a:lnTo>
                    <a:pt x="328197" y="214223"/>
                  </a:lnTo>
                  <a:lnTo>
                    <a:pt x="332178" y="217319"/>
                  </a:lnTo>
                  <a:lnTo>
                    <a:pt x="338335" y="220648"/>
                  </a:lnTo>
                  <a:lnTo>
                    <a:pt x="340284" y="222151"/>
                  </a:lnTo>
                  <a:lnTo>
                    <a:pt x="341711" y="226433"/>
                  </a:lnTo>
                  <a:lnTo>
                    <a:pt x="343861" y="227707"/>
                  </a:lnTo>
                  <a:lnTo>
                    <a:pt x="348471" y="228844"/>
                  </a:lnTo>
                  <a:lnTo>
                    <a:pt x="351906" y="231430"/>
                  </a:lnTo>
                  <a:lnTo>
                    <a:pt x="356365" y="240047"/>
                  </a:lnTo>
                  <a:lnTo>
                    <a:pt x="359038" y="244060"/>
                  </a:lnTo>
                  <a:lnTo>
                    <a:pt x="359997" y="244671"/>
                  </a:lnTo>
                  <a:lnTo>
                    <a:pt x="361154" y="245160"/>
                  </a:lnTo>
                  <a:lnTo>
                    <a:pt x="362094" y="245730"/>
                  </a:lnTo>
                  <a:lnTo>
                    <a:pt x="362428" y="246625"/>
                  </a:lnTo>
                  <a:lnTo>
                    <a:pt x="362762" y="247232"/>
                  </a:lnTo>
                  <a:lnTo>
                    <a:pt x="364546" y="249495"/>
                  </a:lnTo>
                  <a:lnTo>
                    <a:pt x="366024" y="250571"/>
                  </a:lnTo>
                  <a:lnTo>
                    <a:pt x="367319" y="252957"/>
                  </a:lnTo>
                  <a:lnTo>
                    <a:pt x="368128" y="253836"/>
                  </a:lnTo>
                  <a:lnTo>
                    <a:pt x="369312" y="254269"/>
                  </a:lnTo>
                  <a:lnTo>
                    <a:pt x="371841" y="254612"/>
                  </a:lnTo>
                  <a:lnTo>
                    <a:pt x="373018" y="255098"/>
                  </a:lnTo>
                  <a:lnTo>
                    <a:pt x="375709" y="258380"/>
                  </a:lnTo>
                  <a:lnTo>
                    <a:pt x="377567" y="263326"/>
                  </a:lnTo>
                  <a:lnTo>
                    <a:pt x="381028" y="276567"/>
                  </a:lnTo>
                  <a:lnTo>
                    <a:pt x="382137" y="279039"/>
                  </a:lnTo>
                  <a:lnTo>
                    <a:pt x="383679" y="281128"/>
                  </a:lnTo>
                  <a:lnTo>
                    <a:pt x="387669" y="283130"/>
                  </a:lnTo>
                  <a:lnTo>
                    <a:pt x="397597" y="297890"/>
                  </a:lnTo>
                  <a:lnTo>
                    <a:pt x="399259" y="299223"/>
                  </a:lnTo>
                  <a:lnTo>
                    <a:pt x="403622" y="300027"/>
                  </a:lnTo>
                  <a:lnTo>
                    <a:pt x="405550" y="300952"/>
                  </a:lnTo>
                  <a:lnTo>
                    <a:pt x="407020" y="302918"/>
                  </a:lnTo>
                  <a:lnTo>
                    <a:pt x="407705" y="304118"/>
                  </a:lnTo>
                  <a:lnTo>
                    <a:pt x="407617" y="304612"/>
                  </a:lnTo>
                  <a:lnTo>
                    <a:pt x="408841" y="304711"/>
                  </a:lnTo>
                  <a:lnTo>
                    <a:pt x="409566" y="304943"/>
                  </a:lnTo>
                  <a:lnTo>
                    <a:pt x="409875" y="305623"/>
                  </a:lnTo>
                  <a:lnTo>
                    <a:pt x="409809" y="307085"/>
                  </a:lnTo>
                  <a:lnTo>
                    <a:pt x="410911" y="308117"/>
                  </a:lnTo>
                  <a:lnTo>
                    <a:pt x="413606" y="308562"/>
                  </a:lnTo>
                  <a:lnTo>
                    <a:pt x="418237" y="308393"/>
                  </a:lnTo>
                  <a:lnTo>
                    <a:pt x="420498" y="306966"/>
                  </a:lnTo>
                  <a:lnTo>
                    <a:pt x="425274" y="302864"/>
                  </a:lnTo>
                  <a:lnTo>
                    <a:pt x="427250" y="302114"/>
                  </a:lnTo>
                  <a:lnTo>
                    <a:pt x="429332" y="302964"/>
                  </a:lnTo>
                  <a:lnTo>
                    <a:pt x="433767" y="305731"/>
                  </a:lnTo>
                  <a:lnTo>
                    <a:pt x="435785" y="305698"/>
                  </a:lnTo>
                  <a:lnTo>
                    <a:pt x="437102" y="303696"/>
                  </a:lnTo>
                  <a:lnTo>
                    <a:pt x="436535" y="300937"/>
                  </a:lnTo>
                  <a:lnTo>
                    <a:pt x="435073" y="298168"/>
                  </a:lnTo>
                  <a:lnTo>
                    <a:pt x="433693" y="296106"/>
                  </a:lnTo>
                  <a:lnTo>
                    <a:pt x="432822" y="293478"/>
                  </a:lnTo>
                  <a:lnTo>
                    <a:pt x="433630" y="291237"/>
                  </a:lnTo>
                  <a:lnTo>
                    <a:pt x="436543" y="287087"/>
                  </a:lnTo>
                  <a:lnTo>
                    <a:pt x="438313" y="279650"/>
                  </a:lnTo>
                  <a:lnTo>
                    <a:pt x="438959" y="278741"/>
                  </a:lnTo>
                  <a:lnTo>
                    <a:pt x="440894" y="277203"/>
                  </a:lnTo>
                  <a:lnTo>
                    <a:pt x="442576" y="276547"/>
                  </a:lnTo>
                  <a:lnTo>
                    <a:pt x="454492" y="275608"/>
                  </a:lnTo>
                  <a:lnTo>
                    <a:pt x="464587" y="276629"/>
                  </a:lnTo>
                  <a:lnTo>
                    <a:pt x="467873" y="277748"/>
                  </a:lnTo>
                  <a:lnTo>
                    <a:pt x="471942" y="279794"/>
                  </a:lnTo>
                  <a:lnTo>
                    <a:pt x="476281" y="281044"/>
                  </a:lnTo>
                  <a:lnTo>
                    <a:pt x="480674" y="281094"/>
                  </a:lnTo>
                  <a:lnTo>
                    <a:pt x="488950" y="277619"/>
                  </a:lnTo>
                  <a:lnTo>
                    <a:pt x="493578" y="276722"/>
                  </a:lnTo>
                  <a:lnTo>
                    <a:pt x="498020" y="277205"/>
                  </a:lnTo>
                  <a:lnTo>
                    <a:pt x="501538" y="279453"/>
                  </a:lnTo>
                  <a:lnTo>
                    <a:pt x="517509" y="296905"/>
                  </a:lnTo>
                  <a:lnTo>
                    <a:pt x="521659" y="299302"/>
                  </a:lnTo>
                  <a:lnTo>
                    <a:pt x="526055" y="300228"/>
                  </a:lnTo>
                  <a:lnTo>
                    <a:pt x="533179" y="298850"/>
                  </a:lnTo>
                  <a:lnTo>
                    <a:pt x="535529" y="298720"/>
                  </a:lnTo>
                  <a:lnTo>
                    <a:pt x="537702" y="299317"/>
                  </a:lnTo>
                  <a:lnTo>
                    <a:pt x="539596" y="300845"/>
                  </a:lnTo>
                  <a:lnTo>
                    <a:pt x="540149" y="302068"/>
                  </a:lnTo>
                  <a:lnTo>
                    <a:pt x="540303" y="303415"/>
                  </a:lnTo>
                  <a:lnTo>
                    <a:pt x="540579" y="304735"/>
                  </a:lnTo>
                  <a:lnTo>
                    <a:pt x="541477" y="305893"/>
                  </a:lnTo>
                  <a:lnTo>
                    <a:pt x="542359" y="306218"/>
                  </a:lnTo>
                  <a:lnTo>
                    <a:pt x="546407" y="306375"/>
                  </a:lnTo>
                  <a:lnTo>
                    <a:pt x="549592" y="307179"/>
                  </a:lnTo>
                  <a:lnTo>
                    <a:pt x="550912" y="308331"/>
                  </a:lnTo>
                  <a:lnTo>
                    <a:pt x="552908" y="309631"/>
                  </a:lnTo>
                  <a:lnTo>
                    <a:pt x="559285" y="310875"/>
                  </a:lnTo>
                  <a:lnTo>
                    <a:pt x="561656" y="311728"/>
                  </a:lnTo>
                  <a:lnTo>
                    <a:pt x="563201" y="312966"/>
                  </a:lnTo>
                  <a:lnTo>
                    <a:pt x="564899" y="313860"/>
                  </a:lnTo>
                  <a:lnTo>
                    <a:pt x="565849" y="311841"/>
                  </a:lnTo>
                  <a:lnTo>
                    <a:pt x="566542" y="311682"/>
                  </a:lnTo>
                  <a:lnTo>
                    <a:pt x="568060" y="311547"/>
                  </a:lnTo>
                  <a:lnTo>
                    <a:pt x="570450" y="311772"/>
                  </a:lnTo>
                  <a:lnTo>
                    <a:pt x="573843" y="313581"/>
                  </a:lnTo>
                  <a:lnTo>
                    <a:pt x="580805" y="315224"/>
                  </a:lnTo>
                  <a:lnTo>
                    <a:pt x="582501" y="314729"/>
                  </a:lnTo>
                  <a:lnTo>
                    <a:pt x="588397" y="307112"/>
                  </a:lnTo>
                  <a:lnTo>
                    <a:pt x="589542" y="306569"/>
                  </a:lnTo>
                  <a:lnTo>
                    <a:pt x="590665" y="306944"/>
                  </a:lnTo>
                  <a:lnTo>
                    <a:pt x="591704" y="307645"/>
                  </a:lnTo>
                  <a:lnTo>
                    <a:pt x="592609" y="308071"/>
                  </a:lnTo>
                  <a:lnTo>
                    <a:pt x="593827" y="307926"/>
                  </a:lnTo>
                  <a:lnTo>
                    <a:pt x="595218" y="306858"/>
                  </a:lnTo>
                  <a:lnTo>
                    <a:pt x="596050" y="306683"/>
                  </a:lnTo>
                  <a:lnTo>
                    <a:pt x="597066" y="307181"/>
                  </a:lnTo>
                  <a:lnTo>
                    <a:pt x="598999" y="309128"/>
                  </a:lnTo>
                  <a:lnTo>
                    <a:pt x="599956" y="309707"/>
                  </a:lnTo>
                  <a:lnTo>
                    <a:pt x="608115" y="310635"/>
                  </a:lnTo>
                  <a:lnTo>
                    <a:pt x="609449" y="311635"/>
                  </a:lnTo>
                  <a:lnTo>
                    <a:pt x="612314" y="316025"/>
                  </a:lnTo>
                  <a:lnTo>
                    <a:pt x="614043" y="317616"/>
                  </a:lnTo>
                  <a:lnTo>
                    <a:pt x="616255" y="318112"/>
                  </a:lnTo>
                  <a:lnTo>
                    <a:pt x="618842" y="318308"/>
                  </a:lnTo>
                  <a:lnTo>
                    <a:pt x="620917" y="318944"/>
                  </a:lnTo>
                  <a:lnTo>
                    <a:pt x="622091" y="321757"/>
                  </a:lnTo>
                  <a:lnTo>
                    <a:pt x="623531" y="322186"/>
                  </a:lnTo>
                  <a:lnTo>
                    <a:pt x="626346" y="322592"/>
                  </a:lnTo>
                  <a:lnTo>
                    <a:pt x="627104" y="323212"/>
                  </a:lnTo>
                  <a:lnTo>
                    <a:pt x="627880" y="324142"/>
                  </a:lnTo>
                  <a:lnTo>
                    <a:pt x="629399" y="326580"/>
                  </a:lnTo>
                  <a:lnTo>
                    <a:pt x="632861" y="325696"/>
                  </a:lnTo>
                  <a:lnTo>
                    <a:pt x="635473" y="327569"/>
                  </a:lnTo>
                  <a:lnTo>
                    <a:pt x="637786" y="329938"/>
                  </a:lnTo>
                  <a:lnTo>
                    <a:pt x="640331" y="330518"/>
                  </a:lnTo>
                  <a:lnTo>
                    <a:pt x="641075" y="329811"/>
                  </a:lnTo>
                  <a:lnTo>
                    <a:pt x="641641" y="328734"/>
                  </a:lnTo>
                  <a:lnTo>
                    <a:pt x="642553" y="327763"/>
                  </a:lnTo>
                  <a:lnTo>
                    <a:pt x="644331" y="327353"/>
                  </a:lnTo>
                  <a:lnTo>
                    <a:pt x="645887" y="327555"/>
                  </a:lnTo>
                  <a:lnTo>
                    <a:pt x="646957" y="328058"/>
                  </a:lnTo>
                  <a:lnTo>
                    <a:pt x="649672" y="330276"/>
                  </a:lnTo>
                  <a:lnTo>
                    <a:pt x="648490" y="334148"/>
                  </a:lnTo>
                  <a:lnTo>
                    <a:pt x="648125" y="338704"/>
                  </a:lnTo>
                  <a:lnTo>
                    <a:pt x="648836" y="341608"/>
                  </a:lnTo>
                  <a:lnTo>
                    <a:pt x="652535" y="347080"/>
                  </a:lnTo>
                  <a:lnTo>
                    <a:pt x="653751" y="348160"/>
                  </a:lnTo>
                  <a:lnTo>
                    <a:pt x="663329" y="346578"/>
                  </a:lnTo>
                  <a:lnTo>
                    <a:pt x="662720" y="345092"/>
                  </a:lnTo>
                  <a:lnTo>
                    <a:pt x="661555" y="344623"/>
                  </a:lnTo>
                  <a:lnTo>
                    <a:pt x="658566" y="344315"/>
                  </a:lnTo>
                  <a:lnTo>
                    <a:pt x="657084" y="343627"/>
                  </a:lnTo>
                  <a:lnTo>
                    <a:pt x="655845" y="342706"/>
                  </a:lnTo>
                  <a:lnTo>
                    <a:pt x="654859" y="341553"/>
                  </a:lnTo>
                  <a:lnTo>
                    <a:pt x="654123" y="340152"/>
                  </a:lnTo>
                  <a:lnTo>
                    <a:pt x="653671" y="338618"/>
                  </a:lnTo>
                  <a:lnTo>
                    <a:pt x="653486" y="337061"/>
                  </a:lnTo>
                  <a:lnTo>
                    <a:pt x="653545" y="333857"/>
                  </a:lnTo>
                  <a:lnTo>
                    <a:pt x="653466" y="333006"/>
                  </a:lnTo>
                  <a:lnTo>
                    <a:pt x="653269" y="332175"/>
                  </a:lnTo>
                  <a:lnTo>
                    <a:pt x="653146" y="331271"/>
                  </a:lnTo>
                  <a:lnTo>
                    <a:pt x="653326" y="330189"/>
                  </a:lnTo>
                  <a:lnTo>
                    <a:pt x="653730" y="329489"/>
                  </a:lnTo>
                  <a:lnTo>
                    <a:pt x="654892" y="328098"/>
                  </a:lnTo>
                  <a:lnTo>
                    <a:pt x="655208" y="327341"/>
                  </a:lnTo>
                  <a:lnTo>
                    <a:pt x="655720" y="326513"/>
                  </a:lnTo>
                  <a:lnTo>
                    <a:pt x="658975" y="323296"/>
                  </a:lnTo>
                  <a:lnTo>
                    <a:pt x="660130" y="322618"/>
                  </a:lnTo>
                  <a:lnTo>
                    <a:pt x="661087" y="322880"/>
                  </a:lnTo>
                  <a:lnTo>
                    <a:pt x="661983" y="323915"/>
                  </a:lnTo>
                  <a:lnTo>
                    <a:pt x="662939" y="325544"/>
                  </a:lnTo>
                  <a:lnTo>
                    <a:pt x="664820" y="326421"/>
                  </a:lnTo>
                  <a:lnTo>
                    <a:pt x="668122" y="326457"/>
                  </a:lnTo>
                  <a:lnTo>
                    <a:pt x="673571" y="325640"/>
                  </a:lnTo>
                  <a:lnTo>
                    <a:pt x="674141" y="325547"/>
                  </a:lnTo>
                  <a:lnTo>
                    <a:pt x="675658" y="325769"/>
                  </a:lnTo>
                  <a:lnTo>
                    <a:pt x="677633" y="326349"/>
                  </a:lnTo>
                  <a:lnTo>
                    <a:pt x="679286" y="327815"/>
                  </a:lnTo>
                  <a:lnTo>
                    <a:pt x="680708" y="329898"/>
                  </a:lnTo>
                  <a:lnTo>
                    <a:pt x="681775" y="328215"/>
                  </a:lnTo>
                  <a:lnTo>
                    <a:pt x="684031" y="321400"/>
                  </a:lnTo>
                  <a:lnTo>
                    <a:pt x="685132" y="319782"/>
                  </a:lnTo>
                  <a:lnTo>
                    <a:pt x="686744" y="318015"/>
                  </a:lnTo>
                  <a:lnTo>
                    <a:pt x="688462" y="316539"/>
                  </a:lnTo>
                  <a:lnTo>
                    <a:pt x="689825" y="315787"/>
                  </a:lnTo>
                  <a:lnTo>
                    <a:pt x="690998" y="315626"/>
                  </a:lnTo>
                  <a:lnTo>
                    <a:pt x="693767" y="316264"/>
                  </a:lnTo>
                  <a:lnTo>
                    <a:pt x="694912" y="316140"/>
                  </a:lnTo>
                  <a:lnTo>
                    <a:pt x="696951" y="315182"/>
                  </a:lnTo>
                  <a:lnTo>
                    <a:pt x="697827" y="314972"/>
                  </a:lnTo>
                  <a:lnTo>
                    <a:pt x="699699" y="315570"/>
                  </a:lnTo>
                  <a:lnTo>
                    <a:pt x="701378" y="316974"/>
                  </a:lnTo>
                  <a:lnTo>
                    <a:pt x="702519" y="318993"/>
                  </a:lnTo>
                  <a:lnTo>
                    <a:pt x="702737" y="321398"/>
                  </a:lnTo>
                  <a:lnTo>
                    <a:pt x="704478" y="322352"/>
                  </a:lnTo>
                  <a:lnTo>
                    <a:pt x="717075" y="319113"/>
                  </a:lnTo>
                  <a:lnTo>
                    <a:pt x="717702" y="318826"/>
                  </a:lnTo>
                  <a:lnTo>
                    <a:pt x="719670" y="317377"/>
                  </a:lnTo>
                  <a:lnTo>
                    <a:pt x="720642" y="316957"/>
                  </a:lnTo>
                  <a:lnTo>
                    <a:pt x="721722" y="317043"/>
                  </a:lnTo>
                  <a:lnTo>
                    <a:pt x="723469" y="317934"/>
                  </a:lnTo>
                  <a:lnTo>
                    <a:pt x="724443" y="318236"/>
                  </a:lnTo>
                  <a:lnTo>
                    <a:pt x="736961" y="326630"/>
                  </a:lnTo>
                  <a:lnTo>
                    <a:pt x="739677" y="327341"/>
                  </a:lnTo>
                  <a:lnTo>
                    <a:pt x="740754" y="327974"/>
                  </a:lnTo>
                  <a:lnTo>
                    <a:pt x="741232" y="329228"/>
                  </a:lnTo>
                  <a:lnTo>
                    <a:pt x="741574" y="330728"/>
                  </a:lnTo>
                  <a:lnTo>
                    <a:pt x="742217" y="332117"/>
                  </a:lnTo>
                  <a:lnTo>
                    <a:pt x="743256" y="333192"/>
                  </a:lnTo>
                  <a:lnTo>
                    <a:pt x="744102" y="333648"/>
                  </a:lnTo>
                  <a:lnTo>
                    <a:pt x="746261" y="334406"/>
                  </a:lnTo>
                  <a:lnTo>
                    <a:pt x="748747" y="336055"/>
                  </a:lnTo>
                  <a:lnTo>
                    <a:pt x="749001" y="337530"/>
                  </a:lnTo>
                  <a:lnTo>
                    <a:pt x="748118" y="339604"/>
                  </a:lnTo>
                  <a:lnTo>
                    <a:pt x="747168" y="343025"/>
                  </a:lnTo>
                  <a:lnTo>
                    <a:pt x="747695" y="345230"/>
                  </a:lnTo>
                  <a:lnTo>
                    <a:pt x="751060" y="348420"/>
                  </a:lnTo>
                  <a:lnTo>
                    <a:pt x="751654" y="351214"/>
                  </a:lnTo>
                  <a:lnTo>
                    <a:pt x="749748" y="356294"/>
                  </a:lnTo>
                  <a:lnTo>
                    <a:pt x="749061" y="359310"/>
                  </a:lnTo>
                  <a:lnTo>
                    <a:pt x="749934" y="360796"/>
                  </a:lnTo>
                  <a:lnTo>
                    <a:pt x="749844" y="362201"/>
                  </a:lnTo>
                  <a:lnTo>
                    <a:pt x="751042" y="369928"/>
                  </a:lnTo>
                  <a:lnTo>
                    <a:pt x="751650" y="372069"/>
                  </a:lnTo>
                  <a:lnTo>
                    <a:pt x="751828" y="373339"/>
                  </a:lnTo>
                  <a:lnTo>
                    <a:pt x="751741" y="374960"/>
                  </a:lnTo>
                  <a:lnTo>
                    <a:pt x="751323" y="375683"/>
                  </a:lnTo>
                  <a:lnTo>
                    <a:pt x="749643" y="377722"/>
                  </a:lnTo>
                  <a:lnTo>
                    <a:pt x="749127" y="379039"/>
                  </a:lnTo>
                  <a:lnTo>
                    <a:pt x="749510" y="381893"/>
                  </a:lnTo>
                  <a:lnTo>
                    <a:pt x="751036" y="384064"/>
                  </a:lnTo>
                  <a:lnTo>
                    <a:pt x="754275" y="387350"/>
                  </a:lnTo>
                  <a:lnTo>
                    <a:pt x="755096" y="389020"/>
                  </a:lnTo>
                  <a:lnTo>
                    <a:pt x="755264" y="390040"/>
                  </a:lnTo>
                  <a:lnTo>
                    <a:pt x="755192" y="392810"/>
                  </a:lnTo>
                  <a:lnTo>
                    <a:pt x="755540" y="393751"/>
                  </a:lnTo>
                  <a:lnTo>
                    <a:pt x="755928" y="394449"/>
                  </a:lnTo>
                  <a:lnTo>
                    <a:pt x="756064" y="395073"/>
                  </a:lnTo>
                  <a:lnTo>
                    <a:pt x="755092" y="400371"/>
                  </a:lnTo>
                  <a:lnTo>
                    <a:pt x="755023" y="401496"/>
                  </a:lnTo>
                  <a:lnTo>
                    <a:pt x="755126" y="402548"/>
                  </a:lnTo>
                  <a:lnTo>
                    <a:pt x="755448" y="403554"/>
                  </a:lnTo>
                  <a:lnTo>
                    <a:pt x="756035" y="404512"/>
                  </a:lnTo>
                  <a:lnTo>
                    <a:pt x="756964" y="405016"/>
                  </a:lnTo>
                  <a:lnTo>
                    <a:pt x="758360" y="405458"/>
                  </a:lnTo>
                  <a:lnTo>
                    <a:pt x="759572" y="406120"/>
                  </a:lnTo>
                  <a:lnTo>
                    <a:pt x="760706" y="410367"/>
                  </a:lnTo>
                  <a:lnTo>
                    <a:pt x="760715" y="411839"/>
                  </a:lnTo>
                  <a:lnTo>
                    <a:pt x="759970" y="414765"/>
                  </a:lnTo>
                  <a:lnTo>
                    <a:pt x="758764" y="417376"/>
                  </a:lnTo>
                  <a:lnTo>
                    <a:pt x="757278" y="419626"/>
                  </a:lnTo>
                  <a:lnTo>
                    <a:pt x="748147" y="430595"/>
                  </a:lnTo>
                  <a:lnTo>
                    <a:pt x="748101" y="431115"/>
                  </a:lnTo>
                  <a:lnTo>
                    <a:pt x="749177" y="431846"/>
                  </a:lnTo>
                  <a:lnTo>
                    <a:pt x="751700" y="432898"/>
                  </a:lnTo>
                  <a:lnTo>
                    <a:pt x="757399" y="434063"/>
                  </a:lnTo>
                  <a:lnTo>
                    <a:pt x="759871" y="435731"/>
                  </a:lnTo>
                  <a:lnTo>
                    <a:pt x="780308" y="449827"/>
                  </a:lnTo>
                  <a:lnTo>
                    <a:pt x="800682" y="463961"/>
                  </a:lnTo>
                  <a:lnTo>
                    <a:pt x="821006" y="478135"/>
                  </a:lnTo>
                  <a:lnTo>
                    <a:pt x="841255" y="492346"/>
                  </a:lnTo>
                  <a:lnTo>
                    <a:pt x="861447" y="506595"/>
                  </a:lnTo>
                  <a:lnTo>
                    <a:pt x="881577" y="520882"/>
                  </a:lnTo>
                  <a:lnTo>
                    <a:pt x="901644" y="535201"/>
                  </a:lnTo>
                  <a:lnTo>
                    <a:pt x="921105" y="549169"/>
                  </a:lnTo>
                  <a:lnTo>
                    <a:pt x="918753" y="551521"/>
                  </a:lnTo>
                  <a:lnTo>
                    <a:pt x="912647" y="552958"/>
                  </a:lnTo>
                  <a:lnTo>
                    <a:pt x="900629" y="552204"/>
                  </a:lnTo>
                  <a:lnTo>
                    <a:pt x="901552" y="551910"/>
                  </a:lnTo>
                  <a:lnTo>
                    <a:pt x="902082" y="551347"/>
                  </a:lnTo>
                  <a:lnTo>
                    <a:pt x="902199" y="550597"/>
                  </a:lnTo>
                  <a:lnTo>
                    <a:pt x="901821" y="549690"/>
                  </a:lnTo>
                  <a:lnTo>
                    <a:pt x="903341" y="547831"/>
                  </a:lnTo>
                  <a:lnTo>
                    <a:pt x="903136" y="546640"/>
                  </a:lnTo>
                  <a:lnTo>
                    <a:pt x="901962" y="546727"/>
                  </a:lnTo>
                  <a:lnTo>
                    <a:pt x="900575" y="548701"/>
                  </a:lnTo>
                  <a:lnTo>
                    <a:pt x="899434" y="547834"/>
                  </a:lnTo>
                  <a:lnTo>
                    <a:pt x="895414" y="546181"/>
                  </a:lnTo>
                  <a:lnTo>
                    <a:pt x="898680" y="553266"/>
                  </a:lnTo>
                  <a:lnTo>
                    <a:pt x="898785" y="555604"/>
                  </a:lnTo>
                  <a:lnTo>
                    <a:pt x="897631" y="557143"/>
                  </a:lnTo>
                  <a:lnTo>
                    <a:pt x="893898" y="559644"/>
                  </a:lnTo>
                  <a:lnTo>
                    <a:pt x="891913" y="563056"/>
                  </a:lnTo>
                  <a:lnTo>
                    <a:pt x="887668" y="568008"/>
                  </a:lnTo>
                  <a:lnTo>
                    <a:pt x="886285" y="569003"/>
                  </a:lnTo>
                  <a:lnTo>
                    <a:pt x="880894" y="569576"/>
                  </a:lnTo>
                  <a:lnTo>
                    <a:pt x="880203" y="570404"/>
                  </a:lnTo>
                  <a:lnTo>
                    <a:pt x="879507" y="571466"/>
                  </a:lnTo>
                  <a:lnTo>
                    <a:pt x="878338" y="572407"/>
                  </a:lnTo>
                  <a:lnTo>
                    <a:pt x="876201" y="572912"/>
                  </a:lnTo>
                  <a:lnTo>
                    <a:pt x="871767" y="572975"/>
                  </a:lnTo>
                  <a:lnTo>
                    <a:pt x="869604" y="573850"/>
                  </a:lnTo>
                  <a:lnTo>
                    <a:pt x="868960" y="574557"/>
                  </a:lnTo>
                  <a:lnTo>
                    <a:pt x="867661" y="576493"/>
                  </a:lnTo>
                  <a:lnTo>
                    <a:pt x="866879" y="577127"/>
                  </a:lnTo>
                  <a:lnTo>
                    <a:pt x="865596" y="577286"/>
                  </a:lnTo>
                  <a:lnTo>
                    <a:pt x="851707" y="575438"/>
                  </a:lnTo>
                  <a:lnTo>
                    <a:pt x="847228" y="576354"/>
                  </a:lnTo>
                  <a:lnTo>
                    <a:pt x="844016" y="579173"/>
                  </a:lnTo>
                  <a:lnTo>
                    <a:pt x="843463" y="578255"/>
                  </a:lnTo>
                  <a:lnTo>
                    <a:pt x="843169" y="577331"/>
                  </a:lnTo>
                  <a:lnTo>
                    <a:pt x="843135" y="576305"/>
                  </a:lnTo>
                  <a:lnTo>
                    <a:pt x="843277" y="575069"/>
                  </a:lnTo>
                  <a:lnTo>
                    <a:pt x="842808" y="574556"/>
                  </a:lnTo>
                  <a:lnTo>
                    <a:pt x="834736" y="573530"/>
                  </a:lnTo>
                  <a:lnTo>
                    <a:pt x="832726" y="572752"/>
                  </a:lnTo>
                  <a:lnTo>
                    <a:pt x="831257" y="571166"/>
                  </a:lnTo>
                  <a:lnTo>
                    <a:pt x="826664" y="572340"/>
                  </a:lnTo>
                  <a:lnTo>
                    <a:pt x="811677" y="570263"/>
                  </a:lnTo>
                  <a:lnTo>
                    <a:pt x="807343" y="570565"/>
                  </a:lnTo>
                  <a:lnTo>
                    <a:pt x="795638" y="569212"/>
                  </a:lnTo>
                  <a:lnTo>
                    <a:pt x="793394" y="569653"/>
                  </a:lnTo>
                  <a:lnTo>
                    <a:pt x="790124" y="571391"/>
                  </a:lnTo>
                  <a:lnTo>
                    <a:pt x="788868" y="571615"/>
                  </a:lnTo>
                  <a:lnTo>
                    <a:pt x="777019" y="568412"/>
                  </a:lnTo>
                  <a:lnTo>
                    <a:pt x="746794" y="566022"/>
                  </a:lnTo>
                  <a:lnTo>
                    <a:pt x="728426" y="568028"/>
                  </a:lnTo>
                  <a:lnTo>
                    <a:pt x="705675" y="573121"/>
                  </a:lnTo>
                  <a:lnTo>
                    <a:pt x="688406" y="579609"/>
                  </a:lnTo>
                  <a:lnTo>
                    <a:pt x="669684" y="589709"/>
                  </a:lnTo>
                  <a:lnTo>
                    <a:pt x="647605" y="605138"/>
                  </a:lnTo>
                  <a:lnTo>
                    <a:pt x="622779" y="625238"/>
                  </a:lnTo>
                  <a:lnTo>
                    <a:pt x="611602" y="633638"/>
                  </a:lnTo>
                  <a:lnTo>
                    <a:pt x="599877" y="645154"/>
                  </a:lnTo>
                  <a:lnTo>
                    <a:pt x="589877" y="652024"/>
                  </a:lnTo>
                  <a:lnTo>
                    <a:pt x="588756" y="652462"/>
                  </a:lnTo>
                  <a:lnTo>
                    <a:pt x="588068" y="653122"/>
                  </a:lnTo>
                  <a:lnTo>
                    <a:pt x="584247" y="657958"/>
                  </a:lnTo>
                  <a:lnTo>
                    <a:pt x="583171" y="657492"/>
                  </a:lnTo>
                  <a:lnTo>
                    <a:pt x="582904" y="656212"/>
                  </a:lnTo>
                  <a:lnTo>
                    <a:pt x="584588" y="654697"/>
                  </a:lnTo>
                  <a:lnTo>
                    <a:pt x="583047" y="653880"/>
                  </a:lnTo>
                  <a:lnTo>
                    <a:pt x="568453" y="655462"/>
                  </a:lnTo>
                  <a:lnTo>
                    <a:pt x="563775" y="654492"/>
                  </a:lnTo>
                  <a:lnTo>
                    <a:pt x="561359" y="654507"/>
                  </a:lnTo>
                  <a:lnTo>
                    <a:pt x="556639" y="657088"/>
                  </a:lnTo>
                  <a:lnTo>
                    <a:pt x="554492" y="657008"/>
                  </a:lnTo>
                  <a:lnTo>
                    <a:pt x="552261" y="656337"/>
                  </a:lnTo>
                  <a:lnTo>
                    <a:pt x="549605" y="655935"/>
                  </a:lnTo>
                  <a:lnTo>
                    <a:pt x="544914" y="656631"/>
                  </a:lnTo>
                  <a:lnTo>
                    <a:pt x="542160" y="657551"/>
                  </a:lnTo>
                  <a:lnTo>
                    <a:pt x="540814" y="658951"/>
                  </a:lnTo>
                  <a:lnTo>
                    <a:pt x="539710" y="659892"/>
                  </a:lnTo>
                  <a:lnTo>
                    <a:pt x="537885" y="657886"/>
                  </a:lnTo>
                  <a:lnTo>
                    <a:pt x="536318" y="655296"/>
                  </a:lnTo>
                  <a:lnTo>
                    <a:pt x="535957" y="654367"/>
                  </a:lnTo>
                  <a:lnTo>
                    <a:pt x="534352" y="653455"/>
                  </a:lnTo>
                  <a:lnTo>
                    <a:pt x="524759" y="653242"/>
                  </a:lnTo>
                  <a:lnTo>
                    <a:pt x="522948" y="653565"/>
                  </a:lnTo>
                  <a:lnTo>
                    <a:pt x="521384" y="654508"/>
                  </a:lnTo>
                  <a:lnTo>
                    <a:pt x="516500" y="659346"/>
                  </a:lnTo>
                  <a:lnTo>
                    <a:pt x="519382" y="663285"/>
                  </a:lnTo>
                  <a:lnTo>
                    <a:pt x="519744" y="664350"/>
                  </a:lnTo>
                  <a:lnTo>
                    <a:pt x="520304" y="666643"/>
                  </a:lnTo>
                  <a:lnTo>
                    <a:pt x="520903" y="667894"/>
                  </a:lnTo>
                  <a:lnTo>
                    <a:pt x="521300" y="668076"/>
                  </a:lnTo>
                  <a:lnTo>
                    <a:pt x="523252" y="668160"/>
                  </a:lnTo>
                  <a:lnTo>
                    <a:pt x="523544" y="668510"/>
                  </a:lnTo>
                  <a:lnTo>
                    <a:pt x="523443" y="669259"/>
                  </a:lnTo>
                  <a:lnTo>
                    <a:pt x="523252" y="670125"/>
                  </a:lnTo>
                  <a:lnTo>
                    <a:pt x="523224" y="670819"/>
                  </a:lnTo>
                  <a:lnTo>
                    <a:pt x="523296" y="672486"/>
                  </a:lnTo>
                  <a:lnTo>
                    <a:pt x="523072" y="674035"/>
                  </a:lnTo>
                  <a:lnTo>
                    <a:pt x="523268" y="675336"/>
                  </a:lnTo>
                  <a:lnTo>
                    <a:pt x="524625" y="676283"/>
                  </a:lnTo>
                  <a:lnTo>
                    <a:pt x="523556" y="678760"/>
                  </a:lnTo>
                  <a:lnTo>
                    <a:pt x="524245" y="680201"/>
                  </a:lnTo>
                  <a:lnTo>
                    <a:pt x="525856" y="680649"/>
                  </a:lnTo>
                  <a:lnTo>
                    <a:pt x="527554" y="680166"/>
                  </a:lnTo>
                  <a:lnTo>
                    <a:pt x="529301" y="678654"/>
                  </a:lnTo>
                  <a:lnTo>
                    <a:pt x="531804" y="675706"/>
                  </a:lnTo>
                  <a:lnTo>
                    <a:pt x="533848" y="674608"/>
                  </a:lnTo>
                  <a:lnTo>
                    <a:pt x="534794" y="674569"/>
                  </a:lnTo>
                  <a:lnTo>
                    <a:pt x="536704" y="674967"/>
                  </a:lnTo>
                  <a:lnTo>
                    <a:pt x="537617" y="674628"/>
                  </a:lnTo>
                  <a:lnTo>
                    <a:pt x="538346" y="673634"/>
                  </a:lnTo>
                  <a:lnTo>
                    <a:pt x="538666" y="672434"/>
                  </a:lnTo>
                  <a:lnTo>
                    <a:pt x="538901" y="671193"/>
                  </a:lnTo>
                  <a:lnTo>
                    <a:pt x="539312" y="669993"/>
                  </a:lnTo>
                  <a:lnTo>
                    <a:pt x="540722" y="668009"/>
                  </a:lnTo>
                  <a:lnTo>
                    <a:pt x="542428" y="666757"/>
                  </a:lnTo>
                  <a:lnTo>
                    <a:pt x="543987" y="667064"/>
                  </a:lnTo>
                  <a:lnTo>
                    <a:pt x="544968" y="669671"/>
                  </a:lnTo>
                  <a:lnTo>
                    <a:pt x="544110" y="671306"/>
                  </a:lnTo>
                  <a:lnTo>
                    <a:pt x="543627" y="673385"/>
                  </a:lnTo>
                  <a:lnTo>
                    <a:pt x="543194" y="677098"/>
                  </a:lnTo>
                  <a:lnTo>
                    <a:pt x="543191" y="678388"/>
                  </a:lnTo>
                  <a:lnTo>
                    <a:pt x="543462" y="679296"/>
                  </a:lnTo>
                  <a:lnTo>
                    <a:pt x="543821" y="680109"/>
                  </a:lnTo>
                  <a:lnTo>
                    <a:pt x="544019" y="681189"/>
                  </a:lnTo>
                  <a:lnTo>
                    <a:pt x="544011" y="682150"/>
                  </a:lnTo>
                  <a:lnTo>
                    <a:pt x="543941" y="682597"/>
                  </a:lnTo>
                  <a:lnTo>
                    <a:pt x="543786" y="683128"/>
                  </a:lnTo>
                  <a:lnTo>
                    <a:pt x="543597" y="684269"/>
                  </a:lnTo>
                  <a:lnTo>
                    <a:pt x="542968" y="684894"/>
                  </a:lnTo>
                  <a:lnTo>
                    <a:pt x="541655" y="685810"/>
                  </a:lnTo>
                  <a:lnTo>
                    <a:pt x="540284" y="687163"/>
                  </a:lnTo>
                  <a:lnTo>
                    <a:pt x="539457" y="689107"/>
                  </a:lnTo>
                  <a:lnTo>
                    <a:pt x="539066" y="690457"/>
                  </a:lnTo>
                  <a:lnTo>
                    <a:pt x="537628" y="694107"/>
                  </a:lnTo>
                  <a:lnTo>
                    <a:pt x="537150" y="695976"/>
                  </a:lnTo>
                  <a:lnTo>
                    <a:pt x="537320" y="696904"/>
                  </a:lnTo>
                  <a:lnTo>
                    <a:pt x="537924" y="697417"/>
                  </a:lnTo>
                  <a:lnTo>
                    <a:pt x="538718" y="697509"/>
                  </a:lnTo>
                  <a:lnTo>
                    <a:pt x="540165" y="696798"/>
                  </a:lnTo>
                  <a:lnTo>
                    <a:pt x="540538" y="697444"/>
                  </a:lnTo>
                  <a:lnTo>
                    <a:pt x="541179" y="702242"/>
                  </a:lnTo>
                  <a:lnTo>
                    <a:pt x="540503" y="703084"/>
                  </a:lnTo>
                  <a:lnTo>
                    <a:pt x="539180" y="703142"/>
                  </a:lnTo>
                  <a:lnTo>
                    <a:pt x="537477" y="703558"/>
                  </a:lnTo>
                  <a:lnTo>
                    <a:pt x="535867" y="704810"/>
                  </a:lnTo>
                  <a:lnTo>
                    <a:pt x="535777" y="705878"/>
                  </a:lnTo>
                  <a:lnTo>
                    <a:pt x="535996" y="707287"/>
                  </a:lnTo>
                  <a:lnTo>
                    <a:pt x="535286" y="709583"/>
                  </a:lnTo>
                  <a:lnTo>
                    <a:pt x="534164" y="710753"/>
                  </a:lnTo>
                  <a:lnTo>
                    <a:pt x="532565" y="711446"/>
                  </a:lnTo>
                  <a:lnTo>
                    <a:pt x="530898" y="711487"/>
                  </a:lnTo>
                  <a:lnTo>
                    <a:pt x="529609" y="710705"/>
                  </a:lnTo>
                  <a:lnTo>
                    <a:pt x="526857" y="708826"/>
                  </a:lnTo>
                  <a:lnTo>
                    <a:pt x="525547" y="707451"/>
                  </a:lnTo>
                  <a:lnTo>
                    <a:pt x="524780" y="705715"/>
                  </a:lnTo>
                  <a:lnTo>
                    <a:pt x="524751" y="703514"/>
                  </a:lnTo>
                  <a:lnTo>
                    <a:pt x="525652" y="702814"/>
                  </a:lnTo>
                  <a:lnTo>
                    <a:pt x="526823" y="702303"/>
                  </a:lnTo>
                  <a:lnTo>
                    <a:pt x="527600" y="700649"/>
                  </a:lnTo>
                  <a:lnTo>
                    <a:pt x="527102" y="699409"/>
                  </a:lnTo>
                  <a:lnTo>
                    <a:pt x="523241" y="696686"/>
                  </a:lnTo>
                  <a:lnTo>
                    <a:pt x="522469" y="695351"/>
                  </a:lnTo>
                  <a:lnTo>
                    <a:pt x="520509" y="690965"/>
                  </a:lnTo>
                  <a:lnTo>
                    <a:pt x="520200" y="683609"/>
                  </a:lnTo>
                  <a:lnTo>
                    <a:pt x="514505" y="673711"/>
                  </a:lnTo>
                  <a:lnTo>
                    <a:pt x="506360" y="666489"/>
                  </a:lnTo>
                  <a:lnTo>
                    <a:pt x="498719" y="667179"/>
                  </a:lnTo>
                  <a:lnTo>
                    <a:pt x="497542" y="669034"/>
                  </a:lnTo>
                  <a:lnTo>
                    <a:pt x="496839" y="671364"/>
                  </a:lnTo>
                  <a:lnTo>
                    <a:pt x="496260" y="675312"/>
                  </a:lnTo>
                  <a:lnTo>
                    <a:pt x="495076" y="675667"/>
                  </a:lnTo>
                  <a:lnTo>
                    <a:pt x="489593" y="676178"/>
                  </a:lnTo>
                  <a:lnTo>
                    <a:pt x="487850" y="675711"/>
                  </a:lnTo>
                  <a:lnTo>
                    <a:pt x="487497" y="674257"/>
                  </a:lnTo>
                  <a:lnTo>
                    <a:pt x="486684" y="665530"/>
                  </a:lnTo>
                  <a:lnTo>
                    <a:pt x="483721" y="656166"/>
                  </a:lnTo>
                  <a:lnTo>
                    <a:pt x="481040" y="650477"/>
                  </a:lnTo>
                  <a:lnTo>
                    <a:pt x="476377" y="644362"/>
                  </a:lnTo>
                  <a:lnTo>
                    <a:pt x="475558" y="642309"/>
                  </a:lnTo>
                  <a:lnTo>
                    <a:pt x="478197" y="643768"/>
                  </a:lnTo>
                  <a:lnTo>
                    <a:pt x="481799" y="647741"/>
                  </a:lnTo>
                  <a:lnTo>
                    <a:pt x="484530" y="648610"/>
                  </a:lnTo>
                  <a:lnTo>
                    <a:pt x="482999" y="644356"/>
                  </a:lnTo>
                  <a:lnTo>
                    <a:pt x="480940" y="641671"/>
                  </a:lnTo>
                  <a:lnTo>
                    <a:pt x="477889" y="640135"/>
                  </a:lnTo>
                  <a:lnTo>
                    <a:pt x="473489" y="639360"/>
                  </a:lnTo>
                  <a:lnTo>
                    <a:pt x="469972" y="639972"/>
                  </a:lnTo>
                  <a:lnTo>
                    <a:pt x="463476" y="643313"/>
                  </a:lnTo>
                  <a:lnTo>
                    <a:pt x="459437" y="643227"/>
                  </a:lnTo>
                  <a:lnTo>
                    <a:pt x="456850" y="640565"/>
                  </a:lnTo>
                  <a:lnTo>
                    <a:pt x="453809" y="631385"/>
                  </a:lnTo>
                  <a:lnTo>
                    <a:pt x="452469" y="629290"/>
                  </a:lnTo>
                  <a:lnTo>
                    <a:pt x="451337" y="628684"/>
                  </a:lnTo>
                  <a:lnTo>
                    <a:pt x="446335" y="625018"/>
                  </a:lnTo>
                  <a:lnTo>
                    <a:pt x="440789" y="623430"/>
                  </a:lnTo>
                  <a:lnTo>
                    <a:pt x="439021" y="622473"/>
                  </a:lnTo>
                  <a:lnTo>
                    <a:pt x="439120" y="621672"/>
                  </a:lnTo>
                  <a:lnTo>
                    <a:pt x="441402" y="621300"/>
                  </a:lnTo>
                  <a:lnTo>
                    <a:pt x="444103" y="620224"/>
                  </a:lnTo>
                  <a:lnTo>
                    <a:pt x="445680" y="618681"/>
                  </a:lnTo>
                  <a:lnTo>
                    <a:pt x="444574" y="616854"/>
                  </a:lnTo>
                  <a:lnTo>
                    <a:pt x="445832" y="615278"/>
                  </a:lnTo>
                  <a:lnTo>
                    <a:pt x="446432" y="613262"/>
                  </a:lnTo>
                  <a:lnTo>
                    <a:pt x="446359" y="611059"/>
                  </a:lnTo>
                  <a:lnTo>
                    <a:pt x="445564" y="608918"/>
                  </a:lnTo>
                  <a:lnTo>
                    <a:pt x="448908" y="607498"/>
                  </a:lnTo>
                  <a:lnTo>
                    <a:pt x="449918" y="607858"/>
                  </a:lnTo>
                  <a:lnTo>
                    <a:pt x="450718" y="608544"/>
                  </a:lnTo>
                  <a:lnTo>
                    <a:pt x="451331" y="609211"/>
                  </a:lnTo>
                  <a:lnTo>
                    <a:pt x="451750" y="609572"/>
                  </a:lnTo>
                  <a:lnTo>
                    <a:pt x="454194" y="609463"/>
                  </a:lnTo>
                  <a:lnTo>
                    <a:pt x="455918" y="608084"/>
                  </a:lnTo>
                  <a:lnTo>
                    <a:pt x="457158" y="606527"/>
                  </a:lnTo>
                  <a:lnTo>
                    <a:pt x="458192" y="605824"/>
                  </a:lnTo>
                  <a:lnTo>
                    <a:pt x="459927" y="605028"/>
                  </a:lnTo>
                  <a:lnTo>
                    <a:pt x="459940" y="602875"/>
                  </a:lnTo>
                  <a:lnTo>
                    <a:pt x="458767" y="600597"/>
                  </a:lnTo>
                  <a:lnTo>
                    <a:pt x="456924" y="599419"/>
                  </a:lnTo>
                  <a:lnTo>
                    <a:pt x="456502" y="598678"/>
                  </a:lnTo>
                  <a:lnTo>
                    <a:pt x="456866" y="597228"/>
                  </a:lnTo>
                  <a:lnTo>
                    <a:pt x="457807" y="595154"/>
                  </a:lnTo>
                  <a:lnTo>
                    <a:pt x="457410" y="593950"/>
                  </a:lnTo>
                  <a:lnTo>
                    <a:pt x="456103" y="591658"/>
                  </a:lnTo>
                  <a:lnTo>
                    <a:pt x="454092" y="586209"/>
                  </a:lnTo>
                  <a:lnTo>
                    <a:pt x="453027" y="584756"/>
                  </a:lnTo>
                  <a:lnTo>
                    <a:pt x="451486" y="583780"/>
                  </a:lnTo>
                  <a:lnTo>
                    <a:pt x="449671" y="583399"/>
                  </a:lnTo>
                  <a:lnTo>
                    <a:pt x="444856" y="583894"/>
                  </a:lnTo>
                  <a:lnTo>
                    <a:pt x="441066" y="583497"/>
                  </a:lnTo>
                  <a:lnTo>
                    <a:pt x="440275" y="583974"/>
                  </a:lnTo>
                  <a:lnTo>
                    <a:pt x="439714" y="584759"/>
                  </a:lnTo>
                  <a:lnTo>
                    <a:pt x="439044" y="584932"/>
                  </a:lnTo>
                  <a:lnTo>
                    <a:pt x="437911" y="583610"/>
                  </a:lnTo>
                  <a:lnTo>
                    <a:pt x="436154" y="582614"/>
                  </a:lnTo>
                  <a:lnTo>
                    <a:pt x="433629" y="582541"/>
                  </a:lnTo>
                  <a:lnTo>
                    <a:pt x="431898" y="583437"/>
                  </a:lnTo>
                  <a:lnTo>
                    <a:pt x="432539" y="585329"/>
                  </a:lnTo>
                  <a:lnTo>
                    <a:pt x="431557" y="586430"/>
                  </a:lnTo>
                  <a:lnTo>
                    <a:pt x="430495" y="587364"/>
                  </a:lnTo>
                  <a:lnTo>
                    <a:pt x="429573" y="588440"/>
                  </a:lnTo>
                  <a:lnTo>
                    <a:pt x="428446" y="591478"/>
                  </a:lnTo>
                  <a:lnTo>
                    <a:pt x="427367" y="591957"/>
                  </a:lnTo>
                  <a:lnTo>
                    <a:pt x="426195" y="592299"/>
                  </a:lnTo>
                  <a:lnTo>
                    <a:pt x="425210" y="593505"/>
                  </a:lnTo>
                  <a:lnTo>
                    <a:pt x="425074" y="594948"/>
                  </a:lnTo>
                  <a:lnTo>
                    <a:pt x="426435" y="596987"/>
                  </a:lnTo>
                  <a:lnTo>
                    <a:pt x="426678" y="598521"/>
                  </a:lnTo>
                  <a:lnTo>
                    <a:pt x="426400" y="601605"/>
                  </a:lnTo>
                  <a:lnTo>
                    <a:pt x="426496" y="605149"/>
                  </a:lnTo>
                  <a:lnTo>
                    <a:pt x="417389" y="602593"/>
                  </a:lnTo>
                  <a:lnTo>
                    <a:pt x="414925" y="603067"/>
                  </a:lnTo>
                  <a:lnTo>
                    <a:pt x="414061" y="604117"/>
                  </a:lnTo>
                  <a:lnTo>
                    <a:pt x="413384" y="605514"/>
                  </a:lnTo>
                  <a:lnTo>
                    <a:pt x="412383" y="606677"/>
                  </a:lnTo>
                  <a:lnTo>
                    <a:pt x="409070" y="607465"/>
                  </a:lnTo>
                  <a:lnTo>
                    <a:pt x="407869" y="608766"/>
                  </a:lnTo>
                  <a:lnTo>
                    <a:pt x="406138" y="611975"/>
                  </a:lnTo>
                  <a:lnTo>
                    <a:pt x="406778" y="612926"/>
                  </a:lnTo>
                  <a:lnTo>
                    <a:pt x="404689" y="613356"/>
                  </a:lnTo>
                  <a:lnTo>
                    <a:pt x="397642" y="613271"/>
                  </a:lnTo>
                  <a:lnTo>
                    <a:pt x="396385" y="614641"/>
                  </a:lnTo>
                  <a:lnTo>
                    <a:pt x="394131" y="613464"/>
                  </a:lnTo>
                  <a:lnTo>
                    <a:pt x="390965" y="610434"/>
                  </a:lnTo>
                  <a:lnTo>
                    <a:pt x="377103" y="592106"/>
                  </a:lnTo>
                  <a:lnTo>
                    <a:pt x="375446" y="590739"/>
                  </a:lnTo>
                  <a:lnTo>
                    <a:pt x="373495" y="590040"/>
                  </a:lnTo>
                  <a:lnTo>
                    <a:pt x="372109" y="589260"/>
                  </a:lnTo>
                  <a:lnTo>
                    <a:pt x="371878" y="587962"/>
                  </a:lnTo>
                  <a:lnTo>
                    <a:pt x="372341" y="587132"/>
                  </a:lnTo>
                  <a:lnTo>
                    <a:pt x="373102" y="587714"/>
                  </a:lnTo>
                  <a:lnTo>
                    <a:pt x="373885" y="588550"/>
                  </a:lnTo>
                  <a:lnTo>
                    <a:pt x="377379" y="589540"/>
                  </a:lnTo>
                  <a:lnTo>
                    <a:pt x="379159" y="591129"/>
                  </a:lnTo>
                  <a:lnTo>
                    <a:pt x="382266" y="595392"/>
                  </a:lnTo>
                  <a:lnTo>
                    <a:pt x="384236" y="596411"/>
                  </a:lnTo>
                  <a:lnTo>
                    <a:pt x="388843" y="596799"/>
                  </a:lnTo>
                  <a:lnTo>
                    <a:pt x="393322" y="596512"/>
                  </a:lnTo>
                  <a:lnTo>
                    <a:pt x="399712" y="593931"/>
                  </a:lnTo>
                  <a:lnTo>
                    <a:pt x="402837" y="593405"/>
                  </a:lnTo>
                  <a:lnTo>
                    <a:pt x="403988" y="592531"/>
                  </a:lnTo>
                  <a:lnTo>
                    <a:pt x="404632" y="591320"/>
                  </a:lnTo>
                  <a:lnTo>
                    <a:pt x="404263" y="589953"/>
                  </a:lnTo>
                  <a:lnTo>
                    <a:pt x="404258" y="588825"/>
                  </a:lnTo>
                  <a:lnTo>
                    <a:pt x="405436" y="587795"/>
                  </a:lnTo>
                  <a:lnTo>
                    <a:pt x="407846" y="586332"/>
                  </a:lnTo>
                  <a:lnTo>
                    <a:pt x="408308" y="585461"/>
                  </a:lnTo>
                  <a:lnTo>
                    <a:pt x="409134" y="583288"/>
                  </a:lnTo>
                  <a:lnTo>
                    <a:pt x="409741" y="582106"/>
                  </a:lnTo>
                  <a:lnTo>
                    <a:pt x="410602" y="581033"/>
                  </a:lnTo>
                  <a:lnTo>
                    <a:pt x="412602" y="579128"/>
                  </a:lnTo>
                  <a:lnTo>
                    <a:pt x="413944" y="577018"/>
                  </a:lnTo>
                  <a:lnTo>
                    <a:pt x="419400" y="571501"/>
                  </a:lnTo>
                  <a:lnTo>
                    <a:pt x="420909" y="567351"/>
                  </a:lnTo>
                  <a:lnTo>
                    <a:pt x="421128" y="562447"/>
                  </a:lnTo>
                  <a:lnTo>
                    <a:pt x="420145" y="557619"/>
                  </a:lnTo>
                  <a:lnTo>
                    <a:pt x="418028" y="553752"/>
                  </a:lnTo>
                  <a:lnTo>
                    <a:pt x="417139" y="552965"/>
                  </a:lnTo>
                  <a:lnTo>
                    <a:pt x="414174" y="551502"/>
                  </a:lnTo>
                  <a:lnTo>
                    <a:pt x="413093" y="550506"/>
                  </a:lnTo>
                  <a:lnTo>
                    <a:pt x="412593" y="549664"/>
                  </a:lnTo>
                  <a:lnTo>
                    <a:pt x="410651" y="544772"/>
                  </a:lnTo>
                  <a:lnTo>
                    <a:pt x="410247" y="539551"/>
                  </a:lnTo>
                  <a:lnTo>
                    <a:pt x="409575" y="536793"/>
                  </a:lnTo>
                  <a:lnTo>
                    <a:pt x="407860" y="534362"/>
                  </a:lnTo>
                  <a:lnTo>
                    <a:pt x="405202" y="532280"/>
                  </a:lnTo>
                  <a:lnTo>
                    <a:pt x="402806" y="532281"/>
                  </a:lnTo>
                  <a:lnTo>
                    <a:pt x="401906" y="536019"/>
                  </a:lnTo>
                  <a:lnTo>
                    <a:pt x="395417" y="534567"/>
                  </a:lnTo>
                  <a:lnTo>
                    <a:pt x="393654" y="535087"/>
                  </a:lnTo>
                  <a:lnTo>
                    <a:pt x="392628" y="536651"/>
                  </a:lnTo>
                  <a:lnTo>
                    <a:pt x="391861" y="538642"/>
                  </a:lnTo>
                  <a:lnTo>
                    <a:pt x="390891" y="540296"/>
                  </a:lnTo>
                  <a:lnTo>
                    <a:pt x="389775" y="541070"/>
                  </a:lnTo>
                  <a:lnTo>
                    <a:pt x="388044" y="541752"/>
                  </a:lnTo>
                  <a:lnTo>
                    <a:pt x="386202" y="542233"/>
                  </a:lnTo>
                  <a:lnTo>
                    <a:pt x="384674" y="542335"/>
                  </a:lnTo>
                  <a:lnTo>
                    <a:pt x="383315" y="543054"/>
                  </a:lnTo>
                  <a:lnTo>
                    <a:pt x="379042" y="546459"/>
                  </a:lnTo>
                  <a:lnTo>
                    <a:pt x="378111" y="547442"/>
                  </a:lnTo>
                  <a:lnTo>
                    <a:pt x="376343" y="548744"/>
                  </a:lnTo>
                  <a:lnTo>
                    <a:pt x="364395" y="551515"/>
                  </a:lnTo>
                  <a:lnTo>
                    <a:pt x="362707" y="552731"/>
                  </a:lnTo>
                  <a:lnTo>
                    <a:pt x="361293" y="554311"/>
                  </a:lnTo>
                  <a:lnTo>
                    <a:pt x="360300" y="555859"/>
                  </a:lnTo>
                  <a:lnTo>
                    <a:pt x="360243" y="556791"/>
                  </a:lnTo>
                  <a:lnTo>
                    <a:pt x="360556" y="557696"/>
                  </a:lnTo>
                  <a:lnTo>
                    <a:pt x="360482" y="558553"/>
                  </a:lnTo>
                  <a:lnTo>
                    <a:pt x="359273" y="559301"/>
                  </a:lnTo>
                  <a:lnTo>
                    <a:pt x="358328" y="559272"/>
                  </a:lnTo>
                  <a:lnTo>
                    <a:pt x="357391" y="558738"/>
                  </a:lnTo>
                  <a:lnTo>
                    <a:pt x="356557" y="557951"/>
                  </a:lnTo>
                  <a:lnTo>
                    <a:pt x="355976" y="557135"/>
                  </a:lnTo>
                  <a:lnTo>
                    <a:pt x="352979" y="558015"/>
                  </a:lnTo>
                  <a:lnTo>
                    <a:pt x="347000" y="557470"/>
                  </a:lnTo>
                  <a:lnTo>
                    <a:pt x="344607" y="558768"/>
                  </a:lnTo>
                  <a:lnTo>
                    <a:pt x="343137" y="562273"/>
                  </a:lnTo>
                  <a:lnTo>
                    <a:pt x="344924" y="563898"/>
                  </a:lnTo>
                  <a:lnTo>
                    <a:pt x="350157" y="564603"/>
                  </a:lnTo>
                  <a:lnTo>
                    <a:pt x="358954" y="567869"/>
                  </a:lnTo>
                  <a:lnTo>
                    <a:pt x="362514" y="567574"/>
                  </a:lnTo>
                  <a:lnTo>
                    <a:pt x="365076" y="566559"/>
                  </a:lnTo>
                  <a:lnTo>
                    <a:pt x="372878" y="562329"/>
                  </a:lnTo>
                  <a:lnTo>
                    <a:pt x="377731" y="565581"/>
                  </a:lnTo>
                  <a:lnTo>
                    <a:pt x="379507" y="568182"/>
                  </a:lnTo>
                  <a:lnTo>
                    <a:pt x="378438" y="571355"/>
                  </a:lnTo>
                  <a:lnTo>
                    <a:pt x="378104" y="572080"/>
                  </a:lnTo>
                  <a:lnTo>
                    <a:pt x="377982" y="573829"/>
                  </a:lnTo>
                  <a:lnTo>
                    <a:pt x="377751" y="574460"/>
                  </a:lnTo>
                  <a:lnTo>
                    <a:pt x="377079" y="574878"/>
                  </a:lnTo>
                  <a:lnTo>
                    <a:pt x="375697" y="574752"/>
                  </a:lnTo>
                  <a:lnTo>
                    <a:pt x="374896" y="575063"/>
                  </a:lnTo>
                  <a:lnTo>
                    <a:pt x="372890" y="577015"/>
                  </a:lnTo>
                  <a:lnTo>
                    <a:pt x="371781" y="578413"/>
                  </a:lnTo>
                  <a:lnTo>
                    <a:pt x="370836" y="579890"/>
                  </a:lnTo>
                  <a:lnTo>
                    <a:pt x="370404" y="582957"/>
                  </a:lnTo>
                  <a:lnTo>
                    <a:pt x="366142" y="583412"/>
                  </a:lnTo>
                  <a:lnTo>
                    <a:pt x="357957" y="582316"/>
                  </a:lnTo>
                  <a:lnTo>
                    <a:pt x="356747" y="582809"/>
                  </a:lnTo>
                  <a:lnTo>
                    <a:pt x="355870" y="583293"/>
                  </a:lnTo>
                  <a:lnTo>
                    <a:pt x="354950" y="583624"/>
                  </a:lnTo>
                  <a:lnTo>
                    <a:pt x="353644" y="583592"/>
                  </a:lnTo>
                  <a:lnTo>
                    <a:pt x="352644" y="583190"/>
                  </a:lnTo>
                  <a:lnTo>
                    <a:pt x="350457" y="581840"/>
                  </a:lnTo>
                  <a:lnTo>
                    <a:pt x="349353" y="581480"/>
                  </a:lnTo>
                  <a:lnTo>
                    <a:pt x="347042" y="581656"/>
                  </a:lnTo>
                  <a:lnTo>
                    <a:pt x="344858" y="582457"/>
                  </a:lnTo>
                  <a:lnTo>
                    <a:pt x="334759" y="588672"/>
                  </a:lnTo>
                  <a:lnTo>
                    <a:pt x="329133" y="593192"/>
                  </a:lnTo>
                  <a:lnTo>
                    <a:pt x="327990" y="593841"/>
                  </a:lnTo>
                  <a:lnTo>
                    <a:pt x="325832" y="593867"/>
                  </a:lnTo>
                  <a:lnTo>
                    <a:pt x="324476" y="594128"/>
                  </a:lnTo>
                  <a:lnTo>
                    <a:pt x="323661" y="594746"/>
                  </a:lnTo>
                  <a:lnTo>
                    <a:pt x="322070" y="596744"/>
                  </a:lnTo>
                  <a:lnTo>
                    <a:pt x="321320" y="597442"/>
                  </a:lnTo>
                  <a:lnTo>
                    <a:pt x="315984" y="598623"/>
                  </a:lnTo>
                  <a:lnTo>
                    <a:pt x="315430" y="598992"/>
                  </a:lnTo>
                  <a:lnTo>
                    <a:pt x="314204" y="600772"/>
                  </a:lnTo>
                  <a:lnTo>
                    <a:pt x="313650" y="601141"/>
                  </a:lnTo>
                  <a:lnTo>
                    <a:pt x="309045" y="601583"/>
                  </a:lnTo>
                  <a:lnTo>
                    <a:pt x="306987" y="602749"/>
                  </a:lnTo>
                  <a:lnTo>
                    <a:pt x="300943" y="608376"/>
                  </a:lnTo>
                  <a:lnTo>
                    <a:pt x="300614" y="609187"/>
                  </a:lnTo>
                  <a:lnTo>
                    <a:pt x="300756" y="610148"/>
                  </a:lnTo>
                  <a:lnTo>
                    <a:pt x="300719" y="611302"/>
                  </a:lnTo>
                  <a:lnTo>
                    <a:pt x="299772" y="612688"/>
                  </a:lnTo>
                  <a:lnTo>
                    <a:pt x="298369" y="613568"/>
                  </a:lnTo>
                  <a:lnTo>
                    <a:pt x="295724" y="613934"/>
                  </a:lnTo>
                  <a:lnTo>
                    <a:pt x="294379" y="614430"/>
                  </a:lnTo>
                  <a:lnTo>
                    <a:pt x="292886" y="616281"/>
                  </a:lnTo>
                  <a:lnTo>
                    <a:pt x="289971" y="621612"/>
                  </a:lnTo>
                  <a:lnTo>
                    <a:pt x="288248" y="622631"/>
                  </a:lnTo>
                  <a:lnTo>
                    <a:pt x="287210" y="623051"/>
                  </a:lnTo>
                  <a:lnTo>
                    <a:pt x="286075" y="624147"/>
                  </a:lnTo>
                  <a:lnTo>
                    <a:pt x="284351" y="626229"/>
                  </a:lnTo>
                  <a:lnTo>
                    <a:pt x="283214" y="627115"/>
                  </a:lnTo>
                  <a:lnTo>
                    <a:pt x="272833" y="629807"/>
                  </a:lnTo>
                  <a:lnTo>
                    <a:pt x="270756" y="629934"/>
                  </a:lnTo>
                  <a:lnTo>
                    <a:pt x="268609" y="630560"/>
                  </a:lnTo>
                  <a:lnTo>
                    <a:pt x="267176" y="632366"/>
                  </a:lnTo>
                  <a:lnTo>
                    <a:pt x="266045" y="634599"/>
                  </a:lnTo>
                  <a:lnTo>
                    <a:pt x="264522" y="636944"/>
                  </a:lnTo>
                  <a:lnTo>
                    <a:pt x="264465" y="637328"/>
                  </a:lnTo>
                  <a:lnTo>
                    <a:pt x="264391" y="637700"/>
                  </a:lnTo>
                  <a:lnTo>
                    <a:pt x="263955" y="638155"/>
                  </a:lnTo>
                  <a:lnTo>
                    <a:pt x="263494" y="638219"/>
                  </a:lnTo>
                  <a:lnTo>
                    <a:pt x="262375" y="637897"/>
                  </a:lnTo>
                  <a:lnTo>
                    <a:pt x="261897" y="637970"/>
                  </a:lnTo>
                  <a:lnTo>
                    <a:pt x="258119" y="639755"/>
                  </a:lnTo>
                  <a:lnTo>
                    <a:pt x="257059" y="640649"/>
                  </a:lnTo>
                  <a:lnTo>
                    <a:pt x="253850" y="644074"/>
                  </a:lnTo>
                  <a:lnTo>
                    <a:pt x="252011" y="645329"/>
                  </a:lnTo>
                  <a:lnTo>
                    <a:pt x="250000" y="645717"/>
                  </a:lnTo>
                  <a:lnTo>
                    <a:pt x="248143" y="644500"/>
                  </a:lnTo>
                  <a:lnTo>
                    <a:pt x="245098" y="640801"/>
                  </a:lnTo>
                  <a:lnTo>
                    <a:pt x="244024" y="639970"/>
                  </a:lnTo>
                  <a:lnTo>
                    <a:pt x="243569" y="639498"/>
                  </a:lnTo>
                  <a:lnTo>
                    <a:pt x="242697" y="637539"/>
                  </a:lnTo>
                  <a:lnTo>
                    <a:pt x="242226" y="637076"/>
                  </a:lnTo>
                  <a:lnTo>
                    <a:pt x="238609" y="635075"/>
                  </a:lnTo>
                  <a:lnTo>
                    <a:pt x="235126" y="632255"/>
                  </a:lnTo>
                  <a:lnTo>
                    <a:pt x="233329" y="631309"/>
                  </a:lnTo>
                  <a:lnTo>
                    <a:pt x="231054" y="630816"/>
                  </a:lnTo>
                  <a:lnTo>
                    <a:pt x="221626" y="630880"/>
                  </a:lnTo>
                  <a:lnTo>
                    <a:pt x="219889" y="629888"/>
                  </a:lnTo>
                  <a:lnTo>
                    <a:pt x="217996" y="627990"/>
                  </a:lnTo>
                  <a:lnTo>
                    <a:pt x="216510" y="625749"/>
                  </a:lnTo>
                  <a:lnTo>
                    <a:pt x="216007" y="623719"/>
                  </a:lnTo>
                  <a:lnTo>
                    <a:pt x="210534" y="617478"/>
                  </a:lnTo>
                  <a:lnTo>
                    <a:pt x="207015" y="614383"/>
                  </a:lnTo>
                  <a:lnTo>
                    <a:pt x="205033" y="613068"/>
                  </a:lnTo>
                  <a:lnTo>
                    <a:pt x="193913" y="609913"/>
                  </a:lnTo>
                  <a:lnTo>
                    <a:pt x="189384" y="607264"/>
                  </a:lnTo>
                  <a:lnTo>
                    <a:pt x="186532" y="606438"/>
                  </a:lnTo>
                  <a:lnTo>
                    <a:pt x="184903" y="605104"/>
                  </a:lnTo>
                  <a:lnTo>
                    <a:pt x="184324" y="604772"/>
                  </a:lnTo>
                  <a:lnTo>
                    <a:pt x="180603" y="603592"/>
                  </a:lnTo>
                  <a:lnTo>
                    <a:pt x="176258" y="597896"/>
                  </a:lnTo>
                  <a:lnTo>
                    <a:pt x="173715" y="596237"/>
                  </a:lnTo>
                  <a:lnTo>
                    <a:pt x="166146" y="588769"/>
                  </a:lnTo>
                  <a:lnTo>
                    <a:pt x="160053" y="584452"/>
                  </a:lnTo>
                  <a:lnTo>
                    <a:pt x="156625" y="581129"/>
                  </a:lnTo>
                  <a:lnTo>
                    <a:pt x="155272" y="580390"/>
                  </a:lnTo>
                  <a:lnTo>
                    <a:pt x="154664" y="579721"/>
                  </a:lnTo>
                  <a:lnTo>
                    <a:pt x="154269" y="579438"/>
                  </a:lnTo>
                  <a:lnTo>
                    <a:pt x="153302" y="579308"/>
                  </a:lnTo>
                  <a:lnTo>
                    <a:pt x="152979" y="579146"/>
                  </a:lnTo>
                  <a:lnTo>
                    <a:pt x="152064" y="576288"/>
                  </a:lnTo>
                  <a:lnTo>
                    <a:pt x="152257" y="575484"/>
                  </a:lnTo>
                  <a:lnTo>
                    <a:pt x="152059" y="574943"/>
                  </a:lnTo>
                  <a:lnTo>
                    <a:pt x="150598" y="574617"/>
                  </a:lnTo>
                  <a:lnTo>
                    <a:pt x="149615" y="575022"/>
                  </a:lnTo>
                  <a:lnTo>
                    <a:pt x="148941" y="576103"/>
                  </a:lnTo>
                  <a:lnTo>
                    <a:pt x="148462" y="577493"/>
                  </a:lnTo>
                  <a:lnTo>
                    <a:pt x="148144" y="578760"/>
                  </a:lnTo>
                  <a:lnTo>
                    <a:pt x="145914" y="577375"/>
                  </a:lnTo>
                  <a:lnTo>
                    <a:pt x="144794" y="576414"/>
                  </a:lnTo>
                  <a:lnTo>
                    <a:pt x="142812" y="573862"/>
                  </a:lnTo>
                  <a:lnTo>
                    <a:pt x="141560" y="573165"/>
                  </a:lnTo>
                  <a:lnTo>
                    <a:pt x="132979" y="572471"/>
                  </a:lnTo>
                  <a:lnTo>
                    <a:pt x="129771" y="573103"/>
                  </a:lnTo>
                  <a:lnTo>
                    <a:pt x="128297" y="575435"/>
                  </a:lnTo>
                  <a:lnTo>
                    <a:pt x="123604" y="576741"/>
                  </a:lnTo>
                  <a:lnTo>
                    <a:pt x="118717" y="575461"/>
                  </a:lnTo>
                  <a:lnTo>
                    <a:pt x="110547" y="570541"/>
                  </a:lnTo>
                  <a:lnTo>
                    <a:pt x="100621" y="561221"/>
                  </a:lnTo>
                  <a:lnTo>
                    <a:pt x="96915" y="558864"/>
                  </a:lnTo>
                  <a:lnTo>
                    <a:pt x="95770" y="558590"/>
                  </a:lnTo>
                  <a:lnTo>
                    <a:pt x="92085" y="558504"/>
                  </a:lnTo>
                  <a:lnTo>
                    <a:pt x="90948" y="558041"/>
                  </a:lnTo>
                  <a:lnTo>
                    <a:pt x="88716" y="556731"/>
                  </a:lnTo>
                  <a:lnTo>
                    <a:pt x="78431" y="554777"/>
                  </a:lnTo>
                  <a:lnTo>
                    <a:pt x="74262" y="555207"/>
                  </a:lnTo>
                  <a:lnTo>
                    <a:pt x="69121" y="556996"/>
                  </a:lnTo>
                  <a:lnTo>
                    <a:pt x="64756" y="559839"/>
                  </a:lnTo>
                  <a:lnTo>
                    <a:pt x="62991" y="563501"/>
                  </a:lnTo>
                  <a:lnTo>
                    <a:pt x="63424" y="565526"/>
                  </a:lnTo>
                  <a:lnTo>
                    <a:pt x="65263" y="568156"/>
                  </a:lnTo>
                  <a:lnTo>
                    <a:pt x="65929" y="569947"/>
                  </a:lnTo>
                  <a:lnTo>
                    <a:pt x="65971" y="571671"/>
                  </a:lnTo>
                  <a:lnTo>
                    <a:pt x="65331" y="572002"/>
                  </a:lnTo>
                  <a:lnTo>
                    <a:pt x="62670" y="571328"/>
                  </a:lnTo>
                  <a:lnTo>
                    <a:pt x="62009" y="571038"/>
                  </a:lnTo>
                  <a:lnTo>
                    <a:pt x="61395" y="570553"/>
                  </a:lnTo>
                  <a:lnTo>
                    <a:pt x="60736" y="570317"/>
                  </a:lnTo>
                  <a:lnTo>
                    <a:pt x="59949" y="570712"/>
                  </a:lnTo>
                  <a:lnTo>
                    <a:pt x="57659" y="572804"/>
                  </a:lnTo>
                  <a:lnTo>
                    <a:pt x="57063" y="573569"/>
                  </a:lnTo>
                  <a:lnTo>
                    <a:pt x="56588" y="575067"/>
                  </a:lnTo>
                  <a:lnTo>
                    <a:pt x="55815" y="576083"/>
                  </a:lnTo>
                  <a:lnTo>
                    <a:pt x="54351" y="575285"/>
                  </a:lnTo>
                  <a:lnTo>
                    <a:pt x="53495" y="573860"/>
                  </a:lnTo>
                  <a:lnTo>
                    <a:pt x="52373" y="570474"/>
                  </a:lnTo>
                  <a:lnTo>
                    <a:pt x="51346" y="568901"/>
                  </a:lnTo>
                  <a:lnTo>
                    <a:pt x="50274" y="568059"/>
                  </a:lnTo>
                  <a:lnTo>
                    <a:pt x="48937" y="567408"/>
                  </a:lnTo>
                  <a:lnTo>
                    <a:pt x="47366" y="566982"/>
                  </a:lnTo>
                  <a:lnTo>
                    <a:pt x="45597" y="566731"/>
                  </a:lnTo>
                  <a:lnTo>
                    <a:pt x="44024" y="566914"/>
                  </a:lnTo>
                  <a:lnTo>
                    <a:pt x="43496" y="567674"/>
                  </a:lnTo>
                  <a:lnTo>
                    <a:pt x="43256" y="568874"/>
                  </a:lnTo>
                  <a:lnTo>
                    <a:pt x="42509" y="570374"/>
                  </a:lnTo>
                  <a:lnTo>
                    <a:pt x="41250" y="570769"/>
                  </a:lnTo>
                  <a:lnTo>
                    <a:pt x="39705" y="570031"/>
                  </a:lnTo>
                  <a:lnTo>
                    <a:pt x="38290" y="568819"/>
                  </a:lnTo>
                  <a:lnTo>
                    <a:pt x="37470" y="567923"/>
                  </a:lnTo>
                  <a:lnTo>
                    <a:pt x="38107" y="566729"/>
                  </a:lnTo>
                  <a:lnTo>
                    <a:pt x="39842" y="564501"/>
                  </a:lnTo>
                  <a:lnTo>
                    <a:pt x="40695" y="562714"/>
                  </a:lnTo>
                  <a:lnTo>
                    <a:pt x="40945" y="561703"/>
                  </a:lnTo>
                  <a:lnTo>
                    <a:pt x="40932" y="559656"/>
                  </a:lnTo>
                  <a:lnTo>
                    <a:pt x="40377" y="557760"/>
                  </a:lnTo>
                  <a:lnTo>
                    <a:pt x="38878" y="555735"/>
                  </a:lnTo>
                  <a:lnTo>
                    <a:pt x="23802" y="539459"/>
                  </a:lnTo>
                  <a:lnTo>
                    <a:pt x="16190" y="533087"/>
                  </a:lnTo>
                  <a:lnTo>
                    <a:pt x="1867" y="524690"/>
                  </a:lnTo>
                  <a:lnTo>
                    <a:pt x="235" y="523323"/>
                  </a:lnTo>
                  <a:lnTo>
                    <a:pt x="0" y="523213"/>
                  </a:lnTo>
                  <a:lnTo>
                    <a:pt x="4930" y="459716"/>
                  </a:lnTo>
                  <a:lnTo>
                    <a:pt x="9857" y="395585"/>
                  </a:lnTo>
                  <a:lnTo>
                    <a:pt x="14734" y="331439"/>
                  </a:lnTo>
                  <a:lnTo>
                    <a:pt x="19567" y="267259"/>
                  </a:lnTo>
                  <a:lnTo>
                    <a:pt x="24355" y="203053"/>
                  </a:lnTo>
                  <a:lnTo>
                    <a:pt x="29083" y="138827"/>
                  </a:lnTo>
                  <a:lnTo>
                    <a:pt x="33763" y="74564"/>
                  </a:lnTo>
                  <a:lnTo>
                    <a:pt x="38392" y="10285"/>
                  </a:lnTo>
                  <a:close/>
                </a:path>
              </a:pathLst>
            </a:custGeom>
            <a:solidFill>
              <a:schemeClr val="bg2"/>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3" name="Freeform 52">
              <a:extLst>
                <a:ext uri="{FF2B5EF4-FFF2-40B4-BE49-F238E27FC236}">
                  <a16:creationId xmlns:a16="http://schemas.microsoft.com/office/drawing/2014/main" id="{2BC8B3AE-7AC9-961F-B3D6-9AD3B9C50444}"/>
                </a:ext>
              </a:extLst>
            </p:cNvPr>
            <p:cNvSpPr>
              <a:spLocks noChangeAspect="1"/>
            </p:cNvSpPr>
            <p:nvPr>
              <p:custDataLst>
                <p:tags r:id="rId8"/>
              </p:custDataLst>
            </p:nvPr>
          </p:nvSpPr>
          <p:spPr>
            <a:xfrm>
              <a:off x="5129236" y="1700212"/>
              <a:ext cx="1783468" cy="2676241"/>
            </a:xfrm>
            <a:custGeom>
              <a:avLst/>
              <a:gdLst/>
              <a:ahLst/>
              <a:cxnLst/>
              <a:rect l="l" t="t" r="r" b="b"/>
              <a:pathLst>
                <a:path w="1783468" h="2676241">
                  <a:moveTo>
                    <a:pt x="1743354" y="2481995"/>
                  </a:moveTo>
                  <a:lnTo>
                    <a:pt x="1745079" y="2482750"/>
                  </a:lnTo>
                  <a:lnTo>
                    <a:pt x="1746087" y="2484012"/>
                  </a:lnTo>
                  <a:lnTo>
                    <a:pt x="1746812" y="2485359"/>
                  </a:lnTo>
                  <a:lnTo>
                    <a:pt x="1747788" y="2486412"/>
                  </a:lnTo>
                  <a:lnTo>
                    <a:pt x="1749281" y="2486979"/>
                  </a:lnTo>
                  <a:lnTo>
                    <a:pt x="1754656" y="2487535"/>
                  </a:lnTo>
                  <a:lnTo>
                    <a:pt x="1751429" y="2492360"/>
                  </a:lnTo>
                  <a:lnTo>
                    <a:pt x="1748301" y="2498258"/>
                  </a:lnTo>
                  <a:lnTo>
                    <a:pt x="1737890" y="2525241"/>
                  </a:lnTo>
                  <a:lnTo>
                    <a:pt x="1737263" y="2525440"/>
                  </a:lnTo>
                  <a:lnTo>
                    <a:pt x="1735577" y="2525165"/>
                  </a:lnTo>
                  <a:lnTo>
                    <a:pt x="1733996" y="2525165"/>
                  </a:lnTo>
                  <a:lnTo>
                    <a:pt x="1732781" y="2525312"/>
                  </a:lnTo>
                  <a:lnTo>
                    <a:pt x="1731923" y="2524989"/>
                  </a:lnTo>
                  <a:lnTo>
                    <a:pt x="1731102" y="2521624"/>
                  </a:lnTo>
                  <a:lnTo>
                    <a:pt x="1731495" y="2519825"/>
                  </a:lnTo>
                  <a:lnTo>
                    <a:pt x="1732756" y="2516078"/>
                  </a:lnTo>
                  <a:lnTo>
                    <a:pt x="1733060" y="2515686"/>
                  </a:lnTo>
                  <a:lnTo>
                    <a:pt x="1733670" y="2515258"/>
                  </a:lnTo>
                  <a:lnTo>
                    <a:pt x="1734301" y="2514639"/>
                  </a:lnTo>
                  <a:lnTo>
                    <a:pt x="1734694" y="2513648"/>
                  </a:lnTo>
                  <a:lnTo>
                    <a:pt x="1734678" y="2512482"/>
                  </a:lnTo>
                  <a:lnTo>
                    <a:pt x="1733950" y="2510597"/>
                  </a:lnTo>
                  <a:lnTo>
                    <a:pt x="1733832" y="2509436"/>
                  </a:lnTo>
                  <a:lnTo>
                    <a:pt x="1734287" y="2507658"/>
                  </a:lnTo>
                  <a:lnTo>
                    <a:pt x="1736008" y="2503932"/>
                  </a:lnTo>
                  <a:lnTo>
                    <a:pt x="1736555" y="2502158"/>
                  </a:lnTo>
                  <a:lnTo>
                    <a:pt x="1736664" y="2500044"/>
                  </a:lnTo>
                  <a:lnTo>
                    <a:pt x="1736193" y="2494830"/>
                  </a:lnTo>
                  <a:lnTo>
                    <a:pt x="1737010" y="2492993"/>
                  </a:lnTo>
                  <a:lnTo>
                    <a:pt x="1740023" y="2489810"/>
                  </a:lnTo>
                  <a:lnTo>
                    <a:pt x="1741202" y="2488053"/>
                  </a:lnTo>
                  <a:lnTo>
                    <a:pt x="1741839" y="2484279"/>
                  </a:lnTo>
                  <a:lnTo>
                    <a:pt x="1742309" y="2482579"/>
                  </a:lnTo>
                  <a:close/>
                  <a:moveTo>
                    <a:pt x="1752024" y="2434404"/>
                  </a:moveTo>
                  <a:lnTo>
                    <a:pt x="1753227" y="2435074"/>
                  </a:lnTo>
                  <a:lnTo>
                    <a:pt x="1753590" y="2437308"/>
                  </a:lnTo>
                  <a:lnTo>
                    <a:pt x="1752785" y="2440235"/>
                  </a:lnTo>
                  <a:lnTo>
                    <a:pt x="1745789" y="2455016"/>
                  </a:lnTo>
                  <a:lnTo>
                    <a:pt x="1744065" y="2460346"/>
                  </a:lnTo>
                  <a:lnTo>
                    <a:pt x="1743071" y="2466592"/>
                  </a:lnTo>
                  <a:lnTo>
                    <a:pt x="1743144" y="2468176"/>
                  </a:lnTo>
                  <a:lnTo>
                    <a:pt x="1743624" y="2471636"/>
                  </a:lnTo>
                  <a:lnTo>
                    <a:pt x="1743557" y="2473445"/>
                  </a:lnTo>
                  <a:lnTo>
                    <a:pt x="1743157" y="2475577"/>
                  </a:lnTo>
                  <a:lnTo>
                    <a:pt x="1742565" y="2477516"/>
                  </a:lnTo>
                  <a:lnTo>
                    <a:pt x="1741796" y="2477886"/>
                  </a:lnTo>
                  <a:lnTo>
                    <a:pt x="1740892" y="2475273"/>
                  </a:lnTo>
                  <a:lnTo>
                    <a:pt x="1741314" y="2473113"/>
                  </a:lnTo>
                  <a:lnTo>
                    <a:pt x="1741269" y="2469444"/>
                  </a:lnTo>
                  <a:lnTo>
                    <a:pt x="1740786" y="2465941"/>
                  </a:lnTo>
                  <a:lnTo>
                    <a:pt x="1739896" y="2464268"/>
                  </a:lnTo>
                  <a:lnTo>
                    <a:pt x="1738879" y="2462811"/>
                  </a:lnTo>
                  <a:lnTo>
                    <a:pt x="1738556" y="2459808"/>
                  </a:lnTo>
                  <a:lnTo>
                    <a:pt x="1739202" y="2451687"/>
                  </a:lnTo>
                  <a:lnTo>
                    <a:pt x="1741142" y="2443980"/>
                  </a:lnTo>
                  <a:lnTo>
                    <a:pt x="1741153" y="2441042"/>
                  </a:lnTo>
                  <a:lnTo>
                    <a:pt x="1740839" y="2439075"/>
                  </a:lnTo>
                  <a:lnTo>
                    <a:pt x="1741352" y="2437737"/>
                  </a:lnTo>
                  <a:lnTo>
                    <a:pt x="1743879" y="2436670"/>
                  </a:lnTo>
                  <a:lnTo>
                    <a:pt x="1747893" y="2436491"/>
                  </a:lnTo>
                  <a:lnTo>
                    <a:pt x="1750597" y="2434905"/>
                  </a:lnTo>
                  <a:close/>
                  <a:moveTo>
                    <a:pt x="1731564" y="2200134"/>
                  </a:moveTo>
                  <a:lnTo>
                    <a:pt x="1734464" y="2205122"/>
                  </a:lnTo>
                  <a:lnTo>
                    <a:pt x="1735453" y="2208416"/>
                  </a:lnTo>
                  <a:lnTo>
                    <a:pt x="1733827" y="2209581"/>
                  </a:lnTo>
                  <a:lnTo>
                    <a:pt x="1731146" y="2203960"/>
                  </a:lnTo>
                  <a:lnTo>
                    <a:pt x="1730392" y="2201124"/>
                  </a:lnTo>
                  <a:close/>
                  <a:moveTo>
                    <a:pt x="1779048" y="2131457"/>
                  </a:moveTo>
                  <a:lnTo>
                    <a:pt x="1778780" y="2137093"/>
                  </a:lnTo>
                  <a:lnTo>
                    <a:pt x="1775869" y="2152767"/>
                  </a:lnTo>
                  <a:lnTo>
                    <a:pt x="1775938" y="2155166"/>
                  </a:lnTo>
                  <a:lnTo>
                    <a:pt x="1776896" y="2162298"/>
                  </a:lnTo>
                  <a:lnTo>
                    <a:pt x="1777776" y="2163911"/>
                  </a:lnTo>
                  <a:lnTo>
                    <a:pt x="1778742" y="2164827"/>
                  </a:lnTo>
                  <a:lnTo>
                    <a:pt x="1782459" y="2169332"/>
                  </a:lnTo>
                  <a:lnTo>
                    <a:pt x="1783468" y="2171213"/>
                  </a:lnTo>
                  <a:lnTo>
                    <a:pt x="1783433" y="2174220"/>
                  </a:lnTo>
                  <a:lnTo>
                    <a:pt x="1782196" y="2176369"/>
                  </a:lnTo>
                  <a:lnTo>
                    <a:pt x="1780644" y="2178210"/>
                  </a:lnTo>
                  <a:lnTo>
                    <a:pt x="1779727" y="2180131"/>
                  </a:lnTo>
                  <a:lnTo>
                    <a:pt x="1778870" y="2182727"/>
                  </a:lnTo>
                  <a:lnTo>
                    <a:pt x="1766585" y="2203770"/>
                  </a:lnTo>
                  <a:lnTo>
                    <a:pt x="1750384" y="2228651"/>
                  </a:lnTo>
                  <a:lnTo>
                    <a:pt x="1737662" y="2253427"/>
                  </a:lnTo>
                  <a:lnTo>
                    <a:pt x="1737412" y="2256764"/>
                  </a:lnTo>
                  <a:lnTo>
                    <a:pt x="1738633" y="2260990"/>
                  </a:lnTo>
                  <a:lnTo>
                    <a:pt x="1737719" y="2265588"/>
                  </a:lnTo>
                  <a:lnTo>
                    <a:pt x="1735265" y="2269052"/>
                  </a:lnTo>
                  <a:lnTo>
                    <a:pt x="1731897" y="2269877"/>
                  </a:lnTo>
                  <a:lnTo>
                    <a:pt x="1728309" y="2263615"/>
                  </a:lnTo>
                  <a:lnTo>
                    <a:pt x="1726884" y="2260037"/>
                  </a:lnTo>
                  <a:lnTo>
                    <a:pt x="1726976" y="2257868"/>
                  </a:lnTo>
                  <a:lnTo>
                    <a:pt x="1727900" y="2255497"/>
                  </a:lnTo>
                  <a:lnTo>
                    <a:pt x="1726777" y="2249075"/>
                  </a:lnTo>
                  <a:lnTo>
                    <a:pt x="1727544" y="2245733"/>
                  </a:lnTo>
                  <a:lnTo>
                    <a:pt x="1724489" y="2244223"/>
                  </a:lnTo>
                  <a:lnTo>
                    <a:pt x="1723688" y="2240293"/>
                  </a:lnTo>
                  <a:lnTo>
                    <a:pt x="1724505" y="2236357"/>
                  </a:lnTo>
                  <a:lnTo>
                    <a:pt x="1726396" y="2234738"/>
                  </a:lnTo>
                  <a:lnTo>
                    <a:pt x="1729304" y="2233526"/>
                  </a:lnTo>
                  <a:lnTo>
                    <a:pt x="1730817" y="2229881"/>
                  </a:lnTo>
                  <a:lnTo>
                    <a:pt x="1732760" y="2222036"/>
                  </a:lnTo>
                  <a:lnTo>
                    <a:pt x="1733889" y="2220578"/>
                  </a:lnTo>
                  <a:lnTo>
                    <a:pt x="1735133" y="2219675"/>
                  </a:lnTo>
                  <a:lnTo>
                    <a:pt x="1736332" y="2219003"/>
                  </a:lnTo>
                  <a:lnTo>
                    <a:pt x="1737300" y="2218230"/>
                  </a:lnTo>
                  <a:lnTo>
                    <a:pt x="1739682" y="2214184"/>
                  </a:lnTo>
                  <a:lnTo>
                    <a:pt x="1740844" y="2212882"/>
                  </a:lnTo>
                  <a:lnTo>
                    <a:pt x="1742506" y="2209691"/>
                  </a:lnTo>
                  <a:lnTo>
                    <a:pt x="1742178" y="2202264"/>
                  </a:lnTo>
                  <a:lnTo>
                    <a:pt x="1744102" y="2199296"/>
                  </a:lnTo>
                  <a:lnTo>
                    <a:pt x="1743568" y="2197729"/>
                  </a:lnTo>
                  <a:lnTo>
                    <a:pt x="1742749" y="2197106"/>
                  </a:lnTo>
                  <a:lnTo>
                    <a:pt x="1741745" y="2196777"/>
                  </a:lnTo>
                  <a:lnTo>
                    <a:pt x="1739224" y="2195222"/>
                  </a:lnTo>
                  <a:lnTo>
                    <a:pt x="1738558" y="2195108"/>
                  </a:lnTo>
                  <a:lnTo>
                    <a:pt x="1738414" y="2194860"/>
                  </a:lnTo>
                  <a:lnTo>
                    <a:pt x="1738609" y="2193557"/>
                  </a:lnTo>
                  <a:lnTo>
                    <a:pt x="1739654" y="2191957"/>
                  </a:lnTo>
                  <a:lnTo>
                    <a:pt x="1741875" y="2190369"/>
                  </a:lnTo>
                  <a:lnTo>
                    <a:pt x="1755713" y="2183375"/>
                  </a:lnTo>
                  <a:lnTo>
                    <a:pt x="1759738" y="2180480"/>
                  </a:lnTo>
                  <a:lnTo>
                    <a:pt x="1763386" y="2177064"/>
                  </a:lnTo>
                  <a:lnTo>
                    <a:pt x="1766302" y="2173587"/>
                  </a:lnTo>
                  <a:lnTo>
                    <a:pt x="1768840" y="2169459"/>
                  </a:lnTo>
                  <a:lnTo>
                    <a:pt x="1770344" y="2164620"/>
                  </a:lnTo>
                  <a:lnTo>
                    <a:pt x="1770051" y="2159078"/>
                  </a:lnTo>
                  <a:lnTo>
                    <a:pt x="1768692" y="2154670"/>
                  </a:lnTo>
                  <a:lnTo>
                    <a:pt x="1766250" y="2148898"/>
                  </a:lnTo>
                  <a:lnTo>
                    <a:pt x="1763266" y="2144688"/>
                  </a:lnTo>
                  <a:lnTo>
                    <a:pt x="1760201" y="2144821"/>
                  </a:lnTo>
                  <a:lnTo>
                    <a:pt x="1768185" y="2137040"/>
                  </a:lnTo>
                  <a:lnTo>
                    <a:pt x="1769340" y="2136759"/>
                  </a:lnTo>
                  <a:lnTo>
                    <a:pt x="1773036" y="2134200"/>
                  </a:lnTo>
                  <a:lnTo>
                    <a:pt x="1777920" y="2132118"/>
                  </a:lnTo>
                  <a:close/>
                  <a:moveTo>
                    <a:pt x="1571763" y="1976258"/>
                  </a:moveTo>
                  <a:lnTo>
                    <a:pt x="1572466" y="1976517"/>
                  </a:lnTo>
                  <a:lnTo>
                    <a:pt x="1572547" y="1980606"/>
                  </a:lnTo>
                  <a:lnTo>
                    <a:pt x="1573129" y="1982539"/>
                  </a:lnTo>
                  <a:lnTo>
                    <a:pt x="1575100" y="1985942"/>
                  </a:lnTo>
                  <a:lnTo>
                    <a:pt x="1576007" y="1988681"/>
                  </a:lnTo>
                  <a:lnTo>
                    <a:pt x="1576205" y="1991909"/>
                  </a:lnTo>
                  <a:lnTo>
                    <a:pt x="1575337" y="1993778"/>
                  </a:lnTo>
                  <a:lnTo>
                    <a:pt x="1573105" y="1992436"/>
                  </a:lnTo>
                  <a:lnTo>
                    <a:pt x="1573163" y="1989298"/>
                  </a:lnTo>
                  <a:lnTo>
                    <a:pt x="1572548" y="1987189"/>
                  </a:lnTo>
                  <a:lnTo>
                    <a:pt x="1570334" y="1982993"/>
                  </a:lnTo>
                  <a:lnTo>
                    <a:pt x="1570160" y="1978891"/>
                  </a:lnTo>
                  <a:lnTo>
                    <a:pt x="1570035" y="1978456"/>
                  </a:lnTo>
                  <a:lnTo>
                    <a:pt x="1570840" y="1977060"/>
                  </a:lnTo>
                  <a:close/>
                  <a:moveTo>
                    <a:pt x="1541380" y="1931862"/>
                  </a:moveTo>
                  <a:lnTo>
                    <a:pt x="1542364" y="1932831"/>
                  </a:lnTo>
                  <a:lnTo>
                    <a:pt x="1543103" y="1933286"/>
                  </a:lnTo>
                  <a:lnTo>
                    <a:pt x="1544135" y="1933203"/>
                  </a:lnTo>
                  <a:lnTo>
                    <a:pt x="1545299" y="1932978"/>
                  </a:lnTo>
                  <a:lnTo>
                    <a:pt x="1546425" y="1932908"/>
                  </a:lnTo>
                  <a:lnTo>
                    <a:pt x="1547140" y="1933477"/>
                  </a:lnTo>
                  <a:lnTo>
                    <a:pt x="1547136" y="1934568"/>
                  </a:lnTo>
                  <a:lnTo>
                    <a:pt x="1546955" y="1935762"/>
                  </a:lnTo>
                  <a:lnTo>
                    <a:pt x="1547165" y="1936604"/>
                  </a:lnTo>
                  <a:lnTo>
                    <a:pt x="1549135" y="1937581"/>
                  </a:lnTo>
                  <a:lnTo>
                    <a:pt x="1553949" y="1939295"/>
                  </a:lnTo>
                  <a:lnTo>
                    <a:pt x="1554761" y="1940830"/>
                  </a:lnTo>
                  <a:lnTo>
                    <a:pt x="1555867" y="1941656"/>
                  </a:lnTo>
                  <a:lnTo>
                    <a:pt x="1558078" y="1942412"/>
                  </a:lnTo>
                  <a:lnTo>
                    <a:pt x="1559273" y="1943444"/>
                  </a:lnTo>
                  <a:lnTo>
                    <a:pt x="1557347" y="1945178"/>
                  </a:lnTo>
                  <a:lnTo>
                    <a:pt x="1559365" y="1946089"/>
                  </a:lnTo>
                  <a:lnTo>
                    <a:pt x="1561398" y="1944638"/>
                  </a:lnTo>
                  <a:lnTo>
                    <a:pt x="1563370" y="1942398"/>
                  </a:lnTo>
                  <a:lnTo>
                    <a:pt x="1565226" y="1940987"/>
                  </a:lnTo>
                  <a:lnTo>
                    <a:pt x="1564731" y="1944524"/>
                  </a:lnTo>
                  <a:lnTo>
                    <a:pt x="1562617" y="1950167"/>
                  </a:lnTo>
                  <a:lnTo>
                    <a:pt x="1562074" y="1953023"/>
                  </a:lnTo>
                  <a:lnTo>
                    <a:pt x="1562111" y="1956152"/>
                  </a:lnTo>
                  <a:lnTo>
                    <a:pt x="1562641" y="1959778"/>
                  </a:lnTo>
                  <a:lnTo>
                    <a:pt x="1563822" y="1962895"/>
                  </a:lnTo>
                  <a:lnTo>
                    <a:pt x="1565827" y="1964395"/>
                  </a:lnTo>
                  <a:lnTo>
                    <a:pt x="1567686" y="1966346"/>
                  </a:lnTo>
                  <a:lnTo>
                    <a:pt x="1568185" y="1970117"/>
                  </a:lnTo>
                  <a:lnTo>
                    <a:pt x="1567984" y="1973792"/>
                  </a:lnTo>
                  <a:lnTo>
                    <a:pt x="1567666" y="1975428"/>
                  </a:lnTo>
                  <a:lnTo>
                    <a:pt x="1566873" y="1975541"/>
                  </a:lnTo>
                  <a:lnTo>
                    <a:pt x="1566313" y="1975998"/>
                  </a:lnTo>
                  <a:lnTo>
                    <a:pt x="1565557" y="1976931"/>
                  </a:lnTo>
                  <a:lnTo>
                    <a:pt x="1565017" y="1977401"/>
                  </a:lnTo>
                  <a:lnTo>
                    <a:pt x="1564799" y="1977755"/>
                  </a:lnTo>
                  <a:lnTo>
                    <a:pt x="1564482" y="1978117"/>
                  </a:lnTo>
                  <a:lnTo>
                    <a:pt x="1563584" y="1978527"/>
                  </a:lnTo>
                  <a:lnTo>
                    <a:pt x="1563241" y="1978351"/>
                  </a:lnTo>
                  <a:lnTo>
                    <a:pt x="1559322" y="1978082"/>
                  </a:lnTo>
                  <a:lnTo>
                    <a:pt x="1558360" y="1978237"/>
                  </a:lnTo>
                  <a:lnTo>
                    <a:pt x="1557461" y="1977930"/>
                  </a:lnTo>
                  <a:lnTo>
                    <a:pt x="1556600" y="1976579"/>
                  </a:lnTo>
                  <a:lnTo>
                    <a:pt x="1555580" y="1974523"/>
                  </a:lnTo>
                  <a:lnTo>
                    <a:pt x="1554185" y="1972842"/>
                  </a:lnTo>
                  <a:lnTo>
                    <a:pt x="1553062" y="1970985"/>
                  </a:lnTo>
                  <a:lnTo>
                    <a:pt x="1552537" y="1966140"/>
                  </a:lnTo>
                  <a:lnTo>
                    <a:pt x="1551465" y="1963574"/>
                  </a:lnTo>
                  <a:lnTo>
                    <a:pt x="1547371" y="1956804"/>
                  </a:lnTo>
                  <a:lnTo>
                    <a:pt x="1544633" y="1953880"/>
                  </a:lnTo>
                  <a:lnTo>
                    <a:pt x="1543533" y="1952338"/>
                  </a:lnTo>
                  <a:lnTo>
                    <a:pt x="1542267" y="1949618"/>
                  </a:lnTo>
                  <a:lnTo>
                    <a:pt x="1539131" y="1943522"/>
                  </a:lnTo>
                  <a:lnTo>
                    <a:pt x="1536912" y="1939416"/>
                  </a:lnTo>
                  <a:lnTo>
                    <a:pt x="1535109" y="1936635"/>
                  </a:lnTo>
                  <a:lnTo>
                    <a:pt x="1539557" y="1935549"/>
                  </a:lnTo>
                  <a:lnTo>
                    <a:pt x="1540375" y="1934984"/>
                  </a:lnTo>
                  <a:lnTo>
                    <a:pt x="1540501" y="1933987"/>
                  </a:lnTo>
                  <a:lnTo>
                    <a:pt x="1540149" y="1932840"/>
                  </a:lnTo>
                  <a:close/>
                  <a:moveTo>
                    <a:pt x="1407694" y="1769263"/>
                  </a:moveTo>
                  <a:lnTo>
                    <a:pt x="1408822" y="1770428"/>
                  </a:lnTo>
                  <a:lnTo>
                    <a:pt x="1410854" y="1773019"/>
                  </a:lnTo>
                  <a:lnTo>
                    <a:pt x="1409570" y="1773390"/>
                  </a:lnTo>
                  <a:lnTo>
                    <a:pt x="1409206" y="1774367"/>
                  </a:lnTo>
                  <a:lnTo>
                    <a:pt x="1409130" y="1775711"/>
                  </a:lnTo>
                  <a:lnTo>
                    <a:pt x="1408665" y="1777220"/>
                  </a:lnTo>
                  <a:lnTo>
                    <a:pt x="1405794" y="1780697"/>
                  </a:lnTo>
                  <a:lnTo>
                    <a:pt x="1404864" y="1782115"/>
                  </a:lnTo>
                  <a:lnTo>
                    <a:pt x="1403684" y="1780581"/>
                  </a:lnTo>
                  <a:lnTo>
                    <a:pt x="1403375" y="1780052"/>
                  </a:lnTo>
                  <a:lnTo>
                    <a:pt x="1404150" y="1778795"/>
                  </a:lnTo>
                  <a:lnTo>
                    <a:pt x="1404604" y="1777445"/>
                  </a:lnTo>
                  <a:lnTo>
                    <a:pt x="1404603" y="1776112"/>
                  </a:lnTo>
                  <a:lnTo>
                    <a:pt x="1403972" y="1774839"/>
                  </a:lnTo>
                  <a:lnTo>
                    <a:pt x="1404929" y="1773521"/>
                  </a:lnTo>
                  <a:lnTo>
                    <a:pt x="1405914" y="1770575"/>
                  </a:lnTo>
                  <a:lnTo>
                    <a:pt x="1406688" y="1769329"/>
                  </a:lnTo>
                  <a:close/>
                  <a:moveTo>
                    <a:pt x="1498382" y="1764530"/>
                  </a:moveTo>
                  <a:lnTo>
                    <a:pt x="1499830" y="1765083"/>
                  </a:lnTo>
                  <a:lnTo>
                    <a:pt x="1500518" y="1766156"/>
                  </a:lnTo>
                  <a:lnTo>
                    <a:pt x="1500900" y="1767509"/>
                  </a:lnTo>
                  <a:lnTo>
                    <a:pt x="1501526" y="1768925"/>
                  </a:lnTo>
                  <a:lnTo>
                    <a:pt x="1501832" y="1770119"/>
                  </a:lnTo>
                  <a:lnTo>
                    <a:pt x="1501816" y="1771462"/>
                  </a:lnTo>
                  <a:lnTo>
                    <a:pt x="1501945" y="1772578"/>
                  </a:lnTo>
                  <a:lnTo>
                    <a:pt x="1502692" y="1773147"/>
                  </a:lnTo>
                  <a:lnTo>
                    <a:pt x="1503557" y="1773538"/>
                  </a:lnTo>
                  <a:lnTo>
                    <a:pt x="1504447" y="1774296"/>
                  </a:lnTo>
                  <a:lnTo>
                    <a:pt x="1505060" y="1775253"/>
                  </a:lnTo>
                  <a:lnTo>
                    <a:pt x="1505213" y="1776170"/>
                  </a:lnTo>
                  <a:lnTo>
                    <a:pt x="1504466" y="1777449"/>
                  </a:lnTo>
                  <a:lnTo>
                    <a:pt x="1503283" y="1778093"/>
                  </a:lnTo>
                  <a:lnTo>
                    <a:pt x="1502153" y="1778456"/>
                  </a:lnTo>
                  <a:lnTo>
                    <a:pt x="1501633" y="1778836"/>
                  </a:lnTo>
                  <a:lnTo>
                    <a:pt x="1501261" y="1779908"/>
                  </a:lnTo>
                  <a:lnTo>
                    <a:pt x="1500565" y="1780702"/>
                  </a:lnTo>
                  <a:lnTo>
                    <a:pt x="1499707" y="1781304"/>
                  </a:lnTo>
                  <a:lnTo>
                    <a:pt x="1498845" y="1781693"/>
                  </a:lnTo>
                  <a:lnTo>
                    <a:pt x="1496682" y="1782261"/>
                  </a:lnTo>
                  <a:lnTo>
                    <a:pt x="1495234" y="1781302"/>
                  </a:lnTo>
                  <a:lnTo>
                    <a:pt x="1495091" y="1779576"/>
                  </a:lnTo>
                  <a:lnTo>
                    <a:pt x="1496804" y="1777751"/>
                  </a:lnTo>
                  <a:lnTo>
                    <a:pt x="1495145" y="1776038"/>
                  </a:lnTo>
                  <a:lnTo>
                    <a:pt x="1494607" y="1775669"/>
                  </a:lnTo>
                  <a:lnTo>
                    <a:pt x="1494132" y="1776076"/>
                  </a:lnTo>
                  <a:lnTo>
                    <a:pt x="1493916" y="1776176"/>
                  </a:lnTo>
                  <a:lnTo>
                    <a:pt x="1493630" y="1776213"/>
                  </a:lnTo>
                  <a:lnTo>
                    <a:pt x="1492897" y="1776426"/>
                  </a:lnTo>
                  <a:lnTo>
                    <a:pt x="1494182" y="1774438"/>
                  </a:lnTo>
                  <a:lnTo>
                    <a:pt x="1496358" y="1772216"/>
                  </a:lnTo>
                  <a:lnTo>
                    <a:pt x="1497960" y="1769865"/>
                  </a:lnTo>
                  <a:lnTo>
                    <a:pt x="1497617" y="1767514"/>
                  </a:lnTo>
                  <a:lnTo>
                    <a:pt x="1496804" y="1766372"/>
                  </a:lnTo>
                  <a:lnTo>
                    <a:pt x="1496376" y="1765312"/>
                  </a:lnTo>
                  <a:lnTo>
                    <a:pt x="1496760" y="1764615"/>
                  </a:lnTo>
                  <a:close/>
                  <a:moveTo>
                    <a:pt x="1433304" y="1733574"/>
                  </a:moveTo>
                  <a:lnTo>
                    <a:pt x="1432083" y="1737769"/>
                  </a:lnTo>
                  <a:lnTo>
                    <a:pt x="1431838" y="1739241"/>
                  </a:lnTo>
                  <a:lnTo>
                    <a:pt x="1431994" y="1741191"/>
                  </a:lnTo>
                  <a:lnTo>
                    <a:pt x="1433369" y="1743946"/>
                  </a:lnTo>
                  <a:lnTo>
                    <a:pt x="1433523" y="1745724"/>
                  </a:lnTo>
                  <a:lnTo>
                    <a:pt x="1432931" y="1749008"/>
                  </a:lnTo>
                  <a:lnTo>
                    <a:pt x="1431690" y="1752859"/>
                  </a:lnTo>
                  <a:lnTo>
                    <a:pt x="1429797" y="1755988"/>
                  </a:lnTo>
                  <a:lnTo>
                    <a:pt x="1427268" y="1757032"/>
                  </a:lnTo>
                  <a:lnTo>
                    <a:pt x="1426086" y="1755987"/>
                  </a:lnTo>
                  <a:lnTo>
                    <a:pt x="1426178" y="1755029"/>
                  </a:lnTo>
                  <a:lnTo>
                    <a:pt x="1426768" y="1753952"/>
                  </a:lnTo>
                  <a:lnTo>
                    <a:pt x="1427046" y="1752548"/>
                  </a:lnTo>
                  <a:lnTo>
                    <a:pt x="1426742" y="1751646"/>
                  </a:lnTo>
                  <a:lnTo>
                    <a:pt x="1426231" y="1751016"/>
                  </a:lnTo>
                  <a:lnTo>
                    <a:pt x="1425837" y="1750134"/>
                  </a:lnTo>
                  <a:lnTo>
                    <a:pt x="1425812" y="1748404"/>
                  </a:lnTo>
                  <a:lnTo>
                    <a:pt x="1426272" y="1745829"/>
                  </a:lnTo>
                  <a:lnTo>
                    <a:pt x="1427169" y="1742840"/>
                  </a:lnTo>
                  <a:lnTo>
                    <a:pt x="1428524" y="1740175"/>
                  </a:lnTo>
                  <a:lnTo>
                    <a:pt x="1430283" y="1738565"/>
                  </a:lnTo>
                  <a:lnTo>
                    <a:pt x="1429680" y="1737209"/>
                  </a:lnTo>
                  <a:lnTo>
                    <a:pt x="1430318" y="1735712"/>
                  </a:lnTo>
                  <a:lnTo>
                    <a:pt x="1431697" y="1734372"/>
                  </a:lnTo>
                  <a:close/>
                  <a:moveTo>
                    <a:pt x="1491327" y="1699715"/>
                  </a:moveTo>
                  <a:lnTo>
                    <a:pt x="1489902" y="1701652"/>
                  </a:lnTo>
                  <a:lnTo>
                    <a:pt x="1488789" y="1703834"/>
                  </a:lnTo>
                  <a:lnTo>
                    <a:pt x="1487568" y="1705126"/>
                  </a:lnTo>
                  <a:lnTo>
                    <a:pt x="1485800" y="1704512"/>
                  </a:lnTo>
                  <a:lnTo>
                    <a:pt x="1482085" y="1701269"/>
                  </a:lnTo>
                  <a:lnTo>
                    <a:pt x="1482187" y="1700386"/>
                  </a:lnTo>
                  <a:lnTo>
                    <a:pt x="1485179" y="1699877"/>
                  </a:lnTo>
                  <a:lnTo>
                    <a:pt x="1486575" y="1700111"/>
                  </a:lnTo>
                  <a:lnTo>
                    <a:pt x="1487831" y="1701117"/>
                  </a:lnTo>
                  <a:close/>
                  <a:moveTo>
                    <a:pt x="1478381" y="1684523"/>
                  </a:moveTo>
                  <a:lnTo>
                    <a:pt x="1479033" y="1684607"/>
                  </a:lnTo>
                  <a:lnTo>
                    <a:pt x="1480426" y="1686728"/>
                  </a:lnTo>
                  <a:lnTo>
                    <a:pt x="1483004" y="1688384"/>
                  </a:lnTo>
                  <a:lnTo>
                    <a:pt x="1484833" y="1690092"/>
                  </a:lnTo>
                  <a:lnTo>
                    <a:pt x="1483924" y="1692482"/>
                  </a:lnTo>
                  <a:lnTo>
                    <a:pt x="1483726" y="1692168"/>
                  </a:lnTo>
                  <a:lnTo>
                    <a:pt x="1483688" y="1691993"/>
                  </a:lnTo>
                  <a:lnTo>
                    <a:pt x="1483592" y="1691809"/>
                  </a:lnTo>
                  <a:lnTo>
                    <a:pt x="1483219" y="1691495"/>
                  </a:lnTo>
                  <a:lnTo>
                    <a:pt x="1482767" y="1692620"/>
                  </a:lnTo>
                  <a:lnTo>
                    <a:pt x="1482201" y="1692963"/>
                  </a:lnTo>
                  <a:lnTo>
                    <a:pt x="1481542" y="1692750"/>
                  </a:lnTo>
                  <a:lnTo>
                    <a:pt x="1480697" y="1692065"/>
                  </a:lnTo>
                  <a:lnTo>
                    <a:pt x="1479887" y="1690883"/>
                  </a:lnTo>
                  <a:lnTo>
                    <a:pt x="1479057" y="1690477"/>
                  </a:lnTo>
                  <a:lnTo>
                    <a:pt x="1478250" y="1690725"/>
                  </a:lnTo>
                  <a:lnTo>
                    <a:pt x="1477557" y="1691660"/>
                  </a:lnTo>
                  <a:lnTo>
                    <a:pt x="1477189" y="1690535"/>
                  </a:lnTo>
                  <a:lnTo>
                    <a:pt x="1477296" y="1689610"/>
                  </a:lnTo>
                  <a:lnTo>
                    <a:pt x="1477794" y="1688842"/>
                  </a:lnTo>
                  <a:lnTo>
                    <a:pt x="1478616" y="1688212"/>
                  </a:lnTo>
                  <a:lnTo>
                    <a:pt x="1478391" y="1687223"/>
                  </a:lnTo>
                  <a:lnTo>
                    <a:pt x="1478338" y="1686417"/>
                  </a:lnTo>
                  <a:close/>
                  <a:moveTo>
                    <a:pt x="1358648" y="1511973"/>
                  </a:moveTo>
                  <a:lnTo>
                    <a:pt x="1358481" y="1514633"/>
                  </a:lnTo>
                  <a:lnTo>
                    <a:pt x="1358695" y="1516552"/>
                  </a:lnTo>
                  <a:lnTo>
                    <a:pt x="1359317" y="1518232"/>
                  </a:lnTo>
                  <a:lnTo>
                    <a:pt x="1360331" y="1520202"/>
                  </a:lnTo>
                  <a:lnTo>
                    <a:pt x="1357565" y="1520714"/>
                  </a:lnTo>
                  <a:lnTo>
                    <a:pt x="1356085" y="1522379"/>
                  </a:lnTo>
                  <a:lnTo>
                    <a:pt x="1354715" y="1524312"/>
                  </a:lnTo>
                  <a:lnTo>
                    <a:pt x="1352284" y="1525577"/>
                  </a:lnTo>
                  <a:lnTo>
                    <a:pt x="1351812" y="1525011"/>
                  </a:lnTo>
                  <a:lnTo>
                    <a:pt x="1351240" y="1524071"/>
                  </a:lnTo>
                  <a:lnTo>
                    <a:pt x="1350893" y="1522978"/>
                  </a:lnTo>
                  <a:lnTo>
                    <a:pt x="1351019" y="1521854"/>
                  </a:lnTo>
                  <a:lnTo>
                    <a:pt x="1351796" y="1521095"/>
                  </a:lnTo>
                  <a:lnTo>
                    <a:pt x="1353774" y="1521350"/>
                  </a:lnTo>
                  <a:lnTo>
                    <a:pt x="1354883" y="1520897"/>
                  </a:lnTo>
                  <a:lnTo>
                    <a:pt x="1356459" y="1518776"/>
                  </a:lnTo>
                  <a:lnTo>
                    <a:pt x="1357185" y="1516607"/>
                  </a:lnTo>
                  <a:lnTo>
                    <a:pt x="1357681" y="1514390"/>
                  </a:lnTo>
                  <a:close/>
                  <a:moveTo>
                    <a:pt x="1349139" y="1475998"/>
                  </a:moveTo>
                  <a:lnTo>
                    <a:pt x="1349337" y="1477829"/>
                  </a:lnTo>
                  <a:lnTo>
                    <a:pt x="1350691" y="1481241"/>
                  </a:lnTo>
                  <a:lnTo>
                    <a:pt x="1350902" y="1482839"/>
                  </a:lnTo>
                  <a:lnTo>
                    <a:pt x="1350408" y="1486311"/>
                  </a:lnTo>
                  <a:lnTo>
                    <a:pt x="1351106" y="1487392"/>
                  </a:lnTo>
                  <a:lnTo>
                    <a:pt x="1353320" y="1487982"/>
                  </a:lnTo>
                  <a:lnTo>
                    <a:pt x="1353255" y="1488708"/>
                  </a:lnTo>
                  <a:lnTo>
                    <a:pt x="1354852" y="1492703"/>
                  </a:lnTo>
                  <a:lnTo>
                    <a:pt x="1357152" y="1494941"/>
                  </a:lnTo>
                  <a:lnTo>
                    <a:pt x="1357757" y="1496417"/>
                  </a:lnTo>
                  <a:lnTo>
                    <a:pt x="1356836" y="1498296"/>
                  </a:lnTo>
                  <a:lnTo>
                    <a:pt x="1355918" y="1497465"/>
                  </a:lnTo>
                  <a:lnTo>
                    <a:pt x="1355183" y="1496570"/>
                  </a:lnTo>
                  <a:lnTo>
                    <a:pt x="1353861" y="1494298"/>
                  </a:lnTo>
                  <a:lnTo>
                    <a:pt x="1351853" y="1498240"/>
                  </a:lnTo>
                  <a:lnTo>
                    <a:pt x="1350859" y="1499378"/>
                  </a:lnTo>
                  <a:lnTo>
                    <a:pt x="1349280" y="1496938"/>
                  </a:lnTo>
                  <a:lnTo>
                    <a:pt x="1347716" y="1497211"/>
                  </a:lnTo>
                  <a:lnTo>
                    <a:pt x="1346356" y="1498189"/>
                  </a:lnTo>
                  <a:lnTo>
                    <a:pt x="1345261" y="1497752"/>
                  </a:lnTo>
                  <a:lnTo>
                    <a:pt x="1345795" y="1492531"/>
                  </a:lnTo>
                  <a:lnTo>
                    <a:pt x="1343524" y="1493753"/>
                  </a:lnTo>
                  <a:lnTo>
                    <a:pt x="1342734" y="1493883"/>
                  </a:lnTo>
                  <a:lnTo>
                    <a:pt x="1341891" y="1493753"/>
                  </a:lnTo>
                  <a:lnTo>
                    <a:pt x="1340863" y="1493409"/>
                  </a:lnTo>
                  <a:lnTo>
                    <a:pt x="1340431" y="1492721"/>
                  </a:lnTo>
                  <a:lnTo>
                    <a:pt x="1341307" y="1491558"/>
                  </a:lnTo>
                  <a:lnTo>
                    <a:pt x="1345340" y="1488501"/>
                  </a:lnTo>
                  <a:lnTo>
                    <a:pt x="1346093" y="1486910"/>
                  </a:lnTo>
                  <a:lnTo>
                    <a:pt x="1343904" y="1485994"/>
                  </a:lnTo>
                  <a:lnTo>
                    <a:pt x="1345233" y="1483386"/>
                  </a:lnTo>
                  <a:lnTo>
                    <a:pt x="1346077" y="1480232"/>
                  </a:lnTo>
                  <a:lnTo>
                    <a:pt x="1347128" y="1477463"/>
                  </a:lnTo>
                  <a:close/>
                  <a:moveTo>
                    <a:pt x="1435382" y="1470123"/>
                  </a:moveTo>
                  <a:lnTo>
                    <a:pt x="1435393" y="1470220"/>
                  </a:lnTo>
                  <a:lnTo>
                    <a:pt x="1435434" y="1470193"/>
                  </a:lnTo>
                  <a:lnTo>
                    <a:pt x="1435450" y="1470429"/>
                  </a:lnTo>
                  <a:lnTo>
                    <a:pt x="1435296" y="1470485"/>
                  </a:lnTo>
                  <a:lnTo>
                    <a:pt x="1435254" y="1470416"/>
                  </a:lnTo>
                  <a:lnTo>
                    <a:pt x="1435244" y="1470414"/>
                  </a:lnTo>
                  <a:lnTo>
                    <a:pt x="1435137" y="1470210"/>
                  </a:lnTo>
                  <a:close/>
                  <a:moveTo>
                    <a:pt x="1348050" y="1461520"/>
                  </a:moveTo>
                  <a:lnTo>
                    <a:pt x="1349828" y="1463726"/>
                  </a:lnTo>
                  <a:lnTo>
                    <a:pt x="1348485" y="1466163"/>
                  </a:lnTo>
                  <a:lnTo>
                    <a:pt x="1346098" y="1468509"/>
                  </a:lnTo>
                  <a:lnTo>
                    <a:pt x="1344731" y="1470518"/>
                  </a:lnTo>
                  <a:lnTo>
                    <a:pt x="1344934" y="1471434"/>
                  </a:lnTo>
                  <a:lnTo>
                    <a:pt x="1345920" y="1473367"/>
                  </a:lnTo>
                  <a:lnTo>
                    <a:pt x="1345969" y="1474627"/>
                  </a:lnTo>
                  <a:lnTo>
                    <a:pt x="1345335" y="1475425"/>
                  </a:lnTo>
                  <a:lnTo>
                    <a:pt x="1341423" y="1478645"/>
                  </a:lnTo>
                  <a:lnTo>
                    <a:pt x="1342142" y="1476019"/>
                  </a:lnTo>
                  <a:lnTo>
                    <a:pt x="1341993" y="1475162"/>
                  </a:lnTo>
                  <a:lnTo>
                    <a:pt x="1341616" y="1475288"/>
                  </a:lnTo>
                  <a:lnTo>
                    <a:pt x="1340804" y="1475809"/>
                  </a:lnTo>
                  <a:lnTo>
                    <a:pt x="1340699" y="1475584"/>
                  </a:lnTo>
                  <a:lnTo>
                    <a:pt x="1340739" y="1475281"/>
                  </a:lnTo>
                  <a:lnTo>
                    <a:pt x="1340648" y="1475015"/>
                  </a:lnTo>
                  <a:lnTo>
                    <a:pt x="1340065" y="1474936"/>
                  </a:lnTo>
                  <a:lnTo>
                    <a:pt x="1339071" y="1476585"/>
                  </a:lnTo>
                  <a:lnTo>
                    <a:pt x="1338198" y="1475867"/>
                  </a:lnTo>
                  <a:lnTo>
                    <a:pt x="1337564" y="1475027"/>
                  </a:lnTo>
                  <a:lnTo>
                    <a:pt x="1337166" y="1474003"/>
                  </a:lnTo>
                  <a:lnTo>
                    <a:pt x="1336995" y="1472772"/>
                  </a:lnTo>
                  <a:lnTo>
                    <a:pt x="1337932" y="1470819"/>
                  </a:lnTo>
                  <a:lnTo>
                    <a:pt x="1341697" y="1467006"/>
                  </a:lnTo>
                  <a:lnTo>
                    <a:pt x="1341362" y="1466616"/>
                  </a:lnTo>
                  <a:lnTo>
                    <a:pt x="1340921" y="1465916"/>
                  </a:lnTo>
                  <a:lnTo>
                    <a:pt x="1340760" y="1465079"/>
                  </a:lnTo>
                  <a:lnTo>
                    <a:pt x="1341148" y="1464264"/>
                  </a:lnTo>
                  <a:lnTo>
                    <a:pt x="1342587" y="1463390"/>
                  </a:lnTo>
                  <a:lnTo>
                    <a:pt x="1343270" y="1463746"/>
                  </a:lnTo>
                  <a:lnTo>
                    <a:pt x="1343750" y="1464461"/>
                  </a:lnTo>
                  <a:lnTo>
                    <a:pt x="1344499" y="1464655"/>
                  </a:lnTo>
                  <a:lnTo>
                    <a:pt x="1345880" y="1464157"/>
                  </a:lnTo>
                  <a:lnTo>
                    <a:pt x="1346713" y="1463617"/>
                  </a:lnTo>
                  <a:lnTo>
                    <a:pt x="1347329" y="1462796"/>
                  </a:lnTo>
                  <a:close/>
                  <a:moveTo>
                    <a:pt x="1287536" y="1444659"/>
                  </a:moveTo>
                  <a:lnTo>
                    <a:pt x="1290174" y="1447219"/>
                  </a:lnTo>
                  <a:lnTo>
                    <a:pt x="1290703" y="1450083"/>
                  </a:lnTo>
                  <a:lnTo>
                    <a:pt x="1289978" y="1452942"/>
                  </a:lnTo>
                  <a:lnTo>
                    <a:pt x="1288869" y="1455493"/>
                  </a:lnTo>
                  <a:lnTo>
                    <a:pt x="1288338" y="1454881"/>
                  </a:lnTo>
                  <a:lnTo>
                    <a:pt x="1287824" y="1454695"/>
                  </a:lnTo>
                  <a:lnTo>
                    <a:pt x="1287255" y="1454652"/>
                  </a:lnTo>
                  <a:lnTo>
                    <a:pt x="1286576" y="1454448"/>
                  </a:lnTo>
                  <a:lnTo>
                    <a:pt x="1287040" y="1450422"/>
                  </a:lnTo>
                  <a:lnTo>
                    <a:pt x="1287023" y="1448572"/>
                  </a:lnTo>
                  <a:lnTo>
                    <a:pt x="1286525" y="1447221"/>
                  </a:lnTo>
                  <a:close/>
                  <a:moveTo>
                    <a:pt x="1102954" y="1312539"/>
                  </a:moveTo>
                  <a:lnTo>
                    <a:pt x="1103492" y="1313207"/>
                  </a:lnTo>
                  <a:lnTo>
                    <a:pt x="1104224" y="1313703"/>
                  </a:lnTo>
                  <a:lnTo>
                    <a:pt x="1106110" y="1314633"/>
                  </a:lnTo>
                  <a:lnTo>
                    <a:pt x="1106680" y="1313282"/>
                  </a:lnTo>
                  <a:lnTo>
                    <a:pt x="1107284" y="1312972"/>
                  </a:lnTo>
                  <a:lnTo>
                    <a:pt x="1107730" y="1313673"/>
                  </a:lnTo>
                  <a:lnTo>
                    <a:pt x="1107804" y="1315247"/>
                  </a:lnTo>
                  <a:lnTo>
                    <a:pt x="1107444" y="1318281"/>
                  </a:lnTo>
                  <a:lnTo>
                    <a:pt x="1107044" y="1319617"/>
                  </a:lnTo>
                  <a:lnTo>
                    <a:pt x="1106409" y="1320887"/>
                  </a:lnTo>
                  <a:lnTo>
                    <a:pt x="1105269" y="1319143"/>
                  </a:lnTo>
                  <a:lnTo>
                    <a:pt x="1100611" y="1321769"/>
                  </a:lnTo>
                  <a:lnTo>
                    <a:pt x="1098146" y="1320062"/>
                  </a:lnTo>
                  <a:lnTo>
                    <a:pt x="1097691" y="1318302"/>
                  </a:lnTo>
                  <a:lnTo>
                    <a:pt x="1096806" y="1316923"/>
                  </a:lnTo>
                  <a:lnTo>
                    <a:pt x="1096272" y="1315737"/>
                  </a:lnTo>
                  <a:lnTo>
                    <a:pt x="1096943" y="1314608"/>
                  </a:lnTo>
                  <a:lnTo>
                    <a:pt x="1098616" y="1314076"/>
                  </a:lnTo>
                  <a:lnTo>
                    <a:pt x="1100120" y="1314352"/>
                  </a:lnTo>
                  <a:lnTo>
                    <a:pt x="1101538" y="1314240"/>
                  </a:lnTo>
                  <a:close/>
                  <a:moveTo>
                    <a:pt x="1077023" y="1255357"/>
                  </a:moveTo>
                  <a:lnTo>
                    <a:pt x="1078276" y="1256452"/>
                  </a:lnTo>
                  <a:lnTo>
                    <a:pt x="1079279" y="1257682"/>
                  </a:lnTo>
                  <a:lnTo>
                    <a:pt x="1080422" y="1258418"/>
                  </a:lnTo>
                  <a:lnTo>
                    <a:pt x="1081639" y="1260187"/>
                  </a:lnTo>
                  <a:lnTo>
                    <a:pt x="1082850" y="1262983"/>
                  </a:lnTo>
                  <a:lnTo>
                    <a:pt x="1084814" y="1264381"/>
                  </a:lnTo>
                  <a:lnTo>
                    <a:pt x="1088754" y="1264482"/>
                  </a:lnTo>
                  <a:lnTo>
                    <a:pt x="1088761" y="1265584"/>
                  </a:lnTo>
                  <a:lnTo>
                    <a:pt x="1087386" y="1267046"/>
                  </a:lnTo>
                  <a:lnTo>
                    <a:pt x="1086024" y="1267410"/>
                  </a:lnTo>
                  <a:lnTo>
                    <a:pt x="1084956" y="1267569"/>
                  </a:lnTo>
                  <a:lnTo>
                    <a:pt x="1082926" y="1267106"/>
                  </a:lnTo>
                  <a:lnTo>
                    <a:pt x="1081458" y="1266348"/>
                  </a:lnTo>
                  <a:lnTo>
                    <a:pt x="1080493" y="1266106"/>
                  </a:lnTo>
                  <a:lnTo>
                    <a:pt x="1078781" y="1265885"/>
                  </a:lnTo>
                  <a:lnTo>
                    <a:pt x="1076333" y="1266016"/>
                  </a:lnTo>
                  <a:lnTo>
                    <a:pt x="1074835" y="1265362"/>
                  </a:lnTo>
                  <a:lnTo>
                    <a:pt x="1075051" y="1263352"/>
                  </a:lnTo>
                  <a:lnTo>
                    <a:pt x="1076824" y="1259950"/>
                  </a:lnTo>
                  <a:lnTo>
                    <a:pt x="1076887" y="1258094"/>
                  </a:lnTo>
                  <a:lnTo>
                    <a:pt x="1076398" y="1256058"/>
                  </a:lnTo>
                  <a:close/>
                  <a:moveTo>
                    <a:pt x="1039300" y="1188822"/>
                  </a:moveTo>
                  <a:lnTo>
                    <a:pt x="1039756" y="1192142"/>
                  </a:lnTo>
                  <a:lnTo>
                    <a:pt x="1041266" y="1193500"/>
                  </a:lnTo>
                  <a:lnTo>
                    <a:pt x="1046103" y="1193895"/>
                  </a:lnTo>
                  <a:lnTo>
                    <a:pt x="1047735" y="1194716"/>
                  </a:lnTo>
                  <a:lnTo>
                    <a:pt x="1047065" y="1196365"/>
                  </a:lnTo>
                  <a:lnTo>
                    <a:pt x="1045448" y="1198526"/>
                  </a:lnTo>
                  <a:lnTo>
                    <a:pt x="1044301" y="1200902"/>
                  </a:lnTo>
                  <a:lnTo>
                    <a:pt x="1044126" y="1203485"/>
                  </a:lnTo>
                  <a:lnTo>
                    <a:pt x="1044680" y="1205546"/>
                  </a:lnTo>
                  <a:lnTo>
                    <a:pt x="1047369" y="1209587"/>
                  </a:lnTo>
                  <a:lnTo>
                    <a:pt x="1048261" y="1210179"/>
                  </a:lnTo>
                  <a:lnTo>
                    <a:pt x="1050381" y="1210603"/>
                  </a:lnTo>
                  <a:lnTo>
                    <a:pt x="1050990" y="1211221"/>
                  </a:lnTo>
                  <a:lnTo>
                    <a:pt x="1051141" y="1212695"/>
                  </a:lnTo>
                  <a:lnTo>
                    <a:pt x="1050622" y="1213576"/>
                  </a:lnTo>
                  <a:lnTo>
                    <a:pt x="1049609" y="1213902"/>
                  </a:lnTo>
                  <a:lnTo>
                    <a:pt x="1048297" y="1213703"/>
                  </a:lnTo>
                  <a:lnTo>
                    <a:pt x="1049053" y="1214864"/>
                  </a:lnTo>
                  <a:lnTo>
                    <a:pt x="1051531" y="1216792"/>
                  </a:lnTo>
                  <a:lnTo>
                    <a:pt x="1052152" y="1217623"/>
                  </a:lnTo>
                  <a:lnTo>
                    <a:pt x="1052065" y="1219084"/>
                  </a:lnTo>
                  <a:lnTo>
                    <a:pt x="1051256" y="1219599"/>
                  </a:lnTo>
                  <a:lnTo>
                    <a:pt x="1050228" y="1219733"/>
                  </a:lnTo>
                  <a:lnTo>
                    <a:pt x="1049530" y="1220111"/>
                  </a:lnTo>
                  <a:lnTo>
                    <a:pt x="1047613" y="1224263"/>
                  </a:lnTo>
                  <a:lnTo>
                    <a:pt x="1046312" y="1225947"/>
                  </a:lnTo>
                  <a:lnTo>
                    <a:pt x="1043841" y="1227551"/>
                  </a:lnTo>
                  <a:lnTo>
                    <a:pt x="1041965" y="1226114"/>
                  </a:lnTo>
                  <a:lnTo>
                    <a:pt x="1037689" y="1224630"/>
                  </a:lnTo>
                  <a:lnTo>
                    <a:pt x="1035826" y="1223238"/>
                  </a:lnTo>
                  <a:lnTo>
                    <a:pt x="1035001" y="1220084"/>
                  </a:lnTo>
                  <a:lnTo>
                    <a:pt x="1034370" y="1213333"/>
                  </a:lnTo>
                  <a:lnTo>
                    <a:pt x="1033811" y="1211325"/>
                  </a:lnTo>
                  <a:lnTo>
                    <a:pt x="1030957" y="1205792"/>
                  </a:lnTo>
                  <a:lnTo>
                    <a:pt x="1029865" y="1204463"/>
                  </a:lnTo>
                  <a:lnTo>
                    <a:pt x="1024990" y="1200624"/>
                  </a:lnTo>
                  <a:lnTo>
                    <a:pt x="1023615" y="1199195"/>
                  </a:lnTo>
                  <a:lnTo>
                    <a:pt x="1022589" y="1197651"/>
                  </a:lnTo>
                  <a:lnTo>
                    <a:pt x="1021995" y="1196064"/>
                  </a:lnTo>
                  <a:lnTo>
                    <a:pt x="1022731" y="1193395"/>
                  </a:lnTo>
                  <a:lnTo>
                    <a:pt x="1025711" y="1193716"/>
                  </a:lnTo>
                  <a:lnTo>
                    <a:pt x="1031979" y="1197000"/>
                  </a:lnTo>
                  <a:lnTo>
                    <a:pt x="1037019" y="1198986"/>
                  </a:lnTo>
                  <a:lnTo>
                    <a:pt x="1037918" y="1196851"/>
                  </a:lnTo>
                  <a:lnTo>
                    <a:pt x="1037694" y="1192719"/>
                  </a:lnTo>
                  <a:close/>
                  <a:moveTo>
                    <a:pt x="1031857" y="1182150"/>
                  </a:moveTo>
                  <a:lnTo>
                    <a:pt x="1032671" y="1182702"/>
                  </a:lnTo>
                  <a:lnTo>
                    <a:pt x="1033910" y="1183707"/>
                  </a:lnTo>
                  <a:lnTo>
                    <a:pt x="1034364" y="1184943"/>
                  </a:lnTo>
                  <a:lnTo>
                    <a:pt x="1032972" y="1185743"/>
                  </a:lnTo>
                  <a:lnTo>
                    <a:pt x="1031178" y="1185965"/>
                  </a:lnTo>
                  <a:lnTo>
                    <a:pt x="1029855" y="1185270"/>
                  </a:lnTo>
                  <a:lnTo>
                    <a:pt x="1030458" y="1184450"/>
                  </a:lnTo>
                  <a:lnTo>
                    <a:pt x="1030341" y="1184037"/>
                  </a:lnTo>
                  <a:lnTo>
                    <a:pt x="1031273" y="1182339"/>
                  </a:lnTo>
                  <a:close/>
                  <a:moveTo>
                    <a:pt x="1031696" y="1152928"/>
                  </a:moveTo>
                  <a:lnTo>
                    <a:pt x="1032684" y="1153993"/>
                  </a:lnTo>
                  <a:lnTo>
                    <a:pt x="1034431" y="1155942"/>
                  </a:lnTo>
                  <a:lnTo>
                    <a:pt x="1034565" y="1157836"/>
                  </a:lnTo>
                  <a:lnTo>
                    <a:pt x="1034584" y="1158863"/>
                  </a:lnTo>
                  <a:lnTo>
                    <a:pt x="1033485" y="1156931"/>
                  </a:lnTo>
                  <a:lnTo>
                    <a:pt x="1032022" y="1156604"/>
                  </a:lnTo>
                  <a:lnTo>
                    <a:pt x="1031338" y="1155758"/>
                  </a:lnTo>
                  <a:lnTo>
                    <a:pt x="1030574" y="1154630"/>
                  </a:lnTo>
                  <a:lnTo>
                    <a:pt x="1030942" y="1153629"/>
                  </a:lnTo>
                  <a:close/>
                  <a:moveTo>
                    <a:pt x="1023280" y="1022033"/>
                  </a:moveTo>
                  <a:lnTo>
                    <a:pt x="1024162" y="1022473"/>
                  </a:lnTo>
                  <a:lnTo>
                    <a:pt x="1023911" y="1023548"/>
                  </a:lnTo>
                  <a:lnTo>
                    <a:pt x="1022239" y="1024672"/>
                  </a:lnTo>
                  <a:lnTo>
                    <a:pt x="1021345" y="1023144"/>
                  </a:lnTo>
                  <a:lnTo>
                    <a:pt x="1022150" y="1022626"/>
                  </a:lnTo>
                  <a:close/>
                  <a:moveTo>
                    <a:pt x="221741" y="975472"/>
                  </a:moveTo>
                  <a:lnTo>
                    <a:pt x="223515" y="976537"/>
                  </a:lnTo>
                  <a:lnTo>
                    <a:pt x="228352" y="980591"/>
                  </a:lnTo>
                  <a:lnTo>
                    <a:pt x="229920" y="982811"/>
                  </a:lnTo>
                  <a:lnTo>
                    <a:pt x="228844" y="984723"/>
                  </a:lnTo>
                  <a:lnTo>
                    <a:pt x="229503" y="986263"/>
                  </a:lnTo>
                  <a:lnTo>
                    <a:pt x="230758" y="987431"/>
                  </a:lnTo>
                  <a:lnTo>
                    <a:pt x="231412" y="988236"/>
                  </a:lnTo>
                  <a:lnTo>
                    <a:pt x="230517" y="990713"/>
                  </a:lnTo>
                  <a:lnTo>
                    <a:pt x="228655" y="991500"/>
                  </a:lnTo>
                  <a:lnTo>
                    <a:pt x="224471" y="991438"/>
                  </a:lnTo>
                  <a:lnTo>
                    <a:pt x="223690" y="991896"/>
                  </a:lnTo>
                  <a:lnTo>
                    <a:pt x="223221" y="992588"/>
                  </a:lnTo>
                  <a:lnTo>
                    <a:pt x="222519" y="993123"/>
                  </a:lnTo>
                  <a:lnTo>
                    <a:pt x="221103" y="993050"/>
                  </a:lnTo>
                  <a:lnTo>
                    <a:pt x="220069" y="992427"/>
                  </a:lnTo>
                  <a:lnTo>
                    <a:pt x="219738" y="991552"/>
                  </a:lnTo>
                  <a:lnTo>
                    <a:pt x="219677" y="990753"/>
                  </a:lnTo>
                  <a:lnTo>
                    <a:pt x="219511" y="990336"/>
                  </a:lnTo>
                  <a:lnTo>
                    <a:pt x="217342" y="990177"/>
                  </a:lnTo>
                  <a:lnTo>
                    <a:pt x="215201" y="990953"/>
                  </a:lnTo>
                  <a:lnTo>
                    <a:pt x="213699" y="992690"/>
                  </a:lnTo>
                  <a:lnTo>
                    <a:pt x="213409" y="995425"/>
                  </a:lnTo>
                  <a:lnTo>
                    <a:pt x="212506" y="995385"/>
                  </a:lnTo>
                  <a:lnTo>
                    <a:pt x="212527" y="994778"/>
                  </a:lnTo>
                  <a:lnTo>
                    <a:pt x="212349" y="994393"/>
                  </a:lnTo>
                  <a:lnTo>
                    <a:pt x="212040" y="994065"/>
                  </a:lnTo>
                  <a:lnTo>
                    <a:pt x="211725" y="993589"/>
                  </a:lnTo>
                  <a:lnTo>
                    <a:pt x="210097" y="989848"/>
                  </a:lnTo>
                  <a:lnTo>
                    <a:pt x="210858" y="988319"/>
                  </a:lnTo>
                  <a:lnTo>
                    <a:pt x="213085" y="987357"/>
                  </a:lnTo>
                  <a:lnTo>
                    <a:pt x="215858" y="985299"/>
                  </a:lnTo>
                  <a:lnTo>
                    <a:pt x="218948" y="980559"/>
                  </a:lnTo>
                  <a:lnTo>
                    <a:pt x="221080" y="978704"/>
                  </a:lnTo>
                  <a:lnTo>
                    <a:pt x="221757" y="977528"/>
                  </a:lnTo>
                  <a:close/>
                  <a:moveTo>
                    <a:pt x="177938" y="951402"/>
                  </a:moveTo>
                  <a:lnTo>
                    <a:pt x="180626" y="951514"/>
                  </a:lnTo>
                  <a:lnTo>
                    <a:pt x="180934" y="953414"/>
                  </a:lnTo>
                  <a:lnTo>
                    <a:pt x="179716" y="954274"/>
                  </a:lnTo>
                  <a:lnTo>
                    <a:pt x="176426" y="954357"/>
                  </a:lnTo>
                  <a:lnTo>
                    <a:pt x="175716" y="955397"/>
                  </a:lnTo>
                  <a:lnTo>
                    <a:pt x="175347" y="957016"/>
                  </a:lnTo>
                  <a:lnTo>
                    <a:pt x="174551" y="957644"/>
                  </a:lnTo>
                  <a:lnTo>
                    <a:pt x="173749" y="957222"/>
                  </a:lnTo>
                  <a:lnTo>
                    <a:pt x="173255" y="955734"/>
                  </a:lnTo>
                  <a:lnTo>
                    <a:pt x="173208" y="954726"/>
                  </a:lnTo>
                  <a:lnTo>
                    <a:pt x="173315" y="953955"/>
                  </a:lnTo>
                  <a:lnTo>
                    <a:pt x="173182" y="953405"/>
                  </a:lnTo>
                  <a:lnTo>
                    <a:pt x="172417" y="953058"/>
                  </a:lnTo>
                  <a:lnTo>
                    <a:pt x="174614" y="952206"/>
                  </a:lnTo>
                  <a:close/>
                  <a:moveTo>
                    <a:pt x="235468" y="900143"/>
                  </a:moveTo>
                  <a:lnTo>
                    <a:pt x="238070" y="900616"/>
                  </a:lnTo>
                  <a:lnTo>
                    <a:pt x="239216" y="901632"/>
                  </a:lnTo>
                  <a:lnTo>
                    <a:pt x="239971" y="903060"/>
                  </a:lnTo>
                  <a:lnTo>
                    <a:pt x="241241" y="904805"/>
                  </a:lnTo>
                  <a:lnTo>
                    <a:pt x="242880" y="905906"/>
                  </a:lnTo>
                  <a:lnTo>
                    <a:pt x="244888" y="906522"/>
                  </a:lnTo>
                  <a:lnTo>
                    <a:pt x="249711" y="906930"/>
                  </a:lnTo>
                  <a:lnTo>
                    <a:pt x="249429" y="907483"/>
                  </a:lnTo>
                  <a:lnTo>
                    <a:pt x="248951" y="908971"/>
                  </a:lnTo>
                  <a:lnTo>
                    <a:pt x="248688" y="909525"/>
                  </a:lnTo>
                  <a:lnTo>
                    <a:pt x="250921" y="910277"/>
                  </a:lnTo>
                  <a:lnTo>
                    <a:pt x="251943" y="908887"/>
                  </a:lnTo>
                  <a:lnTo>
                    <a:pt x="252652" y="907221"/>
                  </a:lnTo>
                  <a:lnTo>
                    <a:pt x="254019" y="907127"/>
                  </a:lnTo>
                  <a:lnTo>
                    <a:pt x="254630" y="908623"/>
                  </a:lnTo>
                  <a:lnTo>
                    <a:pt x="254603" y="911022"/>
                  </a:lnTo>
                  <a:lnTo>
                    <a:pt x="254179" y="913466"/>
                  </a:lnTo>
                  <a:lnTo>
                    <a:pt x="253724" y="915122"/>
                  </a:lnTo>
                  <a:lnTo>
                    <a:pt x="253356" y="914413"/>
                  </a:lnTo>
                  <a:lnTo>
                    <a:pt x="252346" y="913046"/>
                  </a:lnTo>
                  <a:lnTo>
                    <a:pt x="251958" y="912316"/>
                  </a:lnTo>
                  <a:lnTo>
                    <a:pt x="250614" y="913680"/>
                  </a:lnTo>
                  <a:lnTo>
                    <a:pt x="250404" y="914761"/>
                  </a:lnTo>
                  <a:lnTo>
                    <a:pt x="250728" y="915823"/>
                  </a:lnTo>
                  <a:lnTo>
                    <a:pt x="250933" y="917112"/>
                  </a:lnTo>
                  <a:lnTo>
                    <a:pt x="250346" y="917672"/>
                  </a:lnTo>
                  <a:lnTo>
                    <a:pt x="249066" y="917362"/>
                  </a:lnTo>
                  <a:lnTo>
                    <a:pt x="246739" y="916396"/>
                  </a:lnTo>
                  <a:lnTo>
                    <a:pt x="244037" y="916546"/>
                  </a:lnTo>
                  <a:lnTo>
                    <a:pt x="241474" y="917289"/>
                  </a:lnTo>
                  <a:lnTo>
                    <a:pt x="239426" y="918643"/>
                  </a:lnTo>
                  <a:lnTo>
                    <a:pt x="238184" y="920558"/>
                  </a:lnTo>
                  <a:lnTo>
                    <a:pt x="236994" y="918869"/>
                  </a:lnTo>
                  <a:lnTo>
                    <a:pt x="234668" y="914237"/>
                  </a:lnTo>
                  <a:lnTo>
                    <a:pt x="233764" y="913253"/>
                  </a:lnTo>
                  <a:lnTo>
                    <a:pt x="233418" y="912776"/>
                  </a:lnTo>
                  <a:lnTo>
                    <a:pt x="232391" y="911839"/>
                  </a:lnTo>
                  <a:lnTo>
                    <a:pt x="231321" y="911257"/>
                  </a:lnTo>
                  <a:lnTo>
                    <a:pt x="230806" y="911800"/>
                  </a:lnTo>
                  <a:lnTo>
                    <a:pt x="230434" y="912349"/>
                  </a:lnTo>
                  <a:lnTo>
                    <a:pt x="228162" y="914847"/>
                  </a:lnTo>
                  <a:lnTo>
                    <a:pt x="227036" y="914986"/>
                  </a:lnTo>
                  <a:lnTo>
                    <a:pt x="223947" y="914975"/>
                  </a:lnTo>
                  <a:lnTo>
                    <a:pt x="223055" y="915334"/>
                  </a:lnTo>
                  <a:lnTo>
                    <a:pt x="222856" y="916688"/>
                  </a:lnTo>
                  <a:lnTo>
                    <a:pt x="223884" y="917593"/>
                  </a:lnTo>
                  <a:lnTo>
                    <a:pt x="225410" y="918121"/>
                  </a:lnTo>
                  <a:lnTo>
                    <a:pt x="226766" y="918307"/>
                  </a:lnTo>
                  <a:lnTo>
                    <a:pt x="227859" y="919090"/>
                  </a:lnTo>
                  <a:lnTo>
                    <a:pt x="227533" y="920563"/>
                  </a:lnTo>
                  <a:lnTo>
                    <a:pt x="226343" y="921664"/>
                  </a:lnTo>
                  <a:lnTo>
                    <a:pt x="224951" y="921309"/>
                  </a:lnTo>
                  <a:lnTo>
                    <a:pt x="223638" y="920223"/>
                  </a:lnTo>
                  <a:lnTo>
                    <a:pt x="222377" y="919916"/>
                  </a:lnTo>
                  <a:lnTo>
                    <a:pt x="221211" y="920346"/>
                  </a:lnTo>
                  <a:lnTo>
                    <a:pt x="220290" y="921543"/>
                  </a:lnTo>
                  <a:lnTo>
                    <a:pt x="220904" y="925553"/>
                  </a:lnTo>
                  <a:lnTo>
                    <a:pt x="220878" y="926831"/>
                  </a:lnTo>
                  <a:lnTo>
                    <a:pt x="220319" y="927781"/>
                  </a:lnTo>
                  <a:lnTo>
                    <a:pt x="218709" y="929901"/>
                  </a:lnTo>
                  <a:lnTo>
                    <a:pt x="218584" y="930336"/>
                  </a:lnTo>
                  <a:lnTo>
                    <a:pt x="218983" y="931024"/>
                  </a:lnTo>
                  <a:lnTo>
                    <a:pt x="218325" y="932526"/>
                  </a:lnTo>
                  <a:lnTo>
                    <a:pt x="217132" y="933983"/>
                  </a:lnTo>
                  <a:lnTo>
                    <a:pt x="215980" y="934603"/>
                  </a:lnTo>
                  <a:lnTo>
                    <a:pt x="214701" y="933981"/>
                  </a:lnTo>
                  <a:lnTo>
                    <a:pt x="212884" y="931417"/>
                  </a:lnTo>
                  <a:lnTo>
                    <a:pt x="211422" y="930819"/>
                  </a:lnTo>
                  <a:lnTo>
                    <a:pt x="209870" y="931904"/>
                  </a:lnTo>
                  <a:lnTo>
                    <a:pt x="208007" y="936676"/>
                  </a:lnTo>
                  <a:lnTo>
                    <a:pt x="206467" y="937710"/>
                  </a:lnTo>
                  <a:lnTo>
                    <a:pt x="204175" y="938051"/>
                  </a:lnTo>
                  <a:lnTo>
                    <a:pt x="201289" y="940107"/>
                  </a:lnTo>
                  <a:lnTo>
                    <a:pt x="199213" y="940919"/>
                  </a:lnTo>
                  <a:lnTo>
                    <a:pt x="191225" y="940620"/>
                  </a:lnTo>
                  <a:lnTo>
                    <a:pt x="189851" y="940080"/>
                  </a:lnTo>
                  <a:lnTo>
                    <a:pt x="189145" y="938603"/>
                  </a:lnTo>
                  <a:lnTo>
                    <a:pt x="185585" y="933527"/>
                  </a:lnTo>
                  <a:lnTo>
                    <a:pt x="184126" y="932270"/>
                  </a:lnTo>
                  <a:lnTo>
                    <a:pt x="184809" y="934982"/>
                  </a:lnTo>
                  <a:lnTo>
                    <a:pt x="184886" y="938643"/>
                  </a:lnTo>
                  <a:lnTo>
                    <a:pt x="184310" y="941334"/>
                  </a:lnTo>
                  <a:lnTo>
                    <a:pt x="182977" y="941110"/>
                  </a:lnTo>
                  <a:lnTo>
                    <a:pt x="181938" y="942859"/>
                  </a:lnTo>
                  <a:lnTo>
                    <a:pt x="180623" y="944177"/>
                  </a:lnTo>
                  <a:lnTo>
                    <a:pt x="179616" y="944145"/>
                  </a:lnTo>
                  <a:lnTo>
                    <a:pt x="179418" y="940437"/>
                  </a:lnTo>
                  <a:lnTo>
                    <a:pt x="178822" y="937823"/>
                  </a:lnTo>
                  <a:lnTo>
                    <a:pt x="178896" y="936537"/>
                  </a:lnTo>
                  <a:lnTo>
                    <a:pt x="179459" y="935659"/>
                  </a:lnTo>
                  <a:lnTo>
                    <a:pt x="180361" y="934670"/>
                  </a:lnTo>
                  <a:lnTo>
                    <a:pt x="181241" y="933428"/>
                  </a:lnTo>
                  <a:lnTo>
                    <a:pt x="181671" y="931727"/>
                  </a:lnTo>
                  <a:lnTo>
                    <a:pt x="181954" y="928742"/>
                  </a:lnTo>
                  <a:lnTo>
                    <a:pt x="182634" y="926276"/>
                  </a:lnTo>
                  <a:lnTo>
                    <a:pt x="183731" y="924268"/>
                  </a:lnTo>
                  <a:lnTo>
                    <a:pt x="185300" y="922657"/>
                  </a:lnTo>
                  <a:lnTo>
                    <a:pt x="188344" y="920438"/>
                  </a:lnTo>
                  <a:lnTo>
                    <a:pt x="189315" y="918865"/>
                  </a:lnTo>
                  <a:lnTo>
                    <a:pt x="189749" y="916211"/>
                  </a:lnTo>
                  <a:lnTo>
                    <a:pt x="190157" y="914907"/>
                  </a:lnTo>
                  <a:lnTo>
                    <a:pt x="191117" y="914005"/>
                  </a:lnTo>
                  <a:lnTo>
                    <a:pt x="192387" y="913482"/>
                  </a:lnTo>
                  <a:lnTo>
                    <a:pt x="193736" y="913351"/>
                  </a:lnTo>
                  <a:lnTo>
                    <a:pt x="194758" y="912703"/>
                  </a:lnTo>
                  <a:lnTo>
                    <a:pt x="197376" y="909377"/>
                  </a:lnTo>
                  <a:lnTo>
                    <a:pt x="198579" y="908192"/>
                  </a:lnTo>
                  <a:lnTo>
                    <a:pt x="201152" y="907086"/>
                  </a:lnTo>
                  <a:lnTo>
                    <a:pt x="203791" y="906738"/>
                  </a:lnTo>
                  <a:lnTo>
                    <a:pt x="209198" y="906982"/>
                  </a:lnTo>
                  <a:lnTo>
                    <a:pt x="223501" y="904495"/>
                  </a:lnTo>
                  <a:lnTo>
                    <a:pt x="230897" y="900798"/>
                  </a:lnTo>
                  <a:close/>
                  <a:moveTo>
                    <a:pt x="976464" y="723110"/>
                  </a:moveTo>
                  <a:lnTo>
                    <a:pt x="977279" y="723580"/>
                  </a:lnTo>
                  <a:lnTo>
                    <a:pt x="978547" y="725057"/>
                  </a:lnTo>
                  <a:lnTo>
                    <a:pt x="978729" y="726199"/>
                  </a:lnTo>
                  <a:lnTo>
                    <a:pt x="978350" y="727325"/>
                  </a:lnTo>
                  <a:lnTo>
                    <a:pt x="977957" y="727870"/>
                  </a:lnTo>
                  <a:lnTo>
                    <a:pt x="977752" y="728052"/>
                  </a:lnTo>
                  <a:lnTo>
                    <a:pt x="977360" y="727787"/>
                  </a:lnTo>
                  <a:lnTo>
                    <a:pt x="975763" y="727303"/>
                  </a:lnTo>
                  <a:lnTo>
                    <a:pt x="975006" y="726722"/>
                  </a:lnTo>
                  <a:lnTo>
                    <a:pt x="974778" y="725850"/>
                  </a:lnTo>
                  <a:lnTo>
                    <a:pt x="975337" y="725077"/>
                  </a:lnTo>
                  <a:lnTo>
                    <a:pt x="975631" y="724302"/>
                  </a:lnTo>
                  <a:lnTo>
                    <a:pt x="975505" y="723607"/>
                  </a:lnTo>
                  <a:lnTo>
                    <a:pt x="975749" y="723144"/>
                  </a:lnTo>
                  <a:close/>
                  <a:moveTo>
                    <a:pt x="917536" y="698527"/>
                  </a:moveTo>
                  <a:lnTo>
                    <a:pt x="918998" y="700939"/>
                  </a:lnTo>
                  <a:lnTo>
                    <a:pt x="918302" y="700809"/>
                  </a:lnTo>
                  <a:lnTo>
                    <a:pt x="917937" y="700442"/>
                  </a:lnTo>
                  <a:lnTo>
                    <a:pt x="916617" y="700018"/>
                  </a:lnTo>
                  <a:lnTo>
                    <a:pt x="915545" y="699541"/>
                  </a:lnTo>
                  <a:lnTo>
                    <a:pt x="915792" y="698678"/>
                  </a:lnTo>
                  <a:lnTo>
                    <a:pt x="916331" y="698712"/>
                  </a:lnTo>
                  <a:lnTo>
                    <a:pt x="916686" y="698899"/>
                  </a:lnTo>
                  <a:close/>
                  <a:moveTo>
                    <a:pt x="830788" y="648357"/>
                  </a:moveTo>
                  <a:lnTo>
                    <a:pt x="832175" y="649104"/>
                  </a:lnTo>
                  <a:lnTo>
                    <a:pt x="833235" y="650919"/>
                  </a:lnTo>
                  <a:lnTo>
                    <a:pt x="833468" y="652555"/>
                  </a:lnTo>
                  <a:lnTo>
                    <a:pt x="833231" y="653304"/>
                  </a:lnTo>
                  <a:lnTo>
                    <a:pt x="832776" y="653395"/>
                  </a:lnTo>
                  <a:lnTo>
                    <a:pt x="830461" y="652776"/>
                  </a:lnTo>
                  <a:lnTo>
                    <a:pt x="828402" y="651631"/>
                  </a:lnTo>
                  <a:lnTo>
                    <a:pt x="827948" y="650304"/>
                  </a:lnTo>
                  <a:lnTo>
                    <a:pt x="829277" y="649576"/>
                  </a:lnTo>
                  <a:lnTo>
                    <a:pt x="829897" y="648573"/>
                  </a:lnTo>
                  <a:close/>
                  <a:moveTo>
                    <a:pt x="864878" y="644773"/>
                  </a:moveTo>
                  <a:lnTo>
                    <a:pt x="865816" y="646013"/>
                  </a:lnTo>
                  <a:lnTo>
                    <a:pt x="864732" y="647252"/>
                  </a:lnTo>
                  <a:lnTo>
                    <a:pt x="862853" y="645823"/>
                  </a:lnTo>
                  <a:close/>
                  <a:moveTo>
                    <a:pt x="827800" y="644336"/>
                  </a:moveTo>
                  <a:lnTo>
                    <a:pt x="828263" y="644823"/>
                  </a:lnTo>
                  <a:lnTo>
                    <a:pt x="828618" y="645376"/>
                  </a:lnTo>
                  <a:lnTo>
                    <a:pt x="829247" y="645844"/>
                  </a:lnTo>
                  <a:lnTo>
                    <a:pt x="830612" y="646085"/>
                  </a:lnTo>
                  <a:lnTo>
                    <a:pt x="831706" y="646600"/>
                  </a:lnTo>
                  <a:lnTo>
                    <a:pt x="831337" y="646981"/>
                  </a:lnTo>
                  <a:lnTo>
                    <a:pt x="829921" y="646915"/>
                  </a:lnTo>
                  <a:lnTo>
                    <a:pt x="828533" y="647586"/>
                  </a:lnTo>
                  <a:lnTo>
                    <a:pt x="827668" y="648234"/>
                  </a:lnTo>
                  <a:lnTo>
                    <a:pt x="827075" y="648409"/>
                  </a:lnTo>
                  <a:lnTo>
                    <a:pt x="825863" y="649230"/>
                  </a:lnTo>
                  <a:lnTo>
                    <a:pt x="824723" y="650572"/>
                  </a:lnTo>
                  <a:lnTo>
                    <a:pt x="824452" y="650646"/>
                  </a:lnTo>
                  <a:lnTo>
                    <a:pt x="824440" y="650162"/>
                  </a:lnTo>
                  <a:lnTo>
                    <a:pt x="824715" y="649479"/>
                  </a:lnTo>
                  <a:lnTo>
                    <a:pt x="826721" y="647111"/>
                  </a:lnTo>
                  <a:lnTo>
                    <a:pt x="826816" y="645259"/>
                  </a:lnTo>
                  <a:lnTo>
                    <a:pt x="827294" y="644403"/>
                  </a:lnTo>
                  <a:close/>
                  <a:moveTo>
                    <a:pt x="798912" y="313487"/>
                  </a:moveTo>
                  <a:lnTo>
                    <a:pt x="798917" y="313581"/>
                  </a:lnTo>
                  <a:lnTo>
                    <a:pt x="798971" y="313564"/>
                  </a:lnTo>
                  <a:lnTo>
                    <a:pt x="799000" y="313786"/>
                  </a:lnTo>
                  <a:lnTo>
                    <a:pt x="798841" y="313858"/>
                  </a:lnTo>
                  <a:lnTo>
                    <a:pt x="798793" y="313782"/>
                  </a:lnTo>
                  <a:lnTo>
                    <a:pt x="798783" y="313791"/>
                  </a:lnTo>
                  <a:lnTo>
                    <a:pt x="798659" y="313584"/>
                  </a:lnTo>
                  <a:close/>
                  <a:moveTo>
                    <a:pt x="637189" y="187773"/>
                  </a:moveTo>
                  <a:lnTo>
                    <a:pt x="637673" y="188127"/>
                  </a:lnTo>
                  <a:lnTo>
                    <a:pt x="637577" y="188915"/>
                  </a:lnTo>
                  <a:lnTo>
                    <a:pt x="637385" y="189780"/>
                  </a:lnTo>
                  <a:lnTo>
                    <a:pt x="637514" y="190425"/>
                  </a:lnTo>
                  <a:lnTo>
                    <a:pt x="639271" y="191673"/>
                  </a:lnTo>
                  <a:lnTo>
                    <a:pt x="643902" y="194262"/>
                  </a:lnTo>
                  <a:lnTo>
                    <a:pt x="645650" y="195709"/>
                  </a:lnTo>
                  <a:lnTo>
                    <a:pt x="645725" y="196612"/>
                  </a:lnTo>
                  <a:lnTo>
                    <a:pt x="645154" y="197861"/>
                  </a:lnTo>
                  <a:lnTo>
                    <a:pt x="644385" y="199097"/>
                  </a:lnTo>
                  <a:lnTo>
                    <a:pt x="643693" y="199973"/>
                  </a:lnTo>
                  <a:lnTo>
                    <a:pt x="642630" y="200774"/>
                  </a:lnTo>
                  <a:lnTo>
                    <a:pt x="640577" y="201387"/>
                  </a:lnTo>
                  <a:lnTo>
                    <a:pt x="639649" y="201955"/>
                  </a:lnTo>
                  <a:lnTo>
                    <a:pt x="638821" y="203115"/>
                  </a:lnTo>
                  <a:lnTo>
                    <a:pt x="637580" y="205942"/>
                  </a:lnTo>
                  <a:lnTo>
                    <a:pt x="636816" y="207043"/>
                  </a:lnTo>
                  <a:lnTo>
                    <a:pt x="635812" y="207440"/>
                  </a:lnTo>
                  <a:lnTo>
                    <a:pt x="633193" y="207967"/>
                  </a:lnTo>
                  <a:lnTo>
                    <a:pt x="632390" y="208522"/>
                  </a:lnTo>
                  <a:lnTo>
                    <a:pt x="631603" y="211670"/>
                  </a:lnTo>
                  <a:lnTo>
                    <a:pt x="631931" y="214720"/>
                  </a:lnTo>
                  <a:lnTo>
                    <a:pt x="631929" y="217719"/>
                  </a:lnTo>
                  <a:lnTo>
                    <a:pt x="630131" y="220731"/>
                  </a:lnTo>
                  <a:lnTo>
                    <a:pt x="632838" y="220095"/>
                  </a:lnTo>
                  <a:lnTo>
                    <a:pt x="635131" y="218169"/>
                  </a:lnTo>
                  <a:lnTo>
                    <a:pt x="636769" y="215545"/>
                  </a:lnTo>
                  <a:lnTo>
                    <a:pt x="637447" y="212766"/>
                  </a:lnTo>
                  <a:lnTo>
                    <a:pt x="638880" y="211310"/>
                  </a:lnTo>
                  <a:lnTo>
                    <a:pt x="641924" y="210821"/>
                  </a:lnTo>
                  <a:lnTo>
                    <a:pt x="644921" y="211438"/>
                  </a:lnTo>
                  <a:lnTo>
                    <a:pt x="646213" y="213317"/>
                  </a:lnTo>
                  <a:lnTo>
                    <a:pt x="647117" y="219612"/>
                  </a:lnTo>
                  <a:lnTo>
                    <a:pt x="647869" y="219795"/>
                  </a:lnTo>
                  <a:lnTo>
                    <a:pt x="649001" y="219553"/>
                  </a:lnTo>
                  <a:lnTo>
                    <a:pt x="650283" y="220156"/>
                  </a:lnTo>
                  <a:lnTo>
                    <a:pt x="651305" y="222499"/>
                  </a:lnTo>
                  <a:lnTo>
                    <a:pt x="650019" y="226556"/>
                  </a:lnTo>
                  <a:lnTo>
                    <a:pt x="650771" y="229122"/>
                  </a:lnTo>
                  <a:lnTo>
                    <a:pt x="652428" y="226542"/>
                  </a:lnTo>
                  <a:lnTo>
                    <a:pt x="655364" y="225181"/>
                  </a:lnTo>
                  <a:lnTo>
                    <a:pt x="658454" y="225065"/>
                  </a:lnTo>
                  <a:lnTo>
                    <a:pt x="660556" y="226139"/>
                  </a:lnTo>
                  <a:lnTo>
                    <a:pt x="661044" y="227550"/>
                  </a:lnTo>
                  <a:lnTo>
                    <a:pt x="661647" y="231382"/>
                  </a:lnTo>
                  <a:lnTo>
                    <a:pt x="662432" y="232886"/>
                  </a:lnTo>
                  <a:lnTo>
                    <a:pt x="663711" y="234556"/>
                  </a:lnTo>
                  <a:lnTo>
                    <a:pt x="664716" y="236502"/>
                  </a:lnTo>
                  <a:lnTo>
                    <a:pt x="666031" y="240600"/>
                  </a:lnTo>
                  <a:lnTo>
                    <a:pt x="666558" y="244230"/>
                  </a:lnTo>
                  <a:lnTo>
                    <a:pt x="666574" y="248130"/>
                  </a:lnTo>
                  <a:lnTo>
                    <a:pt x="667729" y="251330"/>
                  </a:lnTo>
                  <a:lnTo>
                    <a:pt x="668123" y="251815"/>
                  </a:lnTo>
                  <a:lnTo>
                    <a:pt x="667580" y="252846"/>
                  </a:lnTo>
                  <a:lnTo>
                    <a:pt x="666284" y="254728"/>
                  </a:lnTo>
                  <a:lnTo>
                    <a:pt x="665783" y="257623"/>
                  </a:lnTo>
                  <a:lnTo>
                    <a:pt x="665671" y="261568"/>
                  </a:lnTo>
                  <a:lnTo>
                    <a:pt x="666405" y="265400"/>
                  </a:lnTo>
                  <a:lnTo>
                    <a:pt x="668376" y="267942"/>
                  </a:lnTo>
                  <a:lnTo>
                    <a:pt x="669907" y="267790"/>
                  </a:lnTo>
                  <a:lnTo>
                    <a:pt x="671226" y="269601"/>
                  </a:lnTo>
                  <a:lnTo>
                    <a:pt x="672142" y="272086"/>
                  </a:lnTo>
                  <a:lnTo>
                    <a:pt x="672462" y="273989"/>
                  </a:lnTo>
                  <a:lnTo>
                    <a:pt x="672810" y="275245"/>
                  </a:lnTo>
                  <a:lnTo>
                    <a:pt x="674489" y="278032"/>
                  </a:lnTo>
                  <a:lnTo>
                    <a:pt x="674821" y="279402"/>
                  </a:lnTo>
                  <a:lnTo>
                    <a:pt x="674441" y="280507"/>
                  </a:lnTo>
                  <a:lnTo>
                    <a:pt x="673616" y="281572"/>
                  </a:lnTo>
                  <a:lnTo>
                    <a:pt x="672052" y="283175"/>
                  </a:lnTo>
                  <a:lnTo>
                    <a:pt x="669071" y="287991"/>
                  </a:lnTo>
                  <a:lnTo>
                    <a:pt x="667779" y="291170"/>
                  </a:lnTo>
                  <a:lnTo>
                    <a:pt x="668550" y="292684"/>
                  </a:lnTo>
                  <a:lnTo>
                    <a:pt x="670013" y="294013"/>
                  </a:lnTo>
                  <a:lnTo>
                    <a:pt x="670042" y="296849"/>
                  </a:lnTo>
                  <a:lnTo>
                    <a:pt x="669374" y="302464"/>
                  </a:lnTo>
                  <a:lnTo>
                    <a:pt x="669856" y="303750"/>
                  </a:lnTo>
                  <a:lnTo>
                    <a:pt x="671312" y="306355"/>
                  </a:lnTo>
                  <a:lnTo>
                    <a:pt x="671724" y="307805"/>
                  </a:lnTo>
                  <a:lnTo>
                    <a:pt x="671924" y="324649"/>
                  </a:lnTo>
                  <a:lnTo>
                    <a:pt x="670466" y="335570"/>
                  </a:lnTo>
                  <a:lnTo>
                    <a:pt x="670934" y="337547"/>
                  </a:lnTo>
                  <a:lnTo>
                    <a:pt x="672193" y="339408"/>
                  </a:lnTo>
                  <a:lnTo>
                    <a:pt x="678859" y="345380"/>
                  </a:lnTo>
                  <a:lnTo>
                    <a:pt x="680473" y="345361"/>
                  </a:lnTo>
                  <a:lnTo>
                    <a:pt x="684598" y="349809"/>
                  </a:lnTo>
                  <a:lnTo>
                    <a:pt x="686814" y="351086"/>
                  </a:lnTo>
                  <a:lnTo>
                    <a:pt x="690435" y="351012"/>
                  </a:lnTo>
                  <a:lnTo>
                    <a:pt x="692947" y="350342"/>
                  </a:lnTo>
                  <a:lnTo>
                    <a:pt x="697736" y="348317"/>
                  </a:lnTo>
                  <a:lnTo>
                    <a:pt x="701185" y="347940"/>
                  </a:lnTo>
                  <a:lnTo>
                    <a:pt x="703567" y="349189"/>
                  </a:lnTo>
                  <a:lnTo>
                    <a:pt x="709828" y="356267"/>
                  </a:lnTo>
                  <a:lnTo>
                    <a:pt x="710903" y="356497"/>
                  </a:lnTo>
                  <a:lnTo>
                    <a:pt x="713023" y="356441"/>
                  </a:lnTo>
                  <a:lnTo>
                    <a:pt x="716550" y="355759"/>
                  </a:lnTo>
                  <a:lnTo>
                    <a:pt x="717993" y="356046"/>
                  </a:lnTo>
                  <a:lnTo>
                    <a:pt x="719126" y="357651"/>
                  </a:lnTo>
                  <a:lnTo>
                    <a:pt x="717808" y="358839"/>
                  </a:lnTo>
                  <a:lnTo>
                    <a:pt x="716279" y="359248"/>
                  </a:lnTo>
                  <a:lnTo>
                    <a:pt x="713331" y="359100"/>
                  </a:lnTo>
                  <a:lnTo>
                    <a:pt x="699982" y="377870"/>
                  </a:lnTo>
                  <a:lnTo>
                    <a:pt x="699387" y="378448"/>
                  </a:lnTo>
                  <a:lnTo>
                    <a:pt x="698064" y="378673"/>
                  </a:lnTo>
                  <a:lnTo>
                    <a:pt x="697429" y="379447"/>
                  </a:lnTo>
                  <a:lnTo>
                    <a:pt x="697009" y="381785"/>
                  </a:lnTo>
                  <a:lnTo>
                    <a:pt x="697165" y="382204"/>
                  </a:lnTo>
                  <a:lnTo>
                    <a:pt x="697686" y="385788"/>
                  </a:lnTo>
                  <a:lnTo>
                    <a:pt x="697571" y="387351"/>
                  </a:lnTo>
                  <a:lnTo>
                    <a:pt x="697328" y="388570"/>
                  </a:lnTo>
                  <a:lnTo>
                    <a:pt x="696762" y="389589"/>
                  </a:lnTo>
                  <a:lnTo>
                    <a:pt x="695747" y="390557"/>
                  </a:lnTo>
                  <a:lnTo>
                    <a:pt x="696300" y="391055"/>
                  </a:lnTo>
                  <a:lnTo>
                    <a:pt x="696837" y="391929"/>
                  </a:lnTo>
                  <a:lnTo>
                    <a:pt x="697370" y="392446"/>
                  </a:lnTo>
                  <a:lnTo>
                    <a:pt x="696232" y="394694"/>
                  </a:lnTo>
                  <a:lnTo>
                    <a:pt x="695602" y="397081"/>
                  </a:lnTo>
                  <a:lnTo>
                    <a:pt x="695183" y="402425"/>
                  </a:lnTo>
                  <a:lnTo>
                    <a:pt x="696121" y="403524"/>
                  </a:lnTo>
                  <a:lnTo>
                    <a:pt x="698411" y="404390"/>
                  </a:lnTo>
                  <a:lnTo>
                    <a:pt x="702913" y="405176"/>
                  </a:lnTo>
                  <a:lnTo>
                    <a:pt x="707614" y="404614"/>
                  </a:lnTo>
                  <a:lnTo>
                    <a:pt x="708776" y="405112"/>
                  </a:lnTo>
                  <a:lnTo>
                    <a:pt x="711177" y="407087"/>
                  </a:lnTo>
                  <a:lnTo>
                    <a:pt x="711928" y="407567"/>
                  </a:lnTo>
                  <a:lnTo>
                    <a:pt x="717022" y="411643"/>
                  </a:lnTo>
                  <a:lnTo>
                    <a:pt x="717430" y="412163"/>
                  </a:lnTo>
                  <a:lnTo>
                    <a:pt x="718098" y="413246"/>
                  </a:lnTo>
                  <a:lnTo>
                    <a:pt x="719215" y="415522"/>
                  </a:lnTo>
                  <a:lnTo>
                    <a:pt x="719645" y="417499"/>
                  </a:lnTo>
                  <a:lnTo>
                    <a:pt x="719565" y="425475"/>
                  </a:lnTo>
                  <a:lnTo>
                    <a:pt x="720191" y="428221"/>
                  </a:lnTo>
                  <a:lnTo>
                    <a:pt x="721410" y="430725"/>
                  </a:lnTo>
                  <a:lnTo>
                    <a:pt x="723259" y="432926"/>
                  </a:lnTo>
                  <a:lnTo>
                    <a:pt x="724870" y="433917"/>
                  </a:lnTo>
                  <a:lnTo>
                    <a:pt x="729664" y="435757"/>
                  </a:lnTo>
                  <a:lnTo>
                    <a:pt x="731438" y="436132"/>
                  </a:lnTo>
                  <a:lnTo>
                    <a:pt x="733285" y="436920"/>
                  </a:lnTo>
                  <a:lnTo>
                    <a:pt x="735243" y="438565"/>
                  </a:lnTo>
                  <a:lnTo>
                    <a:pt x="738452" y="441974"/>
                  </a:lnTo>
                  <a:lnTo>
                    <a:pt x="738412" y="442778"/>
                  </a:lnTo>
                  <a:lnTo>
                    <a:pt x="735356" y="446222"/>
                  </a:lnTo>
                  <a:lnTo>
                    <a:pt x="734108" y="448513"/>
                  </a:lnTo>
                  <a:lnTo>
                    <a:pt x="735040" y="449647"/>
                  </a:lnTo>
                  <a:lnTo>
                    <a:pt x="735225" y="450697"/>
                  </a:lnTo>
                  <a:lnTo>
                    <a:pt x="730808" y="456866"/>
                  </a:lnTo>
                  <a:lnTo>
                    <a:pt x="730478" y="459138"/>
                  </a:lnTo>
                  <a:lnTo>
                    <a:pt x="728540" y="465983"/>
                  </a:lnTo>
                  <a:lnTo>
                    <a:pt x="728072" y="473275"/>
                  </a:lnTo>
                  <a:lnTo>
                    <a:pt x="727275" y="475641"/>
                  </a:lnTo>
                  <a:lnTo>
                    <a:pt x="730038" y="472249"/>
                  </a:lnTo>
                  <a:lnTo>
                    <a:pt x="731101" y="473203"/>
                  </a:lnTo>
                  <a:lnTo>
                    <a:pt x="732599" y="474115"/>
                  </a:lnTo>
                  <a:lnTo>
                    <a:pt x="734203" y="474520"/>
                  </a:lnTo>
                  <a:lnTo>
                    <a:pt x="735548" y="473985"/>
                  </a:lnTo>
                  <a:lnTo>
                    <a:pt x="737470" y="472589"/>
                  </a:lnTo>
                  <a:lnTo>
                    <a:pt x="738741" y="472678"/>
                  </a:lnTo>
                  <a:lnTo>
                    <a:pt x="739919" y="473411"/>
                  </a:lnTo>
                  <a:lnTo>
                    <a:pt x="741652" y="473941"/>
                  </a:lnTo>
                  <a:lnTo>
                    <a:pt x="744859" y="473779"/>
                  </a:lnTo>
                  <a:lnTo>
                    <a:pt x="746733" y="472967"/>
                  </a:lnTo>
                  <a:lnTo>
                    <a:pt x="748390" y="471952"/>
                  </a:lnTo>
                  <a:lnTo>
                    <a:pt x="750880" y="471143"/>
                  </a:lnTo>
                  <a:lnTo>
                    <a:pt x="744210" y="482108"/>
                  </a:lnTo>
                  <a:lnTo>
                    <a:pt x="746015" y="486460"/>
                  </a:lnTo>
                  <a:lnTo>
                    <a:pt x="745858" y="491942"/>
                  </a:lnTo>
                  <a:lnTo>
                    <a:pt x="744146" y="501886"/>
                  </a:lnTo>
                  <a:lnTo>
                    <a:pt x="746433" y="517932"/>
                  </a:lnTo>
                  <a:lnTo>
                    <a:pt x="745436" y="534787"/>
                  </a:lnTo>
                  <a:lnTo>
                    <a:pt x="745773" y="536384"/>
                  </a:lnTo>
                  <a:lnTo>
                    <a:pt x="746173" y="537388"/>
                  </a:lnTo>
                  <a:lnTo>
                    <a:pt x="750641" y="541261"/>
                  </a:lnTo>
                  <a:lnTo>
                    <a:pt x="750873" y="542715"/>
                  </a:lnTo>
                  <a:lnTo>
                    <a:pt x="752324" y="545000"/>
                  </a:lnTo>
                  <a:lnTo>
                    <a:pt x="752962" y="546325"/>
                  </a:lnTo>
                  <a:lnTo>
                    <a:pt x="753299" y="547902"/>
                  </a:lnTo>
                  <a:lnTo>
                    <a:pt x="753262" y="549011"/>
                  </a:lnTo>
                  <a:lnTo>
                    <a:pt x="751222" y="556974"/>
                  </a:lnTo>
                  <a:lnTo>
                    <a:pt x="751295" y="559308"/>
                  </a:lnTo>
                  <a:lnTo>
                    <a:pt x="753084" y="560390"/>
                  </a:lnTo>
                  <a:lnTo>
                    <a:pt x="752104" y="562817"/>
                  </a:lnTo>
                  <a:lnTo>
                    <a:pt x="748376" y="569747"/>
                  </a:lnTo>
                  <a:lnTo>
                    <a:pt x="747046" y="573974"/>
                  </a:lnTo>
                  <a:lnTo>
                    <a:pt x="745634" y="581491"/>
                  </a:lnTo>
                  <a:lnTo>
                    <a:pt x="743590" y="586444"/>
                  </a:lnTo>
                  <a:lnTo>
                    <a:pt x="743044" y="588807"/>
                  </a:lnTo>
                  <a:lnTo>
                    <a:pt x="743480" y="590843"/>
                  </a:lnTo>
                  <a:lnTo>
                    <a:pt x="745583" y="595798"/>
                  </a:lnTo>
                  <a:lnTo>
                    <a:pt x="746003" y="598305"/>
                  </a:lnTo>
                  <a:lnTo>
                    <a:pt x="746516" y="599622"/>
                  </a:lnTo>
                  <a:lnTo>
                    <a:pt x="750247" y="605692"/>
                  </a:lnTo>
                  <a:lnTo>
                    <a:pt x="750670" y="606741"/>
                  </a:lnTo>
                  <a:lnTo>
                    <a:pt x="750413" y="610615"/>
                  </a:lnTo>
                  <a:lnTo>
                    <a:pt x="750733" y="612097"/>
                  </a:lnTo>
                  <a:lnTo>
                    <a:pt x="751231" y="613476"/>
                  </a:lnTo>
                  <a:lnTo>
                    <a:pt x="751877" y="614803"/>
                  </a:lnTo>
                  <a:lnTo>
                    <a:pt x="752699" y="616069"/>
                  </a:lnTo>
                  <a:lnTo>
                    <a:pt x="759881" y="622697"/>
                  </a:lnTo>
                  <a:lnTo>
                    <a:pt x="760917" y="624158"/>
                  </a:lnTo>
                  <a:lnTo>
                    <a:pt x="761541" y="632065"/>
                  </a:lnTo>
                  <a:lnTo>
                    <a:pt x="761225" y="634310"/>
                  </a:lnTo>
                  <a:lnTo>
                    <a:pt x="762367" y="637164"/>
                  </a:lnTo>
                  <a:lnTo>
                    <a:pt x="762115" y="649429"/>
                  </a:lnTo>
                  <a:lnTo>
                    <a:pt x="766310" y="666557"/>
                  </a:lnTo>
                  <a:lnTo>
                    <a:pt x="770117" y="674880"/>
                  </a:lnTo>
                  <a:lnTo>
                    <a:pt x="772683" y="678850"/>
                  </a:lnTo>
                  <a:lnTo>
                    <a:pt x="775797" y="682293"/>
                  </a:lnTo>
                  <a:lnTo>
                    <a:pt x="777579" y="683812"/>
                  </a:lnTo>
                  <a:lnTo>
                    <a:pt x="779210" y="684920"/>
                  </a:lnTo>
                  <a:lnTo>
                    <a:pt x="780991" y="685745"/>
                  </a:lnTo>
                  <a:lnTo>
                    <a:pt x="783270" y="686377"/>
                  </a:lnTo>
                  <a:lnTo>
                    <a:pt x="787408" y="687031"/>
                  </a:lnTo>
                  <a:lnTo>
                    <a:pt x="788486" y="687984"/>
                  </a:lnTo>
                  <a:lnTo>
                    <a:pt x="789118" y="690342"/>
                  </a:lnTo>
                  <a:lnTo>
                    <a:pt x="790557" y="688874"/>
                  </a:lnTo>
                  <a:lnTo>
                    <a:pt x="791952" y="688411"/>
                  </a:lnTo>
                  <a:lnTo>
                    <a:pt x="795230" y="688153"/>
                  </a:lnTo>
                  <a:lnTo>
                    <a:pt x="800596" y="685510"/>
                  </a:lnTo>
                  <a:lnTo>
                    <a:pt x="805284" y="683993"/>
                  </a:lnTo>
                  <a:lnTo>
                    <a:pt x="811404" y="678342"/>
                  </a:lnTo>
                  <a:lnTo>
                    <a:pt x="813446" y="677111"/>
                  </a:lnTo>
                  <a:lnTo>
                    <a:pt x="815637" y="676458"/>
                  </a:lnTo>
                  <a:lnTo>
                    <a:pt x="817659" y="674679"/>
                  </a:lnTo>
                  <a:lnTo>
                    <a:pt x="819256" y="672468"/>
                  </a:lnTo>
                  <a:lnTo>
                    <a:pt x="820202" y="670586"/>
                  </a:lnTo>
                  <a:lnTo>
                    <a:pt x="820738" y="667286"/>
                  </a:lnTo>
                  <a:lnTo>
                    <a:pt x="820835" y="663680"/>
                  </a:lnTo>
                  <a:lnTo>
                    <a:pt x="821444" y="660700"/>
                  </a:lnTo>
                  <a:lnTo>
                    <a:pt x="823508" y="659282"/>
                  </a:lnTo>
                  <a:lnTo>
                    <a:pt x="823870" y="660087"/>
                  </a:lnTo>
                  <a:lnTo>
                    <a:pt x="824680" y="661284"/>
                  </a:lnTo>
                  <a:lnTo>
                    <a:pt x="825065" y="662048"/>
                  </a:lnTo>
                  <a:lnTo>
                    <a:pt x="825710" y="661489"/>
                  </a:lnTo>
                  <a:lnTo>
                    <a:pt x="826121" y="661268"/>
                  </a:lnTo>
                  <a:lnTo>
                    <a:pt x="826472" y="661022"/>
                  </a:lnTo>
                  <a:lnTo>
                    <a:pt x="826875" y="660422"/>
                  </a:lnTo>
                  <a:lnTo>
                    <a:pt x="827729" y="660488"/>
                  </a:lnTo>
                  <a:lnTo>
                    <a:pt x="829426" y="665062"/>
                  </a:lnTo>
                  <a:lnTo>
                    <a:pt x="829982" y="666039"/>
                  </a:lnTo>
                  <a:lnTo>
                    <a:pt x="831472" y="666763"/>
                  </a:lnTo>
                  <a:lnTo>
                    <a:pt x="833002" y="666787"/>
                  </a:lnTo>
                  <a:lnTo>
                    <a:pt x="834481" y="666974"/>
                  </a:lnTo>
                  <a:lnTo>
                    <a:pt x="835837" y="668255"/>
                  </a:lnTo>
                  <a:lnTo>
                    <a:pt x="853385" y="661569"/>
                  </a:lnTo>
                  <a:lnTo>
                    <a:pt x="854433" y="660789"/>
                  </a:lnTo>
                  <a:lnTo>
                    <a:pt x="857137" y="654927"/>
                  </a:lnTo>
                  <a:lnTo>
                    <a:pt x="857834" y="654014"/>
                  </a:lnTo>
                  <a:lnTo>
                    <a:pt x="858242" y="653668"/>
                  </a:lnTo>
                  <a:lnTo>
                    <a:pt x="858398" y="652776"/>
                  </a:lnTo>
                  <a:lnTo>
                    <a:pt x="858445" y="650931"/>
                  </a:lnTo>
                  <a:lnTo>
                    <a:pt x="858888" y="650335"/>
                  </a:lnTo>
                  <a:lnTo>
                    <a:pt x="859810" y="650659"/>
                  </a:lnTo>
                  <a:lnTo>
                    <a:pt x="861438" y="651649"/>
                  </a:lnTo>
                  <a:lnTo>
                    <a:pt x="863298" y="652341"/>
                  </a:lnTo>
                  <a:lnTo>
                    <a:pt x="864175" y="653576"/>
                  </a:lnTo>
                  <a:lnTo>
                    <a:pt x="864715" y="654806"/>
                  </a:lnTo>
                  <a:lnTo>
                    <a:pt x="865496" y="655414"/>
                  </a:lnTo>
                  <a:lnTo>
                    <a:pt x="866658" y="656672"/>
                  </a:lnTo>
                  <a:lnTo>
                    <a:pt x="871320" y="664859"/>
                  </a:lnTo>
                  <a:lnTo>
                    <a:pt x="870168" y="666881"/>
                  </a:lnTo>
                  <a:lnTo>
                    <a:pt x="869535" y="669637"/>
                  </a:lnTo>
                  <a:lnTo>
                    <a:pt x="869104" y="674806"/>
                  </a:lnTo>
                  <a:lnTo>
                    <a:pt x="870019" y="677590"/>
                  </a:lnTo>
                  <a:lnTo>
                    <a:pt x="872469" y="677941"/>
                  </a:lnTo>
                  <a:lnTo>
                    <a:pt x="875152" y="676767"/>
                  </a:lnTo>
                  <a:lnTo>
                    <a:pt x="876789" y="674995"/>
                  </a:lnTo>
                  <a:lnTo>
                    <a:pt x="877203" y="677130"/>
                  </a:lnTo>
                  <a:lnTo>
                    <a:pt x="876546" y="679716"/>
                  </a:lnTo>
                  <a:lnTo>
                    <a:pt x="875388" y="681863"/>
                  </a:lnTo>
                  <a:lnTo>
                    <a:pt x="874234" y="682717"/>
                  </a:lnTo>
                  <a:lnTo>
                    <a:pt x="873645" y="684184"/>
                  </a:lnTo>
                  <a:lnTo>
                    <a:pt x="873660" y="691250"/>
                  </a:lnTo>
                  <a:lnTo>
                    <a:pt x="873971" y="693356"/>
                  </a:lnTo>
                  <a:lnTo>
                    <a:pt x="874727" y="694362"/>
                  </a:lnTo>
                  <a:lnTo>
                    <a:pt x="878013" y="697210"/>
                  </a:lnTo>
                  <a:lnTo>
                    <a:pt x="878714" y="698570"/>
                  </a:lnTo>
                  <a:lnTo>
                    <a:pt x="879855" y="701963"/>
                  </a:lnTo>
                  <a:lnTo>
                    <a:pt x="880658" y="703194"/>
                  </a:lnTo>
                  <a:lnTo>
                    <a:pt x="883097" y="704178"/>
                  </a:lnTo>
                  <a:lnTo>
                    <a:pt x="888440" y="703345"/>
                  </a:lnTo>
                  <a:lnTo>
                    <a:pt x="890535" y="703598"/>
                  </a:lnTo>
                  <a:lnTo>
                    <a:pt x="892227" y="705449"/>
                  </a:lnTo>
                  <a:lnTo>
                    <a:pt x="893463" y="707894"/>
                  </a:lnTo>
                  <a:lnTo>
                    <a:pt x="895162" y="710113"/>
                  </a:lnTo>
                  <a:lnTo>
                    <a:pt x="898201" y="711263"/>
                  </a:lnTo>
                  <a:lnTo>
                    <a:pt x="906215" y="712210"/>
                  </a:lnTo>
                  <a:lnTo>
                    <a:pt x="908014" y="712945"/>
                  </a:lnTo>
                  <a:lnTo>
                    <a:pt x="908915" y="714050"/>
                  </a:lnTo>
                  <a:lnTo>
                    <a:pt x="909097" y="715053"/>
                  </a:lnTo>
                  <a:lnTo>
                    <a:pt x="909099" y="716147"/>
                  </a:lnTo>
                  <a:lnTo>
                    <a:pt x="909441" y="717385"/>
                  </a:lnTo>
                  <a:lnTo>
                    <a:pt x="910092" y="718522"/>
                  </a:lnTo>
                  <a:lnTo>
                    <a:pt x="912200" y="720703"/>
                  </a:lnTo>
                  <a:lnTo>
                    <a:pt x="912020" y="721288"/>
                  </a:lnTo>
                  <a:lnTo>
                    <a:pt x="912225" y="727785"/>
                  </a:lnTo>
                  <a:lnTo>
                    <a:pt x="912463" y="728709"/>
                  </a:lnTo>
                  <a:lnTo>
                    <a:pt x="913776" y="730184"/>
                  </a:lnTo>
                  <a:lnTo>
                    <a:pt x="920735" y="735955"/>
                  </a:lnTo>
                  <a:lnTo>
                    <a:pt x="922636" y="738932"/>
                  </a:lnTo>
                  <a:lnTo>
                    <a:pt x="925792" y="737478"/>
                  </a:lnTo>
                  <a:lnTo>
                    <a:pt x="928495" y="738839"/>
                  </a:lnTo>
                  <a:lnTo>
                    <a:pt x="931077" y="741168"/>
                  </a:lnTo>
                  <a:lnTo>
                    <a:pt x="933963" y="742524"/>
                  </a:lnTo>
                  <a:lnTo>
                    <a:pt x="935587" y="742912"/>
                  </a:lnTo>
                  <a:lnTo>
                    <a:pt x="937842" y="744279"/>
                  </a:lnTo>
                  <a:lnTo>
                    <a:pt x="939491" y="744754"/>
                  </a:lnTo>
                  <a:lnTo>
                    <a:pt x="941272" y="744756"/>
                  </a:lnTo>
                  <a:lnTo>
                    <a:pt x="944484" y="744205"/>
                  </a:lnTo>
                  <a:lnTo>
                    <a:pt x="946346" y="744372"/>
                  </a:lnTo>
                  <a:lnTo>
                    <a:pt x="944738" y="747710"/>
                  </a:lnTo>
                  <a:lnTo>
                    <a:pt x="945593" y="750550"/>
                  </a:lnTo>
                  <a:lnTo>
                    <a:pt x="952148" y="759649"/>
                  </a:lnTo>
                  <a:lnTo>
                    <a:pt x="954158" y="760188"/>
                  </a:lnTo>
                  <a:lnTo>
                    <a:pt x="956695" y="759645"/>
                  </a:lnTo>
                  <a:lnTo>
                    <a:pt x="960714" y="759797"/>
                  </a:lnTo>
                  <a:lnTo>
                    <a:pt x="958810" y="763246"/>
                  </a:lnTo>
                  <a:lnTo>
                    <a:pt x="948614" y="775983"/>
                  </a:lnTo>
                  <a:lnTo>
                    <a:pt x="947208" y="778369"/>
                  </a:lnTo>
                  <a:lnTo>
                    <a:pt x="945188" y="787379"/>
                  </a:lnTo>
                  <a:lnTo>
                    <a:pt x="945442" y="789548"/>
                  </a:lnTo>
                  <a:lnTo>
                    <a:pt x="946952" y="793497"/>
                  </a:lnTo>
                  <a:lnTo>
                    <a:pt x="947557" y="797118"/>
                  </a:lnTo>
                  <a:lnTo>
                    <a:pt x="948577" y="798468"/>
                  </a:lnTo>
                  <a:lnTo>
                    <a:pt x="950039" y="799392"/>
                  </a:lnTo>
                  <a:lnTo>
                    <a:pt x="951656" y="799824"/>
                  </a:lnTo>
                  <a:lnTo>
                    <a:pt x="953655" y="799552"/>
                  </a:lnTo>
                  <a:lnTo>
                    <a:pt x="954682" y="798439"/>
                  </a:lnTo>
                  <a:lnTo>
                    <a:pt x="955776" y="794784"/>
                  </a:lnTo>
                  <a:lnTo>
                    <a:pt x="957824" y="796696"/>
                  </a:lnTo>
                  <a:lnTo>
                    <a:pt x="958577" y="799445"/>
                  </a:lnTo>
                  <a:lnTo>
                    <a:pt x="957709" y="801835"/>
                  </a:lnTo>
                  <a:lnTo>
                    <a:pt x="952470" y="803347"/>
                  </a:lnTo>
                  <a:lnTo>
                    <a:pt x="950266" y="805213"/>
                  </a:lnTo>
                  <a:lnTo>
                    <a:pt x="949503" y="807549"/>
                  </a:lnTo>
                  <a:lnTo>
                    <a:pt x="951474" y="809518"/>
                  </a:lnTo>
                  <a:lnTo>
                    <a:pt x="950195" y="810736"/>
                  </a:lnTo>
                  <a:lnTo>
                    <a:pt x="949909" y="812006"/>
                  </a:lnTo>
                  <a:lnTo>
                    <a:pt x="949883" y="813321"/>
                  </a:lnTo>
                  <a:lnTo>
                    <a:pt x="949369" y="814646"/>
                  </a:lnTo>
                  <a:lnTo>
                    <a:pt x="948713" y="815053"/>
                  </a:lnTo>
                  <a:lnTo>
                    <a:pt x="946591" y="815831"/>
                  </a:lnTo>
                  <a:lnTo>
                    <a:pt x="945852" y="816274"/>
                  </a:lnTo>
                  <a:lnTo>
                    <a:pt x="944677" y="818396"/>
                  </a:lnTo>
                  <a:lnTo>
                    <a:pt x="943972" y="821233"/>
                  </a:lnTo>
                  <a:lnTo>
                    <a:pt x="944093" y="823086"/>
                  </a:lnTo>
                  <a:lnTo>
                    <a:pt x="945452" y="822337"/>
                  </a:lnTo>
                  <a:lnTo>
                    <a:pt x="946451" y="822422"/>
                  </a:lnTo>
                  <a:lnTo>
                    <a:pt x="947780" y="827633"/>
                  </a:lnTo>
                  <a:lnTo>
                    <a:pt x="947847" y="830292"/>
                  </a:lnTo>
                  <a:lnTo>
                    <a:pt x="946215" y="831333"/>
                  </a:lnTo>
                  <a:lnTo>
                    <a:pt x="945768" y="831821"/>
                  </a:lnTo>
                  <a:lnTo>
                    <a:pt x="945808" y="833047"/>
                  </a:lnTo>
                  <a:lnTo>
                    <a:pt x="946161" y="834298"/>
                  </a:lnTo>
                  <a:lnTo>
                    <a:pt x="946751" y="834896"/>
                  </a:lnTo>
                  <a:lnTo>
                    <a:pt x="946760" y="835360"/>
                  </a:lnTo>
                  <a:lnTo>
                    <a:pt x="951007" y="839198"/>
                  </a:lnTo>
                  <a:lnTo>
                    <a:pt x="951465" y="839932"/>
                  </a:lnTo>
                  <a:lnTo>
                    <a:pt x="952201" y="842860"/>
                  </a:lnTo>
                  <a:lnTo>
                    <a:pt x="952281" y="844120"/>
                  </a:lnTo>
                  <a:lnTo>
                    <a:pt x="951998" y="845308"/>
                  </a:lnTo>
                  <a:lnTo>
                    <a:pt x="950128" y="847665"/>
                  </a:lnTo>
                  <a:lnTo>
                    <a:pt x="950324" y="848377"/>
                  </a:lnTo>
                  <a:lnTo>
                    <a:pt x="951014" y="848973"/>
                  </a:lnTo>
                  <a:lnTo>
                    <a:pt x="955061" y="860234"/>
                  </a:lnTo>
                  <a:lnTo>
                    <a:pt x="956075" y="861890"/>
                  </a:lnTo>
                  <a:lnTo>
                    <a:pt x="956388" y="863824"/>
                  </a:lnTo>
                  <a:lnTo>
                    <a:pt x="955113" y="869836"/>
                  </a:lnTo>
                  <a:lnTo>
                    <a:pt x="954973" y="871910"/>
                  </a:lnTo>
                  <a:lnTo>
                    <a:pt x="955592" y="873238"/>
                  </a:lnTo>
                  <a:lnTo>
                    <a:pt x="956174" y="873909"/>
                  </a:lnTo>
                  <a:lnTo>
                    <a:pt x="956518" y="874508"/>
                  </a:lnTo>
                  <a:lnTo>
                    <a:pt x="956421" y="875648"/>
                  </a:lnTo>
                  <a:lnTo>
                    <a:pt x="955756" y="877087"/>
                  </a:lnTo>
                  <a:lnTo>
                    <a:pt x="953951" y="879534"/>
                  </a:lnTo>
                  <a:lnTo>
                    <a:pt x="953499" y="881129"/>
                  </a:lnTo>
                  <a:lnTo>
                    <a:pt x="953739" y="883552"/>
                  </a:lnTo>
                  <a:lnTo>
                    <a:pt x="954645" y="885284"/>
                  </a:lnTo>
                  <a:lnTo>
                    <a:pt x="957276" y="888103"/>
                  </a:lnTo>
                  <a:lnTo>
                    <a:pt x="962160" y="895701"/>
                  </a:lnTo>
                  <a:lnTo>
                    <a:pt x="964360" y="900487"/>
                  </a:lnTo>
                  <a:lnTo>
                    <a:pt x="965534" y="904910"/>
                  </a:lnTo>
                  <a:lnTo>
                    <a:pt x="965194" y="909834"/>
                  </a:lnTo>
                  <a:lnTo>
                    <a:pt x="961870" y="918188"/>
                  </a:lnTo>
                  <a:lnTo>
                    <a:pt x="960834" y="922652"/>
                  </a:lnTo>
                  <a:lnTo>
                    <a:pt x="961245" y="922856"/>
                  </a:lnTo>
                  <a:lnTo>
                    <a:pt x="963748" y="924644"/>
                  </a:lnTo>
                  <a:lnTo>
                    <a:pt x="964094" y="925486"/>
                  </a:lnTo>
                  <a:lnTo>
                    <a:pt x="964658" y="928708"/>
                  </a:lnTo>
                  <a:lnTo>
                    <a:pt x="964517" y="930752"/>
                  </a:lnTo>
                  <a:lnTo>
                    <a:pt x="963643" y="932299"/>
                  </a:lnTo>
                  <a:lnTo>
                    <a:pt x="959502" y="935797"/>
                  </a:lnTo>
                  <a:lnTo>
                    <a:pt x="957196" y="939666"/>
                  </a:lnTo>
                  <a:lnTo>
                    <a:pt x="956501" y="949251"/>
                  </a:lnTo>
                  <a:lnTo>
                    <a:pt x="954479" y="953535"/>
                  </a:lnTo>
                  <a:lnTo>
                    <a:pt x="954814" y="955082"/>
                  </a:lnTo>
                  <a:lnTo>
                    <a:pt x="955343" y="956478"/>
                  </a:lnTo>
                  <a:lnTo>
                    <a:pt x="956226" y="957577"/>
                  </a:lnTo>
                  <a:lnTo>
                    <a:pt x="957516" y="958311"/>
                  </a:lnTo>
                  <a:lnTo>
                    <a:pt x="960112" y="957536"/>
                  </a:lnTo>
                  <a:lnTo>
                    <a:pt x="961900" y="959094"/>
                  </a:lnTo>
                  <a:lnTo>
                    <a:pt x="962878" y="961815"/>
                  </a:lnTo>
                  <a:lnTo>
                    <a:pt x="963097" y="964471"/>
                  </a:lnTo>
                  <a:lnTo>
                    <a:pt x="963669" y="965817"/>
                  </a:lnTo>
                  <a:lnTo>
                    <a:pt x="967741" y="970719"/>
                  </a:lnTo>
                  <a:lnTo>
                    <a:pt x="969095" y="975246"/>
                  </a:lnTo>
                  <a:lnTo>
                    <a:pt x="971177" y="978002"/>
                  </a:lnTo>
                  <a:lnTo>
                    <a:pt x="971476" y="978640"/>
                  </a:lnTo>
                  <a:lnTo>
                    <a:pt x="971844" y="980550"/>
                  </a:lnTo>
                  <a:lnTo>
                    <a:pt x="972956" y="982778"/>
                  </a:lnTo>
                  <a:lnTo>
                    <a:pt x="974418" y="984911"/>
                  </a:lnTo>
                  <a:lnTo>
                    <a:pt x="979846" y="990591"/>
                  </a:lnTo>
                  <a:lnTo>
                    <a:pt x="981198" y="991544"/>
                  </a:lnTo>
                  <a:lnTo>
                    <a:pt x="984033" y="993020"/>
                  </a:lnTo>
                  <a:lnTo>
                    <a:pt x="985171" y="994007"/>
                  </a:lnTo>
                  <a:lnTo>
                    <a:pt x="985672" y="995159"/>
                  </a:lnTo>
                  <a:lnTo>
                    <a:pt x="985966" y="998086"/>
                  </a:lnTo>
                  <a:lnTo>
                    <a:pt x="986521" y="999476"/>
                  </a:lnTo>
                  <a:lnTo>
                    <a:pt x="987594" y="1000658"/>
                  </a:lnTo>
                  <a:lnTo>
                    <a:pt x="989829" y="1002049"/>
                  </a:lnTo>
                  <a:lnTo>
                    <a:pt x="990868" y="1002997"/>
                  </a:lnTo>
                  <a:lnTo>
                    <a:pt x="992991" y="1009422"/>
                  </a:lnTo>
                  <a:lnTo>
                    <a:pt x="994752" y="1010962"/>
                  </a:lnTo>
                  <a:lnTo>
                    <a:pt x="996510" y="1013484"/>
                  </a:lnTo>
                  <a:lnTo>
                    <a:pt x="996854" y="1014570"/>
                  </a:lnTo>
                  <a:lnTo>
                    <a:pt x="996243" y="1016203"/>
                  </a:lnTo>
                  <a:lnTo>
                    <a:pt x="995058" y="1016572"/>
                  </a:lnTo>
                  <a:lnTo>
                    <a:pt x="993646" y="1016635"/>
                  </a:lnTo>
                  <a:lnTo>
                    <a:pt x="992451" y="1017298"/>
                  </a:lnTo>
                  <a:lnTo>
                    <a:pt x="991943" y="1018888"/>
                  </a:lnTo>
                  <a:lnTo>
                    <a:pt x="992715" y="1020318"/>
                  </a:lnTo>
                  <a:lnTo>
                    <a:pt x="994070" y="1021854"/>
                  </a:lnTo>
                  <a:lnTo>
                    <a:pt x="995340" y="1023761"/>
                  </a:lnTo>
                  <a:lnTo>
                    <a:pt x="995471" y="1024744"/>
                  </a:lnTo>
                  <a:lnTo>
                    <a:pt x="995105" y="1026864"/>
                  </a:lnTo>
                  <a:lnTo>
                    <a:pt x="995468" y="1027804"/>
                  </a:lnTo>
                  <a:lnTo>
                    <a:pt x="996567" y="1028325"/>
                  </a:lnTo>
                  <a:lnTo>
                    <a:pt x="997756" y="1028147"/>
                  </a:lnTo>
                  <a:lnTo>
                    <a:pt x="998475" y="1027399"/>
                  </a:lnTo>
                  <a:lnTo>
                    <a:pt x="997474" y="1024576"/>
                  </a:lnTo>
                  <a:lnTo>
                    <a:pt x="997305" y="1022345"/>
                  </a:lnTo>
                  <a:lnTo>
                    <a:pt x="997658" y="1020404"/>
                  </a:lnTo>
                  <a:lnTo>
                    <a:pt x="998599" y="1019623"/>
                  </a:lnTo>
                  <a:lnTo>
                    <a:pt x="999657" y="1019064"/>
                  </a:lnTo>
                  <a:lnTo>
                    <a:pt x="1003327" y="1016040"/>
                  </a:lnTo>
                  <a:lnTo>
                    <a:pt x="1004438" y="1014758"/>
                  </a:lnTo>
                  <a:lnTo>
                    <a:pt x="1006521" y="1016413"/>
                  </a:lnTo>
                  <a:lnTo>
                    <a:pt x="1007729" y="1018042"/>
                  </a:lnTo>
                  <a:lnTo>
                    <a:pt x="1009276" y="1018351"/>
                  </a:lnTo>
                  <a:lnTo>
                    <a:pt x="1012378" y="1015973"/>
                  </a:lnTo>
                  <a:lnTo>
                    <a:pt x="1013393" y="1014904"/>
                  </a:lnTo>
                  <a:lnTo>
                    <a:pt x="1014141" y="1014297"/>
                  </a:lnTo>
                  <a:lnTo>
                    <a:pt x="1015086" y="1014045"/>
                  </a:lnTo>
                  <a:lnTo>
                    <a:pt x="1016742" y="1014101"/>
                  </a:lnTo>
                  <a:lnTo>
                    <a:pt x="1018761" y="1014971"/>
                  </a:lnTo>
                  <a:lnTo>
                    <a:pt x="1018921" y="1016484"/>
                  </a:lnTo>
                  <a:lnTo>
                    <a:pt x="1018217" y="1017972"/>
                  </a:lnTo>
                  <a:lnTo>
                    <a:pt x="1017732" y="1018698"/>
                  </a:lnTo>
                  <a:lnTo>
                    <a:pt x="1017523" y="1018668"/>
                  </a:lnTo>
                  <a:lnTo>
                    <a:pt x="1016209" y="1019825"/>
                  </a:lnTo>
                  <a:lnTo>
                    <a:pt x="1015869" y="1020227"/>
                  </a:lnTo>
                  <a:lnTo>
                    <a:pt x="1015708" y="1020898"/>
                  </a:lnTo>
                  <a:lnTo>
                    <a:pt x="1016621" y="1021488"/>
                  </a:lnTo>
                  <a:lnTo>
                    <a:pt x="1016573" y="1022138"/>
                  </a:lnTo>
                  <a:lnTo>
                    <a:pt x="1015121" y="1024645"/>
                  </a:lnTo>
                  <a:lnTo>
                    <a:pt x="1014159" y="1025823"/>
                  </a:lnTo>
                  <a:lnTo>
                    <a:pt x="1013311" y="1026274"/>
                  </a:lnTo>
                  <a:lnTo>
                    <a:pt x="1012269" y="1027150"/>
                  </a:lnTo>
                  <a:lnTo>
                    <a:pt x="1009697" y="1031508"/>
                  </a:lnTo>
                  <a:lnTo>
                    <a:pt x="1009011" y="1033039"/>
                  </a:lnTo>
                  <a:lnTo>
                    <a:pt x="1008248" y="1035619"/>
                  </a:lnTo>
                  <a:lnTo>
                    <a:pt x="1007999" y="1038182"/>
                  </a:lnTo>
                  <a:lnTo>
                    <a:pt x="1008613" y="1040201"/>
                  </a:lnTo>
                  <a:lnTo>
                    <a:pt x="1010523" y="1041156"/>
                  </a:lnTo>
                  <a:lnTo>
                    <a:pt x="1011392" y="1042291"/>
                  </a:lnTo>
                  <a:lnTo>
                    <a:pt x="1015682" y="1052193"/>
                  </a:lnTo>
                  <a:lnTo>
                    <a:pt x="1016300" y="1054942"/>
                  </a:lnTo>
                  <a:lnTo>
                    <a:pt x="1016508" y="1057811"/>
                  </a:lnTo>
                  <a:lnTo>
                    <a:pt x="1016386" y="1060808"/>
                  </a:lnTo>
                  <a:lnTo>
                    <a:pt x="1016867" y="1062690"/>
                  </a:lnTo>
                  <a:lnTo>
                    <a:pt x="1020690" y="1069702"/>
                  </a:lnTo>
                  <a:lnTo>
                    <a:pt x="1023299" y="1078094"/>
                  </a:lnTo>
                  <a:lnTo>
                    <a:pt x="1024532" y="1080246"/>
                  </a:lnTo>
                  <a:lnTo>
                    <a:pt x="1026657" y="1082248"/>
                  </a:lnTo>
                  <a:lnTo>
                    <a:pt x="1027985" y="1083131"/>
                  </a:lnTo>
                  <a:lnTo>
                    <a:pt x="1028391" y="1084531"/>
                  </a:lnTo>
                  <a:lnTo>
                    <a:pt x="1027627" y="1090089"/>
                  </a:lnTo>
                  <a:lnTo>
                    <a:pt x="1027404" y="1097778"/>
                  </a:lnTo>
                  <a:lnTo>
                    <a:pt x="1026445" y="1099062"/>
                  </a:lnTo>
                  <a:lnTo>
                    <a:pt x="1027649" y="1102215"/>
                  </a:lnTo>
                  <a:lnTo>
                    <a:pt x="1030558" y="1107027"/>
                  </a:lnTo>
                  <a:lnTo>
                    <a:pt x="1033764" y="1110695"/>
                  </a:lnTo>
                  <a:lnTo>
                    <a:pt x="1034763" y="1112563"/>
                  </a:lnTo>
                  <a:lnTo>
                    <a:pt x="1034996" y="1115003"/>
                  </a:lnTo>
                  <a:lnTo>
                    <a:pt x="1034203" y="1116852"/>
                  </a:lnTo>
                  <a:lnTo>
                    <a:pt x="1030820" y="1119304"/>
                  </a:lnTo>
                  <a:lnTo>
                    <a:pt x="1029474" y="1121186"/>
                  </a:lnTo>
                  <a:lnTo>
                    <a:pt x="1028770" y="1123951"/>
                  </a:lnTo>
                  <a:lnTo>
                    <a:pt x="1028629" y="1132178"/>
                  </a:lnTo>
                  <a:lnTo>
                    <a:pt x="1027938" y="1132578"/>
                  </a:lnTo>
                  <a:lnTo>
                    <a:pt x="1026528" y="1133852"/>
                  </a:lnTo>
                  <a:lnTo>
                    <a:pt x="1025599" y="1135276"/>
                  </a:lnTo>
                  <a:lnTo>
                    <a:pt x="1026201" y="1136030"/>
                  </a:lnTo>
                  <a:lnTo>
                    <a:pt x="1026991" y="1136684"/>
                  </a:lnTo>
                  <a:lnTo>
                    <a:pt x="1026889" y="1138016"/>
                  </a:lnTo>
                  <a:lnTo>
                    <a:pt x="1026457" y="1139455"/>
                  </a:lnTo>
                  <a:lnTo>
                    <a:pt x="1026311" y="1140456"/>
                  </a:lnTo>
                  <a:lnTo>
                    <a:pt x="1027882" y="1143043"/>
                  </a:lnTo>
                  <a:lnTo>
                    <a:pt x="1028521" y="1144486"/>
                  </a:lnTo>
                  <a:lnTo>
                    <a:pt x="1027327" y="1145959"/>
                  </a:lnTo>
                  <a:lnTo>
                    <a:pt x="1026344" y="1150136"/>
                  </a:lnTo>
                  <a:lnTo>
                    <a:pt x="1025912" y="1151068"/>
                  </a:lnTo>
                  <a:lnTo>
                    <a:pt x="1025947" y="1152941"/>
                  </a:lnTo>
                  <a:lnTo>
                    <a:pt x="1021851" y="1161308"/>
                  </a:lnTo>
                  <a:lnTo>
                    <a:pt x="1015090" y="1171995"/>
                  </a:lnTo>
                  <a:lnTo>
                    <a:pt x="1014010" y="1175888"/>
                  </a:lnTo>
                  <a:lnTo>
                    <a:pt x="1012626" y="1179056"/>
                  </a:lnTo>
                  <a:lnTo>
                    <a:pt x="1012215" y="1180888"/>
                  </a:lnTo>
                  <a:lnTo>
                    <a:pt x="1012129" y="1182898"/>
                  </a:lnTo>
                  <a:lnTo>
                    <a:pt x="1012227" y="1184725"/>
                  </a:lnTo>
                  <a:lnTo>
                    <a:pt x="1012623" y="1186452"/>
                  </a:lnTo>
                  <a:lnTo>
                    <a:pt x="1013328" y="1188166"/>
                  </a:lnTo>
                  <a:lnTo>
                    <a:pt x="1012197" y="1191283"/>
                  </a:lnTo>
                  <a:lnTo>
                    <a:pt x="1013595" y="1194868"/>
                  </a:lnTo>
                  <a:lnTo>
                    <a:pt x="1022114" y="1206886"/>
                  </a:lnTo>
                  <a:lnTo>
                    <a:pt x="1024266" y="1208694"/>
                  </a:lnTo>
                  <a:lnTo>
                    <a:pt x="1025764" y="1209162"/>
                  </a:lnTo>
                  <a:lnTo>
                    <a:pt x="1029572" y="1209700"/>
                  </a:lnTo>
                  <a:lnTo>
                    <a:pt x="1030932" y="1210282"/>
                  </a:lnTo>
                  <a:lnTo>
                    <a:pt x="1031840" y="1211773"/>
                  </a:lnTo>
                  <a:lnTo>
                    <a:pt x="1032112" y="1213628"/>
                  </a:lnTo>
                  <a:lnTo>
                    <a:pt x="1032096" y="1217495"/>
                  </a:lnTo>
                  <a:lnTo>
                    <a:pt x="1034376" y="1226558"/>
                  </a:lnTo>
                  <a:lnTo>
                    <a:pt x="1033603" y="1229244"/>
                  </a:lnTo>
                  <a:lnTo>
                    <a:pt x="1036111" y="1228667"/>
                  </a:lnTo>
                  <a:lnTo>
                    <a:pt x="1038710" y="1229443"/>
                  </a:lnTo>
                  <a:lnTo>
                    <a:pt x="1040727" y="1230617"/>
                  </a:lnTo>
                  <a:lnTo>
                    <a:pt x="1041458" y="1231321"/>
                  </a:lnTo>
                  <a:lnTo>
                    <a:pt x="1043259" y="1230477"/>
                  </a:lnTo>
                  <a:lnTo>
                    <a:pt x="1045093" y="1230832"/>
                  </a:lnTo>
                  <a:lnTo>
                    <a:pt x="1049282" y="1232511"/>
                  </a:lnTo>
                  <a:lnTo>
                    <a:pt x="1048570" y="1238395"/>
                  </a:lnTo>
                  <a:lnTo>
                    <a:pt x="1047387" y="1243442"/>
                  </a:lnTo>
                  <a:lnTo>
                    <a:pt x="1045742" y="1247779"/>
                  </a:lnTo>
                  <a:lnTo>
                    <a:pt x="1041627" y="1255635"/>
                  </a:lnTo>
                  <a:lnTo>
                    <a:pt x="1038710" y="1270700"/>
                  </a:lnTo>
                  <a:lnTo>
                    <a:pt x="1038403" y="1271538"/>
                  </a:lnTo>
                  <a:lnTo>
                    <a:pt x="1037961" y="1272447"/>
                  </a:lnTo>
                  <a:lnTo>
                    <a:pt x="1037583" y="1273574"/>
                  </a:lnTo>
                  <a:lnTo>
                    <a:pt x="1037525" y="1275028"/>
                  </a:lnTo>
                  <a:lnTo>
                    <a:pt x="1038057" y="1276559"/>
                  </a:lnTo>
                  <a:lnTo>
                    <a:pt x="1039999" y="1279685"/>
                  </a:lnTo>
                  <a:lnTo>
                    <a:pt x="1040365" y="1281052"/>
                  </a:lnTo>
                  <a:lnTo>
                    <a:pt x="1040706" y="1281762"/>
                  </a:lnTo>
                  <a:lnTo>
                    <a:pt x="1042283" y="1283266"/>
                  </a:lnTo>
                  <a:lnTo>
                    <a:pt x="1042838" y="1284504"/>
                  </a:lnTo>
                  <a:lnTo>
                    <a:pt x="1044031" y="1288151"/>
                  </a:lnTo>
                  <a:lnTo>
                    <a:pt x="1052893" y="1295646"/>
                  </a:lnTo>
                  <a:lnTo>
                    <a:pt x="1054515" y="1298024"/>
                  </a:lnTo>
                  <a:lnTo>
                    <a:pt x="1056682" y="1302455"/>
                  </a:lnTo>
                  <a:lnTo>
                    <a:pt x="1058419" y="1304602"/>
                  </a:lnTo>
                  <a:lnTo>
                    <a:pt x="1060386" y="1305914"/>
                  </a:lnTo>
                  <a:lnTo>
                    <a:pt x="1065015" y="1307909"/>
                  </a:lnTo>
                  <a:lnTo>
                    <a:pt x="1066854" y="1309421"/>
                  </a:lnTo>
                  <a:lnTo>
                    <a:pt x="1069154" y="1312556"/>
                  </a:lnTo>
                  <a:lnTo>
                    <a:pt x="1069761" y="1314065"/>
                  </a:lnTo>
                  <a:lnTo>
                    <a:pt x="1070630" y="1314351"/>
                  </a:lnTo>
                  <a:lnTo>
                    <a:pt x="1071732" y="1314469"/>
                  </a:lnTo>
                  <a:lnTo>
                    <a:pt x="1072734" y="1314811"/>
                  </a:lnTo>
                  <a:lnTo>
                    <a:pt x="1080551" y="1320754"/>
                  </a:lnTo>
                  <a:lnTo>
                    <a:pt x="1085060" y="1322553"/>
                  </a:lnTo>
                  <a:lnTo>
                    <a:pt x="1091724" y="1320588"/>
                  </a:lnTo>
                  <a:lnTo>
                    <a:pt x="1093358" y="1322021"/>
                  </a:lnTo>
                  <a:lnTo>
                    <a:pt x="1095158" y="1326053"/>
                  </a:lnTo>
                  <a:lnTo>
                    <a:pt x="1098037" y="1329621"/>
                  </a:lnTo>
                  <a:lnTo>
                    <a:pt x="1099698" y="1331184"/>
                  </a:lnTo>
                  <a:lnTo>
                    <a:pt x="1100887" y="1331885"/>
                  </a:lnTo>
                  <a:lnTo>
                    <a:pt x="1103280" y="1333702"/>
                  </a:lnTo>
                  <a:lnTo>
                    <a:pt x="1105998" y="1337044"/>
                  </a:lnTo>
                  <a:lnTo>
                    <a:pt x="1109452" y="1339509"/>
                  </a:lnTo>
                  <a:lnTo>
                    <a:pt x="1114040" y="1338605"/>
                  </a:lnTo>
                  <a:lnTo>
                    <a:pt x="1115827" y="1339135"/>
                  </a:lnTo>
                  <a:lnTo>
                    <a:pt x="1118506" y="1337722"/>
                  </a:lnTo>
                  <a:lnTo>
                    <a:pt x="1122747" y="1334084"/>
                  </a:lnTo>
                  <a:lnTo>
                    <a:pt x="1123996" y="1332146"/>
                  </a:lnTo>
                  <a:lnTo>
                    <a:pt x="1124667" y="1329768"/>
                  </a:lnTo>
                  <a:lnTo>
                    <a:pt x="1124796" y="1327144"/>
                  </a:lnTo>
                  <a:lnTo>
                    <a:pt x="1124482" y="1324475"/>
                  </a:lnTo>
                  <a:lnTo>
                    <a:pt x="1125237" y="1324552"/>
                  </a:lnTo>
                  <a:lnTo>
                    <a:pt x="1125643" y="1326531"/>
                  </a:lnTo>
                  <a:lnTo>
                    <a:pt x="1127734" y="1329179"/>
                  </a:lnTo>
                  <a:lnTo>
                    <a:pt x="1128033" y="1331560"/>
                  </a:lnTo>
                  <a:lnTo>
                    <a:pt x="1128214" y="1332214"/>
                  </a:lnTo>
                  <a:lnTo>
                    <a:pt x="1129214" y="1333375"/>
                  </a:lnTo>
                  <a:lnTo>
                    <a:pt x="1129421" y="1333946"/>
                  </a:lnTo>
                  <a:lnTo>
                    <a:pt x="1129229" y="1334562"/>
                  </a:lnTo>
                  <a:lnTo>
                    <a:pt x="1128584" y="1335492"/>
                  </a:lnTo>
                  <a:lnTo>
                    <a:pt x="1127345" y="1339475"/>
                  </a:lnTo>
                  <a:lnTo>
                    <a:pt x="1127227" y="1340830"/>
                  </a:lnTo>
                  <a:lnTo>
                    <a:pt x="1127853" y="1342863"/>
                  </a:lnTo>
                  <a:lnTo>
                    <a:pt x="1130283" y="1346574"/>
                  </a:lnTo>
                  <a:lnTo>
                    <a:pt x="1130773" y="1347894"/>
                  </a:lnTo>
                  <a:lnTo>
                    <a:pt x="1135876" y="1356010"/>
                  </a:lnTo>
                  <a:lnTo>
                    <a:pt x="1137545" y="1354592"/>
                  </a:lnTo>
                  <a:lnTo>
                    <a:pt x="1140014" y="1355026"/>
                  </a:lnTo>
                  <a:lnTo>
                    <a:pt x="1146529" y="1357391"/>
                  </a:lnTo>
                  <a:lnTo>
                    <a:pt x="1149091" y="1358884"/>
                  </a:lnTo>
                  <a:lnTo>
                    <a:pt x="1150246" y="1359268"/>
                  </a:lnTo>
                  <a:lnTo>
                    <a:pt x="1151266" y="1359151"/>
                  </a:lnTo>
                  <a:lnTo>
                    <a:pt x="1154209" y="1357898"/>
                  </a:lnTo>
                  <a:lnTo>
                    <a:pt x="1170514" y="1359848"/>
                  </a:lnTo>
                  <a:lnTo>
                    <a:pt x="1174134" y="1358118"/>
                  </a:lnTo>
                  <a:lnTo>
                    <a:pt x="1174411" y="1355816"/>
                  </a:lnTo>
                  <a:lnTo>
                    <a:pt x="1173581" y="1353143"/>
                  </a:lnTo>
                  <a:lnTo>
                    <a:pt x="1172268" y="1350886"/>
                  </a:lnTo>
                  <a:lnTo>
                    <a:pt x="1169669" y="1348697"/>
                  </a:lnTo>
                  <a:lnTo>
                    <a:pt x="1168939" y="1346660"/>
                  </a:lnTo>
                  <a:lnTo>
                    <a:pt x="1169474" y="1345561"/>
                  </a:lnTo>
                  <a:lnTo>
                    <a:pt x="1171795" y="1347202"/>
                  </a:lnTo>
                  <a:lnTo>
                    <a:pt x="1174163" y="1350957"/>
                  </a:lnTo>
                  <a:lnTo>
                    <a:pt x="1178506" y="1365773"/>
                  </a:lnTo>
                  <a:lnTo>
                    <a:pt x="1184806" y="1375437"/>
                  </a:lnTo>
                  <a:lnTo>
                    <a:pt x="1185651" y="1377688"/>
                  </a:lnTo>
                  <a:lnTo>
                    <a:pt x="1185657" y="1380890"/>
                  </a:lnTo>
                  <a:lnTo>
                    <a:pt x="1186188" y="1384381"/>
                  </a:lnTo>
                  <a:lnTo>
                    <a:pt x="1187181" y="1387805"/>
                  </a:lnTo>
                  <a:lnTo>
                    <a:pt x="1188605" y="1390850"/>
                  </a:lnTo>
                  <a:lnTo>
                    <a:pt x="1187804" y="1394200"/>
                  </a:lnTo>
                  <a:lnTo>
                    <a:pt x="1188713" y="1397445"/>
                  </a:lnTo>
                  <a:lnTo>
                    <a:pt x="1188522" y="1399535"/>
                  </a:lnTo>
                  <a:lnTo>
                    <a:pt x="1184422" y="1399397"/>
                  </a:lnTo>
                  <a:lnTo>
                    <a:pt x="1186152" y="1400482"/>
                  </a:lnTo>
                  <a:lnTo>
                    <a:pt x="1187443" y="1401923"/>
                  </a:lnTo>
                  <a:lnTo>
                    <a:pt x="1189684" y="1406253"/>
                  </a:lnTo>
                  <a:lnTo>
                    <a:pt x="1197266" y="1416776"/>
                  </a:lnTo>
                  <a:lnTo>
                    <a:pt x="1201430" y="1417879"/>
                  </a:lnTo>
                  <a:lnTo>
                    <a:pt x="1209283" y="1419020"/>
                  </a:lnTo>
                  <a:lnTo>
                    <a:pt x="1206995" y="1411138"/>
                  </a:lnTo>
                  <a:lnTo>
                    <a:pt x="1206406" y="1409823"/>
                  </a:lnTo>
                  <a:lnTo>
                    <a:pt x="1206648" y="1408491"/>
                  </a:lnTo>
                  <a:lnTo>
                    <a:pt x="1206901" y="1400013"/>
                  </a:lnTo>
                  <a:lnTo>
                    <a:pt x="1215414" y="1403899"/>
                  </a:lnTo>
                  <a:lnTo>
                    <a:pt x="1217820" y="1406832"/>
                  </a:lnTo>
                  <a:lnTo>
                    <a:pt x="1218326" y="1418629"/>
                  </a:lnTo>
                  <a:lnTo>
                    <a:pt x="1219777" y="1422637"/>
                  </a:lnTo>
                  <a:lnTo>
                    <a:pt x="1222357" y="1425760"/>
                  </a:lnTo>
                  <a:lnTo>
                    <a:pt x="1225829" y="1428917"/>
                  </a:lnTo>
                  <a:lnTo>
                    <a:pt x="1228157" y="1430508"/>
                  </a:lnTo>
                  <a:lnTo>
                    <a:pt x="1230465" y="1431248"/>
                  </a:lnTo>
                  <a:lnTo>
                    <a:pt x="1235969" y="1431808"/>
                  </a:lnTo>
                  <a:lnTo>
                    <a:pt x="1236402" y="1431293"/>
                  </a:lnTo>
                  <a:lnTo>
                    <a:pt x="1236711" y="1430106"/>
                  </a:lnTo>
                  <a:lnTo>
                    <a:pt x="1237120" y="1428920"/>
                  </a:lnTo>
                  <a:lnTo>
                    <a:pt x="1237945" y="1428459"/>
                  </a:lnTo>
                  <a:lnTo>
                    <a:pt x="1238666" y="1428665"/>
                  </a:lnTo>
                  <a:lnTo>
                    <a:pt x="1239727" y="1429334"/>
                  </a:lnTo>
                  <a:lnTo>
                    <a:pt x="1240340" y="1429528"/>
                  </a:lnTo>
                  <a:lnTo>
                    <a:pt x="1241129" y="1429328"/>
                  </a:lnTo>
                  <a:lnTo>
                    <a:pt x="1243293" y="1428155"/>
                  </a:lnTo>
                  <a:lnTo>
                    <a:pt x="1244560" y="1429271"/>
                  </a:lnTo>
                  <a:lnTo>
                    <a:pt x="1247859" y="1433795"/>
                  </a:lnTo>
                  <a:lnTo>
                    <a:pt x="1248474" y="1435412"/>
                  </a:lnTo>
                  <a:lnTo>
                    <a:pt x="1249519" y="1436557"/>
                  </a:lnTo>
                  <a:lnTo>
                    <a:pt x="1257344" y="1438602"/>
                  </a:lnTo>
                  <a:lnTo>
                    <a:pt x="1263999" y="1441720"/>
                  </a:lnTo>
                  <a:lnTo>
                    <a:pt x="1266928" y="1442344"/>
                  </a:lnTo>
                  <a:lnTo>
                    <a:pt x="1265885" y="1444860"/>
                  </a:lnTo>
                  <a:lnTo>
                    <a:pt x="1266555" y="1447101"/>
                  </a:lnTo>
                  <a:lnTo>
                    <a:pt x="1269410" y="1451518"/>
                  </a:lnTo>
                  <a:lnTo>
                    <a:pt x="1266781" y="1451883"/>
                  </a:lnTo>
                  <a:lnTo>
                    <a:pt x="1264264" y="1452727"/>
                  </a:lnTo>
                  <a:lnTo>
                    <a:pt x="1265399" y="1453926"/>
                  </a:lnTo>
                  <a:lnTo>
                    <a:pt x="1265710" y="1455203"/>
                  </a:lnTo>
                  <a:lnTo>
                    <a:pt x="1265160" y="1456394"/>
                  </a:lnTo>
                  <a:lnTo>
                    <a:pt x="1263820" y="1457306"/>
                  </a:lnTo>
                  <a:lnTo>
                    <a:pt x="1266706" y="1458945"/>
                  </a:lnTo>
                  <a:lnTo>
                    <a:pt x="1268003" y="1459897"/>
                  </a:lnTo>
                  <a:lnTo>
                    <a:pt x="1270694" y="1464531"/>
                  </a:lnTo>
                  <a:lnTo>
                    <a:pt x="1270973" y="1465221"/>
                  </a:lnTo>
                  <a:lnTo>
                    <a:pt x="1271813" y="1465793"/>
                  </a:lnTo>
                  <a:lnTo>
                    <a:pt x="1275948" y="1469348"/>
                  </a:lnTo>
                  <a:lnTo>
                    <a:pt x="1279108" y="1470873"/>
                  </a:lnTo>
                  <a:lnTo>
                    <a:pt x="1279792" y="1472033"/>
                  </a:lnTo>
                  <a:lnTo>
                    <a:pt x="1278785" y="1474043"/>
                  </a:lnTo>
                  <a:lnTo>
                    <a:pt x="1280444" y="1474719"/>
                  </a:lnTo>
                  <a:lnTo>
                    <a:pt x="1282811" y="1474689"/>
                  </a:lnTo>
                  <a:lnTo>
                    <a:pt x="1285039" y="1474156"/>
                  </a:lnTo>
                  <a:lnTo>
                    <a:pt x="1286374" y="1473202"/>
                  </a:lnTo>
                  <a:lnTo>
                    <a:pt x="1286705" y="1471753"/>
                  </a:lnTo>
                  <a:lnTo>
                    <a:pt x="1285539" y="1471292"/>
                  </a:lnTo>
                  <a:lnTo>
                    <a:pt x="1283622" y="1470958"/>
                  </a:lnTo>
                  <a:lnTo>
                    <a:pt x="1281667" y="1469993"/>
                  </a:lnTo>
                  <a:lnTo>
                    <a:pt x="1283122" y="1468628"/>
                  </a:lnTo>
                  <a:lnTo>
                    <a:pt x="1284672" y="1468400"/>
                  </a:lnTo>
                  <a:lnTo>
                    <a:pt x="1286229" y="1468491"/>
                  </a:lnTo>
                  <a:lnTo>
                    <a:pt x="1287647" y="1467908"/>
                  </a:lnTo>
                  <a:lnTo>
                    <a:pt x="1288537" y="1466469"/>
                  </a:lnTo>
                  <a:lnTo>
                    <a:pt x="1288317" y="1465010"/>
                  </a:lnTo>
                  <a:lnTo>
                    <a:pt x="1287367" y="1463851"/>
                  </a:lnTo>
                  <a:lnTo>
                    <a:pt x="1286071" y="1463291"/>
                  </a:lnTo>
                  <a:lnTo>
                    <a:pt x="1284993" y="1462436"/>
                  </a:lnTo>
                  <a:lnTo>
                    <a:pt x="1284403" y="1460617"/>
                  </a:lnTo>
                  <a:lnTo>
                    <a:pt x="1284544" y="1458572"/>
                  </a:lnTo>
                  <a:lnTo>
                    <a:pt x="1285567" y="1456989"/>
                  </a:lnTo>
                  <a:lnTo>
                    <a:pt x="1287426" y="1456530"/>
                  </a:lnTo>
                  <a:lnTo>
                    <a:pt x="1288647" y="1457751"/>
                  </a:lnTo>
                  <a:lnTo>
                    <a:pt x="1289800" y="1459443"/>
                  </a:lnTo>
                  <a:lnTo>
                    <a:pt x="1291402" y="1460411"/>
                  </a:lnTo>
                  <a:lnTo>
                    <a:pt x="1294577" y="1460782"/>
                  </a:lnTo>
                  <a:lnTo>
                    <a:pt x="1295675" y="1460259"/>
                  </a:lnTo>
                  <a:lnTo>
                    <a:pt x="1297339" y="1458770"/>
                  </a:lnTo>
                  <a:lnTo>
                    <a:pt x="1299569" y="1457367"/>
                  </a:lnTo>
                  <a:lnTo>
                    <a:pt x="1300265" y="1458402"/>
                  </a:lnTo>
                  <a:lnTo>
                    <a:pt x="1299740" y="1465576"/>
                  </a:lnTo>
                  <a:lnTo>
                    <a:pt x="1300171" y="1469779"/>
                  </a:lnTo>
                  <a:lnTo>
                    <a:pt x="1301600" y="1473246"/>
                  </a:lnTo>
                  <a:lnTo>
                    <a:pt x="1304443" y="1474368"/>
                  </a:lnTo>
                  <a:lnTo>
                    <a:pt x="1303361" y="1475923"/>
                  </a:lnTo>
                  <a:lnTo>
                    <a:pt x="1302936" y="1477638"/>
                  </a:lnTo>
                  <a:lnTo>
                    <a:pt x="1303584" y="1478838"/>
                  </a:lnTo>
                  <a:lnTo>
                    <a:pt x="1305655" y="1478810"/>
                  </a:lnTo>
                  <a:lnTo>
                    <a:pt x="1307050" y="1477854"/>
                  </a:lnTo>
                  <a:lnTo>
                    <a:pt x="1307546" y="1476445"/>
                  </a:lnTo>
                  <a:lnTo>
                    <a:pt x="1307848" y="1474790"/>
                  </a:lnTo>
                  <a:lnTo>
                    <a:pt x="1308710" y="1473072"/>
                  </a:lnTo>
                  <a:lnTo>
                    <a:pt x="1309684" y="1474161"/>
                  </a:lnTo>
                  <a:lnTo>
                    <a:pt x="1310005" y="1475282"/>
                  </a:lnTo>
                  <a:lnTo>
                    <a:pt x="1309813" y="1476407"/>
                  </a:lnTo>
                  <a:lnTo>
                    <a:pt x="1309095" y="1477494"/>
                  </a:lnTo>
                  <a:lnTo>
                    <a:pt x="1311598" y="1476697"/>
                  </a:lnTo>
                  <a:lnTo>
                    <a:pt x="1312594" y="1476196"/>
                  </a:lnTo>
                  <a:lnTo>
                    <a:pt x="1312436" y="1477772"/>
                  </a:lnTo>
                  <a:lnTo>
                    <a:pt x="1311845" y="1479138"/>
                  </a:lnTo>
                  <a:lnTo>
                    <a:pt x="1310856" y="1480268"/>
                  </a:lnTo>
                  <a:lnTo>
                    <a:pt x="1309628" y="1481210"/>
                  </a:lnTo>
                  <a:lnTo>
                    <a:pt x="1311926" y="1482856"/>
                  </a:lnTo>
                  <a:lnTo>
                    <a:pt x="1312635" y="1483245"/>
                  </a:lnTo>
                  <a:lnTo>
                    <a:pt x="1312081" y="1483957"/>
                  </a:lnTo>
                  <a:lnTo>
                    <a:pt x="1311682" y="1484995"/>
                  </a:lnTo>
                  <a:lnTo>
                    <a:pt x="1311468" y="1486245"/>
                  </a:lnTo>
                  <a:lnTo>
                    <a:pt x="1311445" y="1487646"/>
                  </a:lnTo>
                  <a:lnTo>
                    <a:pt x="1316278" y="1485992"/>
                  </a:lnTo>
                  <a:lnTo>
                    <a:pt x="1318634" y="1485467"/>
                  </a:lnTo>
                  <a:lnTo>
                    <a:pt x="1320711" y="1485963"/>
                  </a:lnTo>
                  <a:lnTo>
                    <a:pt x="1320821" y="1482915"/>
                  </a:lnTo>
                  <a:lnTo>
                    <a:pt x="1323703" y="1484704"/>
                  </a:lnTo>
                  <a:lnTo>
                    <a:pt x="1325982" y="1488348"/>
                  </a:lnTo>
                  <a:lnTo>
                    <a:pt x="1324332" y="1490846"/>
                  </a:lnTo>
                  <a:lnTo>
                    <a:pt x="1324836" y="1491892"/>
                  </a:lnTo>
                  <a:lnTo>
                    <a:pt x="1326269" y="1493674"/>
                  </a:lnTo>
                  <a:lnTo>
                    <a:pt x="1326541" y="1494301"/>
                  </a:lnTo>
                  <a:lnTo>
                    <a:pt x="1326803" y="1495596"/>
                  </a:lnTo>
                  <a:lnTo>
                    <a:pt x="1327690" y="1496071"/>
                  </a:lnTo>
                  <a:lnTo>
                    <a:pt x="1328732" y="1496277"/>
                  </a:lnTo>
                  <a:lnTo>
                    <a:pt x="1329507" y="1496878"/>
                  </a:lnTo>
                  <a:lnTo>
                    <a:pt x="1330345" y="1499569"/>
                  </a:lnTo>
                  <a:lnTo>
                    <a:pt x="1329957" y="1501352"/>
                  </a:lnTo>
                  <a:lnTo>
                    <a:pt x="1329131" y="1502893"/>
                  </a:lnTo>
                  <a:lnTo>
                    <a:pt x="1328692" y="1504883"/>
                  </a:lnTo>
                  <a:lnTo>
                    <a:pt x="1329569" y="1508929"/>
                  </a:lnTo>
                  <a:lnTo>
                    <a:pt x="1331741" y="1511637"/>
                  </a:lnTo>
                  <a:lnTo>
                    <a:pt x="1337542" y="1516622"/>
                  </a:lnTo>
                  <a:lnTo>
                    <a:pt x="1334470" y="1516847"/>
                  </a:lnTo>
                  <a:lnTo>
                    <a:pt x="1335100" y="1519153"/>
                  </a:lnTo>
                  <a:lnTo>
                    <a:pt x="1337142" y="1522242"/>
                  </a:lnTo>
                  <a:lnTo>
                    <a:pt x="1338349" y="1524829"/>
                  </a:lnTo>
                  <a:lnTo>
                    <a:pt x="1337354" y="1524191"/>
                  </a:lnTo>
                  <a:lnTo>
                    <a:pt x="1336352" y="1523893"/>
                  </a:lnTo>
                  <a:lnTo>
                    <a:pt x="1335333" y="1523954"/>
                  </a:lnTo>
                  <a:lnTo>
                    <a:pt x="1334193" y="1524342"/>
                  </a:lnTo>
                  <a:lnTo>
                    <a:pt x="1333596" y="1522890"/>
                  </a:lnTo>
                  <a:lnTo>
                    <a:pt x="1332460" y="1522183"/>
                  </a:lnTo>
                  <a:lnTo>
                    <a:pt x="1331217" y="1522229"/>
                  </a:lnTo>
                  <a:lnTo>
                    <a:pt x="1330226" y="1522984"/>
                  </a:lnTo>
                  <a:lnTo>
                    <a:pt x="1329463" y="1521024"/>
                  </a:lnTo>
                  <a:lnTo>
                    <a:pt x="1328544" y="1519535"/>
                  </a:lnTo>
                  <a:lnTo>
                    <a:pt x="1327353" y="1518503"/>
                  </a:lnTo>
                  <a:lnTo>
                    <a:pt x="1325790" y="1517928"/>
                  </a:lnTo>
                  <a:lnTo>
                    <a:pt x="1326577" y="1516563"/>
                  </a:lnTo>
                  <a:lnTo>
                    <a:pt x="1326980" y="1514931"/>
                  </a:lnTo>
                  <a:lnTo>
                    <a:pt x="1326948" y="1513226"/>
                  </a:lnTo>
                  <a:lnTo>
                    <a:pt x="1326419" y="1511761"/>
                  </a:lnTo>
                  <a:lnTo>
                    <a:pt x="1325918" y="1511171"/>
                  </a:lnTo>
                  <a:lnTo>
                    <a:pt x="1324323" y="1509923"/>
                  </a:lnTo>
                  <a:lnTo>
                    <a:pt x="1323664" y="1509645"/>
                  </a:lnTo>
                  <a:lnTo>
                    <a:pt x="1322491" y="1509774"/>
                  </a:lnTo>
                  <a:lnTo>
                    <a:pt x="1322160" y="1510309"/>
                  </a:lnTo>
                  <a:lnTo>
                    <a:pt x="1322259" y="1511277"/>
                  </a:lnTo>
                  <a:lnTo>
                    <a:pt x="1321306" y="1512432"/>
                  </a:lnTo>
                  <a:lnTo>
                    <a:pt x="1320727" y="1513576"/>
                  </a:lnTo>
                  <a:lnTo>
                    <a:pt x="1319817" y="1514310"/>
                  </a:lnTo>
                  <a:lnTo>
                    <a:pt x="1317840" y="1514326"/>
                  </a:lnTo>
                  <a:lnTo>
                    <a:pt x="1316077" y="1513685"/>
                  </a:lnTo>
                  <a:lnTo>
                    <a:pt x="1315539" y="1512773"/>
                  </a:lnTo>
                  <a:lnTo>
                    <a:pt x="1315194" y="1511628"/>
                  </a:lnTo>
                  <a:lnTo>
                    <a:pt x="1314115" y="1510334"/>
                  </a:lnTo>
                  <a:lnTo>
                    <a:pt x="1311438" y="1509196"/>
                  </a:lnTo>
                  <a:lnTo>
                    <a:pt x="1311568" y="1511315"/>
                  </a:lnTo>
                  <a:lnTo>
                    <a:pt x="1312815" y="1514732"/>
                  </a:lnTo>
                  <a:lnTo>
                    <a:pt x="1313394" y="1517456"/>
                  </a:lnTo>
                  <a:lnTo>
                    <a:pt x="1312153" y="1520097"/>
                  </a:lnTo>
                  <a:lnTo>
                    <a:pt x="1309787" y="1522587"/>
                  </a:lnTo>
                  <a:lnTo>
                    <a:pt x="1307024" y="1524054"/>
                  </a:lnTo>
                  <a:lnTo>
                    <a:pt x="1304461" y="1523567"/>
                  </a:lnTo>
                  <a:lnTo>
                    <a:pt x="1304825" y="1525798"/>
                  </a:lnTo>
                  <a:lnTo>
                    <a:pt x="1305661" y="1527723"/>
                  </a:lnTo>
                  <a:lnTo>
                    <a:pt x="1307805" y="1531084"/>
                  </a:lnTo>
                  <a:lnTo>
                    <a:pt x="1307974" y="1531646"/>
                  </a:lnTo>
                  <a:lnTo>
                    <a:pt x="1308170" y="1533284"/>
                  </a:lnTo>
                  <a:lnTo>
                    <a:pt x="1308351" y="1533826"/>
                  </a:lnTo>
                  <a:lnTo>
                    <a:pt x="1309089" y="1534304"/>
                  </a:lnTo>
                  <a:lnTo>
                    <a:pt x="1310710" y="1534386"/>
                  </a:lnTo>
                  <a:lnTo>
                    <a:pt x="1311238" y="1534606"/>
                  </a:lnTo>
                  <a:lnTo>
                    <a:pt x="1311977" y="1536318"/>
                  </a:lnTo>
                  <a:lnTo>
                    <a:pt x="1311540" y="1537607"/>
                  </a:lnTo>
                  <a:lnTo>
                    <a:pt x="1309346" y="1540254"/>
                  </a:lnTo>
                  <a:lnTo>
                    <a:pt x="1311161" y="1541325"/>
                  </a:lnTo>
                  <a:lnTo>
                    <a:pt x="1312389" y="1545837"/>
                  </a:lnTo>
                  <a:lnTo>
                    <a:pt x="1314905" y="1547149"/>
                  </a:lnTo>
                  <a:lnTo>
                    <a:pt x="1315500" y="1547846"/>
                  </a:lnTo>
                  <a:lnTo>
                    <a:pt x="1316989" y="1551123"/>
                  </a:lnTo>
                  <a:lnTo>
                    <a:pt x="1317239" y="1552322"/>
                  </a:lnTo>
                  <a:lnTo>
                    <a:pt x="1317749" y="1552998"/>
                  </a:lnTo>
                  <a:lnTo>
                    <a:pt x="1319029" y="1552860"/>
                  </a:lnTo>
                  <a:lnTo>
                    <a:pt x="1320455" y="1552441"/>
                  </a:lnTo>
                  <a:lnTo>
                    <a:pt x="1321365" y="1552271"/>
                  </a:lnTo>
                  <a:lnTo>
                    <a:pt x="1322790" y="1552926"/>
                  </a:lnTo>
                  <a:lnTo>
                    <a:pt x="1323547" y="1553759"/>
                  </a:lnTo>
                  <a:lnTo>
                    <a:pt x="1323976" y="1554840"/>
                  </a:lnTo>
                  <a:lnTo>
                    <a:pt x="1324328" y="1556274"/>
                  </a:lnTo>
                  <a:lnTo>
                    <a:pt x="1324477" y="1562044"/>
                  </a:lnTo>
                  <a:lnTo>
                    <a:pt x="1324150" y="1562740"/>
                  </a:lnTo>
                  <a:lnTo>
                    <a:pt x="1323523" y="1563304"/>
                  </a:lnTo>
                  <a:lnTo>
                    <a:pt x="1322893" y="1564081"/>
                  </a:lnTo>
                  <a:lnTo>
                    <a:pt x="1322479" y="1565436"/>
                  </a:lnTo>
                  <a:lnTo>
                    <a:pt x="1322245" y="1566760"/>
                  </a:lnTo>
                  <a:lnTo>
                    <a:pt x="1321818" y="1567762"/>
                  </a:lnTo>
                  <a:lnTo>
                    <a:pt x="1321237" y="1568545"/>
                  </a:lnTo>
                  <a:lnTo>
                    <a:pt x="1320522" y="1569205"/>
                  </a:lnTo>
                  <a:lnTo>
                    <a:pt x="1322731" y="1569060"/>
                  </a:lnTo>
                  <a:lnTo>
                    <a:pt x="1324523" y="1567483"/>
                  </a:lnTo>
                  <a:lnTo>
                    <a:pt x="1326855" y="1563716"/>
                  </a:lnTo>
                  <a:lnTo>
                    <a:pt x="1328361" y="1565253"/>
                  </a:lnTo>
                  <a:lnTo>
                    <a:pt x="1329471" y="1566851"/>
                  </a:lnTo>
                  <a:lnTo>
                    <a:pt x="1330708" y="1568145"/>
                  </a:lnTo>
                  <a:lnTo>
                    <a:pt x="1332520" y="1568826"/>
                  </a:lnTo>
                  <a:lnTo>
                    <a:pt x="1336192" y="1568407"/>
                  </a:lnTo>
                  <a:lnTo>
                    <a:pt x="1337962" y="1568638"/>
                  </a:lnTo>
                  <a:lnTo>
                    <a:pt x="1338615" y="1569991"/>
                  </a:lnTo>
                  <a:lnTo>
                    <a:pt x="1341141" y="1573012"/>
                  </a:lnTo>
                  <a:lnTo>
                    <a:pt x="1342418" y="1574121"/>
                  </a:lnTo>
                  <a:lnTo>
                    <a:pt x="1343025" y="1573937"/>
                  </a:lnTo>
                  <a:lnTo>
                    <a:pt x="1343407" y="1573280"/>
                  </a:lnTo>
                  <a:lnTo>
                    <a:pt x="1344049" y="1572952"/>
                  </a:lnTo>
                  <a:lnTo>
                    <a:pt x="1345723" y="1573066"/>
                  </a:lnTo>
                  <a:lnTo>
                    <a:pt x="1347682" y="1573447"/>
                  </a:lnTo>
                  <a:lnTo>
                    <a:pt x="1349149" y="1574600"/>
                  </a:lnTo>
                  <a:lnTo>
                    <a:pt x="1349380" y="1577074"/>
                  </a:lnTo>
                  <a:lnTo>
                    <a:pt x="1347415" y="1576096"/>
                  </a:lnTo>
                  <a:lnTo>
                    <a:pt x="1345141" y="1575358"/>
                  </a:lnTo>
                  <a:lnTo>
                    <a:pt x="1343841" y="1575693"/>
                  </a:lnTo>
                  <a:lnTo>
                    <a:pt x="1344804" y="1577903"/>
                  </a:lnTo>
                  <a:lnTo>
                    <a:pt x="1345003" y="1580033"/>
                  </a:lnTo>
                  <a:lnTo>
                    <a:pt x="1343702" y="1581782"/>
                  </a:lnTo>
                  <a:lnTo>
                    <a:pt x="1343098" y="1583062"/>
                  </a:lnTo>
                  <a:lnTo>
                    <a:pt x="1345379" y="1583811"/>
                  </a:lnTo>
                  <a:lnTo>
                    <a:pt x="1349453" y="1582997"/>
                  </a:lnTo>
                  <a:lnTo>
                    <a:pt x="1351313" y="1583197"/>
                  </a:lnTo>
                  <a:lnTo>
                    <a:pt x="1351913" y="1585035"/>
                  </a:lnTo>
                  <a:lnTo>
                    <a:pt x="1352809" y="1586375"/>
                  </a:lnTo>
                  <a:lnTo>
                    <a:pt x="1357571" y="1587391"/>
                  </a:lnTo>
                  <a:lnTo>
                    <a:pt x="1358870" y="1589078"/>
                  </a:lnTo>
                  <a:lnTo>
                    <a:pt x="1359071" y="1591252"/>
                  </a:lnTo>
                  <a:lnTo>
                    <a:pt x="1359913" y="1593013"/>
                  </a:lnTo>
                  <a:lnTo>
                    <a:pt x="1361201" y="1594252"/>
                  </a:lnTo>
                  <a:lnTo>
                    <a:pt x="1362718" y="1594817"/>
                  </a:lnTo>
                  <a:lnTo>
                    <a:pt x="1362891" y="1595668"/>
                  </a:lnTo>
                  <a:lnTo>
                    <a:pt x="1365858" y="1600621"/>
                  </a:lnTo>
                  <a:lnTo>
                    <a:pt x="1365358" y="1605308"/>
                  </a:lnTo>
                  <a:lnTo>
                    <a:pt x="1360437" y="1611889"/>
                  </a:lnTo>
                  <a:lnTo>
                    <a:pt x="1359945" y="1616959"/>
                  </a:lnTo>
                  <a:lnTo>
                    <a:pt x="1362687" y="1624227"/>
                  </a:lnTo>
                  <a:lnTo>
                    <a:pt x="1363583" y="1625442"/>
                  </a:lnTo>
                  <a:lnTo>
                    <a:pt x="1364568" y="1625008"/>
                  </a:lnTo>
                  <a:lnTo>
                    <a:pt x="1365728" y="1622678"/>
                  </a:lnTo>
                  <a:lnTo>
                    <a:pt x="1366374" y="1622203"/>
                  </a:lnTo>
                  <a:lnTo>
                    <a:pt x="1367408" y="1622327"/>
                  </a:lnTo>
                  <a:lnTo>
                    <a:pt x="1367535" y="1622503"/>
                  </a:lnTo>
                  <a:lnTo>
                    <a:pt x="1367567" y="1623028"/>
                  </a:lnTo>
                  <a:lnTo>
                    <a:pt x="1368261" y="1624219"/>
                  </a:lnTo>
                  <a:lnTo>
                    <a:pt x="1368333" y="1624717"/>
                  </a:lnTo>
                  <a:lnTo>
                    <a:pt x="1368145" y="1625290"/>
                  </a:lnTo>
                  <a:lnTo>
                    <a:pt x="1368045" y="1625757"/>
                  </a:lnTo>
                  <a:lnTo>
                    <a:pt x="1368476" y="1626033"/>
                  </a:lnTo>
                  <a:lnTo>
                    <a:pt x="1370173" y="1626153"/>
                  </a:lnTo>
                  <a:lnTo>
                    <a:pt x="1370502" y="1626278"/>
                  </a:lnTo>
                  <a:lnTo>
                    <a:pt x="1371047" y="1628196"/>
                  </a:lnTo>
                  <a:lnTo>
                    <a:pt x="1371099" y="1629448"/>
                  </a:lnTo>
                  <a:lnTo>
                    <a:pt x="1370520" y="1629920"/>
                  </a:lnTo>
                  <a:lnTo>
                    <a:pt x="1370008" y="1631136"/>
                  </a:lnTo>
                  <a:lnTo>
                    <a:pt x="1370657" y="1634088"/>
                  </a:lnTo>
                  <a:lnTo>
                    <a:pt x="1372469" y="1639013"/>
                  </a:lnTo>
                  <a:lnTo>
                    <a:pt x="1371574" y="1639969"/>
                  </a:lnTo>
                  <a:lnTo>
                    <a:pt x="1370596" y="1640617"/>
                  </a:lnTo>
                  <a:lnTo>
                    <a:pt x="1369468" y="1641012"/>
                  </a:lnTo>
                  <a:lnTo>
                    <a:pt x="1368142" y="1641171"/>
                  </a:lnTo>
                  <a:lnTo>
                    <a:pt x="1369157" y="1642806"/>
                  </a:lnTo>
                  <a:lnTo>
                    <a:pt x="1372644" y="1643889"/>
                  </a:lnTo>
                  <a:lnTo>
                    <a:pt x="1374237" y="1645402"/>
                  </a:lnTo>
                  <a:lnTo>
                    <a:pt x="1372143" y="1646883"/>
                  </a:lnTo>
                  <a:lnTo>
                    <a:pt x="1369889" y="1647951"/>
                  </a:lnTo>
                  <a:lnTo>
                    <a:pt x="1367970" y="1649443"/>
                  </a:lnTo>
                  <a:lnTo>
                    <a:pt x="1366945" y="1652225"/>
                  </a:lnTo>
                  <a:lnTo>
                    <a:pt x="1367236" y="1655837"/>
                  </a:lnTo>
                  <a:lnTo>
                    <a:pt x="1368943" y="1655853"/>
                  </a:lnTo>
                  <a:lnTo>
                    <a:pt x="1374203" y="1652627"/>
                  </a:lnTo>
                  <a:lnTo>
                    <a:pt x="1374975" y="1654691"/>
                  </a:lnTo>
                  <a:lnTo>
                    <a:pt x="1376817" y="1655618"/>
                  </a:lnTo>
                  <a:lnTo>
                    <a:pt x="1378708" y="1655997"/>
                  </a:lnTo>
                  <a:lnTo>
                    <a:pt x="1379528" y="1656438"/>
                  </a:lnTo>
                  <a:lnTo>
                    <a:pt x="1378820" y="1660334"/>
                  </a:lnTo>
                  <a:lnTo>
                    <a:pt x="1379161" y="1662303"/>
                  </a:lnTo>
                  <a:lnTo>
                    <a:pt x="1380891" y="1663344"/>
                  </a:lnTo>
                  <a:lnTo>
                    <a:pt x="1380842" y="1664233"/>
                  </a:lnTo>
                  <a:lnTo>
                    <a:pt x="1381186" y="1666000"/>
                  </a:lnTo>
                  <a:lnTo>
                    <a:pt x="1382442" y="1667250"/>
                  </a:lnTo>
                  <a:lnTo>
                    <a:pt x="1385106" y="1666544"/>
                  </a:lnTo>
                  <a:lnTo>
                    <a:pt x="1386166" y="1665321"/>
                  </a:lnTo>
                  <a:lnTo>
                    <a:pt x="1387787" y="1661857"/>
                  </a:lnTo>
                  <a:lnTo>
                    <a:pt x="1389020" y="1660762"/>
                  </a:lnTo>
                  <a:lnTo>
                    <a:pt x="1389957" y="1661910"/>
                  </a:lnTo>
                  <a:lnTo>
                    <a:pt x="1390366" y="1663164"/>
                  </a:lnTo>
                  <a:lnTo>
                    <a:pt x="1390856" y="1666429"/>
                  </a:lnTo>
                  <a:lnTo>
                    <a:pt x="1384043" y="1672228"/>
                  </a:lnTo>
                  <a:lnTo>
                    <a:pt x="1383165" y="1674357"/>
                  </a:lnTo>
                  <a:lnTo>
                    <a:pt x="1383441" y="1677426"/>
                  </a:lnTo>
                  <a:lnTo>
                    <a:pt x="1384978" y="1682599"/>
                  </a:lnTo>
                  <a:lnTo>
                    <a:pt x="1385953" y="1684358"/>
                  </a:lnTo>
                  <a:lnTo>
                    <a:pt x="1386311" y="1685350"/>
                  </a:lnTo>
                  <a:lnTo>
                    <a:pt x="1386192" y="1686422"/>
                  </a:lnTo>
                  <a:lnTo>
                    <a:pt x="1385254" y="1687777"/>
                  </a:lnTo>
                  <a:lnTo>
                    <a:pt x="1384217" y="1687979"/>
                  </a:lnTo>
                  <a:lnTo>
                    <a:pt x="1382980" y="1688062"/>
                  </a:lnTo>
                  <a:lnTo>
                    <a:pt x="1381328" y="1689073"/>
                  </a:lnTo>
                  <a:lnTo>
                    <a:pt x="1380173" y="1691243"/>
                  </a:lnTo>
                  <a:lnTo>
                    <a:pt x="1380228" y="1693933"/>
                  </a:lnTo>
                  <a:lnTo>
                    <a:pt x="1381073" y="1696774"/>
                  </a:lnTo>
                  <a:lnTo>
                    <a:pt x="1382231" y="1699408"/>
                  </a:lnTo>
                  <a:lnTo>
                    <a:pt x="1383100" y="1700900"/>
                  </a:lnTo>
                  <a:lnTo>
                    <a:pt x="1383720" y="1701637"/>
                  </a:lnTo>
                  <a:lnTo>
                    <a:pt x="1384096" y="1702460"/>
                  </a:lnTo>
                  <a:lnTo>
                    <a:pt x="1384224" y="1704202"/>
                  </a:lnTo>
                  <a:lnTo>
                    <a:pt x="1384010" y="1705336"/>
                  </a:lnTo>
                  <a:lnTo>
                    <a:pt x="1383041" y="1708285"/>
                  </a:lnTo>
                  <a:lnTo>
                    <a:pt x="1382717" y="1709779"/>
                  </a:lnTo>
                  <a:lnTo>
                    <a:pt x="1382831" y="1712530"/>
                  </a:lnTo>
                  <a:lnTo>
                    <a:pt x="1383552" y="1715495"/>
                  </a:lnTo>
                  <a:lnTo>
                    <a:pt x="1387190" y="1723965"/>
                  </a:lnTo>
                  <a:lnTo>
                    <a:pt x="1387360" y="1726096"/>
                  </a:lnTo>
                  <a:lnTo>
                    <a:pt x="1387119" y="1732245"/>
                  </a:lnTo>
                  <a:lnTo>
                    <a:pt x="1387674" y="1734913"/>
                  </a:lnTo>
                  <a:lnTo>
                    <a:pt x="1391316" y="1743590"/>
                  </a:lnTo>
                  <a:lnTo>
                    <a:pt x="1389359" y="1744924"/>
                  </a:lnTo>
                  <a:lnTo>
                    <a:pt x="1388650" y="1745784"/>
                  </a:lnTo>
                  <a:lnTo>
                    <a:pt x="1388426" y="1746897"/>
                  </a:lnTo>
                  <a:lnTo>
                    <a:pt x="1390819" y="1748003"/>
                  </a:lnTo>
                  <a:lnTo>
                    <a:pt x="1391260" y="1750552"/>
                  </a:lnTo>
                  <a:lnTo>
                    <a:pt x="1391599" y="1751318"/>
                  </a:lnTo>
                  <a:lnTo>
                    <a:pt x="1394079" y="1755154"/>
                  </a:lnTo>
                  <a:lnTo>
                    <a:pt x="1393502" y="1756489"/>
                  </a:lnTo>
                  <a:lnTo>
                    <a:pt x="1391449" y="1758673"/>
                  </a:lnTo>
                  <a:lnTo>
                    <a:pt x="1391056" y="1759733"/>
                  </a:lnTo>
                  <a:lnTo>
                    <a:pt x="1391543" y="1760241"/>
                  </a:lnTo>
                  <a:lnTo>
                    <a:pt x="1396849" y="1763183"/>
                  </a:lnTo>
                  <a:lnTo>
                    <a:pt x="1397436" y="1763661"/>
                  </a:lnTo>
                  <a:lnTo>
                    <a:pt x="1398308" y="1764697"/>
                  </a:lnTo>
                  <a:lnTo>
                    <a:pt x="1399105" y="1766652"/>
                  </a:lnTo>
                  <a:lnTo>
                    <a:pt x="1399710" y="1768827"/>
                  </a:lnTo>
                  <a:lnTo>
                    <a:pt x="1400806" y="1770115"/>
                  </a:lnTo>
                  <a:lnTo>
                    <a:pt x="1403063" y="1769375"/>
                  </a:lnTo>
                  <a:lnTo>
                    <a:pt x="1403477" y="1771857"/>
                  </a:lnTo>
                  <a:lnTo>
                    <a:pt x="1403380" y="1774595"/>
                  </a:lnTo>
                  <a:lnTo>
                    <a:pt x="1402695" y="1779561"/>
                  </a:lnTo>
                  <a:lnTo>
                    <a:pt x="1401760" y="1782652"/>
                  </a:lnTo>
                  <a:lnTo>
                    <a:pt x="1400142" y="1784336"/>
                  </a:lnTo>
                  <a:lnTo>
                    <a:pt x="1398375" y="1785798"/>
                  </a:lnTo>
                  <a:lnTo>
                    <a:pt x="1396841" y="1788175"/>
                  </a:lnTo>
                  <a:lnTo>
                    <a:pt x="1400530" y="1787966"/>
                  </a:lnTo>
                  <a:lnTo>
                    <a:pt x="1405194" y="1786015"/>
                  </a:lnTo>
                  <a:lnTo>
                    <a:pt x="1409555" y="1783409"/>
                  </a:lnTo>
                  <a:lnTo>
                    <a:pt x="1412285" y="1781173"/>
                  </a:lnTo>
                  <a:lnTo>
                    <a:pt x="1414638" y="1776651"/>
                  </a:lnTo>
                  <a:lnTo>
                    <a:pt x="1416115" y="1775441"/>
                  </a:lnTo>
                  <a:lnTo>
                    <a:pt x="1418082" y="1777065"/>
                  </a:lnTo>
                  <a:lnTo>
                    <a:pt x="1420810" y="1781665"/>
                  </a:lnTo>
                  <a:lnTo>
                    <a:pt x="1422013" y="1784344"/>
                  </a:lnTo>
                  <a:lnTo>
                    <a:pt x="1422389" y="1786524"/>
                  </a:lnTo>
                  <a:lnTo>
                    <a:pt x="1422785" y="1787982"/>
                  </a:lnTo>
                  <a:lnTo>
                    <a:pt x="1431549" y="1797779"/>
                  </a:lnTo>
                  <a:lnTo>
                    <a:pt x="1432266" y="1799449"/>
                  </a:lnTo>
                  <a:lnTo>
                    <a:pt x="1432802" y="1803570"/>
                  </a:lnTo>
                  <a:lnTo>
                    <a:pt x="1434711" y="1808017"/>
                  </a:lnTo>
                  <a:lnTo>
                    <a:pt x="1437209" y="1811655"/>
                  </a:lnTo>
                  <a:lnTo>
                    <a:pt x="1439556" y="1813439"/>
                  </a:lnTo>
                  <a:lnTo>
                    <a:pt x="1438106" y="1801210"/>
                  </a:lnTo>
                  <a:lnTo>
                    <a:pt x="1432548" y="1780544"/>
                  </a:lnTo>
                  <a:lnTo>
                    <a:pt x="1430702" y="1777547"/>
                  </a:lnTo>
                  <a:lnTo>
                    <a:pt x="1430040" y="1774317"/>
                  </a:lnTo>
                  <a:lnTo>
                    <a:pt x="1430480" y="1772016"/>
                  </a:lnTo>
                  <a:lnTo>
                    <a:pt x="1432825" y="1773136"/>
                  </a:lnTo>
                  <a:lnTo>
                    <a:pt x="1432204" y="1770956"/>
                  </a:lnTo>
                  <a:lnTo>
                    <a:pt x="1430930" y="1768885"/>
                  </a:lnTo>
                  <a:lnTo>
                    <a:pt x="1430318" y="1766781"/>
                  </a:lnTo>
                  <a:lnTo>
                    <a:pt x="1431777" y="1764408"/>
                  </a:lnTo>
                  <a:lnTo>
                    <a:pt x="1433124" y="1762745"/>
                  </a:lnTo>
                  <a:lnTo>
                    <a:pt x="1435892" y="1757360"/>
                  </a:lnTo>
                  <a:lnTo>
                    <a:pt x="1437224" y="1753232"/>
                  </a:lnTo>
                  <a:lnTo>
                    <a:pt x="1438606" y="1751521"/>
                  </a:lnTo>
                  <a:lnTo>
                    <a:pt x="1440215" y="1750297"/>
                  </a:lnTo>
                  <a:lnTo>
                    <a:pt x="1441656" y="1749926"/>
                  </a:lnTo>
                  <a:lnTo>
                    <a:pt x="1443539" y="1749783"/>
                  </a:lnTo>
                  <a:lnTo>
                    <a:pt x="1447952" y="1748491"/>
                  </a:lnTo>
                  <a:lnTo>
                    <a:pt x="1448353" y="1749566"/>
                  </a:lnTo>
                  <a:lnTo>
                    <a:pt x="1450511" y="1750888"/>
                  </a:lnTo>
                  <a:lnTo>
                    <a:pt x="1450934" y="1751603"/>
                  </a:lnTo>
                  <a:lnTo>
                    <a:pt x="1450994" y="1752752"/>
                  </a:lnTo>
                  <a:lnTo>
                    <a:pt x="1452536" y="1759030"/>
                  </a:lnTo>
                  <a:lnTo>
                    <a:pt x="1453296" y="1761101"/>
                  </a:lnTo>
                  <a:lnTo>
                    <a:pt x="1454171" y="1762834"/>
                  </a:lnTo>
                  <a:lnTo>
                    <a:pt x="1455170" y="1764265"/>
                  </a:lnTo>
                  <a:lnTo>
                    <a:pt x="1456119" y="1764941"/>
                  </a:lnTo>
                  <a:lnTo>
                    <a:pt x="1457135" y="1765382"/>
                  </a:lnTo>
                  <a:lnTo>
                    <a:pt x="1457866" y="1766116"/>
                  </a:lnTo>
                  <a:lnTo>
                    <a:pt x="1458002" y="1767765"/>
                  </a:lnTo>
                  <a:lnTo>
                    <a:pt x="1457877" y="1769158"/>
                  </a:lnTo>
                  <a:lnTo>
                    <a:pt x="1457880" y="1770214"/>
                  </a:lnTo>
                  <a:lnTo>
                    <a:pt x="1458010" y="1771095"/>
                  </a:lnTo>
                  <a:lnTo>
                    <a:pt x="1458330" y="1771926"/>
                  </a:lnTo>
                  <a:lnTo>
                    <a:pt x="1460925" y="1774448"/>
                  </a:lnTo>
                  <a:lnTo>
                    <a:pt x="1461413" y="1776079"/>
                  </a:lnTo>
                  <a:lnTo>
                    <a:pt x="1459343" y="1777348"/>
                  </a:lnTo>
                  <a:lnTo>
                    <a:pt x="1460883" y="1781238"/>
                  </a:lnTo>
                  <a:lnTo>
                    <a:pt x="1463171" y="1783647"/>
                  </a:lnTo>
                  <a:lnTo>
                    <a:pt x="1472697" y="1787958"/>
                  </a:lnTo>
                  <a:lnTo>
                    <a:pt x="1474163" y="1789088"/>
                  </a:lnTo>
                  <a:lnTo>
                    <a:pt x="1477112" y="1792173"/>
                  </a:lnTo>
                  <a:lnTo>
                    <a:pt x="1478716" y="1793439"/>
                  </a:lnTo>
                  <a:lnTo>
                    <a:pt x="1482201" y="1795432"/>
                  </a:lnTo>
                  <a:lnTo>
                    <a:pt x="1483955" y="1796729"/>
                  </a:lnTo>
                  <a:lnTo>
                    <a:pt x="1484927" y="1797924"/>
                  </a:lnTo>
                  <a:lnTo>
                    <a:pt x="1486764" y="1800962"/>
                  </a:lnTo>
                  <a:lnTo>
                    <a:pt x="1488139" y="1802584"/>
                  </a:lnTo>
                  <a:lnTo>
                    <a:pt x="1489969" y="1803882"/>
                  </a:lnTo>
                  <a:lnTo>
                    <a:pt x="1495881" y="1806369"/>
                  </a:lnTo>
                  <a:lnTo>
                    <a:pt x="1498141" y="1808355"/>
                  </a:lnTo>
                  <a:lnTo>
                    <a:pt x="1505975" y="1817563"/>
                  </a:lnTo>
                  <a:lnTo>
                    <a:pt x="1506815" y="1816778"/>
                  </a:lnTo>
                  <a:lnTo>
                    <a:pt x="1505162" y="1814444"/>
                  </a:lnTo>
                  <a:lnTo>
                    <a:pt x="1503750" y="1810508"/>
                  </a:lnTo>
                  <a:lnTo>
                    <a:pt x="1503215" y="1806678"/>
                  </a:lnTo>
                  <a:lnTo>
                    <a:pt x="1504209" y="1804706"/>
                  </a:lnTo>
                  <a:lnTo>
                    <a:pt x="1504307" y="1803897"/>
                  </a:lnTo>
                  <a:lnTo>
                    <a:pt x="1500507" y="1799891"/>
                  </a:lnTo>
                  <a:lnTo>
                    <a:pt x="1500093" y="1792704"/>
                  </a:lnTo>
                  <a:lnTo>
                    <a:pt x="1502105" y="1785090"/>
                  </a:lnTo>
                  <a:lnTo>
                    <a:pt x="1505591" y="1779807"/>
                  </a:lnTo>
                  <a:lnTo>
                    <a:pt x="1506456" y="1780851"/>
                  </a:lnTo>
                  <a:lnTo>
                    <a:pt x="1509262" y="1783070"/>
                  </a:lnTo>
                  <a:lnTo>
                    <a:pt x="1511375" y="1782047"/>
                  </a:lnTo>
                  <a:lnTo>
                    <a:pt x="1513340" y="1783376"/>
                  </a:lnTo>
                  <a:lnTo>
                    <a:pt x="1513998" y="1785311"/>
                  </a:lnTo>
                  <a:lnTo>
                    <a:pt x="1512154" y="1786123"/>
                  </a:lnTo>
                  <a:lnTo>
                    <a:pt x="1512569" y="1787353"/>
                  </a:lnTo>
                  <a:lnTo>
                    <a:pt x="1512593" y="1788360"/>
                  </a:lnTo>
                  <a:lnTo>
                    <a:pt x="1512093" y="1789126"/>
                  </a:lnTo>
                  <a:lnTo>
                    <a:pt x="1510994" y="1789557"/>
                  </a:lnTo>
                  <a:lnTo>
                    <a:pt x="1512281" y="1790219"/>
                  </a:lnTo>
                  <a:lnTo>
                    <a:pt x="1513427" y="1791162"/>
                  </a:lnTo>
                  <a:lnTo>
                    <a:pt x="1514468" y="1792347"/>
                  </a:lnTo>
                  <a:lnTo>
                    <a:pt x="1515377" y="1793728"/>
                  </a:lnTo>
                  <a:lnTo>
                    <a:pt x="1516285" y="1792952"/>
                  </a:lnTo>
                  <a:lnTo>
                    <a:pt x="1515573" y="1791223"/>
                  </a:lnTo>
                  <a:lnTo>
                    <a:pt x="1515554" y="1789138"/>
                  </a:lnTo>
                  <a:lnTo>
                    <a:pt x="1516290" y="1787217"/>
                  </a:lnTo>
                  <a:lnTo>
                    <a:pt x="1517939" y="1786016"/>
                  </a:lnTo>
                  <a:lnTo>
                    <a:pt x="1517874" y="1788870"/>
                  </a:lnTo>
                  <a:lnTo>
                    <a:pt x="1518198" y="1792053"/>
                  </a:lnTo>
                  <a:lnTo>
                    <a:pt x="1518884" y="1794942"/>
                  </a:lnTo>
                  <a:lnTo>
                    <a:pt x="1519853" y="1797016"/>
                  </a:lnTo>
                  <a:lnTo>
                    <a:pt x="1520765" y="1797736"/>
                  </a:lnTo>
                  <a:lnTo>
                    <a:pt x="1523779" y="1799164"/>
                  </a:lnTo>
                  <a:lnTo>
                    <a:pt x="1524886" y="1799483"/>
                  </a:lnTo>
                  <a:lnTo>
                    <a:pt x="1525585" y="1800260"/>
                  </a:lnTo>
                  <a:lnTo>
                    <a:pt x="1525821" y="1801830"/>
                  </a:lnTo>
                  <a:lnTo>
                    <a:pt x="1525462" y="1803342"/>
                  </a:lnTo>
                  <a:lnTo>
                    <a:pt x="1524350" y="1803876"/>
                  </a:lnTo>
                  <a:lnTo>
                    <a:pt x="1520780" y="1807650"/>
                  </a:lnTo>
                  <a:lnTo>
                    <a:pt x="1518582" y="1808510"/>
                  </a:lnTo>
                  <a:lnTo>
                    <a:pt x="1518035" y="1805275"/>
                  </a:lnTo>
                  <a:lnTo>
                    <a:pt x="1517205" y="1804448"/>
                  </a:lnTo>
                  <a:lnTo>
                    <a:pt x="1515471" y="1805179"/>
                  </a:lnTo>
                  <a:lnTo>
                    <a:pt x="1514706" y="1806924"/>
                  </a:lnTo>
                  <a:lnTo>
                    <a:pt x="1516750" y="1809141"/>
                  </a:lnTo>
                  <a:lnTo>
                    <a:pt x="1514731" y="1812450"/>
                  </a:lnTo>
                  <a:lnTo>
                    <a:pt x="1517919" y="1812042"/>
                  </a:lnTo>
                  <a:lnTo>
                    <a:pt x="1519249" y="1813053"/>
                  </a:lnTo>
                  <a:lnTo>
                    <a:pt x="1519343" y="1815373"/>
                  </a:lnTo>
                  <a:lnTo>
                    <a:pt x="1518891" y="1818838"/>
                  </a:lnTo>
                  <a:lnTo>
                    <a:pt x="1519056" y="1821049"/>
                  </a:lnTo>
                  <a:lnTo>
                    <a:pt x="1520074" y="1821752"/>
                  </a:lnTo>
                  <a:lnTo>
                    <a:pt x="1521493" y="1821226"/>
                  </a:lnTo>
                  <a:lnTo>
                    <a:pt x="1522838" y="1819815"/>
                  </a:lnTo>
                  <a:lnTo>
                    <a:pt x="1523482" y="1818427"/>
                  </a:lnTo>
                  <a:lnTo>
                    <a:pt x="1523910" y="1816754"/>
                  </a:lnTo>
                  <a:lnTo>
                    <a:pt x="1524381" y="1813292"/>
                  </a:lnTo>
                  <a:lnTo>
                    <a:pt x="1525265" y="1810195"/>
                  </a:lnTo>
                  <a:lnTo>
                    <a:pt x="1526480" y="1809759"/>
                  </a:lnTo>
                  <a:lnTo>
                    <a:pt x="1527397" y="1811528"/>
                  </a:lnTo>
                  <a:lnTo>
                    <a:pt x="1527487" y="1815065"/>
                  </a:lnTo>
                  <a:lnTo>
                    <a:pt x="1525699" y="1822303"/>
                  </a:lnTo>
                  <a:lnTo>
                    <a:pt x="1525832" y="1825793"/>
                  </a:lnTo>
                  <a:lnTo>
                    <a:pt x="1528494" y="1826034"/>
                  </a:lnTo>
                  <a:lnTo>
                    <a:pt x="1528923" y="1828677"/>
                  </a:lnTo>
                  <a:lnTo>
                    <a:pt x="1530022" y="1832255"/>
                  </a:lnTo>
                  <a:lnTo>
                    <a:pt x="1529915" y="1834292"/>
                  </a:lnTo>
                  <a:lnTo>
                    <a:pt x="1529082" y="1836808"/>
                  </a:lnTo>
                  <a:lnTo>
                    <a:pt x="1526913" y="1841527"/>
                  </a:lnTo>
                  <a:lnTo>
                    <a:pt x="1525677" y="1846767"/>
                  </a:lnTo>
                  <a:lnTo>
                    <a:pt x="1524028" y="1851193"/>
                  </a:lnTo>
                  <a:lnTo>
                    <a:pt x="1522541" y="1857500"/>
                  </a:lnTo>
                  <a:lnTo>
                    <a:pt x="1522138" y="1858503"/>
                  </a:lnTo>
                  <a:lnTo>
                    <a:pt x="1522007" y="1859095"/>
                  </a:lnTo>
                  <a:lnTo>
                    <a:pt x="1521996" y="1860664"/>
                  </a:lnTo>
                  <a:lnTo>
                    <a:pt x="1521811" y="1861152"/>
                  </a:lnTo>
                  <a:lnTo>
                    <a:pt x="1521130" y="1861263"/>
                  </a:lnTo>
                  <a:lnTo>
                    <a:pt x="1519287" y="1860694"/>
                  </a:lnTo>
                  <a:lnTo>
                    <a:pt x="1516409" y="1860777"/>
                  </a:lnTo>
                  <a:lnTo>
                    <a:pt x="1515768" y="1861183"/>
                  </a:lnTo>
                  <a:lnTo>
                    <a:pt x="1516288" y="1862599"/>
                  </a:lnTo>
                  <a:lnTo>
                    <a:pt x="1517153" y="1863666"/>
                  </a:lnTo>
                  <a:lnTo>
                    <a:pt x="1519078" y="1865432"/>
                  </a:lnTo>
                  <a:lnTo>
                    <a:pt x="1519567" y="1866160"/>
                  </a:lnTo>
                  <a:lnTo>
                    <a:pt x="1519435" y="1867467"/>
                  </a:lnTo>
                  <a:lnTo>
                    <a:pt x="1518741" y="1868624"/>
                  </a:lnTo>
                  <a:lnTo>
                    <a:pt x="1518206" y="1869738"/>
                  </a:lnTo>
                  <a:lnTo>
                    <a:pt x="1518564" y="1870983"/>
                  </a:lnTo>
                  <a:lnTo>
                    <a:pt x="1519110" y="1871954"/>
                  </a:lnTo>
                  <a:lnTo>
                    <a:pt x="1519308" y="1872996"/>
                  </a:lnTo>
                  <a:lnTo>
                    <a:pt x="1519122" y="1875588"/>
                  </a:lnTo>
                  <a:lnTo>
                    <a:pt x="1515620" y="1885834"/>
                  </a:lnTo>
                  <a:lnTo>
                    <a:pt x="1515406" y="1890806"/>
                  </a:lnTo>
                  <a:lnTo>
                    <a:pt x="1519329" y="1894061"/>
                  </a:lnTo>
                  <a:lnTo>
                    <a:pt x="1518221" y="1896305"/>
                  </a:lnTo>
                  <a:lnTo>
                    <a:pt x="1518060" y="1898292"/>
                  </a:lnTo>
                  <a:lnTo>
                    <a:pt x="1518659" y="1900211"/>
                  </a:lnTo>
                  <a:lnTo>
                    <a:pt x="1519854" y="1902212"/>
                  </a:lnTo>
                  <a:lnTo>
                    <a:pt x="1520170" y="1901677"/>
                  </a:lnTo>
                  <a:lnTo>
                    <a:pt x="1520646" y="1901196"/>
                  </a:lnTo>
                  <a:lnTo>
                    <a:pt x="1520946" y="1900564"/>
                  </a:lnTo>
                  <a:lnTo>
                    <a:pt x="1522645" y="1903616"/>
                  </a:lnTo>
                  <a:lnTo>
                    <a:pt x="1521452" y="1907002"/>
                  </a:lnTo>
                  <a:lnTo>
                    <a:pt x="1518659" y="1909680"/>
                  </a:lnTo>
                  <a:lnTo>
                    <a:pt x="1515654" y="1910599"/>
                  </a:lnTo>
                  <a:lnTo>
                    <a:pt x="1517126" y="1924190"/>
                  </a:lnTo>
                  <a:lnTo>
                    <a:pt x="1519943" y="1927725"/>
                  </a:lnTo>
                  <a:lnTo>
                    <a:pt x="1523237" y="1933497"/>
                  </a:lnTo>
                  <a:lnTo>
                    <a:pt x="1523781" y="1935282"/>
                  </a:lnTo>
                  <a:lnTo>
                    <a:pt x="1522423" y="1936582"/>
                  </a:lnTo>
                  <a:lnTo>
                    <a:pt x="1520224" y="1936785"/>
                  </a:lnTo>
                  <a:lnTo>
                    <a:pt x="1515614" y="1935967"/>
                  </a:lnTo>
                  <a:lnTo>
                    <a:pt x="1515505" y="1936829"/>
                  </a:lnTo>
                  <a:lnTo>
                    <a:pt x="1518116" y="1937632"/>
                  </a:lnTo>
                  <a:lnTo>
                    <a:pt x="1520283" y="1938889"/>
                  </a:lnTo>
                  <a:lnTo>
                    <a:pt x="1521670" y="1940788"/>
                  </a:lnTo>
                  <a:lnTo>
                    <a:pt x="1521931" y="1943507"/>
                  </a:lnTo>
                  <a:lnTo>
                    <a:pt x="1522825" y="1946013"/>
                  </a:lnTo>
                  <a:lnTo>
                    <a:pt x="1525535" y="1945570"/>
                  </a:lnTo>
                  <a:lnTo>
                    <a:pt x="1528274" y="1943998"/>
                  </a:lnTo>
                  <a:lnTo>
                    <a:pt x="1529233" y="1943103"/>
                  </a:lnTo>
                  <a:lnTo>
                    <a:pt x="1531573" y="1943680"/>
                  </a:lnTo>
                  <a:lnTo>
                    <a:pt x="1534590" y="1946638"/>
                  </a:lnTo>
                  <a:lnTo>
                    <a:pt x="1537483" y="1947356"/>
                  </a:lnTo>
                  <a:lnTo>
                    <a:pt x="1539137" y="1949357"/>
                  </a:lnTo>
                  <a:lnTo>
                    <a:pt x="1540231" y="1953818"/>
                  </a:lnTo>
                  <a:lnTo>
                    <a:pt x="1543331" y="1955711"/>
                  </a:lnTo>
                  <a:lnTo>
                    <a:pt x="1546659" y="1960023"/>
                  </a:lnTo>
                  <a:lnTo>
                    <a:pt x="1547844" y="1961792"/>
                  </a:lnTo>
                  <a:lnTo>
                    <a:pt x="1548990" y="1963253"/>
                  </a:lnTo>
                  <a:lnTo>
                    <a:pt x="1550442" y="1967925"/>
                  </a:lnTo>
                  <a:lnTo>
                    <a:pt x="1550948" y="1970402"/>
                  </a:lnTo>
                  <a:lnTo>
                    <a:pt x="1550961" y="1973646"/>
                  </a:lnTo>
                  <a:lnTo>
                    <a:pt x="1551093" y="1974916"/>
                  </a:lnTo>
                  <a:lnTo>
                    <a:pt x="1551445" y="1976130"/>
                  </a:lnTo>
                  <a:lnTo>
                    <a:pt x="1552663" y="1978953"/>
                  </a:lnTo>
                  <a:lnTo>
                    <a:pt x="1552936" y="1979290"/>
                  </a:lnTo>
                  <a:lnTo>
                    <a:pt x="1553930" y="1980862"/>
                  </a:lnTo>
                  <a:lnTo>
                    <a:pt x="1556476" y="1982404"/>
                  </a:lnTo>
                  <a:lnTo>
                    <a:pt x="1561196" y="1984475"/>
                  </a:lnTo>
                  <a:lnTo>
                    <a:pt x="1562028" y="1984644"/>
                  </a:lnTo>
                  <a:lnTo>
                    <a:pt x="1563144" y="1984693"/>
                  </a:lnTo>
                  <a:lnTo>
                    <a:pt x="1564099" y="1984881"/>
                  </a:lnTo>
                  <a:lnTo>
                    <a:pt x="1564454" y="1985380"/>
                  </a:lnTo>
                  <a:lnTo>
                    <a:pt x="1564402" y="1986528"/>
                  </a:lnTo>
                  <a:lnTo>
                    <a:pt x="1564544" y="1987639"/>
                  </a:lnTo>
                  <a:lnTo>
                    <a:pt x="1564901" y="1988652"/>
                  </a:lnTo>
                  <a:lnTo>
                    <a:pt x="1565444" y="1989563"/>
                  </a:lnTo>
                  <a:lnTo>
                    <a:pt x="1565801" y="1989474"/>
                  </a:lnTo>
                  <a:lnTo>
                    <a:pt x="1566773" y="1989525"/>
                  </a:lnTo>
                  <a:lnTo>
                    <a:pt x="1567971" y="1989821"/>
                  </a:lnTo>
                  <a:lnTo>
                    <a:pt x="1568908" y="1990498"/>
                  </a:lnTo>
                  <a:lnTo>
                    <a:pt x="1569443" y="1991547"/>
                  </a:lnTo>
                  <a:lnTo>
                    <a:pt x="1570166" y="1994068"/>
                  </a:lnTo>
                  <a:lnTo>
                    <a:pt x="1570718" y="1995279"/>
                  </a:lnTo>
                  <a:lnTo>
                    <a:pt x="1576520" y="2003203"/>
                  </a:lnTo>
                  <a:lnTo>
                    <a:pt x="1578468" y="2006743"/>
                  </a:lnTo>
                  <a:lnTo>
                    <a:pt x="1579434" y="2010017"/>
                  </a:lnTo>
                  <a:lnTo>
                    <a:pt x="1579881" y="2010990"/>
                  </a:lnTo>
                  <a:lnTo>
                    <a:pt x="1580667" y="2011561"/>
                  </a:lnTo>
                  <a:lnTo>
                    <a:pt x="1581334" y="2010863"/>
                  </a:lnTo>
                  <a:lnTo>
                    <a:pt x="1582052" y="2009788"/>
                  </a:lnTo>
                  <a:lnTo>
                    <a:pt x="1582966" y="2009178"/>
                  </a:lnTo>
                  <a:lnTo>
                    <a:pt x="1584793" y="2009501"/>
                  </a:lnTo>
                  <a:lnTo>
                    <a:pt x="1586587" y="2010494"/>
                  </a:lnTo>
                  <a:lnTo>
                    <a:pt x="1588133" y="2011838"/>
                  </a:lnTo>
                  <a:lnTo>
                    <a:pt x="1589962" y="2014079"/>
                  </a:lnTo>
                  <a:lnTo>
                    <a:pt x="1590737" y="2014660"/>
                  </a:lnTo>
                  <a:lnTo>
                    <a:pt x="1591363" y="2015434"/>
                  </a:lnTo>
                  <a:lnTo>
                    <a:pt x="1591681" y="2016711"/>
                  </a:lnTo>
                  <a:lnTo>
                    <a:pt x="1591452" y="2017482"/>
                  </a:lnTo>
                  <a:lnTo>
                    <a:pt x="1590836" y="2017876"/>
                  </a:lnTo>
                  <a:lnTo>
                    <a:pt x="1590169" y="2018199"/>
                  </a:lnTo>
                  <a:lnTo>
                    <a:pt x="1589812" y="2018726"/>
                  </a:lnTo>
                  <a:lnTo>
                    <a:pt x="1589630" y="2021227"/>
                  </a:lnTo>
                  <a:lnTo>
                    <a:pt x="1590012" y="2022759"/>
                  </a:lnTo>
                  <a:lnTo>
                    <a:pt x="1591069" y="2023873"/>
                  </a:lnTo>
                  <a:lnTo>
                    <a:pt x="1592980" y="2025056"/>
                  </a:lnTo>
                  <a:lnTo>
                    <a:pt x="1593142" y="2024490"/>
                  </a:lnTo>
                  <a:lnTo>
                    <a:pt x="1593377" y="2024149"/>
                  </a:lnTo>
                  <a:lnTo>
                    <a:pt x="1593657" y="2023857"/>
                  </a:lnTo>
                  <a:lnTo>
                    <a:pt x="1593938" y="2023394"/>
                  </a:lnTo>
                  <a:lnTo>
                    <a:pt x="1593746" y="2022338"/>
                  </a:lnTo>
                  <a:lnTo>
                    <a:pt x="1595122" y="2019996"/>
                  </a:lnTo>
                  <a:lnTo>
                    <a:pt x="1595501" y="2018230"/>
                  </a:lnTo>
                  <a:lnTo>
                    <a:pt x="1595933" y="2018870"/>
                  </a:lnTo>
                  <a:lnTo>
                    <a:pt x="1596582" y="2019605"/>
                  </a:lnTo>
                  <a:lnTo>
                    <a:pt x="1596856" y="2020136"/>
                  </a:lnTo>
                  <a:lnTo>
                    <a:pt x="1600048" y="2019821"/>
                  </a:lnTo>
                  <a:lnTo>
                    <a:pt x="1602397" y="2022021"/>
                  </a:lnTo>
                  <a:lnTo>
                    <a:pt x="1604581" y="2025012"/>
                  </a:lnTo>
                  <a:lnTo>
                    <a:pt x="1607241" y="2027097"/>
                  </a:lnTo>
                  <a:lnTo>
                    <a:pt x="1606860" y="2022318"/>
                  </a:lnTo>
                  <a:lnTo>
                    <a:pt x="1606344" y="2020166"/>
                  </a:lnTo>
                  <a:lnTo>
                    <a:pt x="1605203" y="2017817"/>
                  </a:lnTo>
                  <a:lnTo>
                    <a:pt x="1603896" y="2016495"/>
                  </a:lnTo>
                  <a:lnTo>
                    <a:pt x="1600731" y="2014018"/>
                  </a:lnTo>
                  <a:lnTo>
                    <a:pt x="1600266" y="2012613"/>
                  </a:lnTo>
                  <a:lnTo>
                    <a:pt x="1601383" y="2011219"/>
                  </a:lnTo>
                  <a:lnTo>
                    <a:pt x="1603515" y="2010763"/>
                  </a:lnTo>
                  <a:lnTo>
                    <a:pt x="1605895" y="2011029"/>
                  </a:lnTo>
                  <a:lnTo>
                    <a:pt x="1607688" y="2011800"/>
                  </a:lnTo>
                  <a:lnTo>
                    <a:pt x="1608987" y="2013261"/>
                  </a:lnTo>
                  <a:lnTo>
                    <a:pt x="1609948" y="2014888"/>
                  </a:lnTo>
                  <a:lnTo>
                    <a:pt x="1611210" y="2016322"/>
                  </a:lnTo>
                  <a:lnTo>
                    <a:pt x="1613393" y="2017193"/>
                  </a:lnTo>
                  <a:lnTo>
                    <a:pt x="1613285" y="2017992"/>
                  </a:lnTo>
                  <a:lnTo>
                    <a:pt x="1610322" y="2020223"/>
                  </a:lnTo>
                  <a:lnTo>
                    <a:pt x="1611322" y="2022466"/>
                  </a:lnTo>
                  <a:lnTo>
                    <a:pt x="1613382" y="2023384"/>
                  </a:lnTo>
                  <a:lnTo>
                    <a:pt x="1613588" y="2021710"/>
                  </a:lnTo>
                  <a:lnTo>
                    <a:pt x="1614859" y="2021314"/>
                  </a:lnTo>
                  <a:lnTo>
                    <a:pt x="1618811" y="2018788"/>
                  </a:lnTo>
                  <a:lnTo>
                    <a:pt x="1618260" y="2022737"/>
                  </a:lnTo>
                  <a:lnTo>
                    <a:pt x="1618316" y="2027416"/>
                  </a:lnTo>
                  <a:lnTo>
                    <a:pt x="1619004" y="2031801"/>
                  </a:lnTo>
                  <a:lnTo>
                    <a:pt x="1620286" y="2034772"/>
                  </a:lnTo>
                  <a:lnTo>
                    <a:pt x="1622778" y="2037919"/>
                  </a:lnTo>
                  <a:lnTo>
                    <a:pt x="1624439" y="2039221"/>
                  </a:lnTo>
                  <a:lnTo>
                    <a:pt x="1626489" y="2039764"/>
                  </a:lnTo>
                  <a:lnTo>
                    <a:pt x="1627171" y="2039821"/>
                  </a:lnTo>
                  <a:lnTo>
                    <a:pt x="1627278" y="2039879"/>
                  </a:lnTo>
                  <a:lnTo>
                    <a:pt x="1627422" y="2039664"/>
                  </a:lnTo>
                  <a:lnTo>
                    <a:pt x="1628187" y="2039025"/>
                  </a:lnTo>
                  <a:lnTo>
                    <a:pt x="1628699" y="2038296"/>
                  </a:lnTo>
                  <a:lnTo>
                    <a:pt x="1628872" y="2037517"/>
                  </a:lnTo>
                  <a:lnTo>
                    <a:pt x="1629207" y="2036891"/>
                  </a:lnTo>
                  <a:lnTo>
                    <a:pt x="1630192" y="2036616"/>
                  </a:lnTo>
                  <a:lnTo>
                    <a:pt x="1630288" y="2037937"/>
                  </a:lnTo>
                  <a:lnTo>
                    <a:pt x="1630023" y="2040867"/>
                  </a:lnTo>
                  <a:lnTo>
                    <a:pt x="1630178" y="2042101"/>
                  </a:lnTo>
                  <a:lnTo>
                    <a:pt x="1630990" y="2043452"/>
                  </a:lnTo>
                  <a:lnTo>
                    <a:pt x="1633144" y="2045684"/>
                  </a:lnTo>
                  <a:lnTo>
                    <a:pt x="1633482" y="2046633"/>
                  </a:lnTo>
                  <a:lnTo>
                    <a:pt x="1633581" y="2048984"/>
                  </a:lnTo>
                  <a:lnTo>
                    <a:pt x="1637700" y="2072613"/>
                  </a:lnTo>
                  <a:lnTo>
                    <a:pt x="1642164" y="2086906"/>
                  </a:lnTo>
                  <a:lnTo>
                    <a:pt x="1644836" y="2089638"/>
                  </a:lnTo>
                  <a:lnTo>
                    <a:pt x="1648168" y="2098044"/>
                  </a:lnTo>
                  <a:lnTo>
                    <a:pt x="1650813" y="2102039"/>
                  </a:lnTo>
                  <a:lnTo>
                    <a:pt x="1666773" y="2118274"/>
                  </a:lnTo>
                  <a:lnTo>
                    <a:pt x="1668938" y="2119134"/>
                  </a:lnTo>
                  <a:lnTo>
                    <a:pt x="1671228" y="2119723"/>
                  </a:lnTo>
                  <a:lnTo>
                    <a:pt x="1677631" y="2123131"/>
                  </a:lnTo>
                  <a:lnTo>
                    <a:pt x="1681191" y="2126629"/>
                  </a:lnTo>
                  <a:lnTo>
                    <a:pt x="1684023" y="2131597"/>
                  </a:lnTo>
                  <a:lnTo>
                    <a:pt x="1685734" y="2137394"/>
                  </a:lnTo>
                  <a:lnTo>
                    <a:pt x="1685846" y="2143369"/>
                  </a:lnTo>
                  <a:lnTo>
                    <a:pt x="1684249" y="2154465"/>
                  </a:lnTo>
                  <a:lnTo>
                    <a:pt x="1684578" y="2157252"/>
                  </a:lnTo>
                  <a:lnTo>
                    <a:pt x="1690905" y="2171463"/>
                  </a:lnTo>
                  <a:lnTo>
                    <a:pt x="1691249" y="2172697"/>
                  </a:lnTo>
                  <a:lnTo>
                    <a:pt x="1692147" y="2174422"/>
                  </a:lnTo>
                  <a:lnTo>
                    <a:pt x="1696327" y="2177949"/>
                  </a:lnTo>
                  <a:lnTo>
                    <a:pt x="1696525" y="2180300"/>
                  </a:lnTo>
                  <a:lnTo>
                    <a:pt x="1695830" y="2181353"/>
                  </a:lnTo>
                  <a:lnTo>
                    <a:pt x="1694977" y="2181738"/>
                  </a:lnTo>
                  <a:lnTo>
                    <a:pt x="1692356" y="2181542"/>
                  </a:lnTo>
                  <a:lnTo>
                    <a:pt x="1691930" y="2181338"/>
                  </a:lnTo>
                  <a:lnTo>
                    <a:pt x="1690474" y="2180439"/>
                  </a:lnTo>
                  <a:lnTo>
                    <a:pt x="1689736" y="2180165"/>
                  </a:lnTo>
                  <a:lnTo>
                    <a:pt x="1688886" y="2180326"/>
                  </a:lnTo>
                  <a:lnTo>
                    <a:pt x="1688381" y="2180861"/>
                  </a:lnTo>
                  <a:lnTo>
                    <a:pt x="1688275" y="2181457"/>
                  </a:lnTo>
                  <a:lnTo>
                    <a:pt x="1688671" y="2181808"/>
                  </a:lnTo>
                  <a:lnTo>
                    <a:pt x="1691435" y="2182583"/>
                  </a:lnTo>
                  <a:lnTo>
                    <a:pt x="1693875" y="2183944"/>
                  </a:lnTo>
                  <a:lnTo>
                    <a:pt x="1695804" y="2185635"/>
                  </a:lnTo>
                  <a:lnTo>
                    <a:pt x="1697068" y="2187503"/>
                  </a:lnTo>
                  <a:lnTo>
                    <a:pt x="1698110" y="2189532"/>
                  </a:lnTo>
                  <a:lnTo>
                    <a:pt x="1699563" y="2191527"/>
                  </a:lnTo>
                  <a:lnTo>
                    <a:pt x="1701648" y="2193168"/>
                  </a:lnTo>
                  <a:lnTo>
                    <a:pt x="1707152" y="2194851"/>
                  </a:lnTo>
                  <a:lnTo>
                    <a:pt x="1709991" y="2196127"/>
                  </a:lnTo>
                  <a:lnTo>
                    <a:pt x="1712568" y="2197706"/>
                  </a:lnTo>
                  <a:lnTo>
                    <a:pt x="1714503" y="2199369"/>
                  </a:lnTo>
                  <a:lnTo>
                    <a:pt x="1714954" y="2197859"/>
                  </a:lnTo>
                  <a:lnTo>
                    <a:pt x="1715079" y="2196116"/>
                  </a:lnTo>
                  <a:lnTo>
                    <a:pt x="1715494" y="2194719"/>
                  </a:lnTo>
                  <a:lnTo>
                    <a:pt x="1716854" y="2194241"/>
                  </a:lnTo>
                  <a:lnTo>
                    <a:pt x="1717550" y="2195005"/>
                  </a:lnTo>
                  <a:lnTo>
                    <a:pt x="1717877" y="2198182"/>
                  </a:lnTo>
                  <a:lnTo>
                    <a:pt x="1718996" y="2199086"/>
                  </a:lnTo>
                  <a:lnTo>
                    <a:pt x="1724308" y="2200887"/>
                  </a:lnTo>
                  <a:lnTo>
                    <a:pt x="1725681" y="2201606"/>
                  </a:lnTo>
                  <a:lnTo>
                    <a:pt x="1725987" y="2202921"/>
                  </a:lnTo>
                  <a:lnTo>
                    <a:pt x="1725472" y="2206388"/>
                  </a:lnTo>
                  <a:lnTo>
                    <a:pt x="1725249" y="2218575"/>
                  </a:lnTo>
                  <a:lnTo>
                    <a:pt x="1724469" y="2219302"/>
                  </a:lnTo>
                  <a:lnTo>
                    <a:pt x="1719619" y="2221386"/>
                  </a:lnTo>
                  <a:lnTo>
                    <a:pt x="1718660" y="2222419"/>
                  </a:lnTo>
                  <a:lnTo>
                    <a:pt x="1717783" y="2223788"/>
                  </a:lnTo>
                  <a:lnTo>
                    <a:pt x="1717123" y="2225104"/>
                  </a:lnTo>
                  <a:lnTo>
                    <a:pt x="1719539" y="2224533"/>
                  </a:lnTo>
                  <a:lnTo>
                    <a:pt x="1726261" y="2221452"/>
                  </a:lnTo>
                  <a:lnTo>
                    <a:pt x="1728333" y="2221796"/>
                  </a:lnTo>
                  <a:lnTo>
                    <a:pt x="1728795" y="2223900"/>
                  </a:lnTo>
                  <a:lnTo>
                    <a:pt x="1727528" y="2225089"/>
                  </a:lnTo>
                  <a:lnTo>
                    <a:pt x="1725789" y="2225753"/>
                  </a:lnTo>
                  <a:lnTo>
                    <a:pt x="1724890" y="2226312"/>
                  </a:lnTo>
                  <a:lnTo>
                    <a:pt x="1725497" y="2227836"/>
                  </a:lnTo>
                  <a:lnTo>
                    <a:pt x="1726910" y="2228648"/>
                  </a:lnTo>
                  <a:lnTo>
                    <a:pt x="1727603" y="2229584"/>
                  </a:lnTo>
                  <a:lnTo>
                    <a:pt x="1726110" y="2231447"/>
                  </a:lnTo>
                  <a:lnTo>
                    <a:pt x="1721319" y="2234742"/>
                  </a:lnTo>
                  <a:lnTo>
                    <a:pt x="1719427" y="2236694"/>
                  </a:lnTo>
                  <a:lnTo>
                    <a:pt x="1718128" y="2239685"/>
                  </a:lnTo>
                  <a:lnTo>
                    <a:pt x="1718319" y="2247561"/>
                  </a:lnTo>
                  <a:lnTo>
                    <a:pt x="1717654" y="2250801"/>
                  </a:lnTo>
                  <a:lnTo>
                    <a:pt x="1714848" y="2250976"/>
                  </a:lnTo>
                  <a:lnTo>
                    <a:pt x="1715687" y="2252945"/>
                  </a:lnTo>
                  <a:lnTo>
                    <a:pt x="1717132" y="2254589"/>
                  </a:lnTo>
                  <a:lnTo>
                    <a:pt x="1720239" y="2257320"/>
                  </a:lnTo>
                  <a:lnTo>
                    <a:pt x="1718510" y="2257760"/>
                  </a:lnTo>
                  <a:lnTo>
                    <a:pt x="1717791" y="2257755"/>
                  </a:lnTo>
                  <a:lnTo>
                    <a:pt x="1718448" y="2260244"/>
                  </a:lnTo>
                  <a:lnTo>
                    <a:pt x="1719997" y="2262206"/>
                  </a:lnTo>
                  <a:lnTo>
                    <a:pt x="1722090" y="2263555"/>
                  </a:lnTo>
                  <a:lnTo>
                    <a:pt x="1724393" y="2264270"/>
                  </a:lnTo>
                  <a:lnTo>
                    <a:pt x="1727483" y="2272883"/>
                  </a:lnTo>
                  <a:lnTo>
                    <a:pt x="1727845" y="2275542"/>
                  </a:lnTo>
                  <a:lnTo>
                    <a:pt x="1727771" y="2280886"/>
                  </a:lnTo>
                  <a:lnTo>
                    <a:pt x="1727486" y="2283250"/>
                  </a:lnTo>
                  <a:lnTo>
                    <a:pt x="1727201" y="2283764"/>
                  </a:lnTo>
                  <a:lnTo>
                    <a:pt x="1725974" y="2285130"/>
                  </a:lnTo>
                  <a:lnTo>
                    <a:pt x="1725479" y="2286085"/>
                  </a:lnTo>
                  <a:lnTo>
                    <a:pt x="1725145" y="2287355"/>
                  </a:lnTo>
                  <a:lnTo>
                    <a:pt x="1724664" y="2291452"/>
                  </a:lnTo>
                  <a:lnTo>
                    <a:pt x="1725428" y="2291572"/>
                  </a:lnTo>
                  <a:lnTo>
                    <a:pt x="1729808" y="2285185"/>
                  </a:lnTo>
                  <a:lnTo>
                    <a:pt x="1730512" y="2283725"/>
                  </a:lnTo>
                  <a:lnTo>
                    <a:pt x="1731040" y="2279507"/>
                  </a:lnTo>
                  <a:lnTo>
                    <a:pt x="1731813" y="2277220"/>
                  </a:lnTo>
                  <a:lnTo>
                    <a:pt x="1733347" y="2275515"/>
                  </a:lnTo>
                  <a:lnTo>
                    <a:pt x="1732578" y="2273361"/>
                  </a:lnTo>
                  <a:lnTo>
                    <a:pt x="1732199" y="2272624"/>
                  </a:lnTo>
                  <a:lnTo>
                    <a:pt x="1733819" y="2273900"/>
                  </a:lnTo>
                  <a:lnTo>
                    <a:pt x="1734384" y="2275409"/>
                  </a:lnTo>
                  <a:lnTo>
                    <a:pt x="1734415" y="2279297"/>
                  </a:lnTo>
                  <a:lnTo>
                    <a:pt x="1735738" y="2286345"/>
                  </a:lnTo>
                  <a:lnTo>
                    <a:pt x="1736721" y="2288695"/>
                  </a:lnTo>
                  <a:lnTo>
                    <a:pt x="1739625" y="2290445"/>
                  </a:lnTo>
                  <a:lnTo>
                    <a:pt x="1743195" y="2291172"/>
                  </a:lnTo>
                  <a:lnTo>
                    <a:pt x="1746208" y="2290358"/>
                  </a:lnTo>
                  <a:lnTo>
                    <a:pt x="1745305" y="2292054"/>
                  </a:lnTo>
                  <a:lnTo>
                    <a:pt x="1742758" y="2295126"/>
                  </a:lnTo>
                  <a:lnTo>
                    <a:pt x="1741475" y="2297956"/>
                  </a:lnTo>
                  <a:lnTo>
                    <a:pt x="1738674" y="2302374"/>
                  </a:lnTo>
                  <a:lnTo>
                    <a:pt x="1737400" y="2303851"/>
                  </a:lnTo>
                  <a:lnTo>
                    <a:pt x="1736481" y="2305534"/>
                  </a:lnTo>
                  <a:lnTo>
                    <a:pt x="1734546" y="2310843"/>
                  </a:lnTo>
                  <a:lnTo>
                    <a:pt x="1733757" y="2311923"/>
                  </a:lnTo>
                  <a:lnTo>
                    <a:pt x="1730856" y="2318230"/>
                  </a:lnTo>
                  <a:lnTo>
                    <a:pt x="1730267" y="2320105"/>
                  </a:lnTo>
                  <a:lnTo>
                    <a:pt x="1724865" y="2332696"/>
                  </a:lnTo>
                  <a:lnTo>
                    <a:pt x="1723770" y="2337245"/>
                  </a:lnTo>
                  <a:lnTo>
                    <a:pt x="1723532" y="2339649"/>
                  </a:lnTo>
                  <a:lnTo>
                    <a:pt x="1723708" y="2341915"/>
                  </a:lnTo>
                  <a:lnTo>
                    <a:pt x="1724508" y="2343934"/>
                  </a:lnTo>
                  <a:lnTo>
                    <a:pt x="1725963" y="2345111"/>
                  </a:lnTo>
                  <a:lnTo>
                    <a:pt x="1727486" y="2345482"/>
                  </a:lnTo>
                  <a:lnTo>
                    <a:pt x="1728762" y="2346168"/>
                  </a:lnTo>
                  <a:lnTo>
                    <a:pt x="1729374" y="2348234"/>
                  </a:lnTo>
                  <a:lnTo>
                    <a:pt x="1727098" y="2351875"/>
                  </a:lnTo>
                  <a:lnTo>
                    <a:pt x="1725406" y="2356125"/>
                  </a:lnTo>
                  <a:lnTo>
                    <a:pt x="1721226" y="2380506"/>
                  </a:lnTo>
                  <a:lnTo>
                    <a:pt x="1721357" y="2382624"/>
                  </a:lnTo>
                  <a:lnTo>
                    <a:pt x="1721527" y="2383760"/>
                  </a:lnTo>
                  <a:lnTo>
                    <a:pt x="1721773" y="2384294"/>
                  </a:lnTo>
                  <a:lnTo>
                    <a:pt x="1725063" y="2386119"/>
                  </a:lnTo>
                  <a:lnTo>
                    <a:pt x="1723342" y="2392204"/>
                  </a:lnTo>
                  <a:lnTo>
                    <a:pt x="1722967" y="2394490"/>
                  </a:lnTo>
                  <a:lnTo>
                    <a:pt x="1723013" y="2398629"/>
                  </a:lnTo>
                  <a:lnTo>
                    <a:pt x="1723344" y="2400231"/>
                  </a:lnTo>
                  <a:lnTo>
                    <a:pt x="1723926" y="2400948"/>
                  </a:lnTo>
                  <a:lnTo>
                    <a:pt x="1722756" y="2401773"/>
                  </a:lnTo>
                  <a:lnTo>
                    <a:pt x="1721762" y="2403992"/>
                  </a:lnTo>
                  <a:lnTo>
                    <a:pt x="1721044" y="2406600"/>
                  </a:lnTo>
                  <a:lnTo>
                    <a:pt x="1720749" y="2408662"/>
                  </a:lnTo>
                  <a:lnTo>
                    <a:pt x="1720914" y="2407612"/>
                  </a:lnTo>
                  <a:lnTo>
                    <a:pt x="1720352" y="2412741"/>
                  </a:lnTo>
                  <a:lnTo>
                    <a:pt x="1720391" y="2417137"/>
                  </a:lnTo>
                  <a:lnTo>
                    <a:pt x="1723956" y="2433721"/>
                  </a:lnTo>
                  <a:lnTo>
                    <a:pt x="1723768" y="2437812"/>
                  </a:lnTo>
                  <a:lnTo>
                    <a:pt x="1721248" y="2440325"/>
                  </a:lnTo>
                  <a:lnTo>
                    <a:pt x="1717387" y="2437716"/>
                  </a:lnTo>
                  <a:lnTo>
                    <a:pt x="1713011" y="2437770"/>
                  </a:lnTo>
                  <a:lnTo>
                    <a:pt x="1708746" y="2439802"/>
                  </a:lnTo>
                  <a:lnTo>
                    <a:pt x="1705130" y="2443175"/>
                  </a:lnTo>
                  <a:lnTo>
                    <a:pt x="1704051" y="2444584"/>
                  </a:lnTo>
                  <a:lnTo>
                    <a:pt x="1702563" y="2447145"/>
                  </a:lnTo>
                  <a:lnTo>
                    <a:pt x="1702138" y="2449723"/>
                  </a:lnTo>
                  <a:lnTo>
                    <a:pt x="1704210" y="2451226"/>
                  </a:lnTo>
                  <a:lnTo>
                    <a:pt x="1706603" y="2451747"/>
                  </a:lnTo>
                  <a:lnTo>
                    <a:pt x="1707869" y="2451842"/>
                  </a:lnTo>
                  <a:lnTo>
                    <a:pt x="1708873" y="2451518"/>
                  </a:lnTo>
                  <a:lnTo>
                    <a:pt x="1710537" y="2450739"/>
                  </a:lnTo>
                  <a:lnTo>
                    <a:pt x="1710935" y="2451588"/>
                  </a:lnTo>
                  <a:lnTo>
                    <a:pt x="1709581" y="2457376"/>
                  </a:lnTo>
                  <a:lnTo>
                    <a:pt x="1708248" y="2458723"/>
                  </a:lnTo>
                  <a:lnTo>
                    <a:pt x="1706447" y="2459426"/>
                  </a:lnTo>
                  <a:lnTo>
                    <a:pt x="1704270" y="2460800"/>
                  </a:lnTo>
                  <a:lnTo>
                    <a:pt x="1702672" y="2463171"/>
                  </a:lnTo>
                  <a:lnTo>
                    <a:pt x="1702748" y="2465292"/>
                  </a:lnTo>
                  <a:lnTo>
                    <a:pt x="1703766" y="2467111"/>
                  </a:lnTo>
                  <a:lnTo>
                    <a:pt x="1705037" y="2468519"/>
                  </a:lnTo>
                  <a:lnTo>
                    <a:pt x="1707078" y="2469953"/>
                  </a:lnTo>
                  <a:lnTo>
                    <a:pt x="1711533" y="2472216"/>
                  </a:lnTo>
                  <a:lnTo>
                    <a:pt x="1713181" y="2473998"/>
                  </a:lnTo>
                  <a:lnTo>
                    <a:pt x="1713860" y="2476592"/>
                  </a:lnTo>
                  <a:lnTo>
                    <a:pt x="1713653" y="2482630"/>
                  </a:lnTo>
                  <a:lnTo>
                    <a:pt x="1714076" y="2485474"/>
                  </a:lnTo>
                  <a:lnTo>
                    <a:pt x="1715544" y="2487777"/>
                  </a:lnTo>
                  <a:lnTo>
                    <a:pt x="1717268" y="2488474"/>
                  </a:lnTo>
                  <a:lnTo>
                    <a:pt x="1718911" y="2488695"/>
                  </a:lnTo>
                  <a:lnTo>
                    <a:pt x="1720156" y="2489542"/>
                  </a:lnTo>
                  <a:lnTo>
                    <a:pt x="1721012" y="2491177"/>
                  </a:lnTo>
                  <a:lnTo>
                    <a:pt x="1721659" y="2492896"/>
                  </a:lnTo>
                  <a:lnTo>
                    <a:pt x="1722532" y="2496686"/>
                  </a:lnTo>
                  <a:lnTo>
                    <a:pt x="1722601" y="2497881"/>
                  </a:lnTo>
                  <a:lnTo>
                    <a:pt x="1722503" y="2498781"/>
                  </a:lnTo>
                  <a:lnTo>
                    <a:pt x="1722533" y="2499690"/>
                  </a:lnTo>
                  <a:lnTo>
                    <a:pt x="1724166" y="2503087"/>
                  </a:lnTo>
                  <a:lnTo>
                    <a:pt x="1724349" y="2504150"/>
                  </a:lnTo>
                  <a:lnTo>
                    <a:pt x="1723410" y="2512235"/>
                  </a:lnTo>
                  <a:lnTo>
                    <a:pt x="1723624" y="2514197"/>
                  </a:lnTo>
                  <a:lnTo>
                    <a:pt x="1724380" y="2515913"/>
                  </a:lnTo>
                  <a:lnTo>
                    <a:pt x="1726307" y="2518842"/>
                  </a:lnTo>
                  <a:lnTo>
                    <a:pt x="1726495" y="2520488"/>
                  </a:lnTo>
                  <a:lnTo>
                    <a:pt x="1726562" y="2520768"/>
                  </a:lnTo>
                  <a:lnTo>
                    <a:pt x="1726751" y="2523727"/>
                  </a:lnTo>
                  <a:lnTo>
                    <a:pt x="1727196" y="2524995"/>
                  </a:lnTo>
                  <a:lnTo>
                    <a:pt x="1727660" y="2525641"/>
                  </a:lnTo>
                  <a:lnTo>
                    <a:pt x="1728146" y="2526087"/>
                  </a:lnTo>
                  <a:lnTo>
                    <a:pt x="1730706" y="2530079"/>
                  </a:lnTo>
                  <a:lnTo>
                    <a:pt x="1731480" y="2532283"/>
                  </a:lnTo>
                  <a:lnTo>
                    <a:pt x="1730986" y="2533947"/>
                  </a:lnTo>
                  <a:lnTo>
                    <a:pt x="1730022" y="2535653"/>
                  </a:lnTo>
                  <a:lnTo>
                    <a:pt x="1730954" y="2536657"/>
                  </a:lnTo>
                  <a:lnTo>
                    <a:pt x="1732795" y="2536310"/>
                  </a:lnTo>
                  <a:lnTo>
                    <a:pt x="1734523" y="2534040"/>
                  </a:lnTo>
                  <a:lnTo>
                    <a:pt x="1735284" y="2534164"/>
                  </a:lnTo>
                  <a:lnTo>
                    <a:pt x="1734856" y="2536615"/>
                  </a:lnTo>
                  <a:lnTo>
                    <a:pt x="1732315" y="2542791"/>
                  </a:lnTo>
                  <a:lnTo>
                    <a:pt x="1731714" y="2545106"/>
                  </a:lnTo>
                  <a:lnTo>
                    <a:pt x="1730734" y="2552464"/>
                  </a:lnTo>
                  <a:lnTo>
                    <a:pt x="1729755" y="2548793"/>
                  </a:lnTo>
                  <a:lnTo>
                    <a:pt x="1728533" y="2549799"/>
                  </a:lnTo>
                  <a:lnTo>
                    <a:pt x="1727413" y="2551878"/>
                  </a:lnTo>
                  <a:lnTo>
                    <a:pt x="1726756" y="2554312"/>
                  </a:lnTo>
                  <a:lnTo>
                    <a:pt x="1726881" y="2556444"/>
                  </a:lnTo>
                  <a:lnTo>
                    <a:pt x="1727785" y="2557389"/>
                  </a:lnTo>
                  <a:lnTo>
                    <a:pt x="1728902" y="2556623"/>
                  </a:lnTo>
                  <a:lnTo>
                    <a:pt x="1730056" y="2555250"/>
                  </a:lnTo>
                  <a:lnTo>
                    <a:pt x="1731205" y="2554350"/>
                  </a:lnTo>
                  <a:lnTo>
                    <a:pt x="1731210" y="2558573"/>
                  </a:lnTo>
                  <a:lnTo>
                    <a:pt x="1729747" y="2570549"/>
                  </a:lnTo>
                  <a:lnTo>
                    <a:pt x="1730809" y="2573276"/>
                  </a:lnTo>
                  <a:lnTo>
                    <a:pt x="1732592" y="2575960"/>
                  </a:lnTo>
                  <a:lnTo>
                    <a:pt x="1734347" y="2581171"/>
                  </a:lnTo>
                  <a:lnTo>
                    <a:pt x="1734458" y="2581394"/>
                  </a:lnTo>
                  <a:lnTo>
                    <a:pt x="1734460" y="2581395"/>
                  </a:lnTo>
                  <a:lnTo>
                    <a:pt x="1730107" y="2584124"/>
                  </a:lnTo>
                  <a:lnTo>
                    <a:pt x="1718840" y="2590520"/>
                  </a:lnTo>
                  <a:lnTo>
                    <a:pt x="1715437" y="2591612"/>
                  </a:lnTo>
                  <a:lnTo>
                    <a:pt x="1712371" y="2590051"/>
                  </a:lnTo>
                  <a:lnTo>
                    <a:pt x="1710996" y="2589944"/>
                  </a:lnTo>
                  <a:lnTo>
                    <a:pt x="1701721" y="2590719"/>
                  </a:lnTo>
                  <a:lnTo>
                    <a:pt x="1700121" y="2590255"/>
                  </a:lnTo>
                  <a:lnTo>
                    <a:pt x="1697312" y="2589964"/>
                  </a:lnTo>
                  <a:lnTo>
                    <a:pt x="1695573" y="2591945"/>
                  </a:lnTo>
                  <a:lnTo>
                    <a:pt x="1694843" y="2593392"/>
                  </a:lnTo>
                  <a:lnTo>
                    <a:pt x="1694143" y="2594298"/>
                  </a:lnTo>
                  <a:lnTo>
                    <a:pt x="1693551" y="2594899"/>
                  </a:lnTo>
                  <a:lnTo>
                    <a:pt x="1693084" y="2595104"/>
                  </a:lnTo>
                  <a:lnTo>
                    <a:pt x="1692000" y="2595366"/>
                  </a:lnTo>
                  <a:lnTo>
                    <a:pt x="1688925" y="2599066"/>
                  </a:lnTo>
                  <a:lnTo>
                    <a:pt x="1687038" y="2600258"/>
                  </a:lnTo>
                  <a:lnTo>
                    <a:pt x="1685829" y="2600548"/>
                  </a:lnTo>
                  <a:lnTo>
                    <a:pt x="1684946" y="2600460"/>
                  </a:lnTo>
                  <a:lnTo>
                    <a:pt x="1684212" y="2600199"/>
                  </a:lnTo>
                  <a:lnTo>
                    <a:pt x="1683146" y="2599384"/>
                  </a:lnTo>
                  <a:lnTo>
                    <a:pt x="1682550" y="2599043"/>
                  </a:lnTo>
                  <a:lnTo>
                    <a:pt x="1681524" y="2598707"/>
                  </a:lnTo>
                  <a:lnTo>
                    <a:pt x="1675283" y="2597854"/>
                  </a:lnTo>
                  <a:lnTo>
                    <a:pt x="1674681" y="2597614"/>
                  </a:lnTo>
                  <a:lnTo>
                    <a:pt x="1674257" y="2597395"/>
                  </a:lnTo>
                  <a:lnTo>
                    <a:pt x="1668090" y="2596046"/>
                  </a:lnTo>
                  <a:lnTo>
                    <a:pt x="1667023" y="2595671"/>
                  </a:lnTo>
                  <a:lnTo>
                    <a:pt x="1664375" y="2593731"/>
                  </a:lnTo>
                  <a:lnTo>
                    <a:pt x="1662198" y="2592872"/>
                  </a:lnTo>
                  <a:lnTo>
                    <a:pt x="1659776" y="2592261"/>
                  </a:lnTo>
                  <a:lnTo>
                    <a:pt x="1658503" y="2592174"/>
                  </a:lnTo>
                  <a:lnTo>
                    <a:pt x="1657564" y="2592312"/>
                  </a:lnTo>
                  <a:lnTo>
                    <a:pt x="1657026" y="2592664"/>
                  </a:lnTo>
                  <a:lnTo>
                    <a:pt x="1655567" y="2593845"/>
                  </a:lnTo>
                  <a:lnTo>
                    <a:pt x="1654829" y="2594274"/>
                  </a:lnTo>
                  <a:lnTo>
                    <a:pt x="1651653" y="2595075"/>
                  </a:lnTo>
                  <a:lnTo>
                    <a:pt x="1649789" y="2594943"/>
                  </a:lnTo>
                  <a:lnTo>
                    <a:pt x="1648088" y="2595145"/>
                  </a:lnTo>
                  <a:lnTo>
                    <a:pt x="1647097" y="2594988"/>
                  </a:lnTo>
                  <a:lnTo>
                    <a:pt x="1646337" y="2594786"/>
                  </a:lnTo>
                  <a:lnTo>
                    <a:pt x="1636443" y="2588445"/>
                  </a:lnTo>
                  <a:lnTo>
                    <a:pt x="1635654" y="2587645"/>
                  </a:lnTo>
                  <a:lnTo>
                    <a:pt x="1633375" y="2584229"/>
                  </a:lnTo>
                  <a:lnTo>
                    <a:pt x="1632763" y="2584085"/>
                  </a:lnTo>
                  <a:lnTo>
                    <a:pt x="1632048" y="2583994"/>
                  </a:lnTo>
                  <a:lnTo>
                    <a:pt x="1631545" y="2584358"/>
                  </a:lnTo>
                  <a:lnTo>
                    <a:pt x="1631108" y="2584808"/>
                  </a:lnTo>
                  <a:lnTo>
                    <a:pt x="1630771" y="2585390"/>
                  </a:lnTo>
                  <a:lnTo>
                    <a:pt x="1630561" y="2586156"/>
                  </a:lnTo>
                  <a:lnTo>
                    <a:pt x="1630222" y="2586962"/>
                  </a:lnTo>
                  <a:lnTo>
                    <a:pt x="1629614" y="2587720"/>
                  </a:lnTo>
                  <a:lnTo>
                    <a:pt x="1628277" y="2588453"/>
                  </a:lnTo>
                  <a:lnTo>
                    <a:pt x="1627234" y="2588576"/>
                  </a:lnTo>
                  <a:lnTo>
                    <a:pt x="1626128" y="2588300"/>
                  </a:lnTo>
                  <a:lnTo>
                    <a:pt x="1624887" y="2587444"/>
                  </a:lnTo>
                  <a:lnTo>
                    <a:pt x="1624433" y="2586971"/>
                  </a:lnTo>
                  <a:lnTo>
                    <a:pt x="1624055" y="2586467"/>
                  </a:lnTo>
                  <a:lnTo>
                    <a:pt x="1623756" y="2585909"/>
                  </a:lnTo>
                  <a:lnTo>
                    <a:pt x="1623615" y="2585225"/>
                  </a:lnTo>
                  <a:lnTo>
                    <a:pt x="1623614" y="2584495"/>
                  </a:lnTo>
                  <a:lnTo>
                    <a:pt x="1623938" y="2582962"/>
                  </a:lnTo>
                  <a:lnTo>
                    <a:pt x="1623807" y="2581884"/>
                  </a:lnTo>
                  <a:lnTo>
                    <a:pt x="1623268" y="2580619"/>
                  </a:lnTo>
                  <a:lnTo>
                    <a:pt x="1621580" y="2578670"/>
                  </a:lnTo>
                  <a:lnTo>
                    <a:pt x="1620510" y="2578005"/>
                  </a:lnTo>
                  <a:lnTo>
                    <a:pt x="1619596" y="2577801"/>
                  </a:lnTo>
                  <a:lnTo>
                    <a:pt x="1618995" y="2577994"/>
                  </a:lnTo>
                  <a:lnTo>
                    <a:pt x="1617881" y="2578605"/>
                  </a:lnTo>
                  <a:lnTo>
                    <a:pt x="1613955" y="2581719"/>
                  </a:lnTo>
                  <a:lnTo>
                    <a:pt x="1612103" y="2582366"/>
                  </a:lnTo>
                  <a:lnTo>
                    <a:pt x="1611628" y="2582804"/>
                  </a:lnTo>
                  <a:lnTo>
                    <a:pt x="1609350" y="2587110"/>
                  </a:lnTo>
                  <a:lnTo>
                    <a:pt x="1608952" y="2587628"/>
                  </a:lnTo>
                  <a:lnTo>
                    <a:pt x="1608479" y="2588053"/>
                  </a:lnTo>
                  <a:lnTo>
                    <a:pt x="1607887" y="2588458"/>
                  </a:lnTo>
                  <a:lnTo>
                    <a:pt x="1605805" y="2589459"/>
                  </a:lnTo>
                  <a:lnTo>
                    <a:pt x="1602275" y="2590283"/>
                  </a:lnTo>
                  <a:lnTo>
                    <a:pt x="1597318" y="2590068"/>
                  </a:lnTo>
                  <a:lnTo>
                    <a:pt x="1595835" y="2590201"/>
                  </a:lnTo>
                  <a:lnTo>
                    <a:pt x="1594823" y="2590475"/>
                  </a:lnTo>
                  <a:lnTo>
                    <a:pt x="1591688" y="2592576"/>
                  </a:lnTo>
                  <a:lnTo>
                    <a:pt x="1589435" y="2594493"/>
                  </a:lnTo>
                  <a:lnTo>
                    <a:pt x="1588208" y="2595361"/>
                  </a:lnTo>
                  <a:lnTo>
                    <a:pt x="1587299" y="2595733"/>
                  </a:lnTo>
                  <a:lnTo>
                    <a:pt x="1586417" y="2595897"/>
                  </a:lnTo>
                  <a:lnTo>
                    <a:pt x="1585647" y="2595840"/>
                  </a:lnTo>
                  <a:lnTo>
                    <a:pt x="1582277" y="2594865"/>
                  </a:lnTo>
                  <a:lnTo>
                    <a:pt x="1580603" y="2594717"/>
                  </a:lnTo>
                  <a:lnTo>
                    <a:pt x="1579633" y="2594834"/>
                  </a:lnTo>
                  <a:lnTo>
                    <a:pt x="1565985" y="2599695"/>
                  </a:lnTo>
                  <a:lnTo>
                    <a:pt x="1564678" y="2601091"/>
                  </a:lnTo>
                  <a:lnTo>
                    <a:pt x="1563944" y="2601749"/>
                  </a:lnTo>
                  <a:lnTo>
                    <a:pt x="1560866" y="2603449"/>
                  </a:lnTo>
                  <a:lnTo>
                    <a:pt x="1559733" y="2603801"/>
                  </a:lnTo>
                  <a:lnTo>
                    <a:pt x="1558666" y="2603952"/>
                  </a:lnTo>
                  <a:lnTo>
                    <a:pt x="1557401" y="2603862"/>
                  </a:lnTo>
                  <a:lnTo>
                    <a:pt x="1556548" y="2604033"/>
                  </a:lnTo>
                  <a:lnTo>
                    <a:pt x="1555870" y="2604319"/>
                  </a:lnTo>
                  <a:lnTo>
                    <a:pt x="1555405" y="2604725"/>
                  </a:lnTo>
                  <a:lnTo>
                    <a:pt x="1554981" y="2605308"/>
                  </a:lnTo>
                  <a:lnTo>
                    <a:pt x="1554723" y="2605834"/>
                  </a:lnTo>
                  <a:lnTo>
                    <a:pt x="1554378" y="2607275"/>
                  </a:lnTo>
                  <a:lnTo>
                    <a:pt x="1556857" y="2610936"/>
                  </a:lnTo>
                  <a:lnTo>
                    <a:pt x="1557468" y="2612787"/>
                  </a:lnTo>
                  <a:lnTo>
                    <a:pt x="1557407" y="2614775"/>
                  </a:lnTo>
                  <a:lnTo>
                    <a:pt x="1557523" y="2616292"/>
                  </a:lnTo>
                  <a:lnTo>
                    <a:pt x="1557897" y="2617447"/>
                  </a:lnTo>
                  <a:lnTo>
                    <a:pt x="1558277" y="2618241"/>
                  </a:lnTo>
                  <a:lnTo>
                    <a:pt x="1560451" y="2621039"/>
                  </a:lnTo>
                  <a:lnTo>
                    <a:pt x="1562958" y="2625157"/>
                  </a:lnTo>
                  <a:lnTo>
                    <a:pt x="1563441" y="2626493"/>
                  </a:lnTo>
                  <a:lnTo>
                    <a:pt x="1563569" y="2627480"/>
                  </a:lnTo>
                  <a:lnTo>
                    <a:pt x="1563360" y="2628225"/>
                  </a:lnTo>
                  <a:lnTo>
                    <a:pt x="1563015" y="2628786"/>
                  </a:lnTo>
                  <a:lnTo>
                    <a:pt x="1561672" y="2630190"/>
                  </a:lnTo>
                  <a:lnTo>
                    <a:pt x="1561265" y="2630741"/>
                  </a:lnTo>
                  <a:lnTo>
                    <a:pt x="1560927" y="2631337"/>
                  </a:lnTo>
                  <a:lnTo>
                    <a:pt x="1560399" y="2632701"/>
                  </a:lnTo>
                  <a:lnTo>
                    <a:pt x="1559637" y="2635912"/>
                  </a:lnTo>
                  <a:lnTo>
                    <a:pt x="1559169" y="2639030"/>
                  </a:lnTo>
                  <a:lnTo>
                    <a:pt x="1558721" y="2640782"/>
                  </a:lnTo>
                  <a:lnTo>
                    <a:pt x="1558074" y="2642115"/>
                  </a:lnTo>
                  <a:lnTo>
                    <a:pt x="1556293" y="2645108"/>
                  </a:lnTo>
                  <a:lnTo>
                    <a:pt x="1556032" y="2645777"/>
                  </a:lnTo>
                  <a:lnTo>
                    <a:pt x="1555528" y="2649013"/>
                  </a:lnTo>
                  <a:lnTo>
                    <a:pt x="1555263" y="2649810"/>
                  </a:lnTo>
                  <a:lnTo>
                    <a:pt x="1554846" y="2650538"/>
                  </a:lnTo>
                  <a:lnTo>
                    <a:pt x="1554288" y="2651345"/>
                  </a:lnTo>
                  <a:lnTo>
                    <a:pt x="1553736" y="2651841"/>
                  </a:lnTo>
                  <a:lnTo>
                    <a:pt x="1553149" y="2652201"/>
                  </a:lnTo>
                  <a:lnTo>
                    <a:pt x="1552630" y="2652387"/>
                  </a:lnTo>
                  <a:lnTo>
                    <a:pt x="1552149" y="2652471"/>
                  </a:lnTo>
                  <a:lnTo>
                    <a:pt x="1551671" y="2652460"/>
                  </a:lnTo>
                  <a:lnTo>
                    <a:pt x="1550181" y="2652232"/>
                  </a:lnTo>
                  <a:lnTo>
                    <a:pt x="1549410" y="2652196"/>
                  </a:lnTo>
                  <a:lnTo>
                    <a:pt x="1548073" y="2652449"/>
                  </a:lnTo>
                  <a:lnTo>
                    <a:pt x="1544420" y="2653727"/>
                  </a:lnTo>
                  <a:lnTo>
                    <a:pt x="1543834" y="2653781"/>
                  </a:lnTo>
                  <a:lnTo>
                    <a:pt x="1543335" y="2653719"/>
                  </a:lnTo>
                  <a:lnTo>
                    <a:pt x="1542887" y="2653556"/>
                  </a:lnTo>
                  <a:lnTo>
                    <a:pt x="1540526" y="2652353"/>
                  </a:lnTo>
                  <a:lnTo>
                    <a:pt x="1538322" y="2651527"/>
                  </a:lnTo>
                  <a:lnTo>
                    <a:pt x="1537660" y="2651386"/>
                  </a:lnTo>
                  <a:lnTo>
                    <a:pt x="1536948" y="2651340"/>
                  </a:lnTo>
                  <a:lnTo>
                    <a:pt x="1536285" y="2651444"/>
                  </a:lnTo>
                  <a:lnTo>
                    <a:pt x="1535551" y="2651762"/>
                  </a:lnTo>
                  <a:lnTo>
                    <a:pt x="1534872" y="2652415"/>
                  </a:lnTo>
                  <a:lnTo>
                    <a:pt x="1533859" y="2653980"/>
                  </a:lnTo>
                  <a:lnTo>
                    <a:pt x="1532563" y="2657381"/>
                  </a:lnTo>
                  <a:lnTo>
                    <a:pt x="1531960" y="2658101"/>
                  </a:lnTo>
                  <a:lnTo>
                    <a:pt x="1531319" y="2658242"/>
                  </a:lnTo>
                  <a:lnTo>
                    <a:pt x="1530794" y="2657897"/>
                  </a:lnTo>
                  <a:lnTo>
                    <a:pt x="1530357" y="2657450"/>
                  </a:lnTo>
                  <a:lnTo>
                    <a:pt x="1529639" y="2656421"/>
                  </a:lnTo>
                  <a:lnTo>
                    <a:pt x="1529196" y="2655993"/>
                  </a:lnTo>
                  <a:lnTo>
                    <a:pt x="1528529" y="2655763"/>
                  </a:lnTo>
                  <a:lnTo>
                    <a:pt x="1527061" y="2655481"/>
                  </a:lnTo>
                  <a:lnTo>
                    <a:pt x="1526355" y="2655211"/>
                  </a:lnTo>
                  <a:lnTo>
                    <a:pt x="1525826" y="2654852"/>
                  </a:lnTo>
                  <a:lnTo>
                    <a:pt x="1525370" y="2654395"/>
                  </a:lnTo>
                  <a:lnTo>
                    <a:pt x="1525032" y="2653867"/>
                  </a:lnTo>
                  <a:lnTo>
                    <a:pt x="1522500" y="2645762"/>
                  </a:lnTo>
                  <a:lnTo>
                    <a:pt x="1522101" y="2645395"/>
                  </a:lnTo>
                  <a:lnTo>
                    <a:pt x="1521566" y="2645376"/>
                  </a:lnTo>
                  <a:lnTo>
                    <a:pt x="1520980" y="2645506"/>
                  </a:lnTo>
                  <a:lnTo>
                    <a:pt x="1519184" y="2646204"/>
                  </a:lnTo>
                  <a:lnTo>
                    <a:pt x="1514726" y="2648676"/>
                  </a:lnTo>
                  <a:lnTo>
                    <a:pt x="1513523" y="2649163"/>
                  </a:lnTo>
                  <a:lnTo>
                    <a:pt x="1512265" y="2649486"/>
                  </a:lnTo>
                  <a:lnTo>
                    <a:pt x="1511558" y="2649530"/>
                  </a:lnTo>
                  <a:lnTo>
                    <a:pt x="1510037" y="2649385"/>
                  </a:lnTo>
                  <a:lnTo>
                    <a:pt x="1509226" y="2649406"/>
                  </a:lnTo>
                  <a:lnTo>
                    <a:pt x="1508468" y="2649559"/>
                  </a:lnTo>
                  <a:lnTo>
                    <a:pt x="1506356" y="2650681"/>
                  </a:lnTo>
                  <a:lnTo>
                    <a:pt x="1505715" y="2650789"/>
                  </a:lnTo>
                  <a:lnTo>
                    <a:pt x="1504968" y="2650746"/>
                  </a:lnTo>
                  <a:lnTo>
                    <a:pt x="1504067" y="2650796"/>
                  </a:lnTo>
                  <a:lnTo>
                    <a:pt x="1503076" y="2650975"/>
                  </a:lnTo>
                  <a:lnTo>
                    <a:pt x="1502220" y="2651372"/>
                  </a:lnTo>
                  <a:lnTo>
                    <a:pt x="1501864" y="2651407"/>
                  </a:lnTo>
                  <a:lnTo>
                    <a:pt x="1501027" y="2653230"/>
                  </a:lnTo>
                  <a:lnTo>
                    <a:pt x="1497760" y="2657783"/>
                  </a:lnTo>
                  <a:lnTo>
                    <a:pt x="1496685" y="2660128"/>
                  </a:lnTo>
                  <a:lnTo>
                    <a:pt x="1496240" y="2663630"/>
                  </a:lnTo>
                  <a:lnTo>
                    <a:pt x="1496017" y="2664523"/>
                  </a:lnTo>
                  <a:lnTo>
                    <a:pt x="1495229" y="2665134"/>
                  </a:lnTo>
                  <a:lnTo>
                    <a:pt x="1492607" y="2666222"/>
                  </a:lnTo>
                  <a:lnTo>
                    <a:pt x="1491394" y="2667029"/>
                  </a:lnTo>
                  <a:lnTo>
                    <a:pt x="1489296" y="2669652"/>
                  </a:lnTo>
                  <a:lnTo>
                    <a:pt x="1488418" y="2671183"/>
                  </a:lnTo>
                  <a:lnTo>
                    <a:pt x="1487282" y="2671784"/>
                  </a:lnTo>
                  <a:lnTo>
                    <a:pt x="1484676" y="2672739"/>
                  </a:lnTo>
                  <a:lnTo>
                    <a:pt x="1484104" y="2673397"/>
                  </a:lnTo>
                  <a:lnTo>
                    <a:pt x="1483835" y="2674249"/>
                  </a:lnTo>
                  <a:lnTo>
                    <a:pt x="1483428" y="2674930"/>
                  </a:lnTo>
                  <a:lnTo>
                    <a:pt x="1481407" y="2675223"/>
                  </a:lnTo>
                  <a:lnTo>
                    <a:pt x="1478929" y="2676110"/>
                  </a:lnTo>
                  <a:lnTo>
                    <a:pt x="1477976" y="2676241"/>
                  </a:lnTo>
                  <a:lnTo>
                    <a:pt x="1475293" y="2675165"/>
                  </a:lnTo>
                  <a:lnTo>
                    <a:pt x="1474716" y="2673440"/>
                  </a:lnTo>
                  <a:lnTo>
                    <a:pt x="1475103" y="2671448"/>
                  </a:lnTo>
                  <a:lnTo>
                    <a:pt x="1475210" y="2669538"/>
                  </a:lnTo>
                  <a:lnTo>
                    <a:pt x="1474603" y="2668421"/>
                  </a:lnTo>
                  <a:lnTo>
                    <a:pt x="1472914" y="2666901"/>
                  </a:lnTo>
                  <a:lnTo>
                    <a:pt x="1472655" y="2666059"/>
                  </a:lnTo>
                  <a:lnTo>
                    <a:pt x="1472705" y="2661078"/>
                  </a:lnTo>
                  <a:lnTo>
                    <a:pt x="1473300" y="2657124"/>
                  </a:lnTo>
                  <a:lnTo>
                    <a:pt x="1473166" y="2656267"/>
                  </a:lnTo>
                  <a:lnTo>
                    <a:pt x="1472842" y="2655430"/>
                  </a:lnTo>
                  <a:lnTo>
                    <a:pt x="1472907" y="2654446"/>
                  </a:lnTo>
                  <a:lnTo>
                    <a:pt x="1473895" y="2653162"/>
                  </a:lnTo>
                  <a:lnTo>
                    <a:pt x="1473390" y="2651033"/>
                  </a:lnTo>
                  <a:lnTo>
                    <a:pt x="1473023" y="2642616"/>
                  </a:lnTo>
                  <a:lnTo>
                    <a:pt x="1466184" y="2636670"/>
                  </a:lnTo>
                  <a:lnTo>
                    <a:pt x="1462552" y="2632678"/>
                  </a:lnTo>
                  <a:lnTo>
                    <a:pt x="1460408" y="2630938"/>
                  </a:lnTo>
                  <a:lnTo>
                    <a:pt x="1458219" y="2630035"/>
                  </a:lnTo>
                  <a:lnTo>
                    <a:pt x="1453891" y="2629306"/>
                  </a:lnTo>
                  <a:lnTo>
                    <a:pt x="1451389" y="2628427"/>
                  </a:lnTo>
                  <a:lnTo>
                    <a:pt x="1449853" y="2627028"/>
                  </a:lnTo>
                  <a:lnTo>
                    <a:pt x="1449461" y="2624686"/>
                  </a:lnTo>
                  <a:lnTo>
                    <a:pt x="1449656" y="2621770"/>
                  </a:lnTo>
                  <a:lnTo>
                    <a:pt x="1450402" y="2617416"/>
                  </a:lnTo>
                  <a:lnTo>
                    <a:pt x="1449820" y="2614768"/>
                  </a:lnTo>
                  <a:lnTo>
                    <a:pt x="1447653" y="2613592"/>
                  </a:lnTo>
                  <a:lnTo>
                    <a:pt x="1444936" y="2613038"/>
                  </a:lnTo>
                  <a:lnTo>
                    <a:pt x="1442656" y="2612262"/>
                  </a:lnTo>
                  <a:lnTo>
                    <a:pt x="1441045" y="2610589"/>
                  </a:lnTo>
                  <a:lnTo>
                    <a:pt x="1439733" y="2608585"/>
                  </a:lnTo>
                  <a:lnTo>
                    <a:pt x="1438258" y="2606824"/>
                  </a:lnTo>
                  <a:lnTo>
                    <a:pt x="1433690" y="2605056"/>
                  </a:lnTo>
                  <a:lnTo>
                    <a:pt x="1431672" y="2603633"/>
                  </a:lnTo>
                  <a:lnTo>
                    <a:pt x="1428029" y="2600204"/>
                  </a:lnTo>
                  <a:lnTo>
                    <a:pt x="1423684" y="2597895"/>
                  </a:lnTo>
                  <a:lnTo>
                    <a:pt x="1419121" y="2597370"/>
                  </a:lnTo>
                  <a:lnTo>
                    <a:pt x="1408945" y="2598400"/>
                  </a:lnTo>
                  <a:lnTo>
                    <a:pt x="1404091" y="2598267"/>
                  </a:lnTo>
                  <a:lnTo>
                    <a:pt x="1389836" y="2595722"/>
                  </a:lnTo>
                  <a:lnTo>
                    <a:pt x="1385255" y="2593998"/>
                  </a:lnTo>
                  <a:lnTo>
                    <a:pt x="1382106" y="2590837"/>
                  </a:lnTo>
                  <a:lnTo>
                    <a:pt x="1376839" y="2583154"/>
                  </a:lnTo>
                  <a:lnTo>
                    <a:pt x="1372985" y="2578787"/>
                  </a:lnTo>
                  <a:lnTo>
                    <a:pt x="1370438" y="2577295"/>
                  </a:lnTo>
                  <a:lnTo>
                    <a:pt x="1367928" y="2577928"/>
                  </a:lnTo>
                  <a:lnTo>
                    <a:pt x="1365681" y="2579031"/>
                  </a:lnTo>
                  <a:lnTo>
                    <a:pt x="1363155" y="2579071"/>
                  </a:lnTo>
                  <a:lnTo>
                    <a:pt x="1356238" y="2577602"/>
                  </a:lnTo>
                  <a:lnTo>
                    <a:pt x="1354543" y="2577697"/>
                  </a:lnTo>
                  <a:lnTo>
                    <a:pt x="1348193" y="2579369"/>
                  </a:lnTo>
                  <a:lnTo>
                    <a:pt x="1342882" y="2579972"/>
                  </a:lnTo>
                  <a:lnTo>
                    <a:pt x="1338293" y="2581467"/>
                  </a:lnTo>
                  <a:lnTo>
                    <a:pt x="1336410" y="2581524"/>
                  </a:lnTo>
                  <a:lnTo>
                    <a:pt x="1332965" y="2580624"/>
                  </a:lnTo>
                  <a:lnTo>
                    <a:pt x="1330619" y="2580431"/>
                  </a:lnTo>
                  <a:lnTo>
                    <a:pt x="1325655" y="2580916"/>
                  </a:lnTo>
                  <a:lnTo>
                    <a:pt x="1321601" y="2579802"/>
                  </a:lnTo>
                  <a:lnTo>
                    <a:pt x="1309152" y="2578457"/>
                  </a:lnTo>
                  <a:lnTo>
                    <a:pt x="1307167" y="2578538"/>
                  </a:lnTo>
                  <a:lnTo>
                    <a:pt x="1305799" y="2578906"/>
                  </a:lnTo>
                  <a:lnTo>
                    <a:pt x="1302706" y="2580285"/>
                  </a:lnTo>
                  <a:lnTo>
                    <a:pt x="1301434" y="2578354"/>
                  </a:lnTo>
                  <a:lnTo>
                    <a:pt x="1299755" y="2577683"/>
                  </a:lnTo>
                  <a:lnTo>
                    <a:pt x="1295688" y="2577566"/>
                  </a:lnTo>
                  <a:lnTo>
                    <a:pt x="1293738" y="2576522"/>
                  </a:lnTo>
                  <a:lnTo>
                    <a:pt x="1293312" y="2574635"/>
                  </a:lnTo>
                  <a:lnTo>
                    <a:pt x="1293066" y="2572488"/>
                  </a:lnTo>
                  <a:lnTo>
                    <a:pt x="1291618" y="2570677"/>
                  </a:lnTo>
                  <a:lnTo>
                    <a:pt x="1289558" y="2571347"/>
                  </a:lnTo>
                  <a:lnTo>
                    <a:pt x="1278950" y="2571447"/>
                  </a:lnTo>
                  <a:lnTo>
                    <a:pt x="1277078" y="2572653"/>
                  </a:lnTo>
                  <a:lnTo>
                    <a:pt x="1271821" y="2580627"/>
                  </a:lnTo>
                  <a:lnTo>
                    <a:pt x="1269698" y="2582932"/>
                  </a:lnTo>
                  <a:lnTo>
                    <a:pt x="1267638" y="2583816"/>
                  </a:lnTo>
                  <a:lnTo>
                    <a:pt x="1265147" y="2583790"/>
                  </a:lnTo>
                  <a:lnTo>
                    <a:pt x="1252977" y="2588445"/>
                  </a:lnTo>
                  <a:lnTo>
                    <a:pt x="1251895" y="2588488"/>
                  </a:lnTo>
                  <a:lnTo>
                    <a:pt x="1251212" y="2589620"/>
                  </a:lnTo>
                  <a:lnTo>
                    <a:pt x="1249816" y="2590754"/>
                  </a:lnTo>
                  <a:lnTo>
                    <a:pt x="1248286" y="2591613"/>
                  </a:lnTo>
                  <a:lnTo>
                    <a:pt x="1245955" y="2592261"/>
                  </a:lnTo>
                  <a:lnTo>
                    <a:pt x="1245028" y="2593347"/>
                  </a:lnTo>
                  <a:lnTo>
                    <a:pt x="1244169" y="2594713"/>
                  </a:lnTo>
                  <a:lnTo>
                    <a:pt x="1243131" y="2595860"/>
                  </a:lnTo>
                  <a:lnTo>
                    <a:pt x="1240890" y="2597231"/>
                  </a:lnTo>
                  <a:lnTo>
                    <a:pt x="1238343" y="2598340"/>
                  </a:lnTo>
                  <a:lnTo>
                    <a:pt x="1235677" y="2599000"/>
                  </a:lnTo>
                  <a:lnTo>
                    <a:pt x="1233086" y="2599048"/>
                  </a:lnTo>
                  <a:lnTo>
                    <a:pt x="1230916" y="2599908"/>
                  </a:lnTo>
                  <a:lnTo>
                    <a:pt x="1229462" y="2602444"/>
                  </a:lnTo>
                  <a:lnTo>
                    <a:pt x="1227594" y="2608266"/>
                  </a:lnTo>
                  <a:lnTo>
                    <a:pt x="1226074" y="2610808"/>
                  </a:lnTo>
                  <a:lnTo>
                    <a:pt x="1223896" y="2612860"/>
                  </a:lnTo>
                  <a:lnTo>
                    <a:pt x="1221208" y="2614346"/>
                  </a:lnTo>
                  <a:lnTo>
                    <a:pt x="1218131" y="2615193"/>
                  </a:lnTo>
                  <a:lnTo>
                    <a:pt x="1214782" y="2617679"/>
                  </a:lnTo>
                  <a:lnTo>
                    <a:pt x="1214216" y="2617634"/>
                  </a:lnTo>
                  <a:lnTo>
                    <a:pt x="1192662" y="2614915"/>
                  </a:lnTo>
                  <a:lnTo>
                    <a:pt x="1138634" y="2608254"/>
                  </a:lnTo>
                  <a:lnTo>
                    <a:pt x="1084560" y="2601806"/>
                  </a:lnTo>
                  <a:lnTo>
                    <a:pt x="1030437" y="2595572"/>
                  </a:lnTo>
                  <a:lnTo>
                    <a:pt x="976269" y="2589550"/>
                  </a:lnTo>
                  <a:lnTo>
                    <a:pt x="922054" y="2583741"/>
                  </a:lnTo>
                  <a:lnTo>
                    <a:pt x="867795" y="2578145"/>
                  </a:lnTo>
                  <a:lnTo>
                    <a:pt x="813495" y="2572761"/>
                  </a:lnTo>
                  <a:lnTo>
                    <a:pt x="759152" y="2567590"/>
                  </a:lnTo>
                  <a:lnTo>
                    <a:pt x="704772" y="2562631"/>
                  </a:lnTo>
                  <a:lnTo>
                    <a:pt x="650343" y="2557884"/>
                  </a:lnTo>
                  <a:lnTo>
                    <a:pt x="595888" y="2553350"/>
                  </a:lnTo>
                  <a:lnTo>
                    <a:pt x="541407" y="2549028"/>
                  </a:lnTo>
                  <a:lnTo>
                    <a:pt x="486886" y="2544919"/>
                  </a:lnTo>
                  <a:lnTo>
                    <a:pt x="432337" y="2541021"/>
                  </a:lnTo>
                  <a:lnTo>
                    <a:pt x="377751" y="2537336"/>
                  </a:lnTo>
                  <a:lnTo>
                    <a:pt x="323143" y="2533862"/>
                  </a:lnTo>
                  <a:lnTo>
                    <a:pt x="326230" y="2485505"/>
                  </a:lnTo>
                  <a:lnTo>
                    <a:pt x="329288" y="2437129"/>
                  </a:lnTo>
                  <a:lnTo>
                    <a:pt x="332318" y="2388764"/>
                  </a:lnTo>
                  <a:lnTo>
                    <a:pt x="335319" y="2340394"/>
                  </a:lnTo>
                  <a:lnTo>
                    <a:pt x="338292" y="2292009"/>
                  </a:lnTo>
                  <a:lnTo>
                    <a:pt x="341236" y="2243634"/>
                  </a:lnTo>
                  <a:lnTo>
                    <a:pt x="344152" y="2195258"/>
                  </a:lnTo>
                  <a:lnTo>
                    <a:pt x="347039" y="2146866"/>
                  </a:lnTo>
                  <a:lnTo>
                    <a:pt x="347027" y="2146866"/>
                  </a:lnTo>
                  <a:lnTo>
                    <a:pt x="347021" y="2146865"/>
                  </a:lnTo>
                  <a:lnTo>
                    <a:pt x="347014" y="2146865"/>
                  </a:lnTo>
                  <a:lnTo>
                    <a:pt x="347004" y="2146864"/>
                  </a:lnTo>
                  <a:lnTo>
                    <a:pt x="346997" y="2146864"/>
                  </a:lnTo>
                  <a:lnTo>
                    <a:pt x="346986" y="2146863"/>
                  </a:lnTo>
                  <a:lnTo>
                    <a:pt x="303660" y="2144325"/>
                  </a:lnTo>
                  <a:lnTo>
                    <a:pt x="260315" y="2141913"/>
                  </a:lnTo>
                  <a:lnTo>
                    <a:pt x="216955" y="2139627"/>
                  </a:lnTo>
                  <a:lnTo>
                    <a:pt x="173594" y="2137468"/>
                  </a:lnTo>
                  <a:lnTo>
                    <a:pt x="130209" y="2135436"/>
                  </a:lnTo>
                  <a:lnTo>
                    <a:pt x="86819" y="2133529"/>
                  </a:lnTo>
                  <a:lnTo>
                    <a:pt x="43406" y="2131749"/>
                  </a:lnTo>
                  <a:lnTo>
                    <a:pt x="0" y="2130095"/>
                  </a:lnTo>
                  <a:lnTo>
                    <a:pt x="1377" y="2092019"/>
                  </a:lnTo>
                  <a:lnTo>
                    <a:pt x="2744" y="2053930"/>
                  </a:lnTo>
                  <a:lnTo>
                    <a:pt x="4099" y="2015841"/>
                  </a:lnTo>
                  <a:lnTo>
                    <a:pt x="5443" y="1977767"/>
                  </a:lnTo>
                  <a:lnTo>
                    <a:pt x="6777" y="1939694"/>
                  </a:lnTo>
                  <a:lnTo>
                    <a:pt x="8099" y="1901609"/>
                  </a:lnTo>
                  <a:lnTo>
                    <a:pt x="9411" y="1863525"/>
                  </a:lnTo>
                  <a:lnTo>
                    <a:pt x="10712" y="1825457"/>
                  </a:lnTo>
                  <a:lnTo>
                    <a:pt x="12002" y="1787390"/>
                  </a:lnTo>
                  <a:lnTo>
                    <a:pt x="13281" y="1749312"/>
                  </a:lnTo>
                  <a:lnTo>
                    <a:pt x="14548" y="1711238"/>
                  </a:lnTo>
                  <a:lnTo>
                    <a:pt x="15805" y="1673179"/>
                  </a:lnTo>
                  <a:lnTo>
                    <a:pt x="17050" y="1635123"/>
                  </a:lnTo>
                  <a:lnTo>
                    <a:pt x="18285" y="1597064"/>
                  </a:lnTo>
                  <a:lnTo>
                    <a:pt x="19509" y="1559015"/>
                  </a:lnTo>
                  <a:lnTo>
                    <a:pt x="20722" y="1520957"/>
                  </a:lnTo>
                  <a:lnTo>
                    <a:pt x="21924" y="1482910"/>
                  </a:lnTo>
                  <a:lnTo>
                    <a:pt x="23114" y="1444867"/>
                  </a:lnTo>
                  <a:lnTo>
                    <a:pt x="24294" y="1406835"/>
                  </a:lnTo>
                  <a:lnTo>
                    <a:pt x="25462" y="1368808"/>
                  </a:lnTo>
                  <a:lnTo>
                    <a:pt x="26620" y="1330786"/>
                  </a:lnTo>
                  <a:lnTo>
                    <a:pt x="27766" y="1292757"/>
                  </a:lnTo>
                  <a:lnTo>
                    <a:pt x="28902" y="1254732"/>
                  </a:lnTo>
                  <a:lnTo>
                    <a:pt x="30026" y="1216728"/>
                  </a:lnTo>
                  <a:lnTo>
                    <a:pt x="31138" y="1178729"/>
                  </a:lnTo>
                  <a:lnTo>
                    <a:pt x="32241" y="1140723"/>
                  </a:lnTo>
                  <a:lnTo>
                    <a:pt x="33332" y="1102724"/>
                  </a:lnTo>
                  <a:lnTo>
                    <a:pt x="34411" y="1064745"/>
                  </a:lnTo>
                  <a:lnTo>
                    <a:pt x="35480" y="1026767"/>
                  </a:lnTo>
                  <a:lnTo>
                    <a:pt x="36537" y="988796"/>
                  </a:lnTo>
                  <a:lnTo>
                    <a:pt x="37583" y="950826"/>
                  </a:lnTo>
                  <a:lnTo>
                    <a:pt x="38618" y="912877"/>
                  </a:lnTo>
                  <a:lnTo>
                    <a:pt x="38663" y="911227"/>
                  </a:lnTo>
                  <a:lnTo>
                    <a:pt x="38741" y="911291"/>
                  </a:lnTo>
                  <a:lnTo>
                    <a:pt x="46018" y="920628"/>
                  </a:lnTo>
                  <a:lnTo>
                    <a:pt x="50965" y="923531"/>
                  </a:lnTo>
                  <a:lnTo>
                    <a:pt x="57182" y="929265"/>
                  </a:lnTo>
                  <a:lnTo>
                    <a:pt x="60919" y="932014"/>
                  </a:lnTo>
                  <a:lnTo>
                    <a:pt x="65299" y="933802"/>
                  </a:lnTo>
                  <a:lnTo>
                    <a:pt x="67393" y="934975"/>
                  </a:lnTo>
                  <a:lnTo>
                    <a:pt x="70458" y="935765"/>
                  </a:lnTo>
                  <a:lnTo>
                    <a:pt x="71543" y="935908"/>
                  </a:lnTo>
                  <a:lnTo>
                    <a:pt x="72378" y="936336"/>
                  </a:lnTo>
                  <a:lnTo>
                    <a:pt x="73799" y="938167"/>
                  </a:lnTo>
                  <a:lnTo>
                    <a:pt x="74346" y="938732"/>
                  </a:lnTo>
                  <a:lnTo>
                    <a:pt x="76529" y="939313"/>
                  </a:lnTo>
                  <a:lnTo>
                    <a:pt x="84140" y="939084"/>
                  </a:lnTo>
                  <a:lnTo>
                    <a:pt x="87795" y="940705"/>
                  </a:lnTo>
                  <a:lnTo>
                    <a:pt x="93090" y="943770"/>
                  </a:lnTo>
                  <a:lnTo>
                    <a:pt x="98744" y="945886"/>
                  </a:lnTo>
                  <a:lnTo>
                    <a:pt x="105240" y="944149"/>
                  </a:lnTo>
                  <a:lnTo>
                    <a:pt x="118026" y="944508"/>
                  </a:lnTo>
                  <a:lnTo>
                    <a:pt x="119168" y="944772"/>
                  </a:lnTo>
                  <a:lnTo>
                    <a:pt x="122414" y="948647"/>
                  </a:lnTo>
                  <a:lnTo>
                    <a:pt x="123713" y="949348"/>
                  </a:lnTo>
                  <a:lnTo>
                    <a:pt x="125572" y="949860"/>
                  </a:lnTo>
                  <a:lnTo>
                    <a:pt x="128978" y="952171"/>
                  </a:lnTo>
                  <a:lnTo>
                    <a:pt x="130822" y="953145"/>
                  </a:lnTo>
                  <a:lnTo>
                    <a:pt x="137094" y="954648"/>
                  </a:lnTo>
                  <a:lnTo>
                    <a:pt x="141451" y="957378"/>
                  </a:lnTo>
                  <a:lnTo>
                    <a:pt x="145045" y="958443"/>
                  </a:lnTo>
                  <a:lnTo>
                    <a:pt x="157596" y="959808"/>
                  </a:lnTo>
                  <a:lnTo>
                    <a:pt x="162121" y="961376"/>
                  </a:lnTo>
                  <a:lnTo>
                    <a:pt x="165615" y="964119"/>
                  </a:lnTo>
                  <a:lnTo>
                    <a:pt x="168425" y="972222"/>
                  </a:lnTo>
                  <a:lnTo>
                    <a:pt x="172180" y="975543"/>
                  </a:lnTo>
                  <a:lnTo>
                    <a:pt x="180029" y="979834"/>
                  </a:lnTo>
                  <a:lnTo>
                    <a:pt x="177732" y="984015"/>
                  </a:lnTo>
                  <a:lnTo>
                    <a:pt x="177629" y="990542"/>
                  </a:lnTo>
                  <a:lnTo>
                    <a:pt x="178745" y="997246"/>
                  </a:lnTo>
                  <a:lnTo>
                    <a:pt x="180047" y="1001830"/>
                  </a:lnTo>
                  <a:lnTo>
                    <a:pt x="185251" y="1012662"/>
                  </a:lnTo>
                  <a:lnTo>
                    <a:pt x="188835" y="1017628"/>
                  </a:lnTo>
                  <a:lnTo>
                    <a:pt x="192947" y="1021013"/>
                  </a:lnTo>
                  <a:lnTo>
                    <a:pt x="197843" y="1022619"/>
                  </a:lnTo>
                  <a:lnTo>
                    <a:pt x="208575" y="1024020"/>
                  </a:lnTo>
                  <a:lnTo>
                    <a:pt x="213095" y="1025415"/>
                  </a:lnTo>
                  <a:lnTo>
                    <a:pt x="214330" y="1026256"/>
                  </a:lnTo>
                  <a:lnTo>
                    <a:pt x="217179" y="1029120"/>
                  </a:lnTo>
                  <a:lnTo>
                    <a:pt x="221532" y="1031506"/>
                  </a:lnTo>
                  <a:lnTo>
                    <a:pt x="222613" y="1032436"/>
                  </a:lnTo>
                  <a:lnTo>
                    <a:pt x="224240" y="1034313"/>
                  </a:lnTo>
                  <a:lnTo>
                    <a:pt x="229547" y="1038475"/>
                  </a:lnTo>
                  <a:lnTo>
                    <a:pt x="234524" y="1044197"/>
                  </a:lnTo>
                  <a:lnTo>
                    <a:pt x="237270" y="1046704"/>
                  </a:lnTo>
                  <a:lnTo>
                    <a:pt x="240638" y="1047855"/>
                  </a:lnTo>
                  <a:lnTo>
                    <a:pt x="244061" y="1048401"/>
                  </a:lnTo>
                  <a:lnTo>
                    <a:pt x="254372" y="1051933"/>
                  </a:lnTo>
                  <a:lnTo>
                    <a:pt x="257249" y="1052288"/>
                  </a:lnTo>
                  <a:lnTo>
                    <a:pt x="259041" y="1053641"/>
                  </a:lnTo>
                  <a:lnTo>
                    <a:pt x="260467" y="1055146"/>
                  </a:lnTo>
                  <a:lnTo>
                    <a:pt x="271823" y="1059788"/>
                  </a:lnTo>
                  <a:lnTo>
                    <a:pt x="272760" y="1061207"/>
                  </a:lnTo>
                  <a:lnTo>
                    <a:pt x="275164" y="1066045"/>
                  </a:lnTo>
                  <a:lnTo>
                    <a:pt x="279432" y="1070406"/>
                  </a:lnTo>
                  <a:lnTo>
                    <a:pt x="280516" y="1071141"/>
                  </a:lnTo>
                  <a:lnTo>
                    <a:pt x="294965" y="1073063"/>
                  </a:lnTo>
                  <a:lnTo>
                    <a:pt x="310164" y="1072077"/>
                  </a:lnTo>
                  <a:lnTo>
                    <a:pt x="330490" y="1068699"/>
                  </a:lnTo>
                  <a:lnTo>
                    <a:pt x="332962" y="1067881"/>
                  </a:lnTo>
                  <a:lnTo>
                    <a:pt x="334023" y="1066969"/>
                  </a:lnTo>
                  <a:lnTo>
                    <a:pt x="335197" y="1065571"/>
                  </a:lnTo>
                  <a:lnTo>
                    <a:pt x="337827" y="1065255"/>
                  </a:lnTo>
                  <a:lnTo>
                    <a:pt x="343351" y="1065290"/>
                  </a:lnTo>
                  <a:lnTo>
                    <a:pt x="345317" y="1064616"/>
                  </a:lnTo>
                  <a:lnTo>
                    <a:pt x="347262" y="1063478"/>
                  </a:lnTo>
                  <a:lnTo>
                    <a:pt x="350782" y="1060712"/>
                  </a:lnTo>
                  <a:lnTo>
                    <a:pt x="351937" y="1060206"/>
                  </a:lnTo>
                  <a:lnTo>
                    <a:pt x="354728" y="1059944"/>
                  </a:lnTo>
                  <a:lnTo>
                    <a:pt x="355931" y="1059272"/>
                  </a:lnTo>
                  <a:lnTo>
                    <a:pt x="357012" y="1058384"/>
                  </a:lnTo>
                  <a:lnTo>
                    <a:pt x="360650" y="1056435"/>
                  </a:lnTo>
                  <a:lnTo>
                    <a:pt x="364392" y="1053053"/>
                  </a:lnTo>
                  <a:lnTo>
                    <a:pt x="366311" y="1051864"/>
                  </a:lnTo>
                  <a:lnTo>
                    <a:pt x="371906" y="1051302"/>
                  </a:lnTo>
                  <a:lnTo>
                    <a:pt x="373083" y="1050305"/>
                  </a:lnTo>
                  <a:lnTo>
                    <a:pt x="373618" y="1048665"/>
                  </a:lnTo>
                  <a:lnTo>
                    <a:pt x="374707" y="1046539"/>
                  </a:lnTo>
                  <a:lnTo>
                    <a:pt x="376387" y="1045328"/>
                  </a:lnTo>
                  <a:lnTo>
                    <a:pt x="379021" y="1044336"/>
                  </a:lnTo>
                  <a:lnTo>
                    <a:pt x="381971" y="1043697"/>
                  </a:lnTo>
                  <a:lnTo>
                    <a:pt x="384478" y="1043539"/>
                  </a:lnTo>
                  <a:lnTo>
                    <a:pt x="386006" y="1042383"/>
                  </a:lnTo>
                  <a:lnTo>
                    <a:pt x="387491" y="1039713"/>
                  </a:lnTo>
                  <a:lnTo>
                    <a:pt x="391212" y="1030446"/>
                  </a:lnTo>
                  <a:lnTo>
                    <a:pt x="393113" y="1019673"/>
                  </a:lnTo>
                  <a:lnTo>
                    <a:pt x="394571" y="1014934"/>
                  </a:lnTo>
                  <a:lnTo>
                    <a:pt x="395399" y="1013751"/>
                  </a:lnTo>
                  <a:lnTo>
                    <a:pt x="398219" y="1010735"/>
                  </a:lnTo>
                  <a:lnTo>
                    <a:pt x="399085" y="1006919"/>
                  </a:lnTo>
                  <a:lnTo>
                    <a:pt x="399734" y="1005895"/>
                  </a:lnTo>
                  <a:lnTo>
                    <a:pt x="400536" y="1004175"/>
                  </a:lnTo>
                  <a:lnTo>
                    <a:pt x="402266" y="995903"/>
                  </a:lnTo>
                  <a:lnTo>
                    <a:pt x="401885" y="993636"/>
                  </a:lnTo>
                  <a:lnTo>
                    <a:pt x="401172" y="991098"/>
                  </a:lnTo>
                  <a:lnTo>
                    <a:pt x="400991" y="988653"/>
                  </a:lnTo>
                  <a:lnTo>
                    <a:pt x="402218" y="986621"/>
                  </a:lnTo>
                  <a:lnTo>
                    <a:pt x="414525" y="972542"/>
                  </a:lnTo>
                  <a:lnTo>
                    <a:pt x="419104" y="961524"/>
                  </a:lnTo>
                  <a:lnTo>
                    <a:pt x="419967" y="961173"/>
                  </a:lnTo>
                  <a:lnTo>
                    <a:pt x="422409" y="961078"/>
                  </a:lnTo>
                  <a:lnTo>
                    <a:pt x="423367" y="960880"/>
                  </a:lnTo>
                  <a:lnTo>
                    <a:pt x="424217" y="960141"/>
                  </a:lnTo>
                  <a:lnTo>
                    <a:pt x="427008" y="956613"/>
                  </a:lnTo>
                  <a:lnTo>
                    <a:pt x="434003" y="949827"/>
                  </a:lnTo>
                  <a:lnTo>
                    <a:pt x="434952" y="947803"/>
                  </a:lnTo>
                  <a:lnTo>
                    <a:pt x="435442" y="945909"/>
                  </a:lnTo>
                  <a:lnTo>
                    <a:pt x="437427" y="941792"/>
                  </a:lnTo>
                  <a:lnTo>
                    <a:pt x="439064" y="933340"/>
                  </a:lnTo>
                  <a:lnTo>
                    <a:pt x="440472" y="931237"/>
                  </a:lnTo>
                  <a:lnTo>
                    <a:pt x="442523" y="931879"/>
                  </a:lnTo>
                  <a:lnTo>
                    <a:pt x="445506" y="926706"/>
                  </a:lnTo>
                  <a:lnTo>
                    <a:pt x="446749" y="923786"/>
                  </a:lnTo>
                  <a:lnTo>
                    <a:pt x="447318" y="921089"/>
                  </a:lnTo>
                  <a:lnTo>
                    <a:pt x="448183" y="918546"/>
                  </a:lnTo>
                  <a:lnTo>
                    <a:pt x="448467" y="916978"/>
                  </a:lnTo>
                  <a:lnTo>
                    <a:pt x="447944" y="916234"/>
                  </a:lnTo>
                  <a:lnTo>
                    <a:pt x="446957" y="915548"/>
                  </a:lnTo>
                  <a:lnTo>
                    <a:pt x="446669" y="914104"/>
                  </a:lnTo>
                  <a:lnTo>
                    <a:pt x="446917" y="911788"/>
                  </a:lnTo>
                  <a:lnTo>
                    <a:pt x="447753" y="910073"/>
                  </a:lnTo>
                  <a:lnTo>
                    <a:pt x="450763" y="906572"/>
                  </a:lnTo>
                  <a:lnTo>
                    <a:pt x="451494" y="904514"/>
                  </a:lnTo>
                  <a:lnTo>
                    <a:pt x="452056" y="901923"/>
                  </a:lnTo>
                  <a:lnTo>
                    <a:pt x="454392" y="896872"/>
                  </a:lnTo>
                  <a:lnTo>
                    <a:pt x="455183" y="894567"/>
                  </a:lnTo>
                  <a:lnTo>
                    <a:pt x="455425" y="889302"/>
                  </a:lnTo>
                  <a:lnTo>
                    <a:pt x="455852" y="888162"/>
                  </a:lnTo>
                  <a:lnTo>
                    <a:pt x="457091" y="886302"/>
                  </a:lnTo>
                  <a:lnTo>
                    <a:pt x="458112" y="883632"/>
                  </a:lnTo>
                  <a:lnTo>
                    <a:pt x="465571" y="871501"/>
                  </a:lnTo>
                  <a:lnTo>
                    <a:pt x="466476" y="868983"/>
                  </a:lnTo>
                  <a:lnTo>
                    <a:pt x="464332" y="866277"/>
                  </a:lnTo>
                  <a:lnTo>
                    <a:pt x="460700" y="852680"/>
                  </a:lnTo>
                  <a:lnTo>
                    <a:pt x="460619" y="851574"/>
                  </a:lnTo>
                  <a:lnTo>
                    <a:pt x="461446" y="850110"/>
                  </a:lnTo>
                  <a:lnTo>
                    <a:pt x="463750" y="848428"/>
                  </a:lnTo>
                  <a:lnTo>
                    <a:pt x="464295" y="846948"/>
                  </a:lnTo>
                  <a:lnTo>
                    <a:pt x="464653" y="841744"/>
                  </a:lnTo>
                  <a:lnTo>
                    <a:pt x="469962" y="815950"/>
                  </a:lnTo>
                  <a:lnTo>
                    <a:pt x="476844" y="794446"/>
                  </a:lnTo>
                  <a:lnTo>
                    <a:pt x="488359" y="770416"/>
                  </a:lnTo>
                  <a:lnTo>
                    <a:pt x="489029" y="768441"/>
                  </a:lnTo>
                  <a:lnTo>
                    <a:pt x="489538" y="763940"/>
                  </a:lnTo>
                  <a:lnTo>
                    <a:pt x="490047" y="761674"/>
                  </a:lnTo>
                  <a:lnTo>
                    <a:pt x="491157" y="760081"/>
                  </a:lnTo>
                  <a:lnTo>
                    <a:pt x="493049" y="759857"/>
                  </a:lnTo>
                  <a:lnTo>
                    <a:pt x="492389" y="757123"/>
                  </a:lnTo>
                  <a:lnTo>
                    <a:pt x="493890" y="755459"/>
                  </a:lnTo>
                  <a:lnTo>
                    <a:pt x="496129" y="754081"/>
                  </a:lnTo>
                  <a:lnTo>
                    <a:pt x="497743" y="752141"/>
                  </a:lnTo>
                  <a:lnTo>
                    <a:pt x="497636" y="750016"/>
                  </a:lnTo>
                  <a:lnTo>
                    <a:pt x="497145" y="747639"/>
                  </a:lnTo>
                  <a:lnTo>
                    <a:pt x="497646" y="746011"/>
                  </a:lnTo>
                  <a:lnTo>
                    <a:pt x="500507" y="746211"/>
                  </a:lnTo>
                  <a:lnTo>
                    <a:pt x="499915" y="743785"/>
                  </a:lnTo>
                  <a:lnTo>
                    <a:pt x="500478" y="741228"/>
                  </a:lnTo>
                  <a:lnTo>
                    <a:pt x="501395" y="738524"/>
                  </a:lnTo>
                  <a:lnTo>
                    <a:pt x="501831" y="735656"/>
                  </a:lnTo>
                  <a:lnTo>
                    <a:pt x="501448" y="732917"/>
                  </a:lnTo>
                  <a:lnTo>
                    <a:pt x="500615" y="730394"/>
                  </a:lnTo>
                  <a:lnTo>
                    <a:pt x="499418" y="728247"/>
                  </a:lnTo>
                  <a:lnTo>
                    <a:pt x="497967" y="726558"/>
                  </a:lnTo>
                  <a:lnTo>
                    <a:pt x="498003" y="725753"/>
                  </a:lnTo>
                  <a:lnTo>
                    <a:pt x="498768" y="724623"/>
                  </a:lnTo>
                  <a:lnTo>
                    <a:pt x="495781" y="720381"/>
                  </a:lnTo>
                  <a:lnTo>
                    <a:pt x="494939" y="718025"/>
                  </a:lnTo>
                  <a:lnTo>
                    <a:pt x="489122" y="684499"/>
                  </a:lnTo>
                  <a:lnTo>
                    <a:pt x="489098" y="676228"/>
                  </a:lnTo>
                  <a:lnTo>
                    <a:pt x="488813" y="674147"/>
                  </a:lnTo>
                  <a:lnTo>
                    <a:pt x="487306" y="669407"/>
                  </a:lnTo>
                  <a:lnTo>
                    <a:pt x="486857" y="666824"/>
                  </a:lnTo>
                  <a:lnTo>
                    <a:pt x="487294" y="661295"/>
                  </a:lnTo>
                  <a:lnTo>
                    <a:pt x="488793" y="656164"/>
                  </a:lnTo>
                  <a:lnTo>
                    <a:pt x="497014" y="636698"/>
                  </a:lnTo>
                  <a:lnTo>
                    <a:pt x="498376" y="631497"/>
                  </a:lnTo>
                  <a:lnTo>
                    <a:pt x="499017" y="625971"/>
                  </a:lnTo>
                  <a:lnTo>
                    <a:pt x="498552" y="619951"/>
                  </a:lnTo>
                  <a:lnTo>
                    <a:pt x="496951" y="614914"/>
                  </a:lnTo>
                  <a:lnTo>
                    <a:pt x="494401" y="610702"/>
                  </a:lnTo>
                  <a:lnTo>
                    <a:pt x="491180" y="607070"/>
                  </a:lnTo>
                  <a:lnTo>
                    <a:pt x="485239" y="597817"/>
                  </a:lnTo>
                  <a:lnTo>
                    <a:pt x="483527" y="587037"/>
                  </a:lnTo>
                  <a:lnTo>
                    <a:pt x="484810" y="575632"/>
                  </a:lnTo>
                  <a:lnTo>
                    <a:pt x="492569" y="549709"/>
                  </a:lnTo>
                  <a:lnTo>
                    <a:pt x="495774" y="543799"/>
                  </a:lnTo>
                  <a:lnTo>
                    <a:pt x="496577" y="540840"/>
                  </a:lnTo>
                  <a:lnTo>
                    <a:pt x="497127" y="539751"/>
                  </a:lnTo>
                  <a:lnTo>
                    <a:pt x="501108" y="535185"/>
                  </a:lnTo>
                  <a:lnTo>
                    <a:pt x="502424" y="533188"/>
                  </a:lnTo>
                  <a:lnTo>
                    <a:pt x="506078" y="524478"/>
                  </a:lnTo>
                  <a:lnTo>
                    <a:pt x="506941" y="521555"/>
                  </a:lnTo>
                  <a:lnTo>
                    <a:pt x="508346" y="522359"/>
                  </a:lnTo>
                  <a:lnTo>
                    <a:pt x="509752" y="522618"/>
                  </a:lnTo>
                  <a:lnTo>
                    <a:pt x="511076" y="522402"/>
                  </a:lnTo>
                  <a:lnTo>
                    <a:pt x="512178" y="521858"/>
                  </a:lnTo>
                  <a:lnTo>
                    <a:pt x="510748" y="519493"/>
                  </a:lnTo>
                  <a:lnTo>
                    <a:pt x="511276" y="517723"/>
                  </a:lnTo>
                  <a:lnTo>
                    <a:pt x="512532" y="516163"/>
                  </a:lnTo>
                  <a:lnTo>
                    <a:pt x="513284" y="514416"/>
                  </a:lnTo>
                  <a:lnTo>
                    <a:pt x="513577" y="513334"/>
                  </a:lnTo>
                  <a:lnTo>
                    <a:pt x="514872" y="510918"/>
                  </a:lnTo>
                  <a:lnTo>
                    <a:pt x="515282" y="509748"/>
                  </a:lnTo>
                  <a:lnTo>
                    <a:pt x="515302" y="508556"/>
                  </a:lnTo>
                  <a:lnTo>
                    <a:pt x="514710" y="506993"/>
                  </a:lnTo>
                  <a:lnTo>
                    <a:pt x="514591" y="505710"/>
                  </a:lnTo>
                  <a:lnTo>
                    <a:pt x="514398" y="505154"/>
                  </a:lnTo>
                  <a:lnTo>
                    <a:pt x="513916" y="504393"/>
                  </a:lnTo>
                  <a:lnTo>
                    <a:pt x="513247" y="503674"/>
                  </a:lnTo>
                  <a:lnTo>
                    <a:pt x="511631" y="503005"/>
                  </a:lnTo>
                  <a:lnTo>
                    <a:pt x="511170" y="502246"/>
                  </a:lnTo>
                  <a:lnTo>
                    <a:pt x="510829" y="501347"/>
                  </a:lnTo>
                  <a:lnTo>
                    <a:pt x="510429" y="500591"/>
                  </a:lnTo>
                  <a:lnTo>
                    <a:pt x="509375" y="499243"/>
                  </a:lnTo>
                  <a:lnTo>
                    <a:pt x="508514" y="497717"/>
                  </a:lnTo>
                  <a:lnTo>
                    <a:pt x="507229" y="494273"/>
                  </a:lnTo>
                  <a:lnTo>
                    <a:pt x="506800" y="492281"/>
                  </a:lnTo>
                  <a:lnTo>
                    <a:pt x="506558" y="483319"/>
                  </a:lnTo>
                  <a:lnTo>
                    <a:pt x="505337" y="477797"/>
                  </a:lnTo>
                  <a:lnTo>
                    <a:pt x="504932" y="477376"/>
                  </a:lnTo>
                  <a:lnTo>
                    <a:pt x="504078" y="476898"/>
                  </a:lnTo>
                  <a:lnTo>
                    <a:pt x="503213" y="476168"/>
                  </a:lnTo>
                  <a:lnTo>
                    <a:pt x="502862" y="474976"/>
                  </a:lnTo>
                  <a:lnTo>
                    <a:pt x="503122" y="473924"/>
                  </a:lnTo>
                  <a:lnTo>
                    <a:pt x="505828" y="469705"/>
                  </a:lnTo>
                  <a:lnTo>
                    <a:pt x="507419" y="467829"/>
                  </a:lnTo>
                  <a:lnTo>
                    <a:pt x="508805" y="465690"/>
                  </a:lnTo>
                  <a:lnTo>
                    <a:pt x="509379" y="463505"/>
                  </a:lnTo>
                  <a:lnTo>
                    <a:pt x="510946" y="465436"/>
                  </a:lnTo>
                  <a:lnTo>
                    <a:pt x="513120" y="464411"/>
                  </a:lnTo>
                  <a:lnTo>
                    <a:pt x="515520" y="462394"/>
                  </a:lnTo>
                  <a:lnTo>
                    <a:pt x="520210" y="460311"/>
                  </a:lnTo>
                  <a:lnTo>
                    <a:pt x="523025" y="457712"/>
                  </a:lnTo>
                  <a:lnTo>
                    <a:pt x="525333" y="454759"/>
                  </a:lnTo>
                  <a:lnTo>
                    <a:pt x="526341" y="452600"/>
                  </a:lnTo>
                  <a:lnTo>
                    <a:pt x="526858" y="450600"/>
                  </a:lnTo>
                  <a:lnTo>
                    <a:pt x="530204" y="442760"/>
                  </a:lnTo>
                  <a:lnTo>
                    <a:pt x="531145" y="439037"/>
                  </a:lnTo>
                  <a:lnTo>
                    <a:pt x="531969" y="437087"/>
                  </a:lnTo>
                  <a:lnTo>
                    <a:pt x="533093" y="435824"/>
                  </a:lnTo>
                  <a:lnTo>
                    <a:pt x="534406" y="435744"/>
                  </a:lnTo>
                  <a:lnTo>
                    <a:pt x="534590" y="437241"/>
                  </a:lnTo>
                  <a:lnTo>
                    <a:pt x="533844" y="440263"/>
                  </a:lnTo>
                  <a:lnTo>
                    <a:pt x="534615" y="440308"/>
                  </a:lnTo>
                  <a:lnTo>
                    <a:pt x="536340" y="437532"/>
                  </a:lnTo>
                  <a:lnTo>
                    <a:pt x="538510" y="438339"/>
                  </a:lnTo>
                  <a:lnTo>
                    <a:pt x="540389" y="440459"/>
                  </a:lnTo>
                  <a:lnTo>
                    <a:pt x="541958" y="442822"/>
                  </a:lnTo>
                  <a:lnTo>
                    <a:pt x="542989" y="450532"/>
                  </a:lnTo>
                  <a:lnTo>
                    <a:pt x="542656" y="456164"/>
                  </a:lnTo>
                  <a:lnTo>
                    <a:pt x="542782" y="458986"/>
                  </a:lnTo>
                  <a:lnTo>
                    <a:pt x="543747" y="460247"/>
                  </a:lnTo>
                  <a:lnTo>
                    <a:pt x="544867" y="461245"/>
                  </a:lnTo>
                  <a:lnTo>
                    <a:pt x="548061" y="467673"/>
                  </a:lnTo>
                  <a:lnTo>
                    <a:pt x="548065" y="465412"/>
                  </a:lnTo>
                  <a:lnTo>
                    <a:pt x="548339" y="462655"/>
                  </a:lnTo>
                  <a:lnTo>
                    <a:pt x="548305" y="459838"/>
                  </a:lnTo>
                  <a:lnTo>
                    <a:pt x="546403" y="455224"/>
                  </a:lnTo>
                  <a:lnTo>
                    <a:pt x="545687" y="449803"/>
                  </a:lnTo>
                  <a:lnTo>
                    <a:pt x="544673" y="448006"/>
                  </a:lnTo>
                  <a:lnTo>
                    <a:pt x="555393" y="445191"/>
                  </a:lnTo>
                  <a:lnTo>
                    <a:pt x="557913" y="443374"/>
                  </a:lnTo>
                  <a:lnTo>
                    <a:pt x="554614" y="443407"/>
                  </a:lnTo>
                  <a:lnTo>
                    <a:pt x="550884" y="442964"/>
                  </a:lnTo>
                  <a:lnTo>
                    <a:pt x="547458" y="442123"/>
                  </a:lnTo>
                  <a:lnTo>
                    <a:pt x="544975" y="440918"/>
                  </a:lnTo>
                  <a:lnTo>
                    <a:pt x="543331" y="438383"/>
                  </a:lnTo>
                  <a:lnTo>
                    <a:pt x="542134" y="436952"/>
                  </a:lnTo>
                  <a:lnTo>
                    <a:pt x="535933" y="434725"/>
                  </a:lnTo>
                  <a:lnTo>
                    <a:pt x="534873" y="434181"/>
                  </a:lnTo>
                  <a:lnTo>
                    <a:pt x="536676" y="432487"/>
                  </a:lnTo>
                  <a:lnTo>
                    <a:pt x="541492" y="430197"/>
                  </a:lnTo>
                  <a:lnTo>
                    <a:pt x="544544" y="428243"/>
                  </a:lnTo>
                  <a:lnTo>
                    <a:pt x="547277" y="427505"/>
                  </a:lnTo>
                  <a:lnTo>
                    <a:pt x="548647" y="426571"/>
                  </a:lnTo>
                  <a:lnTo>
                    <a:pt x="549747" y="426134"/>
                  </a:lnTo>
                  <a:lnTo>
                    <a:pt x="551326" y="426113"/>
                  </a:lnTo>
                  <a:lnTo>
                    <a:pt x="554310" y="426469"/>
                  </a:lnTo>
                  <a:lnTo>
                    <a:pt x="550940" y="425002"/>
                  </a:lnTo>
                  <a:lnTo>
                    <a:pt x="548957" y="423639"/>
                  </a:lnTo>
                  <a:lnTo>
                    <a:pt x="547290" y="423551"/>
                  </a:lnTo>
                  <a:lnTo>
                    <a:pt x="544828" y="425906"/>
                  </a:lnTo>
                  <a:lnTo>
                    <a:pt x="543146" y="425001"/>
                  </a:lnTo>
                  <a:lnTo>
                    <a:pt x="541217" y="424992"/>
                  </a:lnTo>
                  <a:lnTo>
                    <a:pt x="537054" y="425448"/>
                  </a:lnTo>
                  <a:lnTo>
                    <a:pt x="533749" y="425118"/>
                  </a:lnTo>
                  <a:lnTo>
                    <a:pt x="532033" y="424495"/>
                  </a:lnTo>
                  <a:lnTo>
                    <a:pt x="530228" y="423291"/>
                  </a:lnTo>
                  <a:lnTo>
                    <a:pt x="528869" y="421758"/>
                  </a:lnTo>
                  <a:lnTo>
                    <a:pt x="527241" y="418504"/>
                  </a:lnTo>
                  <a:lnTo>
                    <a:pt x="526090" y="416910"/>
                  </a:lnTo>
                  <a:lnTo>
                    <a:pt x="524629" y="415842"/>
                  </a:lnTo>
                  <a:lnTo>
                    <a:pt x="519296" y="413881"/>
                  </a:lnTo>
                  <a:lnTo>
                    <a:pt x="524576" y="410630"/>
                  </a:lnTo>
                  <a:lnTo>
                    <a:pt x="526793" y="408907"/>
                  </a:lnTo>
                  <a:lnTo>
                    <a:pt x="526023" y="408047"/>
                  </a:lnTo>
                  <a:lnTo>
                    <a:pt x="520339" y="408094"/>
                  </a:lnTo>
                  <a:lnTo>
                    <a:pt x="518307" y="407538"/>
                  </a:lnTo>
                  <a:lnTo>
                    <a:pt x="516092" y="405716"/>
                  </a:lnTo>
                  <a:lnTo>
                    <a:pt x="515864" y="406268"/>
                  </a:lnTo>
                  <a:lnTo>
                    <a:pt x="515799" y="406358"/>
                  </a:lnTo>
                  <a:lnTo>
                    <a:pt x="515645" y="406329"/>
                  </a:lnTo>
                  <a:lnTo>
                    <a:pt x="515203" y="406544"/>
                  </a:lnTo>
                  <a:lnTo>
                    <a:pt x="515355" y="408864"/>
                  </a:lnTo>
                  <a:lnTo>
                    <a:pt x="514787" y="416697"/>
                  </a:lnTo>
                  <a:lnTo>
                    <a:pt x="515367" y="416876"/>
                  </a:lnTo>
                  <a:lnTo>
                    <a:pt x="518304" y="417150"/>
                  </a:lnTo>
                  <a:lnTo>
                    <a:pt x="519513" y="417847"/>
                  </a:lnTo>
                  <a:lnTo>
                    <a:pt x="519881" y="419207"/>
                  </a:lnTo>
                  <a:lnTo>
                    <a:pt x="518448" y="419439"/>
                  </a:lnTo>
                  <a:lnTo>
                    <a:pt x="515549" y="418937"/>
                  </a:lnTo>
                  <a:lnTo>
                    <a:pt x="509911" y="420915"/>
                  </a:lnTo>
                  <a:lnTo>
                    <a:pt x="507145" y="420736"/>
                  </a:lnTo>
                  <a:lnTo>
                    <a:pt x="506073" y="417956"/>
                  </a:lnTo>
                  <a:lnTo>
                    <a:pt x="506674" y="416097"/>
                  </a:lnTo>
                  <a:lnTo>
                    <a:pt x="520305" y="389299"/>
                  </a:lnTo>
                  <a:lnTo>
                    <a:pt x="522489" y="381310"/>
                  </a:lnTo>
                  <a:lnTo>
                    <a:pt x="523692" y="379393"/>
                  </a:lnTo>
                  <a:lnTo>
                    <a:pt x="525649" y="379035"/>
                  </a:lnTo>
                  <a:lnTo>
                    <a:pt x="530428" y="381121"/>
                  </a:lnTo>
                  <a:lnTo>
                    <a:pt x="532768" y="381173"/>
                  </a:lnTo>
                  <a:lnTo>
                    <a:pt x="534036" y="380776"/>
                  </a:lnTo>
                  <a:lnTo>
                    <a:pt x="535398" y="380510"/>
                  </a:lnTo>
                  <a:lnTo>
                    <a:pt x="534138" y="379789"/>
                  </a:lnTo>
                  <a:lnTo>
                    <a:pt x="533260" y="378786"/>
                  </a:lnTo>
                  <a:lnTo>
                    <a:pt x="532858" y="377476"/>
                  </a:lnTo>
                  <a:lnTo>
                    <a:pt x="532985" y="375915"/>
                  </a:lnTo>
                  <a:lnTo>
                    <a:pt x="532193" y="375869"/>
                  </a:lnTo>
                  <a:lnTo>
                    <a:pt x="531695" y="376677"/>
                  </a:lnTo>
                  <a:lnTo>
                    <a:pt x="530911" y="377646"/>
                  </a:lnTo>
                  <a:lnTo>
                    <a:pt x="529977" y="378230"/>
                  </a:lnTo>
                  <a:lnTo>
                    <a:pt x="529010" y="377912"/>
                  </a:lnTo>
                  <a:lnTo>
                    <a:pt x="528418" y="376487"/>
                  </a:lnTo>
                  <a:lnTo>
                    <a:pt x="528703" y="374820"/>
                  </a:lnTo>
                  <a:lnTo>
                    <a:pt x="530313" y="369570"/>
                  </a:lnTo>
                  <a:lnTo>
                    <a:pt x="532892" y="364868"/>
                  </a:lnTo>
                  <a:lnTo>
                    <a:pt x="535251" y="357226"/>
                  </a:lnTo>
                  <a:lnTo>
                    <a:pt x="539333" y="351149"/>
                  </a:lnTo>
                  <a:lnTo>
                    <a:pt x="544628" y="346356"/>
                  </a:lnTo>
                  <a:lnTo>
                    <a:pt x="550013" y="345167"/>
                  </a:lnTo>
                  <a:lnTo>
                    <a:pt x="548603" y="347760"/>
                  </a:lnTo>
                  <a:lnTo>
                    <a:pt x="547901" y="349727"/>
                  </a:lnTo>
                  <a:lnTo>
                    <a:pt x="547907" y="351839"/>
                  </a:lnTo>
                  <a:lnTo>
                    <a:pt x="549802" y="359489"/>
                  </a:lnTo>
                  <a:lnTo>
                    <a:pt x="550122" y="362007"/>
                  </a:lnTo>
                  <a:lnTo>
                    <a:pt x="550001" y="364635"/>
                  </a:lnTo>
                  <a:lnTo>
                    <a:pt x="554446" y="357191"/>
                  </a:lnTo>
                  <a:lnTo>
                    <a:pt x="555975" y="356215"/>
                  </a:lnTo>
                  <a:lnTo>
                    <a:pt x="557459" y="356773"/>
                  </a:lnTo>
                  <a:lnTo>
                    <a:pt x="563152" y="361023"/>
                  </a:lnTo>
                  <a:lnTo>
                    <a:pt x="564709" y="357173"/>
                  </a:lnTo>
                  <a:lnTo>
                    <a:pt x="564406" y="355535"/>
                  </a:lnTo>
                  <a:lnTo>
                    <a:pt x="562113" y="354750"/>
                  </a:lnTo>
                  <a:lnTo>
                    <a:pt x="560414" y="350894"/>
                  </a:lnTo>
                  <a:lnTo>
                    <a:pt x="559757" y="349779"/>
                  </a:lnTo>
                  <a:lnTo>
                    <a:pt x="558238" y="348768"/>
                  </a:lnTo>
                  <a:lnTo>
                    <a:pt x="556942" y="348629"/>
                  </a:lnTo>
                  <a:lnTo>
                    <a:pt x="555833" y="348668"/>
                  </a:lnTo>
                  <a:lnTo>
                    <a:pt x="554923" y="348175"/>
                  </a:lnTo>
                  <a:lnTo>
                    <a:pt x="553977" y="344062"/>
                  </a:lnTo>
                  <a:lnTo>
                    <a:pt x="554664" y="337945"/>
                  </a:lnTo>
                  <a:lnTo>
                    <a:pt x="557612" y="327205"/>
                  </a:lnTo>
                  <a:lnTo>
                    <a:pt x="563313" y="320706"/>
                  </a:lnTo>
                  <a:lnTo>
                    <a:pt x="563593" y="319186"/>
                  </a:lnTo>
                  <a:lnTo>
                    <a:pt x="563032" y="316999"/>
                  </a:lnTo>
                  <a:lnTo>
                    <a:pt x="563655" y="313942"/>
                  </a:lnTo>
                  <a:lnTo>
                    <a:pt x="581003" y="267842"/>
                  </a:lnTo>
                  <a:lnTo>
                    <a:pt x="581411" y="264972"/>
                  </a:lnTo>
                  <a:lnTo>
                    <a:pt x="581416" y="257794"/>
                  </a:lnTo>
                  <a:lnTo>
                    <a:pt x="581742" y="254867"/>
                  </a:lnTo>
                  <a:lnTo>
                    <a:pt x="582426" y="252881"/>
                  </a:lnTo>
                  <a:lnTo>
                    <a:pt x="584403" y="248695"/>
                  </a:lnTo>
                  <a:lnTo>
                    <a:pt x="585483" y="244100"/>
                  </a:lnTo>
                  <a:lnTo>
                    <a:pt x="585760" y="233273"/>
                  </a:lnTo>
                  <a:lnTo>
                    <a:pt x="584579" y="222474"/>
                  </a:lnTo>
                  <a:lnTo>
                    <a:pt x="585472" y="218360"/>
                  </a:lnTo>
                  <a:lnTo>
                    <a:pt x="588575" y="215914"/>
                  </a:lnTo>
                  <a:lnTo>
                    <a:pt x="594566" y="214958"/>
                  </a:lnTo>
                  <a:lnTo>
                    <a:pt x="595397" y="215969"/>
                  </a:lnTo>
                  <a:lnTo>
                    <a:pt x="596846" y="214825"/>
                  </a:lnTo>
                  <a:lnTo>
                    <a:pt x="599253" y="214134"/>
                  </a:lnTo>
                  <a:lnTo>
                    <a:pt x="602062" y="213814"/>
                  </a:lnTo>
                  <a:lnTo>
                    <a:pt x="604668" y="213815"/>
                  </a:lnTo>
                  <a:lnTo>
                    <a:pt x="607676" y="213414"/>
                  </a:lnTo>
                  <a:lnTo>
                    <a:pt x="609893" y="212086"/>
                  </a:lnTo>
                  <a:lnTo>
                    <a:pt x="613139" y="208211"/>
                  </a:lnTo>
                  <a:lnTo>
                    <a:pt x="618005" y="203621"/>
                  </a:lnTo>
                  <a:lnTo>
                    <a:pt x="618708" y="201931"/>
                  </a:lnTo>
                  <a:lnTo>
                    <a:pt x="619152" y="200015"/>
                  </a:lnTo>
                  <a:lnTo>
                    <a:pt x="621441" y="194161"/>
                  </a:lnTo>
                  <a:lnTo>
                    <a:pt x="622693" y="192065"/>
                  </a:lnTo>
                  <a:lnTo>
                    <a:pt x="624610" y="190439"/>
                  </a:lnTo>
                  <a:lnTo>
                    <a:pt x="626495" y="190127"/>
                  </a:lnTo>
                  <a:lnTo>
                    <a:pt x="631816" y="190948"/>
                  </a:lnTo>
                  <a:lnTo>
                    <a:pt x="632527" y="190585"/>
                  </a:lnTo>
                  <a:lnTo>
                    <a:pt x="634677" y="188901"/>
                  </a:lnTo>
                  <a:lnTo>
                    <a:pt x="635410" y="188539"/>
                  </a:lnTo>
                  <a:lnTo>
                    <a:pt x="635777" y="188427"/>
                  </a:lnTo>
                  <a:lnTo>
                    <a:pt x="636039" y="188140"/>
                  </a:lnTo>
                  <a:lnTo>
                    <a:pt x="636436" y="187862"/>
                  </a:lnTo>
                  <a:close/>
                  <a:moveTo>
                    <a:pt x="592697" y="172710"/>
                  </a:moveTo>
                  <a:lnTo>
                    <a:pt x="595094" y="173636"/>
                  </a:lnTo>
                  <a:lnTo>
                    <a:pt x="597159" y="176611"/>
                  </a:lnTo>
                  <a:lnTo>
                    <a:pt x="600238" y="182811"/>
                  </a:lnTo>
                  <a:lnTo>
                    <a:pt x="603101" y="186044"/>
                  </a:lnTo>
                  <a:lnTo>
                    <a:pt x="603522" y="187458"/>
                  </a:lnTo>
                  <a:lnTo>
                    <a:pt x="603515" y="189149"/>
                  </a:lnTo>
                  <a:lnTo>
                    <a:pt x="603109" y="189689"/>
                  </a:lnTo>
                  <a:lnTo>
                    <a:pt x="602272" y="189565"/>
                  </a:lnTo>
                  <a:lnTo>
                    <a:pt x="601007" y="189217"/>
                  </a:lnTo>
                  <a:lnTo>
                    <a:pt x="599664" y="189261"/>
                  </a:lnTo>
                  <a:lnTo>
                    <a:pt x="596735" y="190212"/>
                  </a:lnTo>
                  <a:lnTo>
                    <a:pt x="595127" y="190387"/>
                  </a:lnTo>
                  <a:lnTo>
                    <a:pt x="593608" y="190932"/>
                  </a:lnTo>
                  <a:lnTo>
                    <a:pt x="592365" y="192351"/>
                  </a:lnTo>
                  <a:lnTo>
                    <a:pt x="591464" y="194062"/>
                  </a:lnTo>
                  <a:lnTo>
                    <a:pt x="590993" y="195464"/>
                  </a:lnTo>
                  <a:lnTo>
                    <a:pt x="586750" y="193414"/>
                  </a:lnTo>
                  <a:lnTo>
                    <a:pt x="585808" y="192533"/>
                  </a:lnTo>
                  <a:lnTo>
                    <a:pt x="584762" y="190090"/>
                  </a:lnTo>
                  <a:lnTo>
                    <a:pt x="583003" y="187281"/>
                  </a:lnTo>
                  <a:lnTo>
                    <a:pt x="581908" y="183979"/>
                  </a:lnTo>
                  <a:lnTo>
                    <a:pt x="582812" y="180076"/>
                  </a:lnTo>
                  <a:lnTo>
                    <a:pt x="583172" y="179377"/>
                  </a:lnTo>
                  <a:lnTo>
                    <a:pt x="583547" y="178856"/>
                  </a:lnTo>
                  <a:lnTo>
                    <a:pt x="584101" y="178523"/>
                  </a:lnTo>
                  <a:lnTo>
                    <a:pt x="586404" y="178441"/>
                  </a:lnTo>
                  <a:lnTo>
                    <a:pt x="586915" y="178138"/>
                  </a:lnTo>
                  <a:lnTo>
                    <a:pt x="587280" y="177585"/>
                  </a:lnTo>
                  <a:lnTo>
                    <a:pt x="588247" y="176829"/>
                  </a:lnTo>
                  <a:lnTo>
                    <a:pt x="590505" y="175763"/>
                  </a:lnTo>
                  <a:lnTo>
                    <a:pt x="590914" y="175673"/>
                  </a:lnTo>
                  <a:lnTo>
                    <a:pt x="591211" y="174991"/>
                  </a:lnTo>
                  <a:close/>
                  <a:moveTo>
                    <a:pt x="605681" y="171143"/>
                  </a:moveTo>
                  <a:lnTo>
                    <a:pt x="608736" y="173312"/>
                  </a:lnTo>
                  <a:lnTo>
                    <a:pt x="609422" y="176403"/>
                  </a:lnTo>
                  <a:lnTo>
                    <a:pt x="606494" y="178804"/>
                  </a:lnTo>
                  <a:lnTo>
                    <a:pt x="602800" y="179645"/>
                  </a:lnTo>
                  <a:lnTo>
                    <a:pt x="600233" y="177517"/>
                  </a:lnTo>
                  <a:lnTo>
                    <a:pt x="599556" y="174187"/>
                  </a:lnTo>
                  <a:lnTo>
                    <a:pt x="601569" y="171489"/>
                  </a:lnTo>
                  <a:close/>
                  <a:moveTo>
                    <a:pt x="602785" y="115145"/>
                  </a:moveTo>
                  <a:lnTo>
                    <a:pt x="607803" y="115573"/>
                  </a:lnTo>
                  <a:lnTo>
                    <a:pt x="610436" y="116973"/>
                  </a:lnTo>
                  <a:lnTo>
                    <a:pt x="612575" y="119806"/>
                  </a:lnTo>
                  <a:lnTo>
                    <a:pt x="613547" y="122578"/>
                  </a:lnTo>
                  <a:lnTo>
                    <a:pt x="612699" y="123758"/>
                  </a:lnTo>
                  <a:lnTo>
                    <a:pt x="610387" y="125288"/>
                  </a:lnTo>
                  <a:lnTo>
                    <a:pt x="606719" y="131057"/>
                  </a:lnTo>
                  <a:lnTo>
                    <a:pt x="604943" y="130365"/>
                  </a:lnTo>
                  <a:lnTo>
                    <a:pt x="603452" y="129107"/>
                  </a:lnTo>
                  <a:lnTo>
                    <a:pt x="601550" y="128199"/>
                  </a:lnTo>
                  <a:lnTo>
                    <a:pt x="599658" y="127835"/>
                  </a:lnTo>
                  <a:lnTo>
                    <a:pt x="598048" y="128219"/>
                  </a:lnTo>
                  <a:lnTo>
                    <a:pt x="596746" y="126857"/>
                  </a:lnTo>
                  <a:lnTo>
                    <a:pt x="595601" y="125286"/>
                  </a:lnTo>
                  <a:lnTo>
                    <a:pt x="594856" y="123562"/>
                  </a:lnTo>
                  <a:lnTo>
                    <a:pt x="594716" y="121800"/>
                  </a:lnTo>
                  <a:lnTo>
                    <a:pt x="596105" y="121215"/>
                  </a:lnTo>
                  <a:lnTo>
                    <a:pt x="597056" y="120583"/>
                  </a:lnTo>
                  <a:lnTo>
                    <a:pt x="597506" y="119775"/>
                  </a:lnTo>
                  <a:lnTo>
                    <a:pt x="597455" y="117351"/>
                  </a:lnTo>
                  <a:lnTo>
                    <a:pt x="597623" y="116798"/>
                  </a:lnTo>
                  <a:lnTo>
                    <a:pt x="599895" y="115473"/>
                  </a:lnTo>
                  <a:close/>
                  <a:moveTo>
                    <a:pt x="588900" y="103091"/>
                  </a:moveTo>
                  <a:lnTo>
                    <a:pt x="590822" y="103539"/>
                  </a:lnTo>
                  <a:lnTo>
                    <a:pt x="592367" y="104548"/>
                  </a:lnTo>
                  <a:lnTo>
                    <a:pt x="594885" y="107369"/>
                  </a:lnTo>
                  <a:lnTo>
                    <a:pt x="595775" y="108893"/>
                  </a:lnTo>
                  <a:lnTo>
                    <a:pt x="595758" y="110134"/>
                  </a:lnTo>
                  <a:lnTo>
                    <a:pt x="594571" y="115395"/>
                  </a:lnTo>
                  <a:lnTo>
                    <a:pt x="593608" y="116558"/>
                  </a:lnTo>
                  <a:lnTo>
                    <a:pt x="592675" y="117473"/>
                  </a:lnTo>
                  <a:lnTo>
                    <a:pt x="591427" y="120122"/>
                  </a:lnTo>
                  <a:lnTo>
                    <a:pt x="589837" y="120800"/>
                  </a:lnTo>
                  <a:lnTo>
                    <a:pt x="588330" y="120398"/>
                  </a:lnTo>
                  <a:lnTo>
                    <a:pt x="587856" y="118689"/>
                  </a:lnTo>
                  <a:lnTo>
                    <a:pt x="586137" y="116762"/>
                  </a:lnTo>
                  <a:lnTo>
                    <a:pt x="584299" y="115276"/>
                  </a:lnTo>
                  <a:lnTo>
                    <a:pt x="582985" y="113675"/>
                  </a:lnTo>
                  <a:lnTo>
                    <a:pt x="582798" y="111473"/>
                  </a:lnTo>
                  <a:close/>
                  <a:moveTo>
                    <a:pt x="655701" y="20446"/>
                  </a:moveTo>
                  <a:lnTo>
                    <a:pt x="659204" y="20706"/>
                  </a:lnTo>
                  <a:lnTo>
                    <a:pt x="662869" y="21612"/>
                  </a:lnTo>
                  <a:lnTo>
                    <a:pt x="666195" y="21570"/>
                  </a:lnTo>
                  <a:lnTo>
                    <a:pt x="670729" y="20854"/>
                  </a:lnTo>
                  <a:lnTo>
                    <a:pt x="672817" y="21486"/>
                  </a:lnTo>
                  <a:lnTo>
                    <a:pt x="674232" y="23192"/>
                  </a:lnTo>
                  <a:lnTo>
                    <a:pt x="672315" y="24594"/>
                  </a:lnTo>
                  <a:lnTo>
                    <a:pt x="670240" y="25767"/>
                  </a:lnTo>
                  <a:lnTo>
                    <a:pt x="668860" y="27067"/>
                  </a:lnTo>
                  <a:lnTo>
                    <a:pt x="667527" y="27713"/>
                  </a:lnTo>
                  <a:lnTo>
                    <a:pt x="665215" y="28048"/>
                  </a:lnTo>
                  <a:lnTo>
                    <a:pt x="655957" y="27439"/>
                  </a:lnTo>
                  <a:lnTo>
                    <a:pt x="654304" y="26898"/>
                  </a:lnTo>
                  <a:lnTo>
                    <a:pt x="652243" y="25654"/>
                  </a:lnTo>
                  <a:lnTo>
                    <a:pt x="650929" y="23425"/>
                  </a:lnTo>
                  <a:lnTo>
                    <a:pt x="652431" y="21432"/>
                  </a:lnTo>
                  <a:close/>
                  <a:moveTo>
                    <a:pt x="601148" y="0"/>
                  </a:moveTo>
                  <a:lnTo>
                    <a:pt x="610440" y="3304"/>
                  </a:lnTo>
                  <a:lnTo>
                    <a:pt x="610886" y="5363"/>
                  </a:lnTo>
                  <a:lnTo>
                    <a:pt x="610192" y="6541"/>
                  </a:lnTo>
                  <a:lnTo>
                    <a:pt x="607797" y="6805"/>
                  </a:lnTo>
                  <a:lnTo>
                    <a:pt x="602867" y="6626"/>
                  </a:lnTo>
                  <a:lnTo>
                    <a:pt x="597594" y="5502"/>
                  </a:lnTo>
                  <a:lnTo>
                    <a:pt x="593818" y="3570"/>
                  </a:lnTo>
                  <a:lnTo>
                    <a:pt x="595627" y="1029"/>
                  </a:lnTo>
                  <a:close/>
                </a:path>
              </a:pathLst>
            </a:custGeom>
            <a:solidFill>
              <a:schemeClr val="tx2"/>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sp>
          <p:nvSpPr>
            <p:cNvPr id="54" name="Freeform 53">
              <a:extLst>
                <a:ext uri="{FF2B5EF4-FFF2-40B4-BE49-F238E27FC236}">
                  <a16:creationId xmlns:a16="http://schemas.microsoft.com/office/drawing/2014/main" id="{2459AA57-84E1-C6E4-4D72-84244278AE30}"/>
                </a:ext>
              </a:extLst>
            </p:cNvPr>
            <p:cNvSpPr>
              <a:spLocks noChangeAspect="1"/>
            </p:cNvSpPr>
            <p:nvPr>
              <p:custDataLst>
                <p:tags r:id="rId9"/>
              </p:custDataLst>
            </p:nvPr>
          </p:nvSpPr>
          <p:spPr>
            <a:xfrm>
              <a:off x="5630964" y="5617320"/>
              <a:ext cx="446988" cy="548529"/>
            </a:xfrm>
            <a:custGeom>
              <a:avLst/>
              <a:gdLst/>
              <a:ahLst/>
              <a:cxnLst/>
              <a:rect l="l" t="t" r="r" b="b"/>
              <a:pathLst>
                <a:path w="446988" h="548529">
                  <a:moveTo>
                    <a:pt x="276357" y="505692"/>
                  </a:moveTo>
                  <a:lnTo>
                    <a:pt x="277004" y="506607"/>
                  </a:lnTo>
                  <a:lnTo>
                    <a:pt x="277777" y="516038"/>
                  </a:lnTo>
                  <a:lnTo>
                    <a:pt x="277783" y="516587"/>
                  </a:lnTo>
                  <a:lnTo>
                    <a:pt x="279445" y="519879"/>
                  </a:lnTo>
                  <a:lnTo>
                    <a:pt x="279548" y="521326"/>
                  </a:lnTo>
                  <a:lnTo>
                    <a:pt x="279512" y="522428"/>
                  </a:lnTo>
                  <a:lnTo>
                    <a:pt x="279241" y="523544"/>
                  </a:lnTo>
                  <a:lnTo>
                    <a:pt x="278627" y="525004"/>
                  </a:lnTo>
                  <a:lnTo>
                    <a:pt x="277968" y="526122"/>
                  </a:lnTo>
                  <a:lnTo>
                    <a:pt x="276708" y="527511"/>
                  </a:lnTo>
                  <a:lnTo>
                    <a:pt x="276148" y="528293"/>
                  </a:lnTo>
                  <a:lnTo>
                    <a:pt x="275451" y="529659"/>
                  </a:lnTo>
                  <a:lnTo>
                    <a:pt x="274029" y="533421"/>
                  </a:lnTo>
                  <a:lnTo>
                    <a:pt x="272602" y="536159"/>
                  </a:lnTo>
                  <a:lnTo>
                    <a:pt x="271312" y="537060"/>
                  </a:lnTo>
                  <a:lnTo>
                    <a:pt x="269853" y="536368"/>
                  </a:lnTo>
                  <a:lnTo>
                    <a:pt x="267971" y="534421"/>
                  </a:lnTo>
                  <a:lnTo>
                    <a:pt x="267385" y="534072"/>
                  </a:lnTo>
                  <a:lnTo>
                    <a:pt x="266750" y="534023"/>
                  </a:lnTo>
                  <a:lnTo>
                    <a:pt x="266163" y="533875"/>
                  </a:lnTo>
                  <a:lnTo>
                    <a:pt x="265627" y="533153"/>
                  </a:lnTo>
                  <a:lnTo>
                    <a:pt x="265650" y="532566"/>
                  </a:lnTo>
                  <a:lnTo>
                    <a:pt x="265869" y="531772"/>
                  </a:lnTo>
                  <a:lnTo>
                    <a:pt x="266201" y="531234"/>
                  </a:lnTo>
                  <a:lnTo>
                    <a:pt x="266499" y="531409"/>
                  </a:lnTo>
                  <a:lnTo>
                    <a:pt x="266172" y="528880"/>
                  </a:lnTo>
                  <a:lnTo>
                    <a:pt x="265727" y="527980"/>
                  </a:lnTo>
                  <a:lnTo>
                    <a:pt x="264498" y="527613"/>
                  </a:lnTo>
                  <a:lnTo>
                    <a:pt x="265208" y="527239"/>
                  </a:lnTo>
                  <a:lnTo>
                    <a:pt x="266148" y="526494"/>
                  </a:lnTo>
                  <a:lnTo>
                    <a:pt x="266728" y="526209"/>
                  </a:lnTo>
                  <a:lnTo>
                    <a:pt x="264967" y="524120"/>
                  </a:lnTo>
                  <a:lnTo>
                    <a:pt x="263730" y="525323"/>
                  </a:lnTo>
                  <a:lnTo>
                    <a:pt x="262044" y="530845"/>
                  </a:lnTo>
                  <a:lnTo>
                    <a:pt x="260606" y="533234"/>
                  </a:lnTo>
                  <a:lnTo>
                    <a:pt x="258769" y="534530"/>
                  </a:lnTo>
                  <a:lnTo>
                    <a:pt x="257048" y="534250"/>
                  </a:lnTo>
                  <a:lnTo>
                    <a:pt x="255966" y="531933"/>
                  </a:lnTo>
                  <a:lnTo>
                    <a:pt x="255552" y="529351"/>
                  </a:lnTo>
                  <a:lnTo>
                    <a:pt x="254366" y="527389"/>
                  </a:lnTo>
                  <a:lnTo>
                    <a:pt x="253132" y="525822"/>
                  </a:lnTo>
                  <a:lnTo>
                    <a:pt x="252600" y="524428"/>
                  </a:lnTo>
                  <a:lnTo>
                    <a:pt x="253390" y="522103"/>
                  </a:lnTo>
                  <a:lnTo>
                    <a:pt x="255042" y="522837"/>
                  </a:lnTo>
                  <a:lnTo>
                    <a:pt x="259153" y="528413"/>
                  </a:lnTo>
                  <a:lnTo>
                    <a:pt x="260042" y="529158"/>
                  </a:lnTo>
                  <a:lnTo>
                    <a:pt x="260793" y="528620"/>
                  </a:lnTo>
                  <a:lnTo>
                    <a:pt x="261442" y="526426"/>
                  </a:lnTo>
                  <a:lnTo>
                    <a:pt x="262045" y="521422"/>
                  </a:lnTo>
                  <a:lnTo>
                    <a:pt x="261985" y="519095"/>
                  </a:lnTo>
                  <a:lnTo>
                    <a:pt x="261476" y="517597"/>
                  </a:lnTo>
                  <a:lnTo>
                    <a:pt x="262142" y="516616"/>
                  </a:lnTo>
                  <a:lnTo>
                    <a:pt x="262958" y="515971"/>
                  </a:lnTo>
                  <a:lnTo>
                    <a:pt x="263840" y="515882"/>
                  </a:lnTo>
                  <a:lnTo>
                    <a:pt x="264682" y="516547"/>
                  </a:lnTo>
                  <a:lnTo>
                    <a:pt x="265730" y="519336"/>
                  </a:lnTo>
                  <a:lnTo>
                    <a:pt x="266498" y="520467"/>
                  </a:lnTo>
                  <a:lnTo>
                    <a:pt x="267523" y="518783"/>
                  </a:lnTo>
                  <a:lnTo>
                    <a:pt x="268190" y="518003"/>
                  </a:lnTo>
                  <a:lnTo>
                    <a:pt x="268576" y="516935"/>
                  </a:lnTo>
                  <a:lnTo>
                    <a:pt x="268107" y="515294"/>
                  </a:lnTo>
                  <a:lnTo>
                    <a:pt x="267842" y="513731"/>
                  </a:lnTo>
                  <a:lnTo>
                    <a:pt x="268620" y="512639"/>
                  </a:lnTo>
                  <a:lnTo>
                    <a:pt x="270717" y="511154"/>
                  </a:lnTo>
                  <a:lnTo>
                    <a:pt x="274352" y="507219"/>
                  </a:lnTo>
                  <a:close/>
                  <a:moveTo>
                    <a:pt x="285332" y="482610"/>
                  </a:moveTo>
                  <a:lnTo>
                    <a:pt x="285999" y="486112"/>
                  </a:lnTo>
                  <a:lnTo>
                    <a:pt x="287913" y="488414"/>
                  </a:lnTo>
                  <a:lnTo>
                    <a:pt x="288142" y="490258"/>
                  </a:lnTo>
                  <a:lnTo>
                    <a:pt x="287912" y="491990"/>
                  </a:lnTo>
                  <a:lnTo>
                    <a:pt x="287886" y="493369"/>
                  </a:lnTo>
                  <a:lnTo>
                    <a:pt x="288088" y="494639"/>
                  </a:lnTo>
                  <a:lnTo>
                    <a:pt x="288515" y="496108"/>
                  </a:lnTo>
                  <a:lnTo>
                    <a:pt x="288650" y="497749"/>
                  </a:lnTo>
                  <a:lnTo>
                    <a:pt x="289182" y="501130"/>
                  </a:lnTo>
                  <a:lnTo>
                    <a:pt x="289268" y="504379"/>
                  </a:lnTo>
                  <a:lnTo>
                    <a:pt x="287964" y="505678"/>
                  </a:lnTo>
                  <a:lnTo>
                    <a:pt x="285748" y="504718"/>
                  </a:lnTo>
                  <a:lnTo>
                    <a:pt x="284893" y="504482"/>
                  </a:lnTo>
                  <a:lnTo>
                    <a:pt x="283636" y="504807"/>
                  </a:lnTo>
                  <a:lnTo>
                    <a:pt x="282554" y="505554"/>
                  </a:lnTo>
                  <a:lnTo>
                    <a:pt x="281712" y="505869"/>
                  </a:lnTo>
                  <a:lnTo>
                    <a:pt x="281196" y="504811"/>
                  </a:lnTo>
                  <a:lnTo>
                    <a:pt x="281052" y="501903"/>
                  </a:lnTo>
                  <a:lnTo>
                    <a:pt x="282185" y="500750"/>
                  </a:lnTo>
                  <a:lnTo>
                    <a:pt x="283901" y="500031"/>
                  </a:lnTo>
                  <a:lnTo>
                    <a:pt x="285488" y="498356"/>
                  </a:lnTo>
                  <a:lnTo>
                    <a:pt x="283984" y="496435"/>
                  </a:lnTo>
                  <a:lnTo>
                    <a:pt x="279343" y="495105"/>
                  </a:lnTo>
                  <a:lnTo>
                    <a:pt x="277471" y="493369"/>
                  </a:lnTo>
                  <a:lnTo>
                    <a:pt x="277359" y="491720"/>
                  </a:lnTo>
                  <a:lnTo>
                    <a:pt x="278719" y="490944"/>
                  </a:lnTo>
                  <a:lnTo>
                    <a:pt x="283481" y="490738"/>
                  </a:lnTo>
                  <a:lnTo>
                    <a:pt x="283105" y="489973"/>
                  </a:lnTo>
                  <a:lnTo>
                    <a:pt x="281935" y="488917"/>
                  </a:lnTo>
                  <a:lnTo>
                    <a:pt x="281253" y="488007"/>
                  </a:lnTo>
                  <a:lnTo>
                    <a:pt x="282021" y="485574"/>
                  </a:lnTo>
                  <a:lnTo>
                    <a:pt x="283735" y="483355"/>
                  </a:lnTo>
                  <a:close/>
                  <a:moveTo>
                    <a:pt x="363261" y="428486"/>
                  </a:moveTo>
                  <a:lnTo>
                    <a:pt x="364711" y="429346"/>
                  </a:lnTo>
                  <a:lnTo>
                    <a:pt x="366627" y="429772"/>
                  </a:lnTo>
                  <a:lnTo>
                    <a:pt x="368184" y="430552"/>
                  </a:lnTo>
                  <a:lnTo>
                    <a:pt x="368595" y="432383"/>
                  </a:lnTo>
                  <a:lnTo>
                    <a:pt x="368422" y="434506"/>
                  </a:lnTo>
                  <a:lnTo>
                    <a:pt x="368680" y="436158"/>
                  </a:lnTo>
                  <a:lnTo>
                    <a:pt x="369485" y="437451"/>
                  </a:lnTo>
                  <a:lnTo>
                    <a:pt x="370877" y="438463"/>
                  </a:lnTo>
                  <a:lnTo>
                    <a:pt x="367998" y="440443"/>
                  </a:lnTo>
                  <a:lnTo>
                    <a:pt x="363802" y="439657"/>
                  </a:lnTo>
                  <a:lnTo>
                    <a:pt x="360777" y="439517"/>
                  </a:lnTo>
                  <a:lnTo>
                    <a:pt x="361437" y="443474"/>
                  </a:lnTo>
                  <a:lnTo>
                    <a:pt x="363224" y="446303"/>
                  </a:lnTo>
                  <a:lnTo>
                    <a:pt x="362662" y="446619"/>
                  </a:lnTo>
                  <a:lnTo>
                    <a:pt x="356682" y="447075"/>
                  </a:lnTo>
                  <a:lnTo>
                    <a:pt x="355172" y="447825"/>
                  </a:lnTo>
                  <a:lnTo>
                    <a:pt x="353851" y="449562"/>
                  </a:lnTo>
                  <a:lnTo>
                    <a:pt x="353215" y="449477"/>
                  </a:lnTo>
                  <a:lnTo>
                    <a:pt x="353645" y="446871"/>
                  </a:lnTo>
                  <a:lnTo>
                    <a:pt x="355079" y="445583"/>
                  </a:lnTo>
                  <a:lnTo>
                    <a:pt x="356225" y="443728"/>
                  </a:lnTo>
                  <a:lnTo>
                    <a:pt x="358113" y="439415"/>
                  </a:lnTo>
                  <a:lnTo>
                    <a:pt x="356047" y="438822"/>
                  </a:lnTo>
                  <a:lnTo>
                    <a:pt x="355425" y="436836"/>
                  </a:lnTo>
                  <a:lnTo>
                    <a:pt x="355919" y="434323"/>
                  </a:lnTo>
                  <a:lnTo>
                    <a:pt x="357330" y="432133"/>
                  </a:lnTo>
                  <a:lnTo>
                    <a:pt x="358958" y="431019"/>
                  </a:lnTo>
                  <a:lnTo>
                    <a:pt x="361811" y="430079"/>
                  </a:lnTo>
                  <a:close/>
                  <a:moveTo>
                    <a:pt x="384993" y="394482"/>
                  </a:moveTo>
                  <a:lnTo>
                    <a:pt x="386791" y="394904"/>
                  </a:lnTo>
                  <a:lnTo>
                    <a:pt x="389756" y="396491"/>
                  </a:lnTo>
                  <a:lnTo>
                    <a:pt x="391266" y="397838"/>
                  </a:lnTo>
                  <a:lnTo>
                    <a:pt x="391808" y="399117"/>
                  </a:lnTo>
                  <a:lnTo>
                    <a:pt x="392054" y="400759"/>
                  </a:lnTo>
                  <a:lnTo>
                    <a:pt x="392662" y="403190"/>
                  </a:lnTo>
                  <a:lnTo>
                    <a:pt x="392031" y="403433"/>
                  </a:lnTo>
                  <a:lnTo>
                    <a:pt x="391573" y="403434"/>
                  </a:lnTo>
                  <a:lnTo>
                    <a:pt x="390722" y="402927"/>
                  </a:lnTo>
                  <a:lnTo>
                    <a:pt x="389433" y="401736"/>
                  </a:lnTo>
                  <a:lnTo>
                    <a:pt x="388505" y="400405"/>
                  </a:lnTo>
                  <a:lnTo>
                    <a:pt x="387458" y="399269"/>
                  </a:lnTo>
                  <a:lnTo>
                    <a:pt x="384652" y="398180"/>
                  </a:lnTo>
                  <a:lnTo>
                    <a:pt x="384159" y="397363"/>
                  </a:lnTo>
                  <a:lnTo>
                    <a:pt x="383422" y="394830"/>
                  </a:lnTo>
                  <a:close/>
                  <a:moveTo>
                    <a:pt x="423024" y="164683"/>
                  </a:moveTo>
                  <a:lnTo>
                    <a:pt x="422320" y="165744"/>
                  </a:lnTo>
                  <a:lnTo>
                    <a:pt x="421060" y="167155"/>
                  </a:lnTo>
                  <a:lnTo>
                    <a:pt x="420468" y="167977"/>
                  </a:lnTo>
                  <a:lnTo>
                    <a:pt x="420038" y="169446"/>
                  </a:lnTo>
                  <a:lnTo>
                    <a:pt x="419883" y="170866"/>
                  </a:lnTo>
                  <a:lnTo>
                    <a:pt x="419456" y="171868"/>
                  </a:lnTo>
                  <a:lnTo>
                    <a:pt x="418108" y="172113"/>
                  </a:lnTo>
                  <a:lnTo>
                    <a:pt x="417487" y="173418"/>
                  </a:lnTo>
                  <a:lnTo>
                    <a:pt x="416663" y="175989"/>
                  </a:lnTo>
                  <a:lnTo>
                    <a:pt x="415304" y="177567"/>
                  </a:lnTo>
                  <a:lnTo>
                    <a:pt x="413049" y="175880"/>
                  </a:lnTo>
                  <a:lnTo>
                    <a:pt x="412691" y="173873"/>
                  </a:lnTo>
                  <a:lnTo>
                    <a:pt x="411177" y="173090"/>
                  </a:lnTo>
                  <a:lnTo>
                    <a:pt x="409563" y="172782"/>
                  </a:lnTo>
                  <a:lnTo>
                    <a:pt x="408887" y="172216"/>
                  </a:lnTo>
                  <a:lnTo>
                    <a:pt x="408772" y="171724"/>
                  </a:lnTo>
                  <a:lnTo>
                    <a:pt x="408142" y="169840"/>
                  </a:lnTo>
                  <a:lnTo>
                    <a:pt x="408043" y="169001"/>
                  </a:lnTo>
                  <a:lnTo>
                    <a:pt x="408051" y="168038"/>
                  </a:lnTo>
                  <a:lnTo>
                    <a:pt x="407988" y="167977"/>
                  </a:lnTo>
                  <a:lnTo>
                    <a:pt x="408192" y="168004"/>
                  </a:lnTo>
                  <a:lnTo>
                    <a:pt x="408985" y="167346"/>
                  </a:lnTo>
                  <a:lnTo>
                    <a:pt x="410858" y="166237"/>
                  </a:lnTo>
                  <a:lnTo>
                    <a:pt x="414886" y="165902"/>
                  </a:lnTo>
                  <a:lnTo>
                    <a:pt x="416477" y="165201"/>
                  </a:lnTo>
                  <a:close/>
                  <a:moveTo>
                    <a:pt x="76204" y="143649"/>
                  </a:moveTo>
                  <a:lnTo>
                    <a:pt x="76290" y="145836"/>
                  </a:lnTo>
                  <a:lnTo>
                    <a:pt x="77059" y="147765"/>
                  </a:lnTo>
                  <a:lnTo>
                    <a:pt x="78779" y="151043"/>
                  </a:lnTo>
                  <a:lnTo>
                    <a:pt x="78908" y="152014"/>
                  </a:lnTo>
                  <a:lnTo>
                    <a:pt x="79005" y="154296"/>
                  </a:lnTo>
                  <a:lnTo>
                    <a:pt x="79234" y="155097"/>
                  </a:lnTo>
                  <a:lnTo>
                    <a:pt x="79821" y="155305"/>
                  </a:lnTo>
                  <a:lnTo>
                    <a:pt x="80572" y="154886"/>
                  </a:lnTo>
                  <a:lnTo>
                    <a:pt x="81394" y="154287"/>
                  </a:lnTo>
                  <a:lnTo>
                    <a:pt x="82101" y="154032"/>
                  </a:lnTo>
                  <a:lnTo>
                    <a:pt x="85383" y="155061"/>
                  </a:lnTo>
                  <a:lnTo>
                    <a:pt x="91480" y="158717"/>
                  </a:lnTo>
                  <a:lnTo>
                    <a:pt x="94942" y="159767"/>
                  </a:lnTo>
                  <a:lnTo>
                    <a:pt x="98618" y="159421"/>
                  </a:lnTo>
                  <a:lnTo>
                    <a:pt x="100250" y="159621"/>
                  </a:lnTo>
                  <a:lnTo>
                    <a:pt x="101564" y="160926"/>
                  </a:lnTo>
                  <a:lnTo>
                    <a:pt x="102754" y="162712"/>
                  </a:lnTo>
                  <a:lnTo>
                    <a:pt x="103905" y="163653"/>
                  </a:lnTo>
                  <a:lnTo>
                    <a:pt x="106793" y="165406"/>
                  </a:lnTo>
                  <a:lnTo>
                    <a:pt x="108080" y="168487"/>
                  </a:lnTo>
                  <a:lnTo>
                    <a:pt x="108936" y="168955"/>
                  </a:lnTo>
                  <a:lnTo>
                    <a:pt x="109931" y="169344"/>
                  </a:lnTo>
                  <a:lnTo>
                    <a:pt x="112079" y="170758"/>
                  </a:lnTo>
                  <a:lnTo>
                    <a:pt x="113925" y="170531"/>
                  </a:lnTo>
                  <a:lnTo>
                    <a:pt x="114975" y="169294"/>
                  </a:lnTo>
                  <a:lnTo>
                    <a:pt x="113999" y="167118"/>
                  </a:lnTo>
                  <a:lnTo>
                    <a:pt x="122975" y="168853"/>
                  </a:lnTo>
                  <a:lnTo>
                    <a:pt x="125368" y="168317"/>
                  </a:lnTo>
                  <a:lnTo>
                    <a:pt x="126728" y="166367"/>
                  </a:lnTo>
                  <a:lnTo>
                    <a:pt x="127339" y="163504"/>
                  </a:lnTo>
                  <a:lnTo>
                    <a:pt x="127267" y="160622"/>
                  </a:lnTo>
                  <a:lnTo>
                    <a:pt x="126613" y="158657"/>
                  </a:lnTo>
                  <a:lnTo>
                    <a:pt x="128395" y="159363"/>
                  </a:lnTo>
                  <a:lnTo>
                    <a:pt x="130648" y="161792"/>
                  </a:lnTo>
                  <a:lnTo>
                    <a:pt x="131584" y="164250"/>
                  </a:lnTo>
                  <a:lnTo>
                    <a:pt x="128467" y="165414"/>
                  </a:lnTo>
                  <a:lnTo>
                    <a:pt x="127613" y="166292"/>
                  </a:lnTo>
                  <a:lnTo>
                    <a:pt x="127097" y="167616"/>
                  </a:lnTo>
                  <a:lnTo>
                    <a:pt x="127201" y="169238"/>
                  </a:lnTo>
                  <a:lnTo>
                    <a:pt x="127906" y="170366"/>
                  </a:lnTo>
                  <a:lnTo>
                    <a:pt x="131436" y="173385"/>
                  </a:lnTo>
                  <a:lnTo>
                    <a:pt x="132596" y="175088"/>
                  </a:lnTo>
                  <a:lnTo>
                    <a:pt x="133456" y="175885"/>
                  </a:lnTo>
                  <a:lnTo>
                    <a:pt x="134764" y="176320"/>
                  </a:lnTo>
                  <a:lnTo>
                    <a:pt x="137903" y="176825"/>
                  </a:lnTo>
                  <a:lnTo>
                    <a:pt x="139489" y="177406"/>
                  </a:lnTo>
                  <a:lnTo>
                    <a:pt x="142866" y="180055"/>
                  </a:lnTo>
                  <a:lnTo>
                    <a:pt x="145640" y="179965"/>
                  </a:lnTo>
                  <a:lnTo>
                    <a:pt x="151108" y="178082"/>
                  </a:lnTo>
                  <a:lnTo>
                    <a:pt x="151396" y="183190"/>
                  </a:lnTo>
                  <a:lnTo>
                    <a:pt x="154716" y="186712"/>
                  </a:lnTo>
                  <a:lnTo>
                    <a:pt x="159239" y="188902"/>
                  </a:lnTo>
                  <a:lnTo>
                    <a:pt x="167911" y="190877"/>
                  </a:lnTo>
                  <a:lnTo>
                    <a:pt x="169479" y="192167"/>
                  </a:lnTo>
                  <a:lnTo>
                    <a:pt x="169799" y="194795"/>
                  </a:lnTo>
                  <a:lnTo>
                    <a:pt x="170277" y="196955"/>
                  </a:lnTo>
                  <a:lnTo>
                    <a:pt x="171677" y="199470"/>
                  </a:lnTo>
                  <a:lnTo>
                    <a:pt x="174155" y="202779"/>
                  </a:lnTo>
                  <a:lnTo>
                    <a:pt x="175783" y="204246"/>
                  </a:lnTo>
                  <a:lnTo>
                    <a:pt x="177662" y="205277"/>
                  </a:lnTo>
                  <a:lnTo>
                    <a:pt x="179783" y="205935"/>
                  </a:lnTo>
                  <a:lnTo>
                    <a:pt x="184590" y="206695"/>
                  </a:lnTo>
                  <a:lnTo>
                    <a:pt x="185784" y="207219"/>
                  </a:lnTo>
                  <a:lnTo>
                    <a:pt x="186211" y="208141"/>
                  </a:lnTo>
                  <a:lnTo>
                    <a:pt x="186409" y="209555"/>
                  </a:lnTo>
                  <a:lnTo>
                    <a:pt x="187297" y="209970"/>
                  </a:lnTo>
                  <a:lnTo>
                    <a:pt x="189337" y="209874"/>
                  </a:lnTo>
                  <a:lnTo>
                    <a:pt x="191470" y="210958"/>
                  </a:lnTo>
                  <a:lnTo>
                    <a:pt x="194762" y="214260"/>
                  </a:lnTo>
                  <a:lnTo>
                    <a:pt x="197049" y="215436"/>
                  </a:lnTo>
                  <a:lnTo>
                    <a:pt x="198874" y="217003"/>
                  </a:lnTo>
                  <a:lnTo>
                    <a:pt x="199434" y="217636"/>
                  </a:lnTo>
                  <a:lnTo>
                    <a:pt x="200329" y="218339"/>
                  </a:lnTo>
                  <a:lnTo>
                    <a:pt x="204157" y="219587"/>
                  </a:lnTo>
                  <a:lnTo>
                    <a:pt x="212705" y="225059"/>
                  </a:lnTo>
                  <a:lnTo>
                    <a:pt x="225960" y="228217"/>
                  </a:lnTo>
                  <a:lnTo>
                    <a:pt x="232750" y="228788"/>
                  </a:lnTo>
                  <a:lnTo>
                    <a:pt x="239586" y="227639"/>
                  </a:lnTo>
                  <a:lnTo>
                    <a:pt x="245227" y="225919"/>
                  </a:lnTo>
                  <a:lnTo>
                    <a:pt x="245982" y="226674"/>
                  </a:lnTo>
                  <a:lnTo>
                    <a:pt x="245929" y="229263"/>
                  </a:lnTo>
                  <a:lnTo>
                    <a:pt x="246132" y="230627"/>
                  </a:lnTo>
                  <a:lnTo>
                    <a:pt x="246904" y="231816"/>
                  </a:lnTo>
                  <a:lnTo>
                    <a:pt x="248146" y="232406"/>
                  </a:lnTo>
                  <a:lnTo>
                    <a:pt x="249634" y="231971"/>
                  </a:lnTo>
                  <a:lnTo>
                    <a:pt x="248199" y="229943"/>
                  </a:lnTo>
                  <a:lnTo>
                    <a:pt x="249281" y="228267"/>
                  </a:lnTo>
                  <a:lnTo>
                    <a:pt x="253108" y="226094"/>
                  </a:lnTo>
                  <a:lnTo>
                    <a:pt x="254154" y="225121"/>
                  </a:lnTo>
                  <a:lnTo>
                    <a:pt x="255728" y="222818"/>
                  </a:lnTo>
                  <a:lnTo>
                    <a:pt x="256445" y="222080"/>
                  </a:lnTo>
                  <a:lnTo>
                    <a:pt x="257691" y="221605"/>
                  </a:lnTo>
                  <a:lnTo>
                    <a:pt x="259929" y="221799"/>
                  </a:lnTo>
                  <a:lnTo>
                    <a:pt x="261215" y="221657"/>
                  </a:lnTo>
                  <a:lnTo>
                    <a:pt x="262481" y="221101"/>
                  </a:lnTo>
                  <a:lnTo>
                    <a:pt x="264233" y="219854"/>
                  </a:lnTo>
                  <a:lnTo>
                    <a:pt x="265596" y="219627"/>
                  </a:lnTo>
                  <a:lnTo>
                    <a:pt x="266503" y="219841"/>
                  </a:lnTo>
                  <a:lnTo>
                    <a:pt x="267573" y="220413"/>
                  </a:lnTo>
                  <a:lnTo>
                    <a:pt x="268580" y="221136"/>
                  </a:lnTo>
                  <a:lnTo>
                    <a:pt x="269296" y="221823"/>
                  </a:lnTo>
                  <a:lnTo>
                    <a:pt x="270114" y="223569"/>
                  </a:lnTo>
                  <a:lnTo>
                    <a:pt x="270920" y="226369"/>
                  </a:lnTo>
                  <a:lnTo>
                    <a:pt x="270964" y="228908"/>
                  </a:lnTo>
                  <a:lnTo>
                    <a:pt x="269469" y="229825"/>
                  </a:lnTo>
                  <a:lnTo>
                    <a:pt x="270079" y="231988"/>
                  </a:lnTo>
                  <a:lnTo>
                    <a:pt x="271604" y="232722"/>
                  </a:lnTo>
                  <a:lnTo>
                    <a:pt x="273399" y="233086"/>
                  </a:lnTo>
                  <a:lnTo>
                    <a:pt x="274887" y="234111"/>
                  </a:lnTo>
                  <a:lnTo>
                    <a:pt x="276282" y="233118"/>
                  </a:lnTo>
                  <a:lnTo>
                    <a:pt x="277207" y="232703"/>
                  </a:lnTo>
                  <a:lnTo>
                    <a:pt x="278135" y="232709"/>
                  </a:lnTo>
                  <a:lnTo>
                    <a:pt x="279484" y="232895"/>
                  </a:lnTo>
                  <a:lnTo>
                    <a:pt x="280533" y="233381"/>
                  </a:lnTo>
                  <a:lnTo>
                    <a:pt x="281394" y="234151"/>
                  </a:lnTo>
                  <a:lnTo>
                    <a:pt x="282350" y="234615"/>
                  </a:lnTo>
                  <a:lnTo>
                    <a:pt x="283659" y="234205"/>
                  </a:lnTo>
                  <a:lnTo>
                    <a:pt x="282347" y="232799"/>
                  </a:lnTo>
                  <a:lnTo>
                    <a:pt x="281427" y="231230"/>
                  </a:lnTo>
                  <a:lnTo>
                    <a:pt x="280202" y="229877"/>
                  </a:lnTo>
                  <a:lnTo>
                    <a:pt x="275578" y="228451"/>
                  </a:lnTo>
                  <a:lnTo>
                    <a:pt x="273738" y="227131"/>
                  </a:lnTo>
                  <a:lnTo>
                    <a:pt x="272702" y="224926"/>
                  </a:lnTo>
                  <a:lnTo>
                    <a:pt x="272687" y="221757"/>
                  </a:lnTo>
                  <a:lnTo>
                    <a:pt x="275133" y="217427"/>
                  </a:lnTo>
                  <a:lnTo>
                    <a:pt x="279625" y="216208"/>
                  </a:lnTo>
                  <a:lnTo>
                    <a:pt x="284720" y="215801"/>
                  </a:lnTo>
                  <a:lnTo>
                    <a:pt x="288965" y="213942"/>
                  </a:lnTo>
                  <a:lnTo>
                    <a:pt x="289675" y="213311"/>
                  </a:lnTo>
                  <a:lnTo>
                    <a:pt x="290482" y="212796"/>
                  </a:lnTo>
                  <a:lnTo>
                    <a:pt x="291360" y="212396"/>
                  </a:lnTo>
                  <a:lnTo>
                    <a:pt x="292818" y="211973"/>
                  </a:lnTo>
                  <a:lnTo>
                    <a:pt x="293250" y="211708"/>
                  </a:lnTo>
                  <a:lnTo>
                    <a:pt x="293730" y="211503"/>
                  </a:lnTo>
                  <a:lnTo>
                    <a:pt x="294372" y="211497"/>
                  </a:lnTo>
                  <a:lnTo>
                    <a:pt x="294907" y="211848"/>
                  </a:lnTo>
                  <a:lnTo>
                    <a:pt x="295031" y="213004"/>
                  </a:lnTo>
                  <a:lnTo>
                    <a:pt x="295489" y="213430"/>
                  </a:lnTo>
                  <a:lnTo>
                    <a:pt x="308015" y="217137"/>
                  </a:lnTo>
                  <a:lnTo>
                    <a:pt x="312122" y="215491"/>
                  </a:lnTo>
                  <a:lnTo>
                    <a:pt x="320390" y="210211"/>
                  </a:lnTo>
                  <a:lnTo>
                    <a:pt x="321023" y="212340"/>
                  </a:lnTo>
                  <a:lnTo>
                    <a:pt x="325874" y="211002"/>
                  </a:lnTo>
                  <a:lnTo>
                    <a:pt x="326733" y="212420"/>
                  </a:lnTo>
                  <a:lnTo>
                    <a:pt x="326574" y="213996"/>
                  </a:lnTo>
                  <a:lnTo>
                    <a:pt x="326788" y="214964"/>
                  </a:lnTo>
                  <a:lnTo>
                    <a:pt x="327430" y="215489"/>
                  </a:lnTo>
                  <a:lnTo>
                    <a:pt x="330016" y="216257"/>
                  </a:lnTo>
                  <a:lnTo>
                    <a:pt x="330364" y="217136"/>
                  </a:lnTo>
                  <a:lnTo>
                    <a:pt x="330443" y="218299"/>
                  </a:lnTo>
                  <a:lnTo>
                    <a:pt x="331030" y="219598"/>
                  </a:lnTo>
                  <a:lnTo>
                    <a:pt x="334457" y="220686"/>
                  </a:lnTo>
                  <a:lnTo>
                    <a:pt x="338744" y="218321"/>
                  </a:lnTo>
                  <a:lnTo>
                    <a:pt x="342865" y="214434"/>
                  </a:lnTo>
                  <a:lnTo>
                    <a:pt x="350351" y="204959"/>
                  </a:lnTo>
                  <a:lnTo>
                    <a:pt x="351148" y="203029"/>
                  </a:lnTo>
                  <a:lnTo>
                    <a:pt x="352397" y="201972"/>
                  </a:lnTo>
                  <a:lnTo>
                    <a:pt x="357905" y="200296"/>
                  </a:lnTo>
                  <a:lnTo>
                    <a:pt x="359742" y="200182"/>
                  </a:lnTo>
                  <a:lnTo>
                    <a:pt x="360981" y="201621"/>
                  </a:lnTo>
                  <a:lnTo>
                    <a:pt x="362213" y="204149"/>
                  </a:lnTo>
                  <a:lnTo>
                    <a:pt x="363585" y="206071"/>
                  </a:lnTo>
                  <a:lnTo>
                    <a:pt x="367337" y="205157"/>
                  </a:lnTo>
                  <a:lnTo>
                    <a:pt x="369277" y="206879"/>
                  </a:lnTo>
                  <a:lnTo>
                    <a:pt x="371138" y="209267"/>
                  </a:lnTo>
                  <a:lnTo>
                    <a:pt x="373005" y="210683"/>
                  </a:lnTo>
                  <a:lnTo>
                    <a:pt x="375966" y="210454"/>
                  </a:lnTo>
                  <a:lnTo>
                    <a:pt x="379780" y="209003"/>
                  </a:lnTo>
                  <a:lnTo>
                    <a:pt x="383149" y="206700"/>
                  </a:lnTo>
                  <a:lnTo>
                    <a:pt x="384872" y="203845"/>
                  </a:lnTo>
                  <a:lnTo>
                    <a:pt x="385345" y="202785"/>
                  </a:lnTo>
                  <a:lnTo>
                    <a:pt x="387219" y="199790"/>
                  </a:lnTo>
                  <a:lnTo>
                    <a:pt x="388406" y="195648"/>
                  </a:lnTo>
                  <a:lnTo>
                    <a:pt x="389273" y="194290"/>
                  </a:lnTo>
                  <a:lnTo>
                    <a:pt x="390487" y="193485"/>
                  </a:lnTo>
                  <a:lnTo>
                    <a:pt x="392084" y="192752"/>
                  </a:lnTo>
                  <a:lnTo>
                    <a:pt x="392643" y="193450"/>
                  </a:lnTo>
                  <a:lnTo>
                    <a:pt x="393192" y="193691"/>
                  </a:lnTo>
                  <a:lnTo>
                    <a:pt x="395433" y="194133"/>
                  </a:lnTo>
                  <a:lnTo>
                    <a:pt x="396248" y="194632"/>
                  </a:lnTo>
                  <a:lnTo>
                    <a:pt x="396784" y="195412"/>
                  </a:lnTo>
                  <a:lnTo>
                    <a:pt x="397084" y="197727"/>
                  </a:lnTo>
                  <a:lnTo>
                    <a:pt x="397972" y="197855"/>
                  </a:lnTo>
                  <a:lnTo>
                    <a:pt x="399781" y="197320"/>
                  </a:lnTo>
                  <a:lnTo>
                    <a:pt x="400821" y="197966"/>
                  </a:lnTo>
                  <a:lnTo>
                    <a:pt x="401902" y="199315"/>
                  </a:lnTo>
                  <a:lnTo>
                    <a:pt x="403428" y="202153"/>
                  </a:lnTo>
                  <a:lnTo>
                    <a:pt x="404521" y="205878"/>
                  </a:lnTo>
                  <a:lnTo>
                    <a:pt x="405544" y="207326"/>
                  </a:lnTo>
                  <a:lnTo>
                    <a:pt x="407563" y="208124"/>
                  </a:lnTo>
                  <a:lnTo>
                    <a:pt x="410840" y="208305"/>
                  </a:lnTo>
                  <a:lnTo>
                    <a:pt x="411762" y="208914"/>
                  </a:lnTo>
                  <a:lnTo>
                    <a:pt x="417613" y="220404"/>
                  </a:lnTo>
                  <a:lnTo>
                    <a:pt x="419447" y="225671"/>
                  </a:lnTo>
                  <a:lnTo>
                    <a:pt x="420079" y="228499"/>
                  </a:lnTo>
                  <a:lnTo>
                    <a:pt x="420223" y="231061"/>
                  </a:lnTo>
                  <a:lnTo>
                    <a:pt x="419282" y="232057"/>
                  </a:lnTo>
                  <a:lnTo>
                    <a:pt x="417786" y="232375"/>
                  </a:lnTo>
                  <a:lnTo>
                    <a:pt x="416022" y="233399"/>
                  </a:lnTo>
                  <a:lnTo>
                    <a:pt x="414477" y="234663"/>
                  </a:lnTo>
                  <a:lnTo>
                    <a:pt x="413635" y="235748"/>
                  </a:lnTo>
                  <a:lnTo>
                    <a:pt x="414708" y="236251"/>
                  </a:lnTo>
                  <a:lnTo>
                    <a:pt x="415632" y="236884"/>
                  </a:lnTo>
                  <a:lnTo>
                    <a:pt x="416264" y="237731"/>
                  </a:lnTo>
                  <a:lnTo>
                    <a:pt x="416498" y="238801"/>
                  </a:lnTo>
                  <a:lnTo>
                    <a:pt x="414124" y="243778"/>
                  </a:lnTo>
                  <a:lnTo>
                    <a:pt x="413837" y="244650"/>
                  </a:lnTo>
                  <a:lnTo>
                    <a:pt x="412214" y="245957"/>
                  </a:lnTo>
                  <a:lnTo>
                    <a:pt x="411096" y="249281"/>
                  </a:lnTo>
                  <a:lnTo>
                    <a:pt x="410474" y="253094"/>
                  </a:lnTo>
                  <a:lnTo>
                    <a:pt x="410367" y="255812"/>
                  </a:lnTo>
                  <a:lnTo>
                    <a:pt x="410597" y="257537"/>
                  </a:lnTo>
                  <a:lnTo>
                    <a:pt x="410897" y="258404"/>
                  </a:lnTo>
                  <a:lnTo>
                    <a:pt x="413498" y="263094"/>
                  </a:lnTo>
                  <a:lnTo>
                    <a:pt x="413732" y="264842"/>
                  </a:lnTo>
                  <a:lnTo>
                    <a:pt x="412969" y="266422"/>
                  </a:lnTo>
                  <a:lnTo>
                    <a:pt x="408139" y="269268"/>
                  </a:lnTo>
                  <a:lnTo>
                    <a:pt x="406059" y="271286"/>
                  </a:lnTo>
                  <a:lnTo>
                    <a:pt x="405996" y="273967"/>
                  </a:lnTo>
                  <a:lnTo>
                    <a:pt x="414364" y="268008"/>
                  </a:lnTo>
                  <a:lnTo>
                    <a:pt x="416388" y="268186"/>
                  </a:lnTo>
                  <a:lnTo>
                    <a:pt x="413519" y="271845"/>
                  </a:lnTo>
                  <a:lnTo>
                    <a:pt x="405896" y="287453"/>
                  </a:lnTo>
                  <a:lnTo>
                    <a:pt x="405620" y="289480"/>
                  </a:lnTo>
                  <a:lnTo>
                    <a:pt x="405639" y="291642"/>
                  </a:lnTo>
                  <a:lnTo>
                    <a:pt x="405328" y="294755"/>
                  </a:lnTo>
                  <a:lnTo>
                    <a:pt x="404879" y="296367"/>
                  </a:lnTo>
                  <a:lnTo>
                    <a:pt x="404425" y="297386"/>
                  </a:lnTo>
                  <a:lnTo>
                    <a:pt x="404273" y="298413"/>
                  </a:lnTo>
                  <a:lnTo>
                    <a:pt x="406016" y="303698"/>
                  </a:lnTo>
                  <a:lnTo>
                    <a:pt x="406235" y="305168"/>
                  </a:lnTo>
                  <a:lnTo>
                    <a:pt x="406027" y="307786"/>
                  </a:lnTo>
                  <a:lnTo>
                    <a:pt x="405165" y="310697"/>
                  </a:lnTo>
                  <a:lnTo>
                    <a:pt x="403825" y="313470"/>
                  </a:lnTo>
                  <a:lnTo>
                    <a:pt x="402188" y="315726"/>
                  </a:lnTo>
                  <a:lnTo>
                    <a:pt x="401535" y="317956"/>
                  </a:lnTo>
                  <a:lnTo>
                    <a:pt x="402184" y="326014"/>
                  </a:lnTo>
                  <a:lnTo>
                    <a:pt x="400806" y="327427"/>
                  </a:lnTo>
                  <a:lnTo>
                    <a:pt x="398515" y="329330"/>
                  </a:lnTo>
                  <a:lnTo>
                    <a:pt x="396805" y="331756"/>
                  </a:lnTo>
                  <a:lnTo>
                    <a:pt x="397059" y="334690"/>
                  </a:lnTo>
                  <a:lnTo>
                    <a:pt x="397375" y="335748"/>
                  </a:lnTo>
                  <a:lnTo>
                    <a:pt x="397842" y="339029"/>
                  </a:lnTo>
                  <a:lnTo>
                    <a:pt x="397850" y="340130"/>
                  </a:lnTo>
                  <a:lnTo>
                    <a:pt x="397971" y="341269"/>
                  </a:lnTo>
                  <a:lnTo>
                    <a:pt x="399748" y="344419"/>
                  </a:lnTo>
                  <a:lnTo>
                    <a:pt x="399898" y="345328"/>
                  </a:lnTo>
                  <a:lnTo>
                    <a:pt x="399849" y="346010"/>
                  </a:lnTo>
                  <a:lnTo>
                    <a:pt x="399973" y="346598"/>
                  </a:lnTo>
                  <a:lnTo>
                    <a:pt x="400660" y="347284"/>
                  </a:lnTo>
                  <a:lnTo>
                    <a:pt x="398687" y="351292"/>
                  </a:lnTo>
                  <a:lnTo>
                    <a:pt x="396316" y="357850"/>
                  </a:lnTo>
                  <a:lnTo>
                    <a:pt x="395189" y="364068"/>
                  </a:lnTo>
                  <a:lnTo>
                    <a:pt x="400047" y="372494"/>
                  </a:lnTo>
                  <a:lnTo>
                    <a:pt x="399948" y="373179"/>
                  </a:lnTo>
                  <a:lnTo>
                    <a:pt x="399162" y="373538"/>
                  </a:lnTo>
                  <a:lnTo>
                    <a:pt x="398058" y="374467"/>
                  </a:lnTo>
                  <a:lnTo>
                    <a:pt x="394841" y="377840"/>
                  </a:lnTo>
                  <a:lnTo>
                    <a:pt x="394234" y="379493"/>
                  </a:lnTo>
                  <a:lnTo>
                    <a:pt x="398176" y="381890"/>
                  </a:lnTo>
                  <a:lnTo>
                    <a:pt x="398093" y="384461"/>
                  </a:lnTo>
                  <a:lnTo>
                    <a:pt x="396360" y="388966"/>
                  </a:lnTo>
                  <a:lnTo>
                    <a:pt x="395835" y="389656"/>
                  </a:lnTo>
                  <a:lnTo>
                    <a:pt x="393707" y="391440"/>
                  </a:lnTo>
                  <a:lnTo>
                    <a:pt x="393205" y="392039"/>
                  </a:lnTo>
                  <a:lnTo>
                    <a:pt x="392501" y="393277"/>
                  </a:lnTo>
                  <a:lnTo>
                    <a:pt x="391589" y="392507"/>
                  </a:lnTo>
                  <a:lnTo>
                    <a:pt x="390878" y="391100"/>
                  </a:lnTo>
                  <a:lnTo>
                    <a:pt x="390758" y="390491"/>
                  </a:lnTo>
                  <a:lnTo>
                    <a:pt x="387676" y="389016"/>
                  </a:lnTo>
                  <a:lnTo>
                    <a:pt x="387170" y="388165"/>
                  </a:lnTo>
                  <a:lnTo>
                    <a:pt x="387592" y="387100"/>
                  </a:lnTo>
                  <a:lnTo>
                    <a:pt x="389747" y="386101"/>
                  </a:lnTo>
                  <a:lnTo>
                    <a:pt x="390332" y="385429"/>
                  </a:lnTo>
                  <a:lnTo>
                    <a:pt x="390752" y="384756"/>
                  </a:lnTo>
                  <a:lnTo>
                    <a:pt x="391579" y="383915"/>
                  </a:lnTo>
                  <a:lnTo>
                    <a:pt x="392450" y="382806"/>
                  </a:lnTo>
                  <a:lnTo>
                    <a:pt x="392999" y="381357"/>
                  </a:lnTo>
                  <a:lnTo>
                    <a:pt x="392775" y="380427"/>
                  </a:lnTo>
                  <a:lnTo>
                    <a:pt x="392090" y="379139"/>
                  </a:lnTo>
                  <a:lnTo>
                    <a:pt x="391210" y="377878"/>
                  </a:lnTo>
                  <a:lnTo>
                    <a:pt x="390406" y="377059"/>
                  </a:lnTo>
                  <a:lnTo>
                    <a:pt x="393342" y="375933"/>
                  </a:lnTo>
                  <a:lnTo>
                    <a:pt x="394801" y="374956"/>
                  </a:lnTo>
                  <a:lnTo>
                    <a:pt x="395704" y="373090"/>
                  </a:lnTo>
                  <a:lnTo>
                    <a:pt x="393104" y="372759"/>
                  </a:lnTo>
                  <a:lnTo>
                    <a:pt x="391530" y="371720"/>
                  </a:lnTo>
                  <a:lnTo>
                    <a:pt x="389214" y="367853"/>
                  </a:lnTo>
                  <a:lnTo>
                    <a:pt x="387753" y="366281"/>
                  </a:lnTo>
                  <a:lnTo>
                    <a:pt x="381994" y="363413"/>
                  </a:lnTo>
                  <a:lnTo>
                    <a:pt x="384962" y="361484"/>
                  </a:lnTo>
                  <a:lnTo>
                    <a:pt x="386641" y="360800"/>
                  </a:lnTo>
                  <a:lnTo>
                    <a:pt x="388099" y="360593"/>
                  </a:lnTo>
                  <a:lnTo>
                    <a:pt x="389348" y="359788"/>
                  </a:lnTo>
                  <a:lnTo>
                    <a:pt x="390619" y="357843"/>
                  </a:lnTo>
                  <a:lnTo>
                    <a:pt x="391036" y="355751"/>
                  </a:lnTo>
                  <a:lnTo>
                    <a:pt x="388354" y="353581"/>
                  </a:lnTo>
                  <a:lnTo>
                    <a:pt x="388074" y="351682"/>
                  </a:lnTo>
                  <a:lnTo>
                    <a:pt x="388116" y="349836"/>
                  </a:lnTo>
                  <a:lnTo>
                    <a:pt x="387673" y="348919"/>
                  </a:lnTo>
                  <a:lnTo>
                    <a:pt x="386100" y="349428"/>
                  </a:lnTo>
                  <a:lnTo>
                    <a:pt x="386024" y="351004"/>
                  </a:lnTo>
                  <a:lnTo>
                    <a:pt x="386904" y="353736"/>
                  </a:lnTo>
                  <a:lnTo>
                    <a:pt x="386187" y="356401"/>
                  </a:lnTo>
                  <a:lnTo>
                    <a:pt x="385476" y="356348"/>
                  </a:lnTo>
                  <a:lnTo>
                    <a:pt x="384614" y="355238"/>
                  </a:lnTo>
                  <a:lnTo>
                    <a:pt x="383435" y="354657"/>
                  </a:lnTo>
                  <a:lnTo>
                    <a:pt x="381777" y="355598"/>
                  </a:lnTo>
                  <a:lnTo>
                    <a:pt x="381475" y="357292"/>
                  </a:lnTo>
                  <a:lnTo>
                    <a:pt x="381687" y="359415"/>
                  </a:lnTo>
                  <a:lnTo>
                    <a:pt x="381575" y="361590"/>
                  </a:lnTo>
                  <a:lnTo>
                    <a:pt x="380990" y="361829"/>
                  </a:lnTo>
                  <a:lnTo>
                    <a:pt x="379906" y="362075"/>
                  </a:lnTo>
                  <a:lnTo>
                    <a:pt x="379001" y="362526"/>
                  </a:lnTo>
                  <a:lnTo>
                    <a:pt x="378981" y="363369"/>
                  </a:lnTo>
                  <a:lnTo>
                    <a:pt x="379734" y="364707"/>
                  </a:lnTo>
                  <a:lnTo>
                    <a:pt x="380181" y="365307"/>
                  </a:lnTo>
                  <a:lnTo>
                    <a:pt x="380861" y="365927"/>
                  </a:lnTo>
                  <a:lnTo>
                    <a:pt x="382006" y="366609"/>
                  </a:lnTo>
                  <a:lnTo>
                    <a:pt x="386468" y="368456"/>
                  </a:lnTo>
                  <a:lnTo>
                    <a:pt x="377229" y="366964"/>
                  </a:lnTo>
                  <a:lnTo>
                    <a:pt x="374531" y="367746"/>
                  </a:lnTo>
                  <a:lnTo>
                    <a:pt x="373219" y="369580"/>
                  </a:lnTo>
                  <a:lnTo>
                    <a:pt x="372397" y="372474"/>
                  </a:lnTo>
                  <a:lnTo>
                    <a:pt x="371501" y="378468"/>
                  </a:lnTo>
                  <a:lnTo>
                    <a:pt x="370750" y="379869"/>
                  </a:lnTo>
                  <a:lnTo>
                    <a:pt x="366826" y="382772"/>
                  </a:lnTo>
                  <a:lnTo>
                    <a:pt x="366191" y="384147"/>
                  </a:lnTo>
                  <a:lnTo>
                    <a:pt x="365932" y="385582"/>
                  </a:lnTo>
                  <a:lnTo>
                    <a:pt x="365388" y="386641"/>
                  </a:lnTo>
                  <a:lnTo>
                    <a:pt x="363828" y="386878"/>
                  </a:lnTo>
                  <a:lnTo>
                    <a:pt x="364005" y="387673"/>
                  </a:lnTo>
                  <a:lnTo>
                    <a:pt x="363167" y="389327"/>
                  </a:lnTo>
                  <a:lnTo>
                    <a:pt x="359582" y="394190"/>
                  </a:lnTo>
                  <a:lnTo>
                    <a:pt x="357300" y="396583"/>
                  </a:lnTo>
                  <a:lnTo>
                    <a:pt x="358521" y="396195"/>
                  </a:lnTo>
                  <a:lnTo>
                    <a:pt x="360603" y="394103"/>
                  </a:lnTo>
                  <a:lnTo>
                    <a:pt x="361739" y="393620"/>
                  </a:lnTo>
                  <a:lnTo>
                    <a:pt x="363308" y="394526"/>
                  </a:lnTo>
                  <a:lnTo>
                    <a:pt x="363807" y="396475"/>
                  </a:lnTo>
                  <a:lnTo>
                    <a:pt x="363449" y="398372"/>
                  </a:lnTo>
                  <a:lnTo>
                    <a:pt x="360651" y="400548"/>
                  </a:lnTo>
                  <a:lnTo>
                    <a:pt x="359859" y="404185"/>
                  </a:lnTo>
                  <a:lnTo>
                    <a:pt x="359655" y="410363"/>
                  </a:lnTo>
                  <a:lnTo>
                    <a:pt x="358649" y="416201"/>
                  </a:lnTo>
                  <a:lnTo>
                    <a:pt x="357657" y="419272"/>
                  </a:lnTo>
                  <a:lnTo>
                    <a:pt x="356384" y="420477"/>
                  </a:lnTo>
                  <a:lnTo>
                    <a:pt x="354980" y="420850"/>
                  </a:lnTo>
                  <a:lnTo>
                    <a:pt x="353132" y="423109"/>
                  </a:lnTo>
                  <a:lnTo>
                    <a:pt x="351872" y="423513"/>
                  </a:lnTo>
                  <a:lnTo>
                    <a:pt x="350991" y="422762"/>
                  </a:lnTo>
                  <a:lnTo>
                    <a:pt x="350049" y="419679"/>
                  </a:lnTo>
                  <a:lnTo>
                    <a:pt x="349020" y="418539"/>
                  </a:lnTo>
                  <a:lnTo>
                    <a:pt x="348807" y="420127"/>
                  </a:lnTo>
                  <a:lnTo>
                    <a:pt x="348154" y="421098"/>
                  </a:lnTo>
                  <a:lnTo>
                    <a:pt x="347178" y="421592"/>
                  </a:lnTo>
                  <a:lnTo>
                    <a:pt x="345928" y="421744"/>
                  </a:lnTo>
                  <a:lnTo>
                    <a:pt x="349524" y="428169"/>
                  </a:lnTo>
                  <a:lnTo>
                    <a:pt x="349732" y="430733"/>
                  </a:lnTo>
                  <a:lnTo>
                    <a:pt x="349274" y="432954"/>
                  </a:lnTo>
                  <a:lnTo>
                    <a:pt x="349230" y="433794"/>
                  </a:lnTo>
                  <a:lnTo>
                    <a:pt x="349381" y="434595"/>
                  </a:lnTo>
                  <a:lnTo>
                    <a:pt x="349708" y="435273"/>
                  </a:lnTo>
                  <a:lnTo>
                    <a:pt x="350033" y="435781"/>
                  </a:lnTo>
                  <a:lnTo>
                    <a:pt x="350163" y="436137"/>
                  </a:lnTo>
                  <a:lnTo>
                    <a:pt x="349623" y="439615"/>
                  </a:lnTo>
                  <a:lnTo>
                    <a:pt x="349166" y="441203"/>
                  </a:lnTo>
                  <a:lnTo>
                    <a:pt x="348389" y="442547"/>
                  </a:lnTo>
                  <a:lnTo>
                    <a:pt x="348368" y="444774"/>
                  </a:lnTo>
                  <a:lnTo>
                    <a:pt x="346802" y="446584"/>
                  </a:lnTo>
                  <a:lnTo>
                    <a:pt x="344726" y="447778"/>
                  </a:lnTo>
                  <a:lnTo>
                    <a:pt x="343224" y="448150"/>
                  </a:lnTo>
                  <a:lnTo>
                    <a:pt x="341511" y="449148"/>
                  </a:lnTo>
                  <a:lnTo>
                    <a:pt x="340296" y="451745"/>
                  </a:lnTo>
                  <a:lnTo>
                    <a:pt x="339793" y="454668"/>
                  </a:lnTo>
                  <a:lnTo>
                    <a:pt x="340225" y="456616"/>
                  </a:lnTo>
                  <a:lnTo>
                    <a:pt x="339569" y="457660"/>
                  </a:lnTo>
                  <a:lnTo>
                    <a:pt x="339160" y="457965"/>
                  </a:lnTo>
                  <a:lnTo>
                    <a:pt x="338747" y="457763"/>
                  </a:lnTo>
                  <a:lnTo>
                    <a:pt x="338092" y="457222"/>
                  </a:lnTo>
                  <a:lnTo>
                    <a:pt x="335971" y="460248"/>
                  </a:lnTo>
                  <a:lnTo>
                    <a:pt x="335107" y="461993"/>
                  </a:lnTo>
                  <a:lnTo>
                    <a:pt x="335044" y="463906"/>
                  </a:lnTo>
                  <a:lnTo>
                    <a:pt x="335944" y="464998"/>
                  </a:lnTo>
                  <a:lnTo>
                    <a:pt x="337671" y="465796"/>
                  </a:lnTo>
                  <a:lnTo>
                    <a:pt x="339666" y="466112"/>
                  </a:lnTo>
                  <a:lnTo>
                    <a:pt x="341289" y="465704"/>
                  </a:lnTo>
                  <a:lnTo>
                    <a:pt x="341445" y="464753"/>
                  </a:lnTo>
                  <a:lnTo>
                    <a:pt x="338473" y="463155"/>
                  </a:lnTo>
                  <a:lnTo>
                    <a:pt x="339999" y="460569"/>
                  </a:lnTo>
                  <a:lnTo>
                    <a:pt x="342848" y="459404"/>
                  </a:lnTo>
                  <a:lnTo>
                    <a:pt x="343928" y="462061"/>
                  </a:lnTo>
                  <a:lnTo>
                    <a:pt x="343881" y="463956"/>
                  </a:lnTo>
                  <a:lnTo>
                    <a:pt x="344512" y="464294"/>
                  </a:lnTo>
                  <a:lnTo>
                    <a:pt x="345522" y="463910"/>
                  </a:lnTo>
                  <a:lnTo>
                    <a:pt x="346616" y="463675"/>
                  </a:lnTo>
                  <a:lnTo>
                    <a:pt x="347354" y="463890"/>
                  </a:lnTo>
                  <a:lnTo>
                    <a:pt x="347798" y="464329"/>
                  </a:lnTo>
                  <a:lnTo>
                    <a:pt x="347941" y="465025"/>
                  </a:lnTo>
                  <a:lnTo>
                    <a:pt x="347842" y="466089"/>
                  </a:lnTo>
                  <a:lnTo>
                    <a:pt x="347922" y="467209"/>
                  </a:lnTo>
                  <a:lnTo>
                    <a:pt x="348968" y="468310"/>
                  </a:lnTo>
                  <a:lnTo>
                    <a:pt x="349261" y="469416"/>
                  </a:lnTo>
                  <a:lnTo>
                    <a:pt x="348975" y="470012"/>
                  </a:lnTo>
                  <a:lnTo>
                    <a:pt x="348335" y="470719"/>
                  </a:lnTo>
                  <a:lnTo>
                    <a:pt x="347694" y="471616"/>
                  </a:lnTo>
                  <a:lnTo>
                    <a:pt x="347402" y="472718"/>
                  </a:lnTo>
                  <a:lnTo>
                    <a:pt x="347669" y="473039"/>
                  </a:lnTo>
                  <a:lnTo>
                    <a:pt x="348246" y="473518"/>
                  </a:lnTo>
                  <a:lnTo>
                    <a:pt x="348805" y="474099"/>
                  </a:lnTo>
                  <a:lnTo>
                    <a:pt x="349027" y="474784"/>
                  </a:lnTo>
                  <a:lnTo>
                    <a:pt x="348450" y="477232"/>
                  </a:lnTo>
                  <a:lnTo>
                    <a:pt x="347435" y="478078"/>
                  </a:lnTo>
                  <a:lnTo>
                    <a:pt x="346135" y="478349"/>
                  </a:lnTo>
                  <a:lnTo>
                    <a:pt x="344716" y="479047"/>
                  </a:lnTo>
                  <a:lnTo>
                    <a:pt x="343291" y="481815"/>
                  </a:lnTo>
                  <a:lnTo>
                    <a:pt x="342365" y="488157"/>
                  </a:lnTo>
                  <a:lnTo>
                    <a:pt x="340638" y="489553"/>
                  </a:lnTo>
                  <a:lnTo>
                    <a:pt x="342318" y="493051"/>
                  </a:lnTo>
                  <a:lnTo>
                    <a:pt x="342529" y="494220"/>
                  </a:lnTo>
                  <a:lnTo>
                    <a:pt x="342379" y="495689"/>
                  </a:lnTo>
                  <a:lnTo>
                    <a:pt x="342043" y="496543"/>
                  </a:lnTo>
                  <a:lnTo>
                    <a:pt x="340531" y="498475"/>
                  </a:lnTo>
                  <a:lnTo>
                    <a:pt x="342606" y="498920"/>
                  </a:lnTo>
                  <a:lnTo>
                    <a:pt x="343736" y="499705"/>
                  </a:lnTo>
                  <a:lnTo>
                    <a:pt x="343885" y="501056"/>
                  </a:lnTo>
                  <a:lnTo>
                    <a:pt x="343054" y="503247"/>
                  </a:lnTo>
                  <a:lnTo>
                    <a:pt x="342457" y="503886"/>
                  </a:lnTo>
                  <a:lnTo>
                    <a:pt x="341710" y="504314"/>
                  </a:lnTo>
                  <a:lnTo>
                    <a:pt x="340987" y="505009"/>
                  </a:lnTo>
                  <a:lnTo>
                    <a:pt x="340501" y="506434"/>
                  </a:lnTo>
                  <a:lnTo>
                    <a:pt x="341355" y="507657"/>
                  </a:lnTo>
                  <a:lnTo>
                    <a:pt x="341862" y="508813"/>
                  </a:lnTo>
                  <a:lnTo>
                    <a:pt x="341901" y="510170"/>
                  </a:lnTo>
                  <a:lnTo>
                    <a:pt x="340031" y="509635"/>
                  </a:lnTo>
                  <a:lnTo>
                    <a:pt x="338844" y="508727"/>
                  </a:lnTo>
                  <a:lnTo>
                    <a:pt x="334170" y="502634"/>
                  </a:lnTo>
                  <a:lnTo>
                    <a:pt x="333499" y="501088"/>
                  </a:lnTo>
                  <a:lnTo>
                    <a:pt x="333347" y="498998"/>
                  </a:lnTo>
                  <a:lnTo>
                    <a:pt x="333504" y="497055"/>
                  </a:lnTo>
                  <a:lnTo>
                    <a:pt x="333159" y="496174"/>
                  </a:lnTo>
                  <a:lnTo>
                    <a:pt x="331513" y="497277"/>
                  </a:lnTo>
                  <a:lnTo>
                    <a:pt x="330204" y="498983"/>
                  </a:lnTo>
                  <a:lnTo>
                    <a:pt x="329586" y="500992"/>
                  </a:lnTo>
                  <a:lnTo>
                    <a:pt x="329595" y="503063"/>
                  </a:lnTo>
                  <a:lnTo>
                    <a:pt x="330228" y="505068"/>
                  </a:lnTo>
                  <a:lnTo>
                    <a:pt x="327451" y="504553"/>
                  </a:lnTo>
                  <a:lnTo>
                    <a:pt x="325686" y="505924"/>
                  </a:lnTo>
                  <a:lnTo>
                    <a:pt x="324237" y="507929"/>
                  </a:lnTo>
                  <a:lnTo>
                    <a:pt x="322357" y="509349"/>
                  </a:lnTo>
                  <a:lnTo>
                    <a:pt x="321006" y="505645"/>
                  </a:lnTo>
                  <a:lnTo>
                    <a:pt x="315414" y="497892"/>
                  </a:lnTo>
                  <a:lnTo>
                    <a:pt x="315570" y="494207"/>
                  </a:lnTo>
                  <a:lnTo>
                    <a:pt x="316867" y="493839"/>
                  </a:lnTo>
                  <a:lnTo>
                    <a:pt x="319490" y="492652"/>
                  </a:lnTo>
                  <a:lnTo>
                    <a:pt x="321060" y="491232"/>
                  </a:lnTo>
                  <a:lnTo>
                    <a:pt x="313747" y="487172"/>
                  </a:lnTo>
                  <a:lnTo>
                    <a:pt x="312359" y="485830"/>
                  </a:lnTo>
                  <a:lnTo>
                    <a:pt x="311697" y="484245"/>
                  </a:lnTo>
                  <a:lnTo>
                    <a:pt x="311048" y="481754"/>
                  </a:lnTo>
                  <a:lnTo>
                    <a:pt x="310832" y="479182"/>
                  </a:lnTo>
                  <a:lnTo>
                    <a:pt x="311482" y="477335"/>
                  </a:lnTo>
                  <a:lnTo>
                    <a:pt x="312498" y="476549"/>
                  </a:lnTo>
                  <a:lnTo>
                    <a:pt x="315786" y="475457"/>
                  </a:lnTo>
                  <a:lnTo>
                    <a:pt x="317070" y="475234"/>
                  </a:lnTo>
                  <a:lnTo>
                    <a:pt x="317445" y="475040"/>
                  </a:lnTo>
                  <a:lnTo>
                    <a:pt x="317927" y="474089"/>
                  </a:lnTo>
                  <a:lnTo>
                    <a:pt x="317918" y="473465"/>
                  </a:lnTo>
                  <a:lnTo>
                    <a:pt x="317778" y="472982"/>
                  </a:lnTo>
                  <a:lnTo>
                    <a:pt x="317877" y="472372"/>
                  </a:lnTo>
                  <a:lnTo>
                    <a:pt x="317885" y="471360"/>
                  </a:lnTo>
                  <a:lnTo>
                    <a:pt x="317694" y="470184"/>
                  </a:lnTo>
                  <a:lnTo>
                    <a:pt x="317966" y="469227"/>
                  </a:lnTo>
                  <a:lnTo>
                    <a:pt x="319372" y="469020"/>
                  </a:lnTo>
                  <a:lnTo>
                    <a:pt x="321472" y="469453"/>
                  </a:lnTo>
                  <a:lnTo>
                    <a:pt x="322410" y="469977"/>
                  </a:lnTo>
                  <a:lnTo>
                    <a:pt x="322715" y="470841"/>
                  </a:lnTo>
                  <a:lnTo>
                    <a:pt x="322126" y="474649"/>
                  </a:lnTo>
                  <a:lnTo>
                    <a:pt x="321559" y="476021"/>
                  </a:lnTo>
                  <a:lnTo>
                    <a:pt x="320228" y="478074"/>
                  </a:lnTo>
                  <a:lnTo>
                    <a:pt x="323893" y="482756"/>
                  </a:lnTo>
                  <a:lnTo>
                    <a:pt x="325799" y="484443"/>
                  </a:lnTo>
                  <a:lnTo>
                    <a:pt x="328579" y="485368"/>
                  </a:lnTo>
                  <a:lnTo>
                    <a:pt x="329240" y="485329"/>
                  </a:lnTo>
                  <a:lnTo>
                    <a:pt x="330323" y="484902"/>
                  </a:lnTo>
                  <a:lnTo>
                    <a:pt x="330964" y="484796"/>
                  </a:lnTo>
                  <a:lnTo>
                    <a:pt x="331023" y="484815"/>
                  </a:lnTo>
                  <a:lnTo>
                    <a:pt x="332691" y="484961"/>
                  </a:lnTo>
                  <a:lnTo>
                    <a:pt x="332871" y="485048"/>
                  </a:lnTo>
                  <a:lnTo>
                    <a:pt x="334367" y="484581"/>
                  </a:lnTo>
                  <a:lnTo>
                    <a:pt x="335586" y="483898"/>
                  </a:lnTo>
                  <a:lnTo>
                    <a:pt x="337990" y="482178"/>
                  </a:lnTo>
                  <a:lnTo>
                    <a:pt x="335197" y="481712"/>
                  </a:lnTo>
                  <a:lnTo>
                    <a:pt x="333523" y="480129"/>
                  </a:lnTo>
                  <a:lnTo>
                    <a:pt x="332602" y="477567"/>
                  </a:lnTo>
                  <a:lnTo>
                    <a:pt x="332042" y="474230"/>
                  </a:lnTo>
                  <a:lnTo>
                    <a:pt x="332971" y="474416"/>
                  </a:lnTo>
                  <a:lnTo>
                    <a:pt x="333594" y="474277"/>
                  </a:lnTo>
                  <a:lnTo>
                    <a:pt x="334735" y="473699"/>
                  </a:lnTo>
                  <a:lnTo>
                    <a:pt x="334865" y="472903"/>
                  </a:lnTo>
                  <a:lnTo>
                    <a:pt x="332468" y="471815"/>
                  </a:lnTo>
                  <a:lnTo>
                    <a:pt x="332517" y="470185"/>
                  </a:lnTo>
                  <a:lnTo>
                    <a:pt x="333523" y="468332"/>
                  </a:lnTo>
                  <a:lnTo>
                    <a:pt x="333964" y="466500"/>
                  </a:lnTo>
                  <a:lnTo>
                    <a:pt x="332869" y="465310"/>
                  </a:lnTo>
                  <a:lnTo>
                    <a:pt x="326898" y="465570"/>
                  </a:lnTo>
                  <a:lnTo>
                    <a:pt x="326181" y="465170"/>
                  </a:lnTo>
                  <a:lnTo>
                    <a:pt x="324749" y="463895"/>
                  </a:lnTo>
                  <a:lnTo>
                    <a:pt x="323921" y="463417"/>
                  </a:lnTo>
                  <a:lnTo>
                    <a:pt x="322958" y="463375"/>
                  </a:lnTo>
                  <a:lnTo>
                    <a:pt x="319925" y="463782"/>
                  </a:lnTo>
                  <a:lnTo>
                    <a:pt x="318821" y="462930"/>
                  </a:lnTo>
                  <a:lnTo>
                    <a:pt x="318283" y="461910"/>
                  </a:lnTo>
                  <a:lnTo>
                    <a:pt x="317915" y="460849"/>
                  </a:lnTo>
                  <a:lnTo>
                    <a:pt x="317285" y="459816"/>
                  </a:lnTo>
                  <a:lnTo>
                    <a:pt x="316615" y="459465"/>
                  </a:lnTo>
                  <a:lnTo>
                    <a:pt x="314809" y="459041"/>
                  </a:lnTo>
                  <a:lnTo>
                    <a:pt x="314214" y="458605"/>
                  </a:lnTo>
                  <a:lnTo>
                    <a:pt x="314040" y="457696"/>
                  </a:lnTo>
                  <a:lnTo>
                    <a:pt x="314135" y="456525"/>
                  </a:lnTo>
                  <a:lnTo>
                    <a:pt x="314109" y="455234"/>
                  </a:lnTo>
                  <a:lnTo>
                    <a:pt x="313578" y="454014"/>
                  </a:lnTo>
                  <a:lnTo>
                    <a:pt x="312621" y="453257"/>
                  </a:lnTo>
                  <a:lnTo>
                    <a:pt x="311675" y="453103"/>
                  </a:lnTo>
                  <a:lnTo>
                    <a:pt x="306460" y="454424"/>
                  </a:lnTo>
                  <a:lnTo>
                    <a:pt x="304571" y="455289"/>
                  </a:lnTo>
                  <a:lnTo>
                    <a:pt x="303315" y="456310"/>
                  </a:lnTo>
                  <a:lnTo>
                    <a:pt x="302658" y="459834"/>
                  </a:lnTo>
                  <a:lnTo>
                    <a:pt x="303455" y="464665"/>
                  </a:lnTo>
                  <a:lnTo>
                    <a:pt x="305997" y="472602"/>
                  </a:lnTo>
                  <a:lnTo>
                    <a:pt x="303633" y="475811"/>
                  </a:lnTo>
                  <a:lnTo>
                    <a:pt x="302432" y="477029"/>
                  </a:lnTo>
                  <a:lnTo>
                    <a:pt x="300545" y="478093"/>
                  </a:lnTo>
                  <a:lnTo>
                    <a:pt x="294923" y="479090"/>
                  </a:lnTo>
                  <a:lnTo>
                    <a:pt x="293061" y="479864"/>
                  </a:lnTo>
                  <a:lnTo>
                    <a:pt x="292265" y="478802"/>
                  </a:lnTo>
                  <a:lnTo>
                    <a:pt x="291336" y="476952"/>
                  </a:lnTo>
                  <a:lnTo>
                    <a:pt x="290712" y="474942"/>
                  </a:lnTo>
                  <a:lnTo>
                    <a:pt x="290830" y="473374"/>
                  </a:lnTo>
                  <a:lnTo>
                    <a:pt x="292473" y="471812"/>
                  </a:lnTo>
                  <a:lnTo>
                    <a:pt x="293590" y="473126"/>
                  </a:lnTo>
                  <a:lnTo>
                    <a:pt x="294421" y="475354"/>
                  </a:lnTo>
                  <a:lnTo>
                    <a:pt x="295219" y="476596"/>
                  </a:lnTo>
                  <a:lnTo>
                    <a:pt x="296845" y="475844"/>
                  </a:lnTo>
                  <a:lnTo>
                    <a:pt x="298180" y="473874"/>
                  </a:lnTo>
                  <a:lnTo>
                    <a:pt x="298895" y="471845"/>
                  </a:lnTo>
                  <a:lnTo>
                    <a:pt x="298726" y="470853"/>
                  </a:lnTo>
                  <a:lnTo>
                    <a:pt x="297577" y="469744"/>
                  </a:lnTo>
                  <a:lnTo>
                    <a:pt x="297898" y="467496"/>
                  </a:lnTo>
                  <a:lnTo>
                    <a:pt x="299704" y="462926"/>
                  </a:lnTo>
                  <a:lnTo>
                    <a:pt x="297816" y="463307"/>
                  </a:lnTo>
                  <a:lnTo>
                    <a:pt x="295735" y="464317"/>
                  </a:lnTo>
                  <a:lnTo>
                    <a:pt x="294158" y="464558"/>
                  </a:lnTo>
                  <a:lnTo>
                    <a:pt x="293850" y="462619"/>
                  </a:lnTo>
                  <a:lnTo>
                    <a:pt x="293764" y="459474"/>
                  </a:lnTo>
                  <a:lnTo>
                    <a:pt x="292534" y="457967"/>
                  </a:lnTo>
                  <a:lnTo>
                    <a:pt x="290758" y="457001"/>
                  </a:lnTo>
                  <a:lnTo>
                    <a:pt x="289039" y="455369"/>
                  </a:lnTo>
                  <a:lnTo>
                    <a:pt x="285348" y="445520"/>
                  </a:lnTo>
                  <a:lnTo>
                    <a:pt x="285091" y="444170"/>
                  </a:lnTo>
                  <a:lnTo>
                    <a:pt x="284103" y="444034"/>
                  </a:lnTo>
                  <a:lnTo>
                    <a:pt x="283008" y="444433"/>
                  </a:lnTo>
                  <a:lnTo>
                    <a:pt x="281639" y="445231"/>
                  </a:lnTo>
                  <a:lnTo>
                    <a:pt x="282202" y="446578"/>
                  </a:lnTo>
                  <a:lnTo>
                    <a:pt x="283188" y="447916"/>
                  </a:lnTo>
                  <a:lnTo>
                    <a:pt x="283635" y="448405"/>
                  </a:lnTo>
                  <a:lnTo>
                    <a:pt x="285036" y="450725"/>
                  </a:lnTo>
                  <a:lnTo>
                    <a:pt x="286116" y="453151"/>
                  </a:lnTo>
                  <a:lnTo>
                    <a:pt x="287003" y="457874"/>
                  </a:lnTo>
                  <a:lnTo>
                    <a:pt x="288554" y="461753"/>
                  </a:lnTo>
                  <a:lnTo>
                    <a:pt x="288363" y="463596"/>
                  </a:lnTo>
                  <a:lnTo>
                    <a:pt x="285832" y="467357"/>
                  </a:lnTo>
                  <a:lnTo>
                    <a:pt x="284529" y="470029"/>
                  </a:lnTo>
                  <a:lnTo>
                    <a:pt x="284009" y="472473"/>
                  </a:lnTo>
                  <a:lnTo>
                    <a:pt x="283462" y="478194"/>
                  </a:lnTo>
                  <a:lnTo>
                    <a:pt x="282503" y="478547"/>
                  </a:lnTo>
                  <a:lnTo>
                    <a:pt x="280794" y="476790"/>
                  </a:lnTo>
                  <a:lnTo>
                    <a:pt x="278323" y="473481"/>
                  </a:lnTo>
                  <a:lnTo>
                    <a:pt x="276376" y="475302"/>
                  </a:lnTo>
                  <a:lnTo>
                    <a:pt x="276840" y="477554"/>
                  </a:lnTo>
                  <a:lnTo>
                    <a:pt x="279152" y="480674"/>
                  </a:lnTo>
                  <a:lnTo>
                    <a:pt x="279656" y="482953"/>
                  </a:lnTo>
                  <a:lnTo>
                    <a:pt x="278758" y="484051"/>
                  </a:lnTo>
                  <a:lnTo>
                    <a:pt x="276998" y="484893"/>
                  </a:lnTo>
                  <a:lnTo>
                    <a:pt x="274931" y="486403"/>
                  </a:lnTo>
                  <a:lnTo>
                    <a:pt x="273710" y="488168"/>
                  </a:lnTo>
                  <a:lnTo>
                    <a:pt x="273134" y="490098"/>
                  </a:lnTo>
                  <a:lnTo>
                    <a:pt x="273004" y="492107"/>
                  </a:lnTo>
                  <a:lnTo>
                    <a:pt x="273178" y="496916"/>
                  </a:lnTo>
                  <a:lnTo>
                    <a:pt x="272965" y="499198"/>
                  </a:lnTo>
                  <a:lnTo>
                    <a:pt x="272123" y="504184"/>
                  </a:lnTo>
                  <a:lnTo>
                    <a:pt x="271068" y="505843"/>
                  </a:lnTo>
                  <a:lnTo>
                    <a:pt x="269040" y="507178"/>
                  </a:lnTo>
                  <a:lnTo>
                    <a:pt x="266897" y="507719"/>
                  </a:lnTo>
                  <a:lnTo>
                    <a:pt x="265499" y="506888"/>
                  </a:lnTo>
                  <a:lnTo>
                    <a:pt x="264878" y="506146"/>
                  </a:lnTo>
                  <a:lnTo>
                    <a:pt x="263035" y="505081"/>
                  </a:lnTo>
                  <a:lnTo>
                    <a:pt x="262269" y="504268"/>
                  </a:lnTo>
                  <a:lnTo>
                    <a:pt x="262381" y="503354"/>
                  </a:lnTo>
                  <a:lnTo>
                    <a:pt x="263001" y="502272"/>
                  </a:lnTo>
                  <a:lnTo>
                    <a:pt x="263136" y="501320"/>
                  </a:lnTo>
                  <a:lnTo>
                    <a:pt x="261872" y="500760"/>
                  </a:lnTo>
                  <a:lnTo>
                    <a:pt x="257971" y="500376"/>
                  </a:lnTo>
                  <a:lnTo>
                    <a:pt x="257085" y="499380"/>
                  </a:lnTo>
                  <a:lnTo>
                    <a:pt x="258489" y="497152"/>
                  </a:lnTo>
                  <a:lnTo>
                    <a:pt x="260202" y="495248"/>
                  </a:lnTo>
                  <a:lnTo>
                    <a:pt x="260449" y="494267"/>
                  </a:lnTo>
                  <a:lnTo>
                    <a:pt x="260075" y="492881"/>
                  </a:lnTo>
                  <a:lnTo>
                    <a:pt x="259972" y="489748"/>
                  </a:lnTo>
                  <a:lnTo>
                    <a:pt x="258748" y="492209"/>
                  </a:lnTo>
                  <a:lnTo>
                    <a:pt x="256660" y="494140"/>
                  </a:lnTo>
                  <a:lnTo>
                    <a:pt x="254728" y="495164"/>
                  </a:lnTo>
                  <a:lnTo>
                    <a:pt x="253966" y="494816"/>
                  </a:lnTo>
                  <a:lnTo>
                    <a:pt x="252048" y="492701"/>
                  </a:lnTo>
                  <a:lnTo>
                    <a:pt x="251751" y="491905"/>
                  </a:lnTo>
                  <a:lnTo>
                    <a:pt x="252567" y="486652"/>
                  </a:lnTo>
                  <a:lnTo>
                    <a:pt x="252483" y="483332"/>
                  </a:lnTo>
                  <a:lnTo>
                    <a:pt x="251157" y="482851"/>
                  </a:lnTo>
                  <a:lnTo>
                    <a:pt x="249362" y="483893"/>
                  </a:lnTo>
                  <a:lnTo>
                    <a:pt x="247901" y="485187"/>
                  </a:lnTo>
                  <a:lnTo>
                    <a:pt x="246888" y="487212"/>
                  </a:lnTo>
                  <a:lnTo>
                    <a:pt x="246089" y="490569"/>
                  </a:lnTo>
                  <a:lnTo>
                    <a:pt x="245964" y="493736"/>
                  </a:lnTo>
                  <a:lnTo>
                    <a:pt x="247017" y="495279"/>
                  </a:lnTo>
                  <a:lnTo>
                    <a:pt x="247985" y="495947"/>
                  </a:lnTo>
                  <a:lnTo>
                    <a:pt x="253857" y="501801"/>
                  </a:lnTo>
                  <a:lnTo>
                    <a:pt x="255371" y="503740"/>
                  </a:lnTo>
                  <a:lnTo>
                    <a:pt x="256432" y="505896"/>
                  </a:lnTo>
                  <a:lnTo>
                    <a:pt x="256459" y="508050"/>
                  </a:lnTo>
                  <a:lnTo>
                    <a:pt x="255814" y="508896"/>
                  </a:lnTo>
                  <a:lnTo>
                    <a:pt x="254646" y="509920"/>
                  </a:lnTo>
                  <a:lnTo>
                    <a:pt x="253438" y="510749"/>
                  </a:lnTo>
                  <a:lnTo>
                    <a:pt x="252677" y="511096"/>
                  </a:lnTo>
                  <a:lnTo>
                    <a:pt x="251554" y="510892"/>
                  </a:lnTo>
                  <a:lnTo>
                    <a:pt x="251157" y="510305"/>
                  </a:lnTo>
                  <a:lnTo>
                    <a:pt x="250972" y="509597"/>
                  </a:lnTo>
                  <a:lnTo>
                    <a:pt x="250445" y="509047"/>
                  </a:lnTo>
                  <a:lnTo>
                    <a:pt x="248686" y="508732"/>
                  </a:lnTo>
                  <a:lnTo>
                    <a:pt x="246482" y="509027"/>
                  </a:lnTo>
                  <a:lnTo>
                    <a:pt x="244352" y="509963"/>
                  </a:lnTo>
                  <a:lnTo>
                    <a:pt x="242828" y="511639"/>
                  </a:lnTo>
                  <a:lnTo>
                    <a:pt x="248375" y="511929"/>
                  </a:lnTo>
                  <a:lnTo>
                    <a:pt x="249904" y="512520"/>
                  </a:lnTo>
                  <a:lnTo>
                    <a:pt x="251308" y="513813"/>
                  </a:lnTo>
                  <a:lnTo>
                    <a:pt x="251177" y="514745"/>
                  </a:lnTo>
                  <a:lnTo>
                    <a:pt x="248588" y="516782"/>
                  </a:lnTo>
                  <a:lnTo>
                    <a:pt x="247400" y="518182"/>
                  </a:lnTo>
                  <a:lnTo>
                    <a:pt x="245338" y="521466"/>
                  </a:lnTo>
                  <a:lnTo>
                    <a:pt x="244439" y="522523"/>
                  </a:lnTo>
                  <a:lnTo>
                    <a:pt x="242799" y="523204"/>
                  </a:lnTo>
                  <a:lnTo>
                    <a:pt x="240903" y="523190"/>
                  </a:lnTo>
                  <a:lnTo>
                    <a:pt x="237237" y="522514"/>
                  </a:lnTo>
                  <a:lnTo>
                    <a:pt x="238850" y="524547"/>
                  </a:lnTo>
                  <a:lnTo>
                    <a:pt x="244145" y="526743"/>
                  </a:lnTo>
                  <a:lnTo>
                    <a:pt x="245257" y="529790"/>
                  </a:lnTo>
                  <a:lnTo>
                    <a:pt x="240199" y="528423"/>
                  </a:lnTo>
                  <a:lnTo>
                    <a:pt x="238339" y="528740"/>
                  </a:lnTo>
                  <a:lnTo>
                    <a:pt x="237290" y="531011"/>
                  </a:lnTo>
                  <a:lnTo>
                    <a:pt x="237575" y="532016"/>
                  </a:lnTo>
                  <a:lnTo>
                    <a:pt x="238286" y="532968"/>
                  </a:lnTo>
                  <a:lnTo>
                    <a:pt x="238642" y="534108"/>
                  </a:lnTo>
                  <a:lnTo>
                    <a:pt x="237824" y="535839"/>
                  </a:lnTo>
                  <a:lnTo>
                    <a:pt x="236825" y="536399"/>
                  </a:lnTo>
                  <a:lnTo>
                    <a:pt x="235506" y="536373"/>
                  </a:lnTo>
                  <a:lnTo>
                    <a:pt x="234216" y="535960"/>
                  </a:lnTo>
                  <a:lnTo>
                    <a:pt x="233362" y="535286"/>
                  </a:lnTo>
                  <a:lnTo>
                    <a:pt x="232141" y="538484"/>
                  </a:lnTo>
                  <a:lnTo>
                    <a:pt x="233086" y="539759"/>
                  </a:lnTo>
                  <a:lnTo>
                    <a:pt x="234871" y="540465"/>
                  </a:lnTo>
                  <a:lnTo>
                    <a:pt x="236163" y="541995"/>
                  </a:lnTo>
                  <a:lnTo>
                    <a:pt x="235832" y="544176"/>
                  </a:lnTo>
                  <a:lnTo>
                    <a:pt x="234149" y="545705"/>
                  </a:lnTo>
                  <a:lnTo>
                    <a:pt x="226964" y="548418"/>
                  </a:lnTo>
                  <a:lnTo>
                    <a:pt x="226074" y="548529"/>
                  </a:lnTo>
                  <a:lnTo>
                    <a:pt x="224707" y="548182"/>
                  </a:lnTo>
                  <a:lnTo>
                    <a:pt x="224662" y="547671"/>
                  </a:lnTo>
                  <a:lnTo>
                    <a:pt x="224951" y="546906"/>
                  </a:lnTo>
                  <a:lnTo>
                    <a:pt x="224568" y="545785"/>
                  </a:lnTo>
                  <a:lnTo>
                    <a:pt x="222647" y="544117"/>
                  </a:lnTo>
                  <a:lnTo>
                    <a:pt x="220662" y="543620"/>
                  </a:lnTo>
                  <a:lnTo>
                    <a:pt x="218535" y="543938"/>
                  </a:lnTo>
                  <a:lnTo>
                    <a:pt x="213667" y="545417"/>
                  </a:lnTo>
                  <a:lnTo>
                    <a:pt x="212817" y="544619"/>
                  </a:lnTo>
                  <a:lnTo>
                    <a:pt x="212404" y="542621"/>
                  </a:lnTo>
                  <a:lnTo>
                    <a:pt x="211162" y="539722"/>
                  </a:lnTo>
                  <a:lnTo>
                    <a:pt x="205491" y="535350"/>
                  </a:lnTo>
                  <a:lnTo>
                    <a:pt x="204839" y="534450"/>
                  </a:lnTo>
                  <a:lnTo>
                    <a:pt x="204326" y="532219"/>
                  </a:lnTo>
                  <a:lnTo>
                    <a:pt x="204264" y="526907"/>
                  </a:lnTo>
                  <a:lnTo>
                    <a:pt x="203655" y="524686"/>
                  </a:lnTo>
                  <a:lnTo>
                    <a:pt x="202196" y="523384"/>
                  </a:lnTo>
                  <a:lnTo>
                    <a:pt x="201349" y="524892"/>
                  </a:lnTo>
                  <a:lnTo>
                    <a:pt x="201104" y="527747"/>
                  </a:lnTo>
                  <a:lnTo>
                    <a:pt x="201476" y="530507"/>
                  </a:lnTo>
                  <a:lnTo>
                    <a:pt x="200178" y="529888"/>
                  </a:lnTo>
                  <a:lnTo>
                    <a:pt x="199706" y="529431"/>
                  </a:lnTo>
                  <a:lnTo>
                    <a:pt x="197116" y="531119"/>
                  </a:lnTo>
                  <a:lnTo>
                    <a:pt x="194776" y="531260"/>
                  </a:lnTo>
                  <a:lnTo>
                    <a:pt x="184567" y="528915"/>
                  </a:lnTo>
                  <a:lnTo>
                    <a:pt x="182922" y="527657"/>
                  </a:lnTo>
                  <a:lnTo>
                    <a:pt x="181413" y="525479"/>
                  </a:lnTo>
                  <a:lnTo>
                    <a:pt x="179135" y="527545"/>
                  </a:lnTo>
                  <a:lnTo>
                    <a:pt x="177769" y="528362"/>
                  </a:lnTo>
                  <a:lnTo>
                    <a:pt x="176448" y="528406"/>
                  </a:lnTo>
                  <a:lnTo>
                    <a:pt x="175381" y="527460"/>
                  </a:lnTo>
                  <a:lnTo>
                    <a:pt x="175152" y="526086"/>
                  </a:lnTo>
                  <a:lnTo>
                    <a:pt x="175108" y="524503"/>
                  </a:lnTo>
                  <a:lnTo>
                    <a:pt x="174603" y="522992"/>
                  </a:lnTo>
                  <a:lnTo>
                    <a:pt x="173739" y="522301"/>
                  </a:lnTo>
                  <a:lnTo>
                    <a:pt x="172336" y="521789"/>
                  </a:lnTo>
                  <a:lnTo>
                    <a:pt x="170798" y="521724"/>
                  </a:lnTo>
                  <a:lnTo>
                    <a:pt x="169493" y="522392"/>
                  </a:lnTo>
                  <a:lnTo>
                    <a:pt x="168764" y="523947"/>
                  </a:lnTo>
                  <a:lnTo>
                    <a:pt x="168445" y="525803"/>
                  </a:lnTo>
                  <a:lnTo>
                    <a:pt x="167954" y="527407"/>
                  </a:lnTo>
                  <a:lnTo>
                    <a:pt x="166743" y="528232"/>
                  </a:lnTo>
                  <a:lnTo>
                    <a:pt x="166190" y="526148"/>
                  </a:lnTo>
                  <a:lnTo>
                    <a:pt x="165611" y="524566"/>
                  </a:lnTo>
                  <a:lnTo>
                    <a:pt x="164789" y="523524"/>
                  </a:lnTo>
                  <a:lnTo>
                    <a:pt x="163702" y="523502"/>
                  </a:lnTo>
                  <a:lnTo>
                    <a:pt x="160302" y="524326"/>
                  </a:lnTo>
                  <a:lnTo>
                    <a:pt x="159427" y="524666"/>
                  </a:lnTo>
                  <a:lnTo>
                    <a:pt x="159227" y="525336"/>
                  </a:lnTo>
                  <a:lnTo>
                    <a:pt x="159133" y="527576"/>
                  </a:lnTo>
                  <a:lnTo>
                    <a:pt x="158911" y="528202"/>
                  </a:lnTo>
                  <a:lnTo>
                    <a:pt x="158200" y="528308"/>
                  </a:lnTo>
                  <a:lnTo>
                    <a:pt x="157619" y="527842"/>
                  </a:lnTo>
                  <a:lnTo>
                    <a:pt x="157076" y="527274"/>
                  </a:lnTo>
                  <a:lnTo>
                    <a:pt x="156484" y="527036"/>
                  </a:lnTo>
                  <a:lnTo>
                    <a:pt x="151091" y="528094"/>
                  </a:lnTo>
                  <a:lnTo>
                    <a:pt x="152992" y="519293"/>
                  </a:lnTo>
                  <a:lnTo>
                    <a:pt x="152921" y="515300"/>
                  </a:lnTo>
                  <a:lnTo>
                    <a:pt x="151301" y="510918"/>
                  </a:lnTo>
                  <a:lnTo>
                    <a:pt x="146625" y="506122"/>
                  </a:lnTo>
                  <a:lnTo>
                    <a:pt x="145931" y="504970"/>
                  </a:lnTo>
                  <a:lnTo>
                    <a:pt x="146957" y="503374"/>
                  </a:lnTo>
                  <a:lnTo>
                    <a:pt x="148774" y="504108"/>
                  </a:lnTo>
                  <a:lnTo>
                    <a:pt x="150721" y="505594"/>
                  </a:lnTo>
                  <a:lnTo>
                    <a:pt x="152308" y="506197"/>
                  </a:lnTo>
                  <a:lnTo>
                    <a:pt x="151977" y="504781"/>
                  </a:lnTo>
                  <a:lnTo>
                    <a:pt x="150318" y="501551"/>
                  </a:lnTo>
                  <a:lnTo>
                    <a:pt x="152070" y="501396"/>
                  </a:lnTo>
                  <a:lnTo>
                    <a:pt x="160495" y="503525"/>
                  </a:lnTo>
                  <a:lnTo>
                    <a:pt x="162872" y="505148"/>
                  </a:lnTo>
                  <a:lnTo>
                    <a:pt x="164061" y="507516"/>
                  </a:lnTo>
                  <a:lnTo>
                    <a:pt x="164934" y="510079"/>
                  </a:lnTo>
                  <a:lnTo>
                    <a:pt x="166440" y="512231"/>
                  </a:lnTo>
                  <a:lnTo>
                    <a:pt x="167076" y="510791"/>
                  </a:lnTo>
                  <a:lnTo>
                    <a:pt x="166836" y="508302"/>
                  </a:lnTo>
                  <a:lnTo>
                    <a:pt x="167211" y="506957"/>
                  </a:lnTo>
                  <a:lnTo>
                    <a:pt x="167690" y="507497"/>
                  </a:lnTo>
                  <a:lnTo>
                    <a:pt x="168051" y="507729"/>
                  </a:lnTo>
                  <a:lnTo>
                    <a:pt x="169037" y="508138"/>
                  </a:lnTo>
                  <a:lnTo>
                    <a:pt x="168639" y="506346"/>
                  </a:lnTo>
                  <a:lnTo>
                    <a:pt x="169149" y="505942"/>
                  </a:lnTo>
                  <a:lnTo>
                    <a:pt x="169988" y="506240"/>
                  </a:lnTo>
                  <a:lnTo>
                    <a:pt x="170517" y="506544"/>
                  </a:lnTo>
                  <a:lnTo>
                    <a:pt x="171453" y="507453"/>
                  </a:lnTo>
                  <a:lnTo>
                    <a:pt x="172576" y="509836"/>
                  </a:lnTo>
                  <a:lnTo>
                    <a:pt x="173260" y="510400"/>
                  </a:lnTo>
                  <a:lnTo>
                    <a:pt x="174178" y="509056"/>
                  </a:lnTo>
                  <a:lnTo>
                    <a:pt x="174657" y="505893"/>
                  </a:lnTo>
                  <a:lnTo>
                    <a:pt x="174758" y="502570"/>
                  </a:lnTo>
                  <a:lnTo>
                    <a:pt x="174606" y="500753"/>
                  </a:lnTo>
                  <a:lnTo>
                    <a:pt x="174083" y="500082"/>
                  </a:lnTo>
                  <a:lnTo>
                    <a:pt x="171796" y="497794"/>
                  </a:lnTo>
                  <a:lnTo>
                    <a:pt x="170591" y="495591"/>
                  </a:lnTo>
                  <a:lnTo>
                    <a:pt x="169646" y="494724"/>
                  </a:lnTo>
                  <a:lnTo>
                    <a:pt x="168610" y="495129"/>
                  </a:lnTo>
                  <a:lnTo>
                    <a:pt x="165166" y="500408"/>
                  </a:lnTo>
                  <a:lnTo>
                    <a:pt x="163203" y="501526"/>
                  </a:lnTo>
                  <a:lnTo>
                    <a:pt x="161125" y="499181"/>
                  </a:lnTo>
                  <a:lnTo>
                    <a:pt x="161090" y="498357"/>
                  </a:lnTo>
                  <a:lnTo>
                    <a:pt x="161208" y="495510"/>
                  </a:lnTo>
                  <a:lnTo>
                    <a:pt x="161165" y="494789"/>
                  </a:lnTo>
                  <a:lnTo>
                    <a:pt x="160137" y="494176"/>
                  </a:lnTo>
                  <a:lnTo>
                    <a:pt x="159277" y="494487"/>
                  </a:lnTo>
                  <a:lnTo>
                    <a:pt x="158610" y="495399"/>
                  </a:lnTo>
                  <a:lnTo>
                    <a:pt x="158242" y="496660"/>
                  </a:lnTo>
                  <a:lnTo>
                    <a:pt x="157077" y="499512"/>
                  </a:lnTo>
                  <a:lnTo>
                    <a:pt x="155389" y="499180"/>
                  </a:lnTo>
                  <a:lnTo>
                    <a:pt x="153707" y="497294"/>
                  </a:lnTo>
                  <a:lnTo>
                    <a:pt x="152537" y="495561"/>
                  </a:lnTo>
                  <a:lnTo>
                    <a:pt x="151446" y="493437"/>
                  </a:lnTo>
                  <a:lnTo>
                    <a:pt x="150977" y="491354"/>
                  </a:lnTo>
                  <a:lnTo>
                    <a:pt x="151000" y="489022"/>
                  </a:lnTo>
                  <a:lnTo>
                    <a:pt x="151363" y="486066"/>
                  </a:lnTo>
                  <a:lnTo>
                    <a:pt x="151015" y="485459"/>
                  </a:lnTo>
                  <a:lnTo>
                    <a:pt x="149284" y="483767"/>
                  </a:lnTo>
                  <a:lnTo>
                    <a:pt x="147588" y="481617"/>
                  </a:lnTo>
                  <a:lnTo>
                    <a:pt x="147129" y="482217"/>
                  </a:lnTo>
                  <a:lnTo>
                    <a:pt x="146819" y="485104"/>
                  </a:lnTo>
                  <a:lnTo>
                    <a:pt x="146868" y="487045"/>
                  </a:lnTo>
                  <a:lnTo>
                    <a:pt x="146527" y="488068"/>
                  </a:lnTo>
                  <a:lnTo>
                    <a:pt x="145372" y="488389"/>
                  </a:lnTo>
                  <a:lnTo>
                    <a:pt x="144610" y="488344"/>
                  </a:lnTo>
                  <a:lnTo>
                    <a:pt x="143739" y="488412"/>
                  </a:lnTo>
                  <a:lnTo>
                    <a:pt x="142916" y="488634"/>
                  </a:lnTo>
                  <a:lnTo>
                    <a:pt x="142338" y="489094"/>
                  </a:lnTo>
                  <a:lnTo>
                    <a:pt x="141698" y="490913"/>
                  </a:lnTo>
                  <a:lnTo>
                    <a:pt x="142770" y="491456"/>
                  </a:lnTo>
                  <a:lnTo>
                    <a:pt x="146259" y="491308"/>
                  </a:lnTo>
                  <a:lnTo>
                    <a:pt x="147176" y="492107"/>
                  </a:lnTo>
                  <a:lnTo>
                    <a:pt x="146704" y="493567"/>
                  </a:lnTo>
                  <a:lnTo>
                    <a:pt x="145395" y="494910"/>
                  </a:lnTo>
                  <a:lnTo>
                    <a:pt x="143718" y="495412"/>
                  </a:lnTo>
                  <a:lnTo>
                    <a:pt x="140257" y="494828"/>
                  </a:lnTo>
                  <a:lnTo>
                    <a:pt x="138851" y="494143"/>
                  </a:lnTo>
                  <a:lnTo>
                    <a:pt x="137827" y="492997"/>
                  </a:lnTo>
                  <a:lnTo>
                    <a:pt x="136250" y="486552"/>
                  </a:lnTo>
                  <a:lnTo>
                    <a:pt x="136232" y="485698"/>
                  </a:lnTo>
                  <a:lnTo>
                    <a:pt x="136804" y="482641"/>
                  </a:lnTo>
                  <a:lnTo>
                    <a:pt x="136622" y="481948"/>
                  </a:lnTo>
                  <a:lnTo>
                    <a:pt x="134355" y="479084"/>
                  </a:lnTo>
                  <a:lnTo>
                    <a:pt x="133438" y="478266"/>
                  </a:lnTo>
                  <a:lnTo>
                    <a:pt x="132919" y="477366"/>
                  </a:lnTo>
                  <a:lnTo>
                    <a:pt x="132855" y="476497"/>
                  </a:lnTo>
                  <a:lnTo>
                    <a:pt x="132942" y="475329"/>
                  </a:lnTo>
                  <a:lnTo>
                    <a:pt x="132887" y="474282"/>
                  </a:lnTo>
                  <a:lnTo>
                    <a:pt x="132445" y="473781"/>
                  </a:lnTo>
                  <a:lnTo>
                    <a:pt x="131383" y="472988"/>
                  </a:lnTo>
                  <a:lnTo>
                    <a:pt x="130992" y="471294"/>
                  </a:lnTo>
                  <a:lnTo>
                    <a:pt x="131160" y="469263"/>
                  </a:lnTo>
                  <a:lnTo>
                    <a:pt x="131720" y="467433"/>
                  </a:lnTo>
                  <a:lnTo>
                    <a:pt x="130826" y="467817"/>
                  </a:lnTo>
                  <a:lnTo>
                    <a:pt x="129758" y="468117"/>
                  </a:lnTo>
                  <a:lnTo>
                    <a:pt x="128644" y="468181"/>
                  </a:lnTo>
                  <a:lnTo>
                    <a:pt x="127678" y="467862"/>
                  </a:lnTo>
                  <a:lnTo>
                    <a:pt x="126473" y="466750"/>
                  </a:lnTo>
                  <a:lnTo>
                    <a:pt x="126290" y="465721"/>
                  </a:lnTo>
                  <a:lnTo>
                    <a:pt x="127056" y="462958"/>
                  </a:lnTo>
                  <a:lnTo>
                    <a:pt x="127504" y="462545"/>
                  </a:lnTo>
                  <a:lnTo>
                    <a:pt x="128303" y="461605"/>
                  </a:lnTo>
                  <a:lnTo>
                    <a:pt x="128687" y="460596"/>
                  </a:lnTo>
                  <a:lnTo>
                    <a:pt x="127823" y="460026"/>
                  </a:lnTo>
                  <a:lnTo>
                    <a:pt x="126756" y="459644"/>
                  </a:lnTo>
                  <a:lnTo>
                    <a:pt x="125727" y="458877"/>
                  </a:lnTo>
                  <a:lnTo>
                    <a:pt x="123997" y="456877"/>
                  </a:lnTo>
                  <a:lnTo>
                    <a:pt x="121514" y="449736"/>
                  </a:lnTo>
                  <a:lnTo>
                    <a:pt x="120226" y="448521"/>
                  </a:lnTo>
                  <a:lnTo>
                    <a:pt x="114353" y="447713"/>
                  </a:lnTo>
                  <a:lnTo>
                    <a:pt x="113523" y="447117"/>
                  </a:lnTo>
                  <a:lnTo>
                    <a:pt x="110708" y="441216"/>
                  </a:lnTo>
                  <a:lnTo>
                    <a:pt x="109132" y="436829"/>
                  </a:lnTo>
                  <a:lnTo>
                    <a:pt x="107892" y="432016"/>
                  </a:lnTo>
                  <a:lnTo>
                    <a:pt x="106855" y="425355"/>
                  </a:lnTo>
                  <a:lnTo>
                    <a:pt x="106143" y="423007"/>
                  </a:lnTo>
                  <a:lnTo>
                    <a:pt x="105754" y="422071"/>
                  </a:lnTo>
                  <a:lnTo>
                    <a:pt x="105210" y="421466"/>
                  </a:lnTo>
                  <a:lnTo>
                    <a:pt x="103826" y="420727"/>
                  </a:lnTo>
                  <a:lnTo>
                    <a:pt x="103401" y="420060"/>
                  </a:lnTo>
                  <a:lnTo>
                    <a:pt x="103373" y="419227"/>
                  </a:lnTo>
                  <a:lnTo>
                    <a:pt x="103701" y="418705"/>
                  </a:lnTo>
                  <a:lnTo>
                    <a:pt x="104117" y="418341"/>
                  </a:lnTo>
                  <a:lnTo>
                    <a:pt x="105670" y="416114"/>
                  </a:lnTo>
                  <a:lnTo>
                    <a:pt x="106061" y="414790"/>
                  </a:lnTo>
                  <a:lnTo>
                    <a:pt x="105196" y="414075"/>
                  </a:lnTo>
                  <a:lnTo>
                    <a:pt x="104733" y="413332"/>
                  </a:lnTo>
                  <a:lnTo>
                    <a:pt x="103955" y="406342"/>
                  </a:lnTo>
                  <a:lnTo>
                    <a:pt x="103661" y="405974"/>
                  </a:lnTo>
                  <a:lnTo>
                    <a:pt x="101723" y="405890"/>
                  </a:lnTo>
                  <a:lnTo>
                    <a:pt x="101331" y="405721"/>
                  </a:lnTo>
                  <a:lnTo>
                    <a:pt x="100831" y="404080"/>
                  </a:lnTo>
                  <a:lnTo>
                    <a:pt x="100583" y="402319"/>
                  </a:lnTo>
                  <a:lnTo>
                    <a:pt x="100191" y="400868"/>
                  </a:lnTo>
                  <a:lnTo>
                    <a:pt x="99154" y="400189"/>
                  </a:lnTo>
                  <a:lnTo>
                    <a:pt x="96478" y="399522"/>
                  </a:lnTo>
                  <a:lnTo>
                    <a:pt x="96508" y="398369"/>
                  </a:lnTo>
                  <a:lnTo>
                    <a:pt x="100327" y="394072"/>
                  </a:lnTo>
                  <a:lnTo>
                    <a:pt x="98185" y="391276"/>
                  </a:lnTo>
                  <a:lnTo>
                    <a:pt x="96446" y="386612"/>
                  </a:lnTo>
                  <a:lnTo>
                    <a:pt x="95900" y="381414"/>
                  </a:lnTo>
                  <a:lnTo>
                    <a:pt x="97359" y="376998"/>
                  </a:lnTo>
                  <a:lnTo>
                    <a:pt x="95975" y="369261"/>
                  </a:lnTo>
                  <a:lnTo>
                    <a:pt x="95567" y="364929"/>
                  </a:lnTo>
                  <a:lnTo>
                    <a:pt x="95541" y="360848"/>
                  </a:lnTo>
                  <a:lnTo>
                    <a:pt x="96520" y="353447"/>
                  </a:lnTo>
                  <a:lnTo>
                    <a:pt x="96466" y="351885"/>
                  </a:lnTo>
                  <a:lnTo>
                    <a:pt x="95883" y="348901"/>
                  </a:lnTo>
                  <a:lnTo>
                    <a:pt x="96085" y="346714"/>
                  </a:lnTo>
                  <a:lnTo>
                    <a:pt x="97223" y="347824"/>
                  </a:lnTo>
                  <a:lnTo>
                    <a:pt x="98459" y="349912"/>
                  </a:lnTo>
                  <a:lnTo>
                    <a:pt x="99401" y="352199"/>
                  </a:lnTo>
                  <a:lnTo>
                    <a:pt x="99710" y="353788"/>
                  </a:lnTo>
                  <a:lnTo>
                    <a:pt x="99918" y="356018"/>
                  </a:lnTo>
                  <a:lnTo>
                    <a:pt x="101044" y="357085"/>
                  </a:lnTo>
                  <a:lnTo>
                    <a:pt x="104404" y="358266"/>
                  </a:lnTo>
                  <a:lnTo>
                    <a:pt x="105598" y="359047"/>
                  </a:lnTo>
                  <a:lnTo>
                    <a:pt x="106081" y="359614"/>
                  </a:lnTo>
                  <a:lnTo>
                    <a:pt x="106698" y="361247"/>
                  </a:lnTo>
                  <a:lnTo>
                    <a:pt x="106973" y="362244"/>
                  </a:lnTo>
                  <a:lnTo>
                    <a:pt x="107102" y="363394"/>
                  </a:lnTo>
                  <a:lnTo>
                    <a:pt x="107482" y="364381"/>
                  </a:lnTo>
                  <a:lnTo>
                    <a:pt x="110002" y="365579"/>
                  </a:lnTo>
                  <a:lnTo>
                    <a:pt x="115584" y="371422"/>
                  </a:lnTo>
                  <a:lnTo>
                    <a:pt x="116420" y="372627"/>
                  </a:lnTo>
                  <a:lnTo>
                    <a:pt x="116733" y="374207"/>
                  </a:lnTo>
                  <a:lnTo>
                    <a:pt x="116327" y="379241"/>
                  </a:lnTo>
                  <a:lnTo>
                    <a:pt x="116412" y="383888"/>
                  </a:lnTo>
                  <a:lnTo>
                    <a:pt x="116988" y="388609"/>
                  </a:lnTo>
                  <a:lnTo>
                    <a:pt x="117653" y="390006"/>
                  </a:lnTo>
                  <a:lnTo>
                    <a:pt x="118395" y="389688"/>
                  </a:lnTo>
                  <a:lnTo>
                    <a:pt x="119065" y="386891"/>
                  </a:lnTo>
                  <a:lnTo>
                    <a:pt x="120310" y="377721"/>
                  </a:lnTo>
                  <a:lnTo>
                    <a:pt x="122669" y="379663"/>
                  </a:lnTo>
                  <a:lnTo>
                    <a:pt x="123679" y="379574"/>
                  </a:lnTo>
                  <a:lnTo>
                    <a:pt x="124945" y="375475"/>
                  </a:lnTo>
                  <a:lnTo>
                    <a:pt x="125988" y="373402"/>
                  </a:lnTo>
                  <a:lnTo>
                    <a:pt x="128347" y="370233"/>
                  </a:lnTo>
                  <a:lnTo>
                    <a:pt x="128807" y="369106"/>
                  </a:lnTo>
                  <a:lnTo>
                    <a:pt x="127694" y="369193"/>
                  </a:lnTo>
                  <a:lnTo>
                    <a:pt x="126333" y="369832"/>
                  </a:lnTo>
                  <a:lnTo>
                    <a:pt x="125971" y="370413"/>
                  </a:lnTo>
                  <a:lnTo>
                    <a:pt x="126110" y="370660"/>
                  </a:lnTo>
                  <a:lnTo>
                    <a:pt x="125759" y="370873"/>
                  </a:lnTo>
                  <a:lnTo>
                    <a:pt x="125242" y="371038"/>
                  </a:lnTo>
                  <a:lnTo>
                    <a:pt x="124907" y="371075"/>
                  </a:lnTo>
                  <a:lnTo>
                    <a:pt x="124560" y="370847"/>
                  </a:lnTo>
                  <a:lnTo>
                    <a:pt x="124653" y="370395"/>
                  </a:lnTo>
                  <a:lnTo>
                    <a:pt x="124852" y="369849"/>
                  </a:lnTo>
                  <a:lnTo>
                    <a:pt x="124804" y="369401"/>
                  </a:lnTo>
                  <a:lnTo>
                    <a:pt x="124579" y="368504"/>
                  </a:lnTo>
                  <a:lnTo>
                    <a:pt x="124770" y="367568"/>
                  </a:lnTo>
                  <a:lnTo>
                    <a:pt x="124757" y="366620"/>
                  </a:lnTo>
                  <a:lnTo>
                    <a:pt x="123986" y="365694"/>
                  </a:lnTo>
                  <a:lnTo>
                    <a:pt x="122969" y="365540"/>
                  </a:lnTo>
                  <a:lnTo>
                    <a:pt x="122584" y="366466"/>
                  </a:lnTo>
                  <a:lnTo>
                    <a:pt x="122310" y="367614"/>
                  </a:lnTo>
                  <a:lnTo>
                    <a:pt x="121617" y="368084"/>
                  </a:lnTo>
                  <a:lnTo>
                    <a:pt x="120013" y="366290"/>
                  </a:lnTo>
                  <a:lnTo>
                    <a:pt x="115501" y="358500"/>
                  </a:lnTo>
                  <a:lnTo>
                    <a:pt x="114337" y="355681"/>
                  </a:lnTo>
                  <a:lnTo>
                    <a:pt x="112798" y="354358"/>
                  </a:lnTo>
                  <a:lnTo>
                    <a:pt x="112316" y="353843"/>
                  </a:lnTo>
                  <a:lnTo>
                    <a:pt x="112141" y="350206"/>
                  </a:lnTo>
                  <a:lnTo>
                    <a:pt x="111330" y="346606"/>
                  </a:lnTo>
                  <a:lnTo>
                    <a:pt x="111193" y="344215"/>
                  </a:lnTo>
                  <a:lnTo>
                    <a:pt x="111895" y="342146"/>
                  </a:lnTo>
                  <a:lnTo>
                    <a:pt x="110798" y="341322"/>
                  </a:lnTo>
                  <a:lnTo>
                    <a:pt x="109872" y="341349"/>
                  </a:lnTo>
                  <a:lnTo>
                    <a:pt x="107791" y="342765"/>
                  </a:lnTo>
                  <a:lnTo>
                    <a:pt x="107742" y="342960"/>
                  </a:lnTo>
                  <a:lnTo>
                    <a:pt x="106966" y="344348"/>
                  </a:lnTo>
                  <a:lnTo>
                    <a:pt x="106563" y="344641"/>
                  </a:lnTo>
                  <a:lnTo>
                    <a:pt x="105258" y="345279"/>
                  </a:lnTo>
                  <a:lnTo>
                    <a:pt x="104730" y="345874"/>
                  </a:lnTo>
                  <a:lnTo>
                    <a:pt x="104503" y="347406"/>
                  </a:lnTo>
                  <a:lnTo>
                    <a:pt x="104841" y="348946"/>
                  </a:lnTo>
                  <a:lnTo>
                    <a:pt x="104777" y="350253"/>
                  </a:lnTo>
                  <a:lnTo>
                    <a:pt x="103373" y="351111"/>
                  </a:lnTo>
                  <a:lnTo>
                    <a:pt x="102676" y="350658"/>
                  </a:lnTo>
                  <a:lnTo>
                    <a:pt x="99931" y="347126"/>
                  </a:lnTo>
                  <a:lnTo>
                    <a:pt x="104717" y="338302"/>
                  </a:lnTo>
                  <a:lnTo>
                    <a:pt x="104677" y="327699"/>
                  </a:lnTo>
                  <a:lnTo>
                    <a:pt x="101635" y="317700"/>
                  </a:lnTo>
                  <a:lnTo>
                    <a:pt x="97500" y="310698"/>
                  </a:lnTo>
                  <a:lnTo>
                    <a:pt x="90683" y="302533"/>
                  </a:lnTo>
                  <a:lnTo>
                    <a:pt x="90021" y="302075"/>
                  </a:lnTo>
                  <a:lnTo>
                    <a:pt x="89568" y="301301"/>
                  </a:lnTo>
                  <a:lnTo>
                    <a:pt x="89574" y="297895"/>
                  </a:lnTo>
                  <a:lnTo>
                    <a:pt x="89087" y="297067"/>
                  </a:lnTo>
                  <a:lnTo>
                    <a:pt x="88284" y="296478"/>
                  </a:lnTo>
                  <a:lnTo>
                    <a:pt x="87420" y="295441"/>
                  </a:lnTo>
                  <a:lnTo>
                    <a:pt x="84693" y="287511"/>
                  </a:lnTo>
                  <a:lnTo>
                    <a:pt x="83046" y="285521"/>
                  </a:lnTo>
                  <a:lnTo>
                    <a:pt x="82673" y="284284"/>
                  </a:lnTo>
                  <a:lnTo>
                    <a:pt x="82122" y="283017"/>
                  </a:lnTo>
                  <a:lnTo>
                    <a:pt x="81089" y="282352"/>
                  </a:lnTo>
                  <a:lnTo>
                    <a:pt x="79743" y="282264"/>
                  </a:lnTo>
                  <a:lnTo>
                    <a:pt x="78962" y="282047"/>
                  </a:lnTo>
                  <a:lnTo>
                    <a:pt x="78499" y="281200"/>
                  </a:lnTo>
                  <a:lnTo>
                    <a:pt x="78167" y="279326"/>
                  </a:lnTo>
                  <a:lnTo>
                    <a:pt x="78139" y="278114"/>
                  </a:lnTo>
                  <a:lnTo>
                    <a:pt x="78774" y="274563"/>
                  </a:lnTo>
                  <a:lnTo>
                    <a:pt x="75893" y="260482"/>
                  </a:lnTo>
                  <a:lnTo>
                    <a:pt x="71622" y="251222"/>
                  </a:lnTo>
                  <a:lnTo>
                    <a:pt x="70521" y="247250"/>
                  </a:lnTo>
                  <a:lnTo>
                    <a:pt x="69883" y="246628"/>
                  </a:lnTo>
                  <a:lnTo>
                    <a:pt x="68932" y="246079"/>
                  </a:lnTo>
                  <a:lnTo>
                    <a:pt x="67995" y="244921"/>
                  </a:lnTo>
                  <a:lnTo>
                    <a:pt x="66728" y="242699"/>
                  </a:lnTo>
                  <a:lnTo>
                    <a:pt x="67172" y="242335"/>
                  </a:lnTo>
                  <a:lnTo>
                    <a:pt x="67342" y="241932"/>
                  </a:lnTo>
                  <a:lnTo>
                    <a:pt x="67420" y="241498"/>
                  </a:lnTo>
                  <a:lnTo>
                    <a:pt x="67599" y="241022"/>
                  </a:lnTo>
                  <a:lnTo>
                    <a:pt x="70189" y="240120"/>
                  </a:lnTo>
                  <a:lnTo>
                    <a:pt x="70532" y="236748"/>
                  </a:lnTo>
                  <a:lnTo>
                    <a:pt x="69675" y="232834"/>
                  </a:lnTo>
                  <a:lnTo>
                    <a:pt x="64671" y="220297"/>
                  </a:lnTo>
                  <a:lnTo>
                    <a:pt x="63164" y="217642"/>
                  </a:lnTo>
                  <a:lnTo>
                    <a:pt x="64300" y="214666"/>
                  </a:lnTo>
                  <a:lnTo>
                    <a:pt x="64964" y="210717"/>
                  </a:lnTo>
                  <a:lnTo>
                    <a:pt x="64794" y="206924"/>
                  </a:lnTo>
                  <a:lnTo>
                    <a:pt x="63383" y="204437"/>
                  </a:lnTo>
                  <a:lnTo>
                    <a:pt x="64794" y="199417"/>
                  </a:lnTo>
                  <a:lnTo>
                    <a:pt x="63472" y="195151"/>
                  </a:lnTo>
                  <a:lnTo>
                    <a:pt x="59362" y="187987"/>
                  </a:lnTo>
                  <a:lnTo>
                    <a:pt x="60830" y="187714"/>
                  </a:lnTo>
                  <a:lnTo>
                    <a:pt x="62019" y="186845"/>
                  </a:lnTo>
                  <a:lnTo>
                    <a:pt x="62861" y="185458"/>
                  </a:lnTo>
                  <a:lnTo>
                    <a:pt x="63336" y="183550"/>
                  </a:lnTo>
                  <a:lnTo>
                    <a:pt x="61931" y="180759"/>
                  </a:lnTo>
                  <a:lnTo>
                    <a:pt x="61532" y="179562"/>
                  </a:lnTo>
                  <a:lnTo>
                    <a:pt x="62253" y="179046"/>
                  </a:lnTo>
                  <a:lnTo>
                    <a:pt x="63925" y="178751"/>
                  </a:lnTo>
                  <a:lnTo>
                    <a:pt x="65800" y="176142"/>
                  </a:lnTo>
                  <a:lnTo>
                    <a:pt x="66858" y="175639"/>
                  </a:lnTo>
                  <a:lnTo>
                    <a:pt x="68657" y="175610"/>
                  </a:lnTo>
                  <a:lnTo>
                    <a:pt x="69949" y="174889"/>
                  </a:lnTo>
                  <a:lnTo>
                    <a:pt x="70859" y="172972"/>
                  </a:lnTo>
                  <a:lnTo>
                    <a:pt x="71806" y="168882"/>
                  </a:lnTo>
                  <a:lnTo>
                    <a:pt x="72302" y="165251"/>
                  </a:lnTo>
                  <a:lnTo>
                    <a:pt x="72059" y="151531"/>
                  </a:lnTo>
                  <a:lnTo>
                    <a:pt x="72421" y="148580"/>
                  </a:lnTo>
                  <a:lnTo>
                    <a:pt x="73666" y="145970"/>
                  </a:lnTo>
                  <a:close/>
                  <a:moveTo>
                    <a:pt x="97034" y="142545"/>
                  </a:moveTo>
                  <a:lnTo>
                    <a:pt x="97530" y="143859"/>
                  </a:lnTo>
                  <a:lnTo>
                    <a:pt x="98056" y="145829"/>
                  </a:lnTo>
                  <a:lnTo>
                    <a:pt x="99608" y="147000"/>
                  </a:lnTo>
                  <a:lnTo>
                    <a:pt x="101025" y="147567"/>
                  </a:lnTo>
                  <a:lnTo>
                    <a:pt x="102693" y="149550"/>
                  </a:lnTo>
                  <a:lnTo>
                    <a:pt x="104309" y="150139"/>
                  </a:lnTo>
                  <a:lnTo>
                    <a:pt x="105931" y="150865"/>
                  </a:lnTo>
                  <a:lnTo>
                    <a:pt x="107239" y="152359"/>
                  </a:lnTo>
                  <a:lnTo>
                    <a:pt x="108190" y="154194"/>
                  </a:lnTo>
                  <a:lnTo>
                    <a:pt x="108675" y="155887"/>
                  </a:lnTo>
                  <a:lnTo>
                    <a:pt x="105951" y="155603"/>
                  </a:lnTo>
                  <a:lnTo>
                    <a:pt x="104104" y="153485"/>
                  </a:lnTo>
                  <a:lnTo>
                    <a:pt x="100790" y="153794"/>
                  </a:lnTo>
                  <a:lnTo>
                    <a:pt x="95004" y="156312"/>
                  </a:lnTo>
                  <a:lnTo>
                    <a:pt x="94491" y="156248"/>
                  </a:lnTo>
                  <a:lnTo>
                    <a:pt x="93807" y="155988"/>
                  </a:lnTo>
                  <a:lnTo>
                    <a:pt x="92966" y="155902"/>
                  </a:lnTo>
                  <a:lnTo>
                    <a:pt x="91987" y="156401"/>
                  </a:lnTo>
                  <a:lnTo>
                    <a:pt x="91309" y="156542"/>
                  </a:lnTo>
                  <a:lnTo>
                    <a:pt x="90646" y="156053"/>
                  </a:lnTo>
                  <a:lnTo>
                    <a:pt x="90090" y="155364"/>
                  </a:lnTo>
                  <a:lnTo>
                    <a:pt x="89796" y="154818"/>
                  </a:lnTo>
                  <a:lnTo>
                    <a:pt x="90403" y="149104"/>
                  </a:lnTo>
                  <a:lnTo>
                    <a:pt x="90301" y="148252"/>
                  </a:lnTo>
                  <a:lnTo>
                    <a:pt x="95637" y="143422"/>
                  </a:lnTo>
                  <a:close/>
                  <a:moveTo>
                    <a:pt x="433856" y="142041"/>
                  </a:moveTo>
                  <a:lnTo>
                    <a:pt x="435234" y="142395"/>
                  </a:lnTo>
                  <a:lnTo>
                    <a:pt x="435942" y="142977"/>
                  </a:lnTo>
                  <a:lnTo>
                    <a:pt x="439416" y="149506"/>
                  </a:lnTo>
                  <a:lnTo>
                    <a:pt x="440147" y="150345"/>
                  </a:lnTo>
                  <a:lnTo>
                    <a:pt x="442007" y="151455"/>
                  </a:lnTo>
                  <a:lnTo>
                    <a:pt x="442808" y="152209"/>
                  </a:lnTo>
                  <a:lnTo>
                    <a:pt x="445645" y="158062"/>
                  </a:lnTo>
                  <a:lnTo>
                    <a:pt x="446988" y="159897"/>
                  </a:lnTo>
                  <a:lnTo>
                    <a:pt x="446027" y="161082"/>
                  </a:lnTo>
                  <a:lnTo>
                    <a:pt x="445204" y="161310"/>
                  </a:lnTo>
                  <a:lnTo>
                    <a:pt x="444581" y="160770"/>
                  </a:lnTo>
                  <a:lnTo>
                    <a:pt x="444266" y="159529"/>
                  </a:lnTo>
                  <a:lnTo>
                    <a:pt x="443788" y="160079"/>
                  </a:lnTo>
                  <a:lnTo>
                    <a:pt x="442637" y="161981"/>
                  </a:lnTo>
                  <a:lnTo>
                    <a:pt x="440667" y="162563"/>
                  </a:lnTo>
                  <a:lnTo>
                    <a:pt x="440392" y="162558"/>
                  </a:lnTo>
                  <a:lnTo>
                    <a:pt x="438996" y="164087"/>
                  </a:lnTo>
                  <a:lnTo>
                    <a:pt x="438525" y="165094"/>
                  </a:lnTo>
                  <a:lnTo>
                    <a:pt x="438356" y="166735"/>
                  </a:lnTo>
                  <a:lnTo>
                    <a:pt x="436613" y="165515"/>
                  </a:lnTo>
                  <a:lnTo>
                    <a:pt x="434776" y="165586"/>
                  </a:lnTo>
                  <a:lnTo>
                    <a:pt x="433001" y="166472"/>
                  </a:lnTo>
                  <a:lnTo>
                    <a:pt x="431427" y="167660"/>
                  </a:lnTo>
                  <a:lnTo>
                    <a:pt x="432130" y="163303"/>
                  </a:lnTo>
                  <a:lnTo>
                    <a:pt x="431529" y="158856"/>
                  </a:lnTo>
                  <a:lnTo>
                    <a:pt x="428476" y="158279"/>
                  </a:lnTo>
                  <a:lnTo>
                    <a:pt x="421597" y="160933"/>
                  </a:lnTo>
                  <a:lnTo>
                    <a:pt x="421171" y="159510"/>
                  </a:lnTo>
                  <a:lnTo>
                    <a:pt x="420597" y="158639"/>
                  </a:lnTo>
                  <a:lnTo>
                    <a:pt x="419787" y="158150"/>
                  </a:lnTo>
                  <a:lnTo>
                    <a:pt x="418689" y="157888"/>
                  </a:lnTo>
                  <a:lnTo>
                    <a:pt x="417993" y="158039"/>
                  </a:lnTo>
                  <a:lnTo>
                    <a:pt x="416939" y="159118"/>
                  </a:lnTo>
                  <a:lnTo>
                    <a:pt x="416417" y="159356"/>
                  </a:lnTo>
                  <a:lnTo>
                    <a:pt x="415726" y="159169"/>
                  </a:lnTo>
                  <a:lnTo>
                    <a:pt x="414716" y="158400"/>
                  </a:lnTo>
                  <a:lnTo>
                    <a:pt x="414178" y="158181"/>
                  </a:lnTo>
                  <a:lnTo>
                    <a:pt x="407290" y="158024"/>
                  </a:lnTo>
                  <a:lnTo>
                    <a:pt x="405150" y="156991"/>
                  </a:lnTo>
                  <a:lnTo>
                    <a:pt x="404428" y="156187"/>
                  </a:lnTo>
                  <a:lnTo>
                    <a:pt x="403633" y="154621"/>
                  </a:lnTo>
                  <a:lnTo>
                    <a:pt x="403021" y="154043"/>
                  </a:lnTo>
                  <a:lnTo>
                    <a:pt x="400981" y="153839"/>
                  </a:lnTo>
                  <a:lnTo>
                    <a:pt x="400102" y="153470"/>
                  </a:lnTo>
                  <a:lnTo>
                    <a:pt x="399899" y="152300"/>
                  </a:lnTo>
                  <a:lnTo>
                    <a:pt x="400772" y="149068"/>
                  </a:lnTo>
                  <a:lnTo>
                    <a:pt x="402106" y="147431"/>
                  </a:lnTo>
                  <a:lnTo>
                    <a:pt x="408596" y="144776"/>
                  </a:lnTo>
                  <a:lnTo>
                    <a:pt x="410482" y="144473"/>
                  </a:lnTo>
                  <a:lnTo>
                    <a:pt x="414963" y="144862"/>
                  </a:lnTo>
                  <a:lnTo>
                    <a:pt x="417078" y="145459"/>
                  </a:lnTo>
                  <a:lnTo>
                    <a:pt x="418096" y="146028"/>
                  </a:lnTo>
                  <a:lnTo>
                    <a:pt x="419999" y="148166"/>
                  </a:lnTo>
                  <a:lnTo>
                    <a:pt x="421025" y="147370"/>
                  </a:lnTo>
                  <a:lnTo>
                    <a:pt x="422118" y="144929"/>
                  </a:lnTo>
                  <a:lnTo>
                    <a:pt x="426335" y="145150"/>
                  </a:lnTo>
                  <a:lnTo>
                    <a:pt x="429073" y="144889"/>
                  </a:lnTo>
                  <a:lnTo>
                    <a:pt x="430459" y="143771"/>
                  </a:lnTo>
                  <a:lnTo>
                    <a:pt x="431002" y="143620"/>
                  </a:lnTo>
                  <a:lnTo>
                    <a:pt x="433416" y="142364"/>
                  </a:lnTo>
                  <a:close/>
                  <a:moveTo>
                    <a:pt x="85546" y="114219"/>
                  </a:moveTo>
                  <a:lnTo>
                    <a:pt x="85938" y="114711"/>
                  </a:lnTo>
                  <a:lnTo>
                    <a:pt x="86446" y="116352"/>
                  </a:lnTo>
                  <a:lnTo>
                    <a:pt x="86467" y="117228"/>
                  </a:lnTo>
                  <a:lnTo>
                    <a:pt x="85141" y="126690"/>
                  </a:lnTo>
                  <a:lnTo>
                    <a:pt x="84683" y="127654"/>
                  </a:lnTo>
                  <a:lnTo>
                    <a:pt x="82352" y="129301"/>
                  </a:lnTo>
                  <a:lnTo>
                    <a:pt x="81312" y="136960"/>
                  </a:lnTo>
                  <a:lnTo>
                    <a:pt x="79016" y="137748"/>
                  </a:lnTo>
                  <a:lnTo>
                    <a:pt x="78321" y="135732"/>
                  </a:lnTo>
                  <a:lnTo>
                    <a:pt x="78104" y="134741"/>
                  </a:lnTo>
                  <a:lnTo>
                    <a:pt x="78915" y="127543"/>
                  </a:lnTo>
                  <a:lnTo>
                    <a:pt x="78703" y="126511"/>
                  </a:lnTo>
                  <a:lnTo>
                    <a:pt x="77433" y="125088"/>
                  </a:lnTo>
                  <a:lnTo>
                    <a:pt x="77286" y="124253"/>
                  </a:lnTo>
                  <a:lnTo>
                    <a:pt x="78242" y="122697"/>
                  </a:lnTo>
                  <a:lnTo>
                    <a:pt x="79650" y="122661"/>
                  </a:lnTo>
                  <a:lnTo>
                    <a:pt x="81278" y="122942"/>
                  </a:lnTo>
                  <a:lnTo>
                    <a:pt x="82953" y="122248"/>
                  </a:lnTo>
                  <a:lnTo>
                    <a:pt x="83523" y="121086"/>
                  </a:lnTo>
                  <a:lnTo>
                    <a:pt x="85260" y="114906"/>
                  </a:lnTo>
                  <a:close/>
                  <a:moveTo>
                    <a:pt x="97504" y="112102"/>
                  </a:moveTo>
                  <a:lnTo>
                    <a:pt x="99769" y="112471"/>
                  </a:lnTo>
                  <a:lnTo>
                    <a:pt x="100756" y="112847"/>
                  </a:lnTo>
                  <a:lnTo>
                    <a:pt x="101718" y="113419"/>
                  </a:lnTo>
                  <a:lnTo>
                    <a:pt x="103435" y="115080"/>
                  </a:lnTo>
                  <a:lnTo>
                    <a:pt x="103329" y="116312"/>
                  </a:lnTo>
                  <a:lnTo>
                    <a:pt x="102403" y="117774"/>
                  </a:lnTo>
                  <a:lnTo>
                    <a:pt x="101624" y="120073"/>
                  </a:lnTo>
                  <a:lnTo>
                    <a:pt x="101856" y="121518"/>
                  </a:lnTo>
                  <a:lnTo>
                    <a:pt x="101545" y="122065"/>
                  </a:lnTo>
                  <a:lnTo>
                    <a:pt x="99233" y="122163"/>
                  </a:lnTo>
                  <a:lnTo>
                    <a:pt x="98240" y="122356"/>
                  </a:lnTo>
                  <a:lnTo>
                    <a:pt x="97317" y="122830"/>
                  </a:lnTo>
                  <a:lnTo>
                    <a:pt x="96444" y="123625"/>
                  </a:lnTo>
                  <a:lnTo>
                    <a:pt x="93909" y="123112"/>
                  </a:lnTo>
                  <a:lnTo>
                    <a:pt x="92572" y="121523"/>
                  </a:lnTo>
                  <a:lnTo>
                    <a:pt x="91619" y="119510"/>
                  </a:lnTo>
                  <a:lnTo>
                    <a:pt x="90293" y="117628"/>
                  </a:lnTo>
                  <a:lnTo>
                    <a:pt x="91142" y="117419"/>
                  </a:lnTo>
                  <a:lnTo>
                    <a:pt x="93087" y="117365"/>
                  </a:lnTo>
                  <a:lnTo>
                    <a:pt x="93855" y="117107"/>
                  </a:lnTo>
                  <a:lnTo>
                    <a:pt x="94657" y="116421"/>
                  </a:lnTo>
                  <a:lnTo>
                    <a:pt x="95579" y="115315"/>
                  </a:lnTo>
                  <a:lnTo>
                    <a:pt x="95989" y="114284"/>
                  </a:lnTo>
                  <a:lnTo>
                    <a:pt x="95235" y="113712"/>
                  </a:lnTo>
                  <a:lnTo>
                    <a:pt x="94998" y="113414"/>
                  </a:lnTo>
                  <a:lnTo>
                    <a:pt x="95650" y="112849"/>
                  </a:lnTo>
                  <a:lnTo>
                    <a:pt x="96639" y="112298"/>
                  </a:lnTo>
                  <a:close/>
                  <a:moveTo>
                    <a:pt x="409544" y="61654"/>
                  </a:moveTo>
                  <a:lnTo>
                    <a:pt x="424322" y="88019"/>
                  </a:lnTo>
                  <a:lnTo>
                    <a:pt x="424706" y="89553"/>
                  </a:lnTo>
                  <a:lnTo>
                    <a:pt x="426056" y="92974"/>
                  </a:lnTo>
                  <a:lnTo>
                    <a:pt x="430045" y="95546"/>
                  </a:lnTo>
                  <a:lnTo>
                    <a:pt x="438457" y="98029"/>
                  </a:lnTo>
                  <a:lnTo>
                    <a:pt x="437343" y="100786"/>
                  </a:lnTo>
                  <a:lnTo>
                    <a:pt x="435761" y="110645"/>
                  </a:lnTo>
                  <a:lnTo>
                    <a:pt x="434479" y="113082"/>
                  </a:lnTo>
                  <a:lnTo>
                    <a:pt x="429734" y="115780"/>
                  </a:lnTo>
                  <a:lnTo>
                    <a:pt x="427766" y="118042"/>
                  </a:lnTo>
                  <a:lnTo>
                    <a:pt x="429734" y="119150"/>
                  </a:lnTo>
                  <a:lnTo>
                    <a:pt x="432001" y="118731"/>
                  </a:lnTo>
                  <a:lnTo>
                    <a:pt x="434140" y="117341"/>
                  </a:lnTo>
                  <a:lnTo>
                    <a:pt x="435663" y="115529"/>
                  </a:lnTo>
                  <a:lnTo>
                    <a:pt x="436331" y="117505"/>
                  </a:lnTo>
                  <a:lnTo>
                    <a:pt x="436950" y="120492"/>
                  </a:lnTo>
                  <a:lnTo>
                    <a:pt x="437513" y="125634"/>
                  </a:lnTo>
                  <a:lnTo>
                    <a:pt x="436990" y="127833"/>
                  </a:lnTo>
                  <a:lnTo>
                    <a:pt x="435965" y="127441"/>
                  </a:lnTo>
                  <a:lnTo>
                    <a:pt x="433591" y="124221"/>
                  </a:lnTo>
                  <a:lnTo>
                    <a:pt x="432574" y="126926"/>
                  </a:lnTo>
                  <a:lnTo>
                    <a:pt x="434019" y="128602"/>
                  </a:lnTo>
                  <a:lnTo>
                    <a:pt x="435807" y="129943"/>
                  </a:lnTo>
                  <a:lnTo>
                    <a:pt x="435867" y="131647"/>
                  </a:lnTo>
                  <a:lnTo>
                    <a:pt x="433652" y="133322"/>
                  </a:lnTo>
                  <a:lnTo>
                    <a:pt x="431935" y="132235"/>
                  </a:lnTo>
                  <a:lnTo>
                    <a:pt x="430337" y="130168"/>
                  </a:lnTo>
                  <a:lnTo>
                    <a:pt x="428417" y="128874"/>
                  </a:lnTo>
                  <a:lnTo>
                    <a:pt x="426378" y="128031"/>
                  </a:lnTo>
                  <a:lnTo>
                    <a:pt x="425233" y="127837"/>
                  </a:lnTo>
                  <a:lnTo>
                    <a:pt x="424032" y="128292"/>
                  </a:lnTo>
                  <a:lnTo>
                    <a:pt x="423342" y="129473"/>
                  </a:lnTo>
                  <a:lnTo>
                    <a:pt x="422298" y="132768"/>
                  </a:lnTo>
                  <a:lnTo>
                    <a:pt x="421551" y="133389"/>
                  </a:lnTo>
                  <a:lnTo>
                    <a:pt x="419642" y="133773"/>
                  </a:lnTo>
                  <a:lnTo>
                    <a:pt x="417417" y="134708"/>
                  </a:lnTo>
                  <a:lnTo>
                    <a:pt x="415119" y="135147"/>
                  </a:lnTo>
                  <a:lnTo>
                    <a:pt x="410596" y="132539"/>
                  </a:lnTo>
                  <a:lnTo>
                    <a:pt x="408465" y="130417"/>
                  </a:lnTo>
                  <a:lnTo>
                    <a:pt x="407845" y="127973"/>
                  </a:lnTo>
                  <a:lnTo>
                    <a:pt x="410114" y="125569"/>
                  </a:lnTo>
                  <a:lnTo>
                    <a:pt x="407648" y="122216"/>
                  </a:lnTo>
                  <a:lnTo>
                    <a:pt x="406540" y="120176"/>
                  </a:lnTo>
                  <a:lnTo>
                    <a:pt x="406854" y="118437"/>
                  </a:lnTo>
                  <a:lnTo>
                    <a:pt x="407404" y="116793"/>
                  </a:lnTo>
                  <a:lnTo>
                    <a:pt x="407239" y="114431"/>
                  </a:lnTo>
                  <a:lnTo>
                    <a:pt x="406598" y="112143"/>
                  </a:lnTo>
                  <a:lnTo>
                    <a:pt x="405688" y="110690"/>
                  </a:lnTo>
                  <a:lnTo>
                    <a:pt x="403879" y="110052"/>
                  </a:lnTo>
                  <a:lnTo>
                    <a:pt x="402566" y="110188"/>
                  </a:lnTo>
                  <a:lnTo>
                    <a:pt x="401952" y="109441"/>
                  </a:lnTo>
                  <a:lnTo>
                    <a:pt x="402240" y="106238"/>
                  </a:lnTo>
                  <a:lnTo>
                    <a:pt x="401769" y="104047"/>
                  </a:lnTo>
                  <a:lnTo>
                    <a:pt x="400091" y="102611"/>
                  </a:lnTo>
                  <a:lnTo>
                    <a:pt x="398051" y="101818"/>
                  </a:lnTo>
                  <a:lnTo>
                    <a:pt x="396529" y="101515"/>
                  </a:lnTo>
                  <a:lnTo>
                    <a:pt x="396750" y="100664"/>
                  </a:lnTo>
                  <a:lnTo>
                    <a:pt x="399236" y="96591"/>
                  </a:lnTo>
                  <a:lnTo>
                    <a:pt x="399980" y="94844"/>
                  </a:lnTo>
                  <a:lnTo>
                    <a:pt x="399950" y="92997"/>
                  </a:lnTo>
                  <a:lnTo>
                    <a:pt x="399154" y="88996"/>
                  </a:lnTo>
                  <a:lnTo>
                    <a:pt x="399129" y="87108"/>
                  </a:lnTo>
                  <a:lnTo>
                    <a:pt x="398810" y="84122"/>
                  </a:lnTo>
                  <a:lnTo>
                    <a:pt x="396985" y="84014"/>
                  </a:lnTo>
                  <a:lnTo>
                    <a:pt x="393113" y="85888"/>
                  </a:lnTo>
                  <a:lnTo>
                    <a:pt x="391296" y="85209"/>
                  </a:lnTo>
                  <a:lnTo>
                    <a:pt x="387024" y="80574"/>
                  </a:lnTo>
                  <a:lnTo>
                    <a:pt x="388799" y="79467"/>
                  </a:lnTo>
                  <a:lnTo>
                    <a:pt x="391408" y="76963"/>
                  </a:lnTo>
                  <a:lnTo>
                    <a:pt x="393262" y="76036"/>
                  </a:lnTo>
                  <a:lnTo>
                    <a:pt x="397465" y="75200"/>
                  </a:lnTo>
                  <a:lnTo>
                    <a:pt x="398652" y="73955"/>
                  </a:lnTo>
                  <a:lnTo>
                    <a:pt x="398094" y="71341"/>
                  </a:lnTo>
                  <a:lnTo>
                    <a:pt x="399022" y="71037"/>
                  </a:lnTo>
                  <a:lnTo>
                    <a:pt x="401046" y="69857"/>
                  </a:lnTo>
                  <a:lnTo>
                    <a:pt x="400074" y="67910"/>
                  </a:lnTo>
                  <a:lnTo>
                    <a:pt x="399696" y="66823"/>
                  </a:lnTo>
                  <a:lnTo>
                    <a:pt x="399629" y="65713"/>
                  </a:lnTo>
                  <a:lnTo>
                    <a:pt x="400255" y="64511"/>
                  </a:lnTo>
                  <a:lnTo>
                    <a:pt x="401208" y="65005"/>
                  </a:lnTo>
                  <a:lnTo>
                    <a:pt x="402187" y="66063"/>
                  </a:lnTo>
                  <a:lnTo>
                    <a:pt x="402916" y="66624"/>
                  </a:lnTo>
                  <a:lnTo>
                    <a:pt x="404634" y="65914"/>
                  </a:lnTo>
                  <a:close/>
                  <a:moveTo>
                    <a:pt x="19801" y="0"/>
                  </a:moveTo>
                  <a:lnTo>
                    <a:pt x="20509" y="539"/>
                  </a:lnTo>
                  <a:lnTo>
                    <a:pt x="23188" y="3925"/>
                  </a:lnTo>
                  <a:lnTo>
                    <a:pt x="27103" y="6314"/>
                  </a:lnTo>
                  <a:lnTo>
                    <a:pt x="28797" y="7915"/>
                  </a:lnTo>
                  <a:lnTo>
                    <a:pt x="29551" y="10900"/>
                  </a:lnTo>
                  <a:lnTo>
                    <a:pt x="30151" y="11925"/>
                  </a:lnTo>
                  <a:lnTo>
                    <a:pt x="30706" y="13219"/>
                  </a:lnTo>
                  <a:lnTo>
                    <a:pt x="30851" y="14800"/>
                  </a:lnTo>
                  <a:lnTo>
                    <a:pt x="29512" y="20406"/>
                  </a:lnTo>
                  <a:lnTo>
                    <a:pt x="29431" y="23469"/>
                  </a:lnTo>
                  <a:lnTo>
                    <a:pt x="30275" y="28830"/>
                  </a:lnTo>
                  <a:lnTo>
                    <a:pt x="30308" y="31526"/>
                  </a:lnTo>
                  <a:lnTo>
                    <a:pt x="29548" y="34188"/>
                  </a:lnTo>
                  <a:lnTo>
                    <a:pt x="27268" y="39608"/>
                  </a:lnTo>
                  <a:lnTo>
                    <a:pt x="27016" y="42235"/>
                  </a:lnTo>
                  <a:lnTo>
                    <a:pt x="27614" y="43533"/>
                  </a:lnTo>
                  <a:lnTo>
                    <a:pt x="28546" y="44063"/>
                  </a:lnTo>
                  <a:lnTo>
                    <a:pt x="29509" y="44449"/>
                  </a:lnTo>
                  <a:lnTo>
                    <a:pt x="30155" y="45268"/>
                  </a:lnTo>
                  <a:lnTo>
                    <a:pt x="30409" y="46880"/>
                  </a:lnTo>
                  <a:lnTo>
                    <a:pt x="30217" y="48124"/>
                  </a:lnTo>
                  <a:lnTo>
                    <a:pt x="29832" y="49349"/>
                  </a:lnTo>
                  <a:lnTo>
                    <a:pt x="28998" y="53845"/>
                  </a:lnTo>
                  <a:lnTo>
                    <a:pt x="28504" y="55185"/>
                  </a:lnTo>
                  <a:lnTo>
                    <a:pt x="27834" y="55711"/>
                  </a:lnTo>
                  <a:lnTo>
                    <a:pt x="26905" y="56169"/>
                  </a:lnTo>
                  <a:lnTo>
                    <a:pt x="26443" y="57429"/>
                  </a:lnTo>
                  <a:lnTo>
                    <a:pt x="26146" y="58873"/>
                  </a:lnTo>
                  <a:lnTo>
                    <a:pt x="25685" y="59923"/>
                  </a:lnTo>
                  <a:lnTo>
                    <a:pt x="24664" y="60625"/>
                  </a:lnTo>
                  <a:lnTo>
                    <a:pt x="22439" y="61486"/>
                  </a:lnTo>
                  <a:lnTo>
                    <a:pt x="21342" y="62139"/>
                  </a:lnTo>
                  <a:lnTo>
                    <a:pt x="20519" y="63091"/>
                  </a:lnTo>
                  <a:lnTo>
                    <a:pt x="19780" y="64167"/>
                  </a:lnTo>
                  <a:lnTo>
                    <a:pt x="18951" y="65035"/>
                  </a:lnTo>
                  <a:lnTo>
                    <a:pt x="17877" y="65344"/>
                  </a:lnTo>
                  <a:lnTo>
                    <a:pt x="15731" y="65540"/>
                  </a:lnTo>
                  <a:lnTo>
                    <a:pt x="5554" y="70492"/>
                  </a:lnTo>
                  <a:lnTo>
                    <a:pt x="3632" y="70155"/>
                  </a:lnTo>
                  <a:lnTo>
                    <a:pt x="2302" y="67498"/>
                  </a:lnTo>
                  <a:lnTo>
                    <a:pt x="1953" y="65636"/>
                  </a:lnTo>
                  <a:lnTo>
                    <a:pt x="1693" y="60293"/>
                  </a:lnTo>
                  <a:lnTo>
                    <a:pt x="3085" y="60549"/>
                  </a:lnTo>
                  <a:lnTo>
                    <a:pt x="3921" y="58377"/>
                  </a:lnTo>
                  <a:lnTo>
                    <a:pt x="4555" y="53023"/>
                  </a:lnTo>
                  <a:lnTo>
                    <a:pt x="4249" y="49767"/>
                  </a:lnTo>
                  <a:lnTo>
                    <a:pt x="2842" y="48195"/>
                  </a:lnTo>
                  <a:lnTo>
                    <a:pt x="1149" y="47061"/>
                  </a:lnTo>
                  <a:lnTo>
                    <a:pt x="0" y="45062"/>
                  </a:lnTo>
                  <a:lnTo>
                    <a:pt x="130" y="43024"/>
                  </a:lnTo>
                  <a:lnTo>
                    <a:pt x="1474" y="36147"/>
                  </a:lnTo>
                  <a:lnTo>
                    <a:pt x="2174" y="34688"/>
                  </a:lnTo>
                  <a:lnTo>
                    <a:pt x="3607" y="33517"/>
                  </a:lnTo>
                  <a:lnTo>
                    <a:pt x="4452" y="30610"/>
                  </a:lnTo>
                  <a:lnTo>
                    <a:pt x="5004" y="25172"/>
                  </a:lnTo>
                  <a:lnTo>
                    <a:pt x="4855" y="24538"/>
                  </a:lnTo>
                  <a:lnTo>
                    <a:pt x="4066" y="23067"/>
                  </a:lnTo>
                  <a:lnTo>
                    <a:pt x="3885" y="22419"/>
                  </a:lnTo>
                  <a:lnTo>
                    <a:pt x="4118" y="21947"/>
                  </a:lnTo>
                  <a:lnTo>
                    <a:pt x="5266" y="20550"/>
                  </a:lnTo>
                  <a:lnTo>
                    <a:pt x="5599" y="19844"/>
                  </a:lnTo>
                  <a:lnTo>
                    <a:pt x="5348" y="16835"/>
                  </a:lnTo>
                  <a:lnTo>
                    <a:pt x="5697" y="15374"/>
                  </a:lnTo>
                  <a:lnTo>
                    <a:pt x="7124" y="14855"/>
                  </a:lnTo>
                  <a:lnTo>
                    <a:pt x="9079" y="14511"/>
                  </a:lnTo>
                  <a:lnTo>
                    <a:pt x="11458" y="13355"/>
                  </a:lnTo>
                  <a:lnTo>
                    <a:pt x="13613" y="11800"/>
                  </a:lnTo>
                  <a:lnTo>
                    <a:pt x="14893" y="10205"/>
                  </a:lnTo>
                  <a:lnTo>
                    <a:pt x="15021" y="7682"/>
                  </a:lnTo>
                  <a:lnTo>
                    <a:pt x="14557" y="4400"/>
                  </a:lnTo>
                  <a:lnTo>
                    <a:pt x="14459" y="1635"/>
                  </a:lnTo>
                  <a:lnTo>
                    <a:pt x="15632" y="567"/>
                  </a:lnTo>
                  <a:lnTo>
                    <a:pt x="16739" y="523"/>
                  </a:lnTo>
                  <a:lnTo>
                    <a:pt x="18680" y="31"/>
                  </a:lnTo>
                  <a:close/>
                </a:path>
              </a:pathLst>
            </a:custGeom>
            <a:solidFill>
              <a:schemeClr val="accent3"/>
            </a:solidFill>
            <a:ln w="31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endParaRPr>
            </a:p>
          </p:txBody>
        </p:sp>
      </p:grpSp>
      <p:pic>
        <p:nvPicPr>
          <p:cNvPr id="55" name="Graphic 54">
            <a:extLst>
              <a:ext uri="{FF2B5EF4-FFF2-40B4-BE49-F238E27FC236}">
                <a16:creationId xmlns:a16="http://schemas.microsoft.com/office/drawing/2014/main" id="{EE0FD487-5810-2EB8-D2AD-EC0EE5CF6872}"/>
              </a:ext>
              <a:ext uri="{C183D7F6-B498-43B3-948B-1728B52AA6E4}">
                <adec:decorative xmlns:adec="http://schemas.microsoft.com/office/drawing/2017/decorative" val="1"/>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423021" y="2916226"/>
            <a:ext cx="365125" cy="365125"/>
          </a:xfrm>
          <a:prstGeom prst="rect">
            <a:avLst/>
          </a:prstGeom>
        </p:spPr>
      </p:pic>
      <p:sp>
        <p:nvSpPr>
          <p:cNvPr id="60" name="TextBox 59">
            <a:extLst>
              <a:ext uri="{FF2B5EF4-FFF2-40B4-BE49-F238E27FC236}">
                <a16:creationId xmlns:a16="http://schemas.microsoft.com/office/drawing/2014/main" id="{C23CFCE6-BB53-9738-997D-1A95494BBEB3}"/>
              </a:ext>
              <a:ext uri="{C183D7F6-B498-43B3-948B-1728B52AA6E4}">
                <adec:decorative xmlns:adec="http://schemas.microsoft.com/office/drawing/2017/decorative" val="1"/>
              </a:ext>
            </a:extLst>
          </p:cNvPr>
          <p:cNvSpPr txBox="1"/>
          <p:nvPr/>
        </p:nvSpPr>
        <p:spPr>
          <a:xfrm>
            <a:off x="5347245" y="3917113"/>
            <a:ext cx="3206389" cy="276999"/>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rgbClr val="931B2F"/>
                </a:solidFill>
                <a:latin typeface="Arial Narrow"/>
              </a:rPr>
              <a:t>54</a:t>
            </a:r>
            <a:r>
              <a:rPr kumimoji="0" lang="en-AU" sz="1200" b="1" i="0" u="none" strike="noStrike" kern="1200" cap="none" spc="0" normalizeH="0" baseline="0" noProof="0">
                <a:ln>
                  <a:noFill/>
                </a:ln>
                <a:solidFill>
                  <a:srgbClr val="931B2F"/>
                </a:solidFill>
                <a:effectLst/>
                <a:uLnTx/>
                <a:uFillTx/>
                <a:latin typeface="Arial Narrow"/>
                <a:ea typeface="+mn-ea"/>
                <a:cs typeface="+mn-cs"/>
              </a:rPr>
              <a:t>% </a:t>
            </a:r>
            <a:r>
              <a:rPr kumimoji="0" lang="en-AU" sz="1000" b="0" i="0" u="none" strike="noStrike" kern="1200" cap="none" spc="0" normalizeH="0" baseline="0" noProof="0">
                <a:ln>
                  <a:noFill/>
                </a:ln>
                <a:solidFill>
                  <a:srgbClr val="000000"/>
                </a:solidFill>
                <a:effectLst/>
                <a:uLnTx/>
                <a:uFillTx/>
                <a:latin typeface="Arial Narrow"/>
                <a:ea typeface="+mn-ea"/>
                <a:cs typeface="+mn-cs"/>
              </a:rPr>
              <a:t>of cadets had a tertiary qualification prior to the cadetship. </a:t>
            </a:r>
          </a:p>
        </p:txBody>
      </p:sp>
      <p:sp>
        <p:nvSpPr>
          <p:cNvPr id="62" name="TextBox 61">
            <a:extLst>
              <a:ext uri="{FF2B5EF4-FFF2-40B4-BE49-F238E27FC236}">
                <a16:creationId xmlns:a16="http://schemas.microsoft.com/office/drawing/2014/main" id="{829E7C21-52C3-1EF5-5BA9-410F07A774FD}"/>
              </a:ext>
              <a:ext uri="{C183D7F6-B498-43B3-948B-1728B52AA6E4}">
                <adec:decorative xmlns:adec="http://schemas.microsoft.com/office/drawing/2017/decorative" val="1"/>
              </a:ext>
            </a:extLst>
          </p:cNvPr>
          <p:cNvSpPr txBox="1"/>
          <p:nvPr/>
        </p:nvSpPr>
        <p:spPr>
          <a:xfrm>
            <a:off x="4710727" y="1936892"/>
            <a:ext cx="95895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931B2F"/>
                </a:solidFill>
                <a:effectLst/>
                <a:uLnTx/>
                <a:uFillTx/>
                <a:latin typeface="Arial Narrow"/>
                <a:ea typeface="+mn-ea"/>
                <a:cs typeface="+mn-cs"/>
              </a:rPr>
              <a:t>65%</a:t>
            </a:r>
            <a:endParaRPr kumimoji="0" lang="en-US" sz="1800" b="0" i="0" u="none" strike="noStrike" kern="1200" cap="none" spc="0" normalizeH="0" baseline="0" noProof="0">
              <a:ln>
                <a:noFill/>
              </a:ln>
              <a:solidFill>
                <a:srgbClr val="191919"/>
              </a:solidFill>
              <a:effectLst/>
              <a:uLnTx/>
              <a:uFillTx/>
              <a:latin typeface="Arial Narrow"/>
              <a:ea typeface="+mn-ea"/>
              <a:cs typeface="+mn-cs"/>
            </a:endParaRPr>
          </a:p>
        </p:txBody>
      </p:sp>
      <p:sp>
        <p:nvSpPr>
          <p:cNvPr id="63" name="TextBox 62">
            <a:extLst>
              <a:ext uri="{FF2B5EF4-FFF2-40B4-BE49-F238E27FC236}">
                <a16:creationId xmlns:a16="http://schemas.microsoft.com/office/drawing/2014/main" id="{C2841B30-9B7B-31F6-6198-AAD39146C48D}"/>
              </a:ext>
              <a:ext uri="{C183D7F6-B498-43B3-948B-1728B52AA6E4}">
                <adec:decorative xmlns:adec="http://schemas.microsoft.com/office/drawing/2017/decorative" val="1"/>
              </a:ext>
            </a:extLst>
          </p:cNvPr>
          <p:cNvSpPr txBox="1"/>
          <p:nvPr/>
        </p:nvSpPr>
        <p:spPr>
          <a:xfrm>
            <a:off x="4702226" y="2367533"/>
            <a:ext cx="95895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a:solidFill>
                  <a:srgbClr val="931B2F"/>
                </a:solidFill>
                <a:latin typeface="Arial Narrow"/>
              </a:rPr>
              <a:t>6</a:t>
            </a:r>
            <a:r>
              <a:rPr kumimoji="0" lang="en-AU" sz="1800" b="1" i="0" u="none" strike="noStrike" kern="1200" cap="none" spc="0" normalizeH="0" baseline="0" noProof="0">
                <a:ln>
                  <a:noFill/>
                </a:ln>
                <a:solidFill>
                  <a:srgbClr val="931B2F"/>
                </a:solidFill>
                <a:effectLst/>
                <a:uLnTx/>
                <a:uFillTx/>
                <a:latin typeface="Arial Narrow"/>
                <a:ea typeface="+mn-ea"/>
                <a:cs typeface="+mn-cs"/>
              </a:rPr>
              <a:t>% </a:t>
            </a:r>
            <a:endParaRPr kumimoji="0" lang="en-US" sz="1800" b="0" i="0" u="none" strike="noStrike" kern="1200" cap="none" spc="0" normalizeH="0" baseline="0" noProof="0">
              <a:ln>
                <a:noFill/>
              </a:ln>
              <a:solidFill>
                <a:srgbClr val="191919"/>
              </a:solidFill>
              <a:effectLst/>
              <a:uLnTx/>
              <a:uFillTx/>
              <a:latin typeface="Arial Narrow"/>
              <a:ea typeface="+mn-ea"/>
              <a:cs typeface="+mn-cs"/>
            </a:endParaRPr>
          </a:p>
        </p:txBody>
      </p:sp>
      <p:pic>
        <p:nvPicPr>
          <p:cNvPr id="64" name="Graphic 63">
            <a:extLst>
              <a:ext uri="{FF2B5EF4-FFF2-40B4-BE49-F238E27FC236}">
                <a16:creationId xmlns:a16="http://schemas.microsoft.com/office/drawing/2014/main" id="{4800CA87-E493-4CA2-ED58-764E6D53D16A}"/>
              </a:ext>
              <a:ext uri="{C183D7F6-B498-43B3-948B-1728B52AA6E4}">
                <adec:decorative xmlns:adec="http://schemas.microsoft.com/office/drawing/2017/decorative" val="1"/>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4763917" y="3831288"/>
            <a:ext cx="557616" cy="557616"/>
          </a:xfrm>
          <a:prstGeom prst="rect">
            <a:avLst/>
          </a:prstGeom>
        </p:spPr>
      </p:pic>
      <p:sp>
        <p:nvSpPr>
          <p:cNvPr id="65" name="Freeform 965">
            <a:extLst>
              <a:ext uri="{FF2B5EF4-FFF2-40B4-BE49-F238E27FC236}">
                <a16:creationId xmlns:a16="http://schemas.microsoft.com/office/drawing/2014/main" id="{429140AB-90F5-2E98-247A-0C4C728A6444}"/>
              </a:ext>
              <a:ext uri="{C183D7F6-B498-43B3-948B-1728B52AA6E4}">
                <adec:decorative xmlns:adec="http://schemas.microsoft.com/office/drawing/2017/decorative" val="1"/>
              </a:ext>
            </a:extLst>
          </p:cNvPr>
          <p:cNvSpPr>
            <a:spLocks noChangeAspect="1" noEditPoints="1"/>
          </p:cNvSpPr>
          <p:nvPr/>
        </p:nvSpPr>
        <p:spPr bwMode="auto">
          <a:xfrm>
            <a:off x="4843552" y="4557750"/>
            <a:ext cx="398346" cy="342662"/>
          </a:xfrm>
          <a:custGeom>
            <a:avLst/>
            <a:gdLst>
              <a:gd name="T0" fmla="*/ 585 w 585"/>
              <a:gd name="T1" fmla="*/ 261 h 502"/>
              <a:gd name="T2" fmla="*/ 0 w 585"/>
              <a:gd name="T3" fmla="*/ 261 h 502"/>
              <a:gd name="T4" fmla="*/ 0 w 585"/>
              <a:gd name="T5" fmla="*/ 136 h 502"/>
              <a:gd name="T6" fmla="*/ 52 w 585"/>
              <a:gd name="T7" fmla="*/ 84 h 502"/>
              <a:gd name="T8" fmla="*/ 167 w 585"/>
              <a:gd name="T9" fmla="*/ 84 h 502"/>
              <a:gd name="T10" fmla="*/ 167 w 585"/>
              <a:gd name="T11" fmla="*/ 31 h 502"/>
              <a:gd name="T12" fmla="*/ 198 w 585"/>
              <a:gd name="T13" fmla="*/ 0 h 502"/>
              <a:gd name="T14" fmla="*/ 386 w 585"/>
              <a:gd name="T15" fmla="*/ 0 h 502"/>
              <a:gd name="T16" fmla="*/ 418 w 585"/>
              <a:gd name="T17" fmla="*/ 31 h 502"/>
              <a:gd name="T18" fmla="*/ 418 w 585"/>
              <a:gd name="T19" fmla="*/ 84 h 502"/>
              <a:gd name="T20" fmla="*/ 533 w 585"/>
              <a:gd name="T21" fmla="*/ 84 h 502"/>
              <a:gd name="T22" fmla="*/ 585 w 585"/>
              <a:gd name="T23" fmla="*/ 136 h 502"/>
              <a:gd name="T24" fmla="*/ 585 w 585"/>
              <a:gd name="T25" fmla="*/ 261 h 502"/>
              <a:gd name="T26" fmla="*/ 585 w 585"/>
              <a:gd name="T27" fmla="*/ 450 h 502"/>
              <a:gd name="T28" fmla="*/ 533 w 585"/>
              <a:gd name="T29" fmla="*/ 502 h 502"/>
              <a:gd name="T30" fmla="*/ 52 w 585"/>
              <a:gd name="T31" fmla="*/ 502 h 502"/>
              <a:gd name="T32" fmla="*/ 0 w 585"/>
              <a:gd name="T33" fmla="*/ 450 h 502"/>
              <a:gd name="T34" fmla="*/ 0 w 585"/>
              <a:gd name="T35" fmla="*/ 293 h 502"/>
              <a:gd name="T36" fmla="*/ 219 w 585"/>
              <a:gd name="T37" fmla="*/ 293 h 502"/>
              <a:gd name="T38" fmla="*/ 219 w 585"/>
              <a:gd name="T39" fmla="*/ 345 h 502"/>
              <a:gd name="T40" fmla="*/ 240 w 585"/>
              <a:gd name="T41" fmla="*/ 366 h 502"/>
              <a:gd name="T42" fmla="*/ 345 w 585"/>
              <a:gd name="T43" fmla="*/ 366 h 502"/>
              <a:gd name="T44" fmla="*/ 366 w 585"/>
              <a:gd name="T45" fmla="*/ 345 h 502"/>
              <a:gd name="T46" fmla="*/ 366 w 585"/>
              <a:gd name="T47" fmla="*/ 293 h 502"/>
              <a:gd name="T48" fmla="*/ 585 w 585"/>
              <a:gd name="T49" fmla="*/ 293 h 502"/>
              <a:gd name="T50" fmla="*/ 585 w 585"/>
              <a:gd name="T51" fmla="*/ 450 h 502"/>
              <a:gd name="T52" fmla="*/ 376 w 585"/>
              <a:gd name="T53" fmla="*/ 84 h 502"/>
              <a:gd name="T54" fmla="*/ 376 w 585"/>
              <a:gd name="T55" fmla="*/ 42 h 502"/>
              <a:gd name="T56" fmla="*/ 209 w 585"/>
              <a:gd name="T57" fmla="*/ 42 h 502"/>
              <a:gd name="T58" fmla="*/ 209 w 585"/>
              <a:gd name="T59" fmla="*/ 84 h 502"/>
              <a:gd name="T60" fmla="*/ 376 w 585"/>
              <a:gd name="T61" fmla="*/ 84 h 502"/>
              <a:gd name="T62" fmla="*/ 334 w 585"/>
              <a:gd name="T63" fmla="*/ 335 h 502"/>
              <a:gd name="T64" fmla="*/ 251 w 585"/>
              <a:gd name="T65" fmla="*/ 335 h 502"/>
              <a:gd name="T66" fmla="*/ 251 w 585"/>
              <a:gd name="T67" fmla="*/ 293 h 502"/>
              <a:gd name="T68" fmla="*/ 334 w 585"/>
              <a:gd name="T69" fmla="*/ 293 h 502"/>
              <a:gd name="T70" fmla="*/ 334 w 585"/>
              <a:gd name="T71" fmla="*/ 33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5" h="502">
                <a:moveTo>
                  <a:pt x="585" y="261"/>
                </a:moveTo>
                <a:cubicBezTo>
                  <a:pt x="0" y="261"/>
                  <a:pt x="0" y="261"/>
                  <a:pt x="0" y="261"/>
                </a:cubicBezTo>
                <a:cubicBezTo>
                  <a:pt x="0" y="136"/>
                  <a:pt x="0" y="136"/>
                  <a:pt x="0" y="136"/>
                </a:cubicBezTo>
                <a:cubicBezTo>
                  <a:pt x="0" y="107"/>
                  <a:pt x="23" y="84"/>
                  <a:pt x="52" y="84"/>
                </a:cubicBezTo>
                <a:cubicBezTo>
                  <a:pt x="167" y="84"/>
                  <a:pt x="167" y="84"/>
                  <a:pt x="167" y="84"/>
                </a:cubicBezTo>
                <a:cubicBezTo>
                  <a:pt x="167" y="31"/>
                  <a:pt x="167" y="31"/>
                  <a:pt x="167" y="31"/>
                </a:cubicBezTo>
                <a:cubicBezTo>
                  <a:pt x="167" y="14"/>
                  <a:pt x="181" y="0"/>
                  <a:pt x="198" y="0"/>
                </a:cubicBezTo>
                <a:cubicBezTo>
                  <a:pt x="386" y="0"/>
                  <a:pt x="386" y="0"/>
                  <a:pt x="386" y="0"/>
                </a:cubicBezTo>
                <a:cubicBezTo>
                  <a:pt x="404" y="0"/>
                  <a:pt x="418" y="14"/>
                  <a:pt x="418" y="31"/>
                </a:cubicBezTo>
                <a:cubicBezTo>
                  <a:pt x="418" y="84"/>
                  <a:pt x="418" y="84"/>
                  <a:pt x="418" y="84"/>
                </a:cubicBezTo>
                <a:cubicBezTo>
                  <a:pt x="533" y="84"/>
                  <a:pt x="533" y="84"/>
                  <a:pt x="533" y="84"/>
                </a:cubicBezTo>
                <a:cubicBezTo>
                  <a:pt x="562" y="84"/>
                  <a:pt x="585" y="107"/>
                  <a:pt x="585" y="136"/>
                </a:cubicBezTo>
                <a:lnTo>
                  <a:pt x="585" y="261"/>
                </a:lnTo>
                <a:close/>
                <a:moveTo>
                  <a:pt x="585" y="450"/>
                </a:moveTo>
                <a:cubicBezTo>
                  <a:pt x="585" y="478"/>
                  <a:pt x="562" y="502"/>
                  <a:pt x="533" y="502"/>
                </a:cubicBezTo>
                <a:cubicBezTo>
                  <a:pt x="52" y="502"/>
                  <a:pt x="52" y="502"/>
                  <a:pt x="52" y="502"/>
                </a:cubicBezTo>
                <a:cubicBezTo>
                  <a:pt x="23" y="502"/>
                  <a:pt x="0" y="478"/>
                  <a:pt x="0" y="450"/>
                </a:cubicBezTo>
                <a:cubicBezTo>
                  <a:pt x="0" y="293"/>
                  <a:pt x="0" y="293"/>
                  <a:pt x="0" y="293"/>
                </a:cubicBezTo>
                <a:cubicBezTo>
                  <a:pt x="219" y="293"/>
                  <a:pt x="219" y="293"/>
                  <a:pt x="219" y="293"/>
                </a:cubicBezTo>
                <a:cubicBezTo>
                  <a:pt x="219" y="345"/>
                  <a:pt x="219" y="345"/>
                  <a:pt x="219" y="345"/>
                </a:cubicBezTo>
                <a:cubicBezTo>
                  <a:pt x="219" y="357"/>
                  <a:pt x="229" y="366"/>
                  <a:pt x="240" y="366"/>
                </a:cubicBezTo>
                <a:cubicBezTo>
                  <a:pt x="345" y="366"/>
                  <a:pt x="345" y="366"/>
                  <a:pt x="345" y="366"/>
                </a:cubicBezTo>
                <a:cubicBezTo>
                  <a:pt x="356" y="366"/>
                  <a:pt x="366" y="357"/>
                  <a:pt x="366" y="345"/>
                </a:cubicBezTo>
                <a:cubicBezTo>
                  <a:pt x="366" y="293"/>
                  <a:pt x="366" y="293"/>
                  <a:pt x="366" y="293"/>
                </a:cubicBezTo>
                <a:cubicBezTo>
                  <a:pt x="585" y="293"/>
                  <a:pt x="585" y="293"/>
                  <a:pt x="585" y="293"/>
                </a:cubicBezTo>
                <a:lnTo>
                  <a:pt x="585" y="450"/>
                </a:lnTo>
                <a:close/>
                <a:moveTo>
                  <a:pt x="376" y="84"/>
                </a:moveTo>
                <a:cubicBezTo>
                  <a:pt x="376" y="42"/>
                  <a:pt x="376" y="42"/>
                  <a:pt x="376" y="42"/>
                </a:cubicBezTo>
                <a:cubicBezTo>
                  <a:pt x="209" y="42"/>
                  <a:pt x="209" y="42"/>
                  <a:pt x="209" y="42"/>
                </a:cubicBezTo>
                <a:cubicBezTo>
                  <a:pt x="209" y="84"/>
                  <a:pt x="209" y="84"/>
                  <a:pt x="209" y="84"/>
                </a:cubicBezTo>
                <a:lnTo>
                  <a:pt x="376" y="84"/>
                </a:lnTo>
                <a:close/>
                <a:moveTo>
                  <a:pt x="334" y="335"/>
                </a:moveTo>
                <a:cubicBezTo>
                  <a:pt x="251" y="335"/>
                  <a:pt x="251" y="335"/>
                  <a:pt x="251" y="335"/>
                </a:cubicBezTo>
                <a:cubicBezTo>
                  <a:pt x="251" y="293"/>
                  <a:pt x="251" y="293"/>
                  <a:pt x="251" y="293"/>
                </a:cubicBezTo>
                <a:cubicBezTo>
                  <a:pt x="334" y="293"/>
                  <a:pt x="334" y="293"/>
                  <a:pt x="334" y="293"/>
                </a:cubicBezTo>
                <a:lnTo>
                  <a:pt x="334" y="335"/>
                </a:lnTo>
                <a:close/>
              </a:path>
            </a:pathLst>
          </a:custGeom>
          <a:solidFill>
            <a:schemeClr val="tx2"/>
          </a:solidFill>
          <a:ln>
            <a:noFill/>
          </a:ln>
        </p:spPr>
        <p:txBody>
          <a:bodyPr vert="horz" wrap="square" lIns="74295" tIns="37148" rIns="74295" bIns="3714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63" b="0" i="0" u="none" strike="noStrike" kern="1200" cap="none" spc="0" normalizeH="0" baseline="0" noProof="0">
              <a:ln>
                <a:noFill/>
              </a:ln>
              <a:solidFill>
                <a:srgbClr val="191919"/>
              </a:solidFill>
              <a:effectLst/>
              <a:uLnTx/>
              <a:uFillTx/>
              <a:latin typeface="Arial Narrow"/>
              <a:ea typeface="+mn-ea"/>
              <a:cs typeface="+mn-cs"/>
            </a:endParaRPr>
          </a:p>
        </p:txBody>
      </p:sp>
      <p:sp>
        <p:nvSpPr>
          <p:cNvPr id="66" name="TextBox 65">
            <a:extLst>
              <a:ext uri="{FF2B5EF4-FFF2-40B4-BE49-F238E27FC236}">
                <a16:creationId xmlns:a16="http://schemas.microsoft.com/office/drawing/2014/main" id="{56B624A4-989B-A372-5237-F300B6D82260}"/>
              </a:ext>
              <a:ext uri="{C183D7F6-B498-43B3-948B-1728B52AA6E4}">
                <adec:decorative xmlns:adec="http://schemas.microsoft.com/office/drawing/2017/decorative" val="1"/>
              </a:ext>
            </a:extLst>
          </p:cNvPr>
          <p:cNvSpPr txBox="1"/>
          <p:nvPr/>
        </p:nvSpPr>
        <p:spPr>
          <a:xfrm>
            <a:off x="5347245" y="4539329"/>
            <a:ext cx="3206389" cy="58477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rgbClr val="931B2F"/>
                </a:solidFill>
                <a:latin typeface="Arial Narrow"/>
              </a:rPr>
              <a:t>64</a:t>
            </a:r>
            <a:r>
              <a:rPr kumimoji="0" lang="en-AU" sz="1200" b="1" i="0" u="none" strike="noStrike" kern="1200" cap="none" spc="0" normalizeH="0" baseline="0" noProof="0">
                <a:ln>
                  <a:noFill/>
                </a:ln>
                <a:solidFill>
                  <a:srgbClr val="931B2F"/>
                </a:solidFill>
                <a:effectLst/>
                <a:uLnTx/>
                <a:uFillTx/>
                <a:latin typeface="Arial Narrow"/>
                <a:ea typeface="+mn-ea"/>
                <a:cs typeface="+mn-cs"/>
              </a:rPr>
              <a:t>% </a:t>
            </a:r>
            <a:r>
              <a:rPr kumimoji="0" lang="en-AU" sz="1000" b="0" i="0" u="none" strike="noStrike" kern="1200" cap="none" spc="0" normalizeH="0" baseline="0" noProof="0">
                <a:ln>
                  <a:noFill/>
                </a:ln>
                <a:solidFill>
                  <a:srgbClr val="000000"/>
                </a:solidFill>
                <a:effectLst/>
                <a:uLnTx/>
                <a:uFillTx/>
                <a:latin typeface="Arial Narrow"/>
                <a:ea typeface="+mn-ea"/>
                <a:cs typeface="+mn-cs"/>
              </a:rPr>
              <a:t>of cadets were working in either casual, part-time or full-time work prior to the cadetship. Only 18% were unemployed or studying prior to the cadetship. </a:t>
            </a:r>
          </a:p>
        </p:txBody>
      </p:sp>
      <p:sp>
        <p:nvSpPr>
          <p:cNvPr id="16" name="TextBox 15">
            <a:extLst>
              <a:ext uri="{FF2B5EF4-FFF2-40B4-BE49-F238E27FC236}">
                <a16:creationId xmlns:a16="http://schemas.microsoft.com/office/drawing/2014/main" id="{D4F5E76E-8B07-7714-5EF4-7911BB16BD00}"/>
              </a:ext>
              <a:ext uri="{C183D7F6-B498-43B3-948B-1728B52AA6E4}">
                <adec:decorative xmlns:adec="http://schemas.microsoft.com/office/drawing/2017/decorative" val="1"/>
              </a:ext>
            </a:extLst>
          </p:cNvPr>
          <p:cNvSpPr txBox="1"/>
          <p:nvPr/>
        </p:nvSpPr>
        <p:spPr>
          <a:xfrm>
            <a:off x="5384524" y="2395902"/>
            <a:ext cx="4963362" cy="261610"/>
          </a:xfrm>
          <a:prstGeom prst="rect">
            <a:avLst/>
          </a:prstGeom>
          <a:noFill/>
        </p:spPr>
        <p:txBody>
          <a:bodyPr wrap="square">
            <a:spAutoFit/>
          </a:bodyPr>
          <a:lstStyle/>
          <a:p>
            <a:pPr defTabSz="914400">
              <a:defRPr/>
            </a:pPr>
            <a:r>
              <a:rPr lang="en-AU" sz="1100">
                <a:solidFill>
                  <a:srgbClr val="000000"/>
                </a:solidFill>
                <a:latin typeface="Arial Narrow"/>
              </a:rPr>
              <a:t>Identified as Refugee / Asylum seekers.</a:t>
            </a:r>
            <a:endParaRPr kumimoji="0" lang="en-AU" sz="1100" b="0" i="0" u="none" strike="noStrike" kern="1200" cap="none" spc="0" normalizeH="0" baseline="0" noProof="0">
              <a:ln>
                <a:noFill/>
              </a:ln>
              <a:solidFill>
                <a:srgbClr val="000000"/>
              </a:solidFill>
              <a:effectLst/>
              <a:uLnTx/>
              <a:uFillTx/>
              <a:latin typeface="Arial Narrow"/>
              <a:ea typeface="+mn-ea"/>
              <a:cs typeface="+mn-cs"/>
            </a:endParaRPr>
          </a:p>
        </p:txBody>
      </p:sp>
      <p:sp>
        <p:nvSpPr>
          <p:cNvPr id="17" name="TextBox 16">
            <a:extLst>
              <a:ext uri="{FF2B5EF4-FFF2-40B4-BE49-F238E27FC236}">
                <a16:creationId xmlns:a16="http://schemas.microsoft.com/office/drawing/2014/main" id="{E1D494FC-5D50-E7F7-8BF3-5D2C47AE454B}"/>
              </a:ext>
              <a:ext uri="{C183D7F6-B498-43B3-948B-1728B52AA6E4}">
                <adec:decorative xmlns:adec="http://schemas.microsoft.com/office/drawing/2017/decorative" val="1"/>
              </a:ext>
            </a:extLst>
          </p:cNvPr>
          <p:cNvSpPr txBox="1"/>
          <p:nvPr/>
        </p:nvSpPr>
        <p:spPr>
          <a:xfrm>
            <a:off x="4702226" y="2790092"/>
            <a:ext cx="95895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srgbClr val="931B2F"/>
                </a:solidFill>
                <a:effectLst/>
                <a:uLnTx/>
                <a:uFillTx/>
                <a:latin typeface="Arial Narrow"/>
                <a:ea typeface="+mn-ea"/>
                <a:cs typeface="+mn-cs"/>
              </a:rPr>
              <a:t>20% </a:t>
            </a:r>
            <a:endParaRPr kumimoji="0" lang="en-US" sz="1800" b="0" i="0" u="none" strike="noStrike" kern="1200" cap="none" spc="0" normalizeH="0" baseline="0" noProof="0">
              <a:ln>
                <a:noFill/>
              </a:ln>
              <a:solidFill>
                <a:srgbClr val="191919"/>
              </a:solidFill>
              <a:effectLst/>
              <a:uLnTx/>
              <a:uFillTx/>
              <a:latin typeface="Arial Narrow"/>
              <a:ea typeface="+mn-ea"/>
              <a:cs typeface="+mn-cs"/>
            </a:endParaRPr>
          </a:p>
        </p:txBody>
      </p:sp>
      <p:sp>
        <p:nvSpPr>
          <p:cNvPr id="18" name="TextBox 17">
            <a:extLst>
              <a:ext uri="{FF2B5EF4-FFF2-40B4-BE49-F238E27FC236}">
                <a16:creationId xmlns:a16="http://schemas.microsoft.com/office/drawing/2014/main" id="{6553BE35-5066-1EB5-02BD-4DF367A4620E}"/>
              </a:ext>
              <a:ext uri="{C183D7F6-B498-43B3-948B-1728B52AA6E4}">
                <adec:decorative xmlns:adec="http://schemas.microsoft.com/office/drawing/2017/decorative" val="1"/>
              </a:ext>
            </a:extLst>
          </p:cNvPr>
          <p:cNvSpPr txBox="1"/>
          <p:nvPr/>
        </p:nvSpPr>
        <p:spPr>
          <a:xfrm>
            <a:off x="5384524" y="2818461"/>
            <a:ext cx="4963362" cy="261610"/>
          </a:xfrm>
          <a:prstGeom prst="rect">
            <a:avLst/>
          </a:prstGeom>
          <a:noFill/>
        </p:spPr>
        <p:txBody>
          <a:bodyPr wrap="square">
            <a:spAutoFit/>
          </a:bodyPr>
          <a:lstStyle/>
          <a:p>
            <a:pPr defTabSz="914400">
              <a:defRPr/>
            </a:pPr>
            <a:r>
              <a:rPr lang="en-AU" sz="1100">
                <a:solidFill>
                  <a:srgbClr val="000000"/>
                </a:solidFill>
                <a:latin typeface="Arial Narrow"/>
              </a:rPr>
              <a:t>Identified as First Nations people.</a:t>
            </a:r>
            <a:endParaRPr kumimoji="0" lang="en-AU" sz="1100" b="0" i="0" u="none" strike="noStrike" kern="1200" cap="none" spc="0" normalizeH="0" baseline="0" noProof="0">
              <a:ln>
                <a:noFill/>
              </a:ln>
              <a:solidFill>
                <a:srgbClr val="000000"/>
              </a:solidFill>
              <a:effectLst/>
              <a:uLnTx/>
              <a:uFillTx/>
              <a:latin typeface="Arial Narrow"/>
              <a:ea typeface="+mn-ea"/>
              <a:cs typeface="+mn-cs"/>
            </a:endParaRPr>
          </a:p>
        </p:txBody>
      </p:sp>
      <p:sp>
        <p:nvSpPr>
          <p:cNvPr id="10" name="Footer Placeholder 4">
            <a:extLst>
              <a:ext uri="{FF2B5EF4-FFF2-40B4-BE49-F238E27FC236}">
                <a16:creationId xmlns:a16="http://schemas.microsoft.com/office/drawing/2014/main" id="{C740D2E4-ADD6-AEED-1478-84F7D4AF2E47}"/>
              </a:ext>
              <a:ext uri="{C183D7F6-B498-43B3-948B-1728B52AA6E4}">
                <adec:decorative xmlns:adec="http://schemas.microsoft.com/office/drawing/2017/decorative" val="1"/>
              </a:ext>
            </a:extLst>
          </p:cNvPr>
          <p:cNvSpPr txBox="1">
            <a:spLocks/>
          </p:cNvSpPr>
          <p:nvPr/>
        </p:nvSpPr>
        <p:spPr>
          <a:xfrm>
            <a:off x="4763917" y="5174692"/>
            <a:ext cx="2699969" cy="371513"/>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a:t>Note: Data was not shared for the 22 cadets who were enrolled with UST</a:t>
            </a:r>
            <a:r>
              <a:rPr lang="en-AU" baseline="30000"/>
              <a:t>1</a:t>
            </a:r>
            <a:r>
              <a:rPr lang="en-AU"/>
              <a:t>.</a:t>
            </a:r>
            <a:endParaRPr lang="en-AU" i="1"/>
          </a:p>
        </p:txBody>
      </p:sp>
      <p:sp>
        <p:nvSpPr>
          <p:cNvPr id="12" name="Footer Placeholder 4">
            <a:extLst>
              <a:ext uri="{FF2B5EF4-FFF2-40B4-BE49-F238E27FC236}">
                <a16:creationId xmlns:a16="http://schemas.microsoft.com/office/drawing/2014/main" id="{2C3FC510-79FA-10CA-4DCA-440A73C71370}"/>
              </a:ext>
              <a:ext uri="{C183D7F6-B498-43B3-948B-1728B52AA6E4}">
                <adec:decorative xmlns:adec="http://schemas.microsoft.com/office/drawing/2017/decorative" val="1"/>
              </a:ext>
            </a:extLst>
          </p:cNvPr>
          <p:cNvSpPr>
            <a:spLocks noGrp="1"/>
          </p:cNvSpPr>
          <p:nvPr>
            <p:ph type="ftr" sz="quarter" idx="14"/>
          </p:nvPr>
        </p:nvSpPr>
        <p:spPr>
          <a:xfrm>
            <a:off x="165148" y="6299338"/>
            <a:ext cx="7132320" cy="37151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effectLst/>
                <a:uLnTx/>
                <a:uFillTx/>
                <a:latin typeface="Arial Narrow"/>
                <a:ea typeface="+mn-ea"/>
                <a:cs typeface="+mn-cs"/>
              </a:rPr>
              <a:t>Source: </a:t>
            </a:r>
            <a:r>
              <a:rPr kumimoji="0" lang="en-AU" sz="900" b="0" i="0" u="none" strike="noStrike" kern="1200" cap="none" spc="0" normalizeH="0" baseline="0" noProof="0" dirty="0" err="1">
                <a:ln>
                  <a:noFill/>
                </a:ln>
                <a:effectLst/>
                <a:uLnTx/>
                <a:uFillTx/>
                <a:latin typeface="Arial Narrow"/>
                <a:ea typeface="+mn-ea"/>
                <a:cs typeface="+mn-cs"/>
              </a:rPr>
              <a:t>dandolo</a:t>
            </a:r>
            <a:r>
              <a:rPr kumimoji="0" lang="en-AU" sz="900" b="0" i="0" u="none" strike="noStrike" kern="1200" cap="none" spc="0" normalizeH="0" baseline="0" noProof="0" dirty="0">
                <a:ln>
                  <a:noFill/>
                </a:ln>
                <a:effectLst/>
                <a:uLnTx/>
                <a:uFillTx/>
                <a:latin typeface="Arial Narrow"/>
                <a:ea typeface="+mn-ea"/>
                <a:cs typeface="+mn-cs"/>
              </a:rPr>
              <a:t> analysis of Goanna </a:t>
            </a:r>
            <a:r>
              <a:rPr lang="en-AU" dirty="0">
                <a:latin typeface="Arial Narrow"/>
              </a:rPr>
              <a:t>Education</a:t>
            </a:r>
            <a:r>
              <a:rPr kumimoji="0" lang="en-AU" sz="900" b="0" i="0" u="none" strike="noStrike" kern="1200" cap="none" spc="0" normalizeH="0" baseline="0" noProof="0" dirty="0">
                <a:ln>
                  <a:noFill/>
                </a:ln>
                <a:effectLst/>
                <a:uLnTx/>
                <a:uFillTx/>
                <a:latin typeface="Arial Narrow"/>
                <a:ea typeface="+mn-ea"/>
                <a:cs typeface="+mn-cs"/>
              </a:rPr>
              <a:t>, Cohort Data Report, April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30000" noProof="0" dirty="0">
                <a:ln>
                  <a:noFill/>
                </a:ln>
                <a:effectLst/>
                <a:uLnTx/>
                <a:uFillTx/>
                <a:latin typeface="Arial Narrow"/>
                <a:ea typeface="+mn-ea"/>
                <a:cs typeface="+mn-cs"/>
              </a:rPr>
              <a:t>1 </a:t>
            </a:r>
            <a:r>
              <a:rPr kumimoji="0" lang="en-AU" sz="900" b="0" i="0" u="none" strike="noStrike" kern="1200" cap="none" spc="0" normalizeH="0" baseline="0" noProof="0" dirty="0">
                <a:ln>
                  <a:noFill/>
                </a:ln>
                <a:effectLst/>
                <a:uLnTx/>
                <a:uFillTx/>
                <a:latin typeface="Arial Narrow"/>
                <a:ea typeface="+mn-ea"/>
                <a:cs typeface="+mn-cs"/>
              </a:rPr>
              <a:t>See page 64 for more information.</a:t>
            </a:r>
          </a:p>
        </p:txBody>
      </p:sp>
    </p:spTree>
    <p:extLst>
      <p:ext uri="{BB962C8B-B14F-4D97-AF65-F5344CB8AC3E}">
        <p14:creationId xmlns:p14="http://schemas.microsoft.com/office/powerpoint/2010/main" val="1342043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8">
            <a:extLst>
              <a:ext uri="{FF2B5EF4-FFF2-40B4-BE49-F238E27FC236}">
                <a16:creationId xmlns:a16="http://schemas.microsoft.com/office/drawing/2014/main" id="{737C6A4F-CBBA-E1C7-7507-40CA9653ADD9}"/>
              </a:ext>
              <a:ext uri="{C183D7F6-B498-43B3-948B-1728B52AA6E4}">
                <adec:decorative xmlns:adec="http://schemas.microsoft.com/office/drawing/2017/decorative" val="1"/>
              </a:ext>
            </a:extLst>
          </p:cNvPr>
          <p:cNvSpPr>
            <a:spLocks/>
          </p:cNvSpPr>
          <p:nvPr>
            <p:custDataLst>
              <p:tags r:id="rId1"/>
            </p:custDataLst>
          </p:nvPr>
        </p:nvSpPr>
        <p:spPr bwMode="gray">
          <a:xfrm>
            <a:off x="6770992" y="1463467"/>
            <a:ext cx="2917735" cy="686470"/>
          </a:xfrm>
          <a:prstGeom prst="rect">
            <a:avLst/>
          </a:prstGeom>
          <a:solidFill>
            <a:schemeClr val="tx2"/>
          </a:solidFill>
          <a:ln w="19050">
            <a:noFill/>
            <a:miter lim="800000"/>
          </a:ln>
          <a:effectLst/>
        </p:spPr>
        <p:txBody>
          <a:bodyPr wrap="square" lIns="72000" tIns="72000" rIns="72000" bIns="72000" numCol="1" spcCol="72000" rtlCol="0" anchor="ctr" anchorCtr="0">
            <a:noAutofit/>
          </a:bodyPr>
          <a:lstStyle/>
          <a:p>
            <a:pPr>
              <a:spcBef>
                <a:spcPts val="600"/>
              </a:spcBef>
              <a:tabLst>
                <a:tab pos="1019757" algn="r"/>
              </a:tabLst>
              <a:defRPr/>
            </a:pPr>
            <a:r>
              <a:rPr lang="en-AU" altLang="de-DE" sz="1100" b="1" dirty="0">
                <a:solidFill>
                  <a:schemeClr val="bg1"/>
                </a:solidFill>
                <a:ea typeface="Arial Unicode MS"/>
              </a:rPr>
              <a:t>Goanna Education worked with employers to iterate and refine the cadetship informed by feedback over the life of the project. </a:t>
            </a:r>
          </a:p>
        </p:txBody>
      </p:sp>
      <p:sp>
        <p:nvSpPr>
          <p:cNvPr id="2" name="Text Placeholder 1">
            <a:extLst>
              <a:ext uri="{FF2B5EF4-FFF2-40B4-BE49-F238E27FC236}">
                <a16:creationId xmlns:a16="http://schemas.microsoft.com/office/drawing/2014/main" id="{31596C47-4342-4A64-F7C2-7893BDA311CA}"/>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dirty="0"/>
              <a:t>Goanna Education worked with employers on initial co-design of the project, but this wasn’t done in a meaningful way. Goanna Education worked with employers to iterate and refine the cadetship model throughout the life of the project. </a:t>
            </a:r>
          </a:p>
        </p:txBody>
      </p:sp>
      <p:sp>
        <p:nvSpPr>
          <p:cNvPr id="3" name="Title 2">
            <a:extLst>
              <a:ext uri="{FF2B5EF4-FFF2-40B4-BE49-F238E27FC236}">
                <a16:creationId xmlns:a16="http://schemas.microsoft.com/office/drawing/2014/main" id="{EAC2887E-FE82-131C-F68D-7DC5ED88599B}"/>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Design</a:t>
            </a:r>
          </a:p>
        </p:txBody>
      </p:sp>
      <p:sp>
        <p:nvSpPr>
          <p:cNvPr id="4" name="Slide Number Placeholder 3">
            <a:extLst>
              <a:ext uri="{FF2B5EF4-FFF2-40B4-BE49-F238E27FC236}">
                <a16:creationId xmlns:a16="http://schemas.microsoft.com/office/drawing/2014/main" id="{12DBE656-F9FF-FAA6-E8FB-7D6E15A05990}"/>
              </a:ext>
              <a:ext uri="{C183D7F6-B498-43B3-948B-1728B52AA6E4}">
                <adec:decorative xmlns:adec="http://schemas.microsoft.com/office/drawing/2017/decorative" val="1"/>
              </a:ext>
            </a:extLst>
          </p:cNvPr>
          <p:cNvSpPr>
            <a:spLocks noGrp="1"/>
          </p:cNvSpPr>
          <p:nvPr>
            <p:ph type="sldNum" sz="quarter" idx="11"/>
          </p:nvPr>
        </p:nvSpPr>
        <p:spPr>
          <a:xfrm>
            <a:off x="9573013" y="6508024"/>
            <a:ext cx="3356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68FE7CA6-799E-C4A4-6ABF-742F7F995AF1}"/>
              </a:ext>
              <a:ext uri="{C183D7F6-B498-43B3-948B-1728B52AA6E4}">
                <adec:decorative xmlns:adec="http://schemas.microsoft.com/office/drawing/2017/decorative" val="1"/>
              </a:ext>
            </a:extLst>
          </p:cNvPr>
          <p:cNvSpPr>
            <a:spLocks noGrp="1"/>
          </p:cNvSpPr>
          <p:nvPr>
            <p:ph type="ftr" sz="quarter" idx="14"/>
          </p:nvPr>
        </p:nvSpPr>
        <p:spPr>
          <a:xfrm>
            <a:off x="100634" y="6197242"/>
            <a:ext cx="7132320" cy="510012"/>
          </a:xfrm>
        </p:spPr>
        <p:txBody>
          <a:bodyPr/>
          <a:lstStyle/>
          <a:p>
            <a:pPr>
              <a:defRPr/>
            </a:pPr>
            <a:r>
              <a:rPr lang="en-AU" dirty="0"/>
              <a:t>Sources:</a:t>
            </a:r>
          </a:p>
          <a:p>
            <a:pPr>
              <a:defRPr/>
            </a:pPr>
            <a:r>
              <a:rPr lang="en-AU" dirty="0"/>
              <a:t>Goanna Education, DSCT Final Implementation Report,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effectLst/>
                <a:uLnTx/>
                <a:uFillTx/>
                <a:latin typeface="Arial Narrow"/>
                <a:ea typeface="+mn-ea"/>
                <a:cs typeface="+mn-cs"/>
              </a:rPr>
              <a:t>Goanna Education interview with </a:t>
            </a:r>
            <a:r>
              <a:rPr kumimoji="0" lang="en-AU" sz="900" b="0" i="0" u="none" strike="noStrike" kern="1200" cap="none" spc="0" normalizeH="0" baseline="0" noProof="0" dirty="0" err="1">
                <a:ln>
                  <a:noFill/>
                </a:ln>
                <a:effectLst/>
                <a:uLnTx/>
                <a:uFillTx/>
                <a:latin typeface="Arial Narrow"/>
                <a:ea typeface="+mn-ea"/>
                <a:cs typeface="+mn-cs"/>
              </a:rPr>
              <a:t>dandolopartners</a:t>
            </a:r>
            <a:r>
              <a:rPr lang="en-AU" dirty="0">
                <a:latin typeface="Arial Narrow"/>
              </a:rPr>
              <a:t>, 25 March 2024. Employer interviews with </a:t>
            </a:r>
            <a:r>
              <a:rPr lang="en-AU" dirty="0" err="1">
                <a:latin typeface="Arial Narrow"/>
              </a:rPr>
              <a:t>dandolopartners</a:t>
            </a:r>
            <a:r>
              <a:rPr lang="en-AU" dirty="0">
                <a:latin typeface="Arial Narrow"/>
              </a:rPr>
              <a:t>, 2024.</a:t>
            </a:r>
            <a:endParaRPr kumimoji="0" lang="en-AU" sz="900" b="0" i="0" u="none" strike="noStrike" kern="1200" cap="none" spc="0" normalizeH="0" baseline="0" noProof="0" dirty="0">
              <a:ln>
                <a:noFill/>
              </a:ln>
              <a:effectLst/>
              <a:uLnTx/>
              <a:uFillTx/>
              <a:latin typeface="Arial Narrow"/>
              <a:ea typeface="+mn-ea"/>
              <a:cs typeface="+mn-cs"/>
            </a:endParaRPr>
          </a:p>
        </p:txBody>
      </p:sp>
      <p:sp>
        <p:nvSpPr>
          <p:cNvPr id="6" name="Rechteck 28">
            <a:extLst>
              <a:ext uri="{FF2B5EF4-FFF2-40B4-BE49-F238E27FC236}">
                <a16:creationId xmlns:a16="http://schemas.microsoft.com/office/drawing/2014/main" id="{147DF382-B76B-6836-4284-952FCD73B2B0}"/>
              </a:ext>
              <a:ext uri="{C183D7F6-B498-43B3-948B-1728B52AA6E4}">
                <adec:decorative xmlns:adec="http://schemas.microsoft.com/office/drawing/2017/decorative" val="1"/>
              </a:ext>
            </a:extLst>
          </p:cNvPr>
          <p:cNvSpPr>
            <a:spLocks/>
          </p:cNvSpPr>
          <p:nvPr>
            <p:custDataLst>
              <p:tags r:id="rId2"/>
            </p:custDataLst>
          </p:nvPr>
        </p:nvSpPr>
        <p:spPr bwMode="gray">
          <a:xfrm>
            <a:off x="3608672" y="1461756"/>
            <a:ext cx="2865567" cy="686470"/>
          </a:xfrm>
          <a:prstGeom prst="rect">
            <a:avLst/>
          </a:prstGeom>
          <a:solidFill>
            <a:schemeClr val="tx2"/>
          </a:solidFill>
          <a:ln w="19050">
            <a:noFill/>
            <a:miter lim="800000"/>
          </a:ln>
          <a:effectLst/>
        </p:spPr>
        <p:txBody>
          <a:bodyPr wrap="square" lIns="72000" tIns="72000" rIns="72000" bIns="72000" numCol="1" spcCol="72000" rtlCol="0" anchor="ctr" anchorCtr="0">
            <a:noAutofit/>
          </a:bodyPr>
          <a:lstStyle/>
          <a:p>
            <a:pPr marL="0" marR="0" lvl="0" indent="0" algn="ctr" defTabSz="457200" rtl="0" eaLnBrk="1" fontAlgn="auto" latinLnBrk="0" hangingPunct="1">
              <a:lnSpc>
                <a:spcPct val="100000"/>
              </a:lnSpc>
              <a:spcBef>
                <a:spcPts val="600"/>
              </a:spcBef>
              <a:spcAft>
                <a:spcPts val="0"/>
              </a:spcAft>
              <a:buClrTx/>
              <a:buSzTx/>
              <a:buFontTx/>
              <a:buNone/>
              <a:tabLst>
                <a:tab pos="1019757" algn="r"/>
              </a:tabLst>
              <a:defRPr/>
            </a:pPr>
            <a:r>
              <a:rPr lang="en-AU" altLang="de-DE" sz="1100" b="1">
                <a:solidFill>
                  <a:schemeClr val="bg1"/>
                </a:solidFill>
                <a:ea typeface="Arial Unicode MS"/>
              </a:rPr>
              <a:t>The level of co-design and employer involvement differed by course.</a:t>
            </a:r>
            <a:endParaRPr kumimoji="0" lang="en-AU" altLang="de-DE" sz="1100" b="1" i="0" u="none" strike="noStrike" kern="1200" cap="none" spc="0" normalizeH="0" baseline="0" noProof="0">
              <a:ln>
                <a:noFill/>
              </a:ln>
              <a:solidFill>
                <a:schemeClr val="bg1"/>
              </a:solidFill>
              <a:effectLst/>
              <a:uLnTx/>
              <a:uFillTx/>
              <a:latin typeface="Arial Narrow"/>
              <a:ea typeface="Arial Unicode MS"/>
              <a:cs typeface="+mn-cs"/>
            </a:endParaRPr>
          </a:p>
        </p:txBody>
      </p:sp>
      <p:sp>
        <p:nvSpPr>
          <p:cNvPr id="15" name="Ellipse 3">
            <a:extLst>
              <a:ext uri="{FF2B5EF4-FFF2-40B4-BE49-F238E27FC236}">
                <a16:creationId xmlns:a16="http://schemas.microsoft.com/office/drawing/2014/main" id="{E78AB0A5-6278-A09E-5102-1235E678BDDD}"/>
              </a:ext>
              <a:ext uri="{C183D7F6-B498-43B3-948B-1728B52AA6E4}">
                <adec:decorative xmlns:adec="http://schemas.microsoft.com/office/drawing/2017/decorative" val="1"/>
              </a:ext>
            </a:extLst>
          </p:cNvPr>
          <p:cNvSpPr/>
          <p:nvPr/>
        </p:nvSpPr>
        <p:spPr bwMode="auto">
          <a:xfrm>
            <a:off x="3305484" y="1296501"/>
            <a:ext cx="361310" cy="361310"/>
          </a:xfrm>
          <a:prstGeom prst="ellipse">
            <a:avLst/>
          </a:prstGeom>
          <a:solidFill>
            <a:schemeClr val="accent2"/>
          </a:solidFill>
          <a:ln w="38100" cap="flat" cmpd="sng" algn="ctr">
            <a:noFill/>
            <a:prstDash val="solid"/>
            <a:round/>
            <a:headEnd type="none" w="med" len="med"/>
            <a:tailEnd type="none" w="med" len="med"/>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2</a:t>
            </a:r>
          </a:p>
        </p:txBody>
      </p:sp>
      <p:sp>
        <p:nvSpPr>
          <p:cNvPr id="16" name="Ellipse 4">
            <a:extLst>
              <a:ext uri="{FF2B5EF4-FFF2-40B4-BE49-F238E27FC236}">
                <a16:creationId xmlns:a16="http://schemas.microsoft.com/office/drawing/2014/main" id="{2181C970-9F5A-FD95-8A4C-35F6D9B9C5EA}"/>
              </a:ext>
              <a:ext uri="{C183D7F6-B498-43B3-948B-1728B52AA6E4}">
                <adec:decorative xmlns:adec="http://schemas.microsoft.com/office/drawing/2017/decorative" val="1"/>
              </a:ext>
            </a:extLst>
          </p:cNvPr>
          <p:cNvSpPr/>
          <p:nvPr/>
        </p:nvSpPr>
        <p:spPr bwMode="auto">
          <a:xfrm>
            <a:off x="6480280" y="1296501"/>
            <a:ext cx="361310" cy="361310"/>
          </a:xfrm>
          <a:prstGeom prst="ellipse">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3</a:t>
            </a:r>
          </a:p>
        </p:txBody>
      </p:sp>
      <p:sp>
        <p:nvSpPr>
          <p:cNvPr id="8" name="Rounded Rectangular Callout 7">
            <a:extLst>
              <a:ext uri="{FF2B5EF4-FFF2-40B4-BE49-F238E27FC236}">
                <a16:creationId xmlns:a16="http://schemas.microsoft.com/office/drawing/2014/main" id="{C57E86C8-D718-BB16-26E0-7C0A42242E68}"/>
              </a:ext>
              <a:ext uri="{C183D7F6-B498-43B3-948B-1728B52AA6E4}">
                <adec:decorative xmlns:adec="http://schemas.microsoft.com/office/drawing/2017/decorative" val="1"/>
              </a:ext>
            </a:extLst>
          </p:cNvPr>
          <p:cNvSpPr/>
          <p:nvPr/>
        </p:nvSpPr>
        <p:spPr>
          <a:xfrm>
            <a:off x="6770991" y="5108625"/>
            <a:ext cx="2969861" cy="730222"/>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1000" b="0" i="0" u="none" strike="noStrike" dirty="0">
                <a:solidFill>
                  <a:schemeClr val="tx1"/>
                </a:solidFill>
                <a:effectLst/>
              </a:rPr>
              <a:t>“We had a good relationship with [Goanna Education] and felt comfortable having that backwards and forwards</a:t>
            </a:r>
            <a:r>
              <a:rPr lang="en-AU" sz="1000" dirty="0">
                <a:solidFill>
                  <a:schemeClr val="tx1"/>
                </a:solidFill>
              </a:rPr>
              <a:t>.” – Employer </a:t>
            </a:r>
            <a:endParaRPr lang="en-AU" sz="1000" dirty="0">
              <a:solidFill>
                <a:schemeClr val="tx1"/>
              </a:solidFill>
              <a:effectLst/>
              <a:ea typeface="Times New Roman" panose="02020603050405020304" pitchFamily="18" charset="0"/>
              <a:cs typeface="Calibri" panose="020F0502020204030204" pitchFamily="34" charset="0"/>
            </a:endParaRPr>
          </a:p>
        </p:txBody>
      </p:sp>
      <p:sp>
        <p:nvSpPr>
          <p:cNvPr id="10" name="Rectangle 9">
            <a:extLst>
              <a:ext uri="{FF2B5EF4-FFF2-40B4-BE49-F238E27FC236}">
                <a16:creationId xmlns:a16="http://schemas.microsoft.com/office/drawing/2014/main" id="{9589ACFF-9549-BE3B-549C-3EFCC6F3A661}"/>
              </a:ext>
              <a:ext uri="{C183D7F6-B498-43B3-948B-1728B52AA6E4}">
                <adec:decorative xmlns:adec="http://schemas.microsoft.com/office/drawing/2017/decorative" val="1"/>
              </a:ext>
            </a:extLst>
          </p:cNvPr>
          <p:cNvSpPr/>
          <p:nvPr/>
        </p:nvSpPr>
        <p:spPr>
          <a:xfrm>
            <a:off x="395489" y="1461755"/>
            <a:ext cx="2865568" cy="68647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tabLst>
                <a:tab pos="1019757" algn="r"/>
              </a:tabLst>
              <a:defRPr/>
            </a:pPr>
            <a:r>
              <a:rPr lang="en-AU" altLang="de-DE" sz="1100" b="1" dirty="0">
                <a:solidFill>
                  <a:schemeClr val="bg1"/>
                </a:solidFill>
                <a:ea typeface="Arial Unicode MS"/>
              </a:rPr>
              <a:t>Goanna Education worked with employers on initial co-design of the project, but this wasn’t done in a meaningful way at the start. </a:t>
            </a:r>
          </a:p>
        </p:txBody>
      </p:sp>
      <p:sp>
        <p:nvSpPr>
          <p:cNvPr id="24" name="Oval 23">
            <a:extLst>
              <a:ext uri="{FF2B5EF4-FFF2-40B4-BE49-F238E27FC236}">
                <a16:creationId xmlns:a16="http://schemas.microsoft.com/office/drawing/2014/main" id="{07E0CFCB-069A-F25A-757E-4F52DE9FAB6B}"/>
              </a:ext>
              <a:ext uri="{C183D7F6-B498-43B3-948B-1728B52AA6E4}">
                <adec:decorative xmlns:adec="http://schemas.microsoft.com/office/drawing/2017/decorative" val="1"/>
              </a:ext>
            </a:extLst>
          </p:cNvPr>
          <p:cNvSpPr/>
          <p:nvPr/>
        </p:nvSpPr>
        <p:spPr>
          <a:xfrm>
            <a:off x="130689" y="1296501"/>
            <a:ext cx="361310" cy="36131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1</a:t>
            </a:r>
          </a:p>
        </p:txBody>
      </p:sp>
      <p:sp>
        <p:nvSpPr>
          <p:cNvPr id="25" name="Rectangle 24">
            <a:extLst>
              <a:ext uri="{FF2B5EF4-FFF2-40B4-BE49-F238E27FC236}">
                <a16:creationId xmlns:a16="http://schemas.microsoft.com/office/drawing/2014/main" id="{AF745A89-349B-E8E4-CBF9-EB5B70E7368D}"/>
              </a:ext>
              <a:ext uri="{C183D7F6-B498-43B3-948B-1728B52AA6E4}">
                <adec:decorative xmlns:adec="http://schemas.microsoft.com/office/drawing/2017/decorative" val="1"/>
              </a:ext>
            </a:extLst>
          </p:cNvPr>
          <p:cNvSpPr/>
          <p:nvPr/>
        </p:nvSpPr>
        <p:spPr>
          <a:xfrm>
            <a:off x="395489" y="2154089"/>
            <a:ext cx="2865568" cy="2854390"/>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AU" altLang="de-DE" sz="1100" dirty="0">
                <a:solidFill>
                  <a:schemeClr val="tx1"/>
                </a:solidFill>
              </a:rPr>
              <a:t>The initial co-design process involved working with AWS, Salesforce and Microsoft, as well as Atlassian, Avanade and Macquarie Group / UST to provide initial feedback and guidance on the program structure and curriculum. </a:t>
            </a:r>
          </a:p>
          <a:p>
            <a:pPr marL="171450" indent="-171450">
              <a:buFont typeface="Arial" panose="020B0604020202020204" pitchFamily="34" charset="0"/>
              <a:buChar char="•"/>
            </a:pPr>
            <a:r>
              <a:rPr lang="en-AU" altLang="de-DE" sz="1100" dirty="0">
                <a:solidFill>
                  <a:schemeClr val="tx1"/>
                </a:solidFill>
              </a:rPr>
              <a:t>This included early engagement sessions ahead of submitting the response to the RFT. </a:t>
            </a:r>
          </a:p>
          <a:p>
            <a:pPr marL="171450" indent="-171450">
              <a:buFont typeface="Arial" panose="020B0604020202020204" pitchFamily="34" charset="0"/>
              <a:buChar char="•"/>
            </a:pPr>
            <a:r>
              <a:rPr lang="en-AU" altLang="de-DE" sz="1100" dirty="0">
                <a:solidFill>
                  <a:schemeClr val="tx1"/>
                </a:solidFill>
              </a:rPr>
              <a:t>Despite this initial engagement, we heard from employers and Goanna Education that the co-design process would have been more meaningful if clearer expectations and alignment with partners was established earlier on to ensure the broad structure of the program aligned with employer needs. </a:t>
            </a:r>
          </a:p>
        </p:txBody>
      </p:sp>
      <p:sp>
        <p:nvSpPr>
          <p:cNvPr id="18" name="Rectangle 17">
            <a:extLst>
              <a:ext uri="{FF2B5EF4-FFF2-40B4-BE49-F238E27FC236}">
                <a16:creationId xmlns:a16="http://schemas.microsoft.com/office/drawing/2014/main" id="{7A4C307C-DABE-CB91-7B80-DCD0CE2F1E19}"/>
              </a:ext>
              <a:ext uri="{C183D7F6-B498-43B3-948B-1728B52AA6E4}">
                <adec:decorative xmlns:adec="http://schemas.microsoft.com/office/drawing/2017/decorative" val="1"/>
              </a:ext>
            </a:extLst>
          </p:cNvPr>
          <p:cNvSpPr/>
          <p:nvPr/>
        </p:nvSpPr>
        <p:spPr>
          <a:xfrm>
            <a:off x="3608671" y="2148224"/>
            <a:ext cx="2865567" cy="2860255"/>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en-AU" altLang="de-DE" sz="1100" dirty="0">
                <a:solidFill>
                  <a:schemeClr val="tx1"/>
                </a:solidFill>
              </a:rPr>
              <a:t>For some courses, we heard there was significant and close consultation with employers on what training was required to meet employer needs. We heard in particular this occurred with the AWS re/Start course to create a custom bootcamp for this program and UST Step it up. Goanna Education also collaborated closely with Salesforce to develop training products. This occurred both during the initial design phase and alongside implementation, where regular feedback was provided on the provision of the course. </a:t>
            </a:r>
          </a:p>
          <a:p>
            <a:pPr marL="171450" indent="-171450">
              <a:buFont typeface="Arial" panose="020B0604020202020204" pitchFamily="34" charset="0"/>
              <a:buChar char="•"/>
            </a:pPr>
            <a:r>
              <a:rPr lang="en-AU" altLang="de-DE" sz="1100" dirty="0">
                <a:solidFill>
                  <a:schemeClr val="tx1"/>
                </a:solidFill>
              </a:rPr>
              <a:t>For other courses, there was more limited engagement with employers, particularly where courses were started without secured placement opportunities. </a:t>
            </a:r>
          </a:p>
        </p:txBody>
      </p:sp>
      <p:sp>
        <p:nvSpPr>
          <p:cNvPr id="20" name="Rectangle 19">
            <a:extLst>
              <a:ext uri="{FF2B5EF4-FFF2-40B4-BE49-F238E27FC236}">
                <a16:creationId xmlns:a16="http://schemas.microsoft.com/office/drawing/2014/main" id="{75070DBB-B99E-3B19-3A14-1A5E15C9C30A}"/>
              </a:ext>
              <a:ext uri="{C183D7F6-B498-43B3-948B-1728B52AA6E4}">
                <adec:decorative xmlns:adec="http://schemas.microsoft.com/office/drawing/2017/decorative" val="1"/>
              </a:ext>
            </a:extLst>
          </p:cNvPr>
          <p:cNvSpPr/>
          <p:nvPr/>
        </p:nvSpPr>
        <p:spPr>
          <a:xfrm>
            <a:off x="6770991" y="2148225"/>
            <a:ext cx="2917735" cy="2860256"/>
          </a:xfrm>
          <a:prstGeom prst="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8209" indent="-218209">
              <a:buClr>
                <a:schemeClr val="tx2"/>
              </a:buClr>
              <a:buSzPct val="100000"/>
              <a:buFont typeface="Arial" panose="020B0604020202020204" pitchFamily="34" charset="0"/>
              <a:buChar char="•"/>
              <a:tabLst>
                <a:tab pos="1019757" algn="r"/>
              </a:tabLst>
              <a:defRPr/>
            </a:pPr>
            <a:r>
              <a:rPr lang="en-AU" altLang="de-DE" sz="1100" dirty="0">
                <a:solidFill>
                  <a:schemeClr val="tx1"/>
                </a:solidFill>
                <a:ea typeface="Arial Unicode MS"/>
                <a:cs typeface="Arial" pitchFamily="34" charset="0"/>
              </a:rPr>
              <a:t>Goanna Education consulted with employers over the life of the project to adjust the format, skills and delivery of the model to align with their preferences. For example, a Microsoft Azure certification was added following this being raised as a preference by Avanade in 2022. </a:t>
            </a:r>
          </a:p>
          <a:p>
            <a:pPr marL="218209" indent="-218209">
              <a:buClr>
                <a:schemeClr val="tx2"/>
              </a:buClr>
              <a:buSzPct val="100000"/>
              <a:buFont typeface="Arial" panose="020B0604020202020204" pitchFamily="34" charset="0"/>
              <a:buChar char="•"/>
              <a:tabLst>
                <a:tab pos="1019757" algn="r"/>
              </a:tabLst>
              <a:defRPr/>
            </a:pPr>
            <a:r>
              <a:rPr lang="en-AU" altLang="de-DE" sz="1100" dirty="0">
                <a:solidFill>
                  <a:schemeClr val="tx1"/>
                </a:solidFill>
                <a:ea typeface="Arial Unicode MS"/>
                <a:cs typeface="Arial" pitchFamily="34" charset="0"/>
              </a:rPr>
              <a:t>Goanna Education met with businesses and employers on a monthly basis to ensure there were ongoing and open channels for feedback and iteration of the cadetship and courses. </a:t>
            </a:r>
          </a:p>
        </p:txBody>
      </p:sp>
      <p:sp>
        <p:nvSpPr>
          <p:cNvPr id="29" name="Rounded Rectangular Callout 28">
            <a:extLst>
              <a:ext uri="{FF2B5EF4-FFF2-40B4-BE49-F238E27FC236}">
                <a16:creationId xmlns:a16="http://schemas.microsoft.com/office/drawing/2014/main" id="{7DB6708F-35BB-D672-ABD0-A22F108D9EA9}"/>
              </a:ext>
              <a:ext uri="{C183D7F6-B498-43B3-948B-1728B52AA6E4}">
                <adec:decorative xmlns:adec="http://schemas.microsoft.com/office/drawing/2017/decorative" val="1"/>
              </a:ext>
            </a:extLst>
          </p:cNvPr>
          <p:cNvSpPr/>
          <p:nvPr/>
        </p:nvSpPr>
        <p:spPr>
          <a:xfrm>
            <a:off x="3582586" y="5108625"/>
            <a:ext cx="2917736" cy="730222"/>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000" dirty="0">
                <a:solidFill>
                  <a:srgbClr val="191919"/>
                </a:solidFill>
                <a:latin typeface="Arial Narrow"/>
              </a:rPr>
              <a:t>“Having worked with Goanna before</a:t>
            </a:r>
            <a:r>
              <a:rPr kumimoji="0" lang="en-US" sz="1000" b="0" i="0" u="none" strike="noStrike" kern="1200" cap="none" spc="0" normalizeH="0" baseline="0" noProof="0" dirty="0">
                <a:ln>
                  <a:noFill/>
                </a:ln>
                <a:solidFill>
                  <a:srgbClr val="191919"/>
                </a:solidFill>
                <a:effectLst/>
                <a:uLnTx/>
                <a:uFillTx/>
                <a:latin typeface="Arial Narrow"/>
                <a:ea typeface="+mn-ea"/>
                <a:cs typeface="+mn-cs"/>
              </a:rPr>
              <a:t> we had confidence in the people coming through and we knew that what they were teaching would align with what they then required [in the workplace].” - Employer</a:t>
            </a:r>
          </a:p>
        </p:txBody>
      </p:sp>
      <p:sp>
        <p:nvSpPr>
          <p:cNvPr id="30" name="Rounded Rectangular Callout 29">
            <a:extLst>
              <a:ext uri="{FF2B5EF4-FFF2-40B4-BE49-F238E27FC236}">
                <a16:creationId xmlns:a16="http://schemas.microsoft.com/office/drawing/2014/main" id="{9E2F1182-68AE-49CD-68BD-B65E3DE898B7}"/>
              </a:ext>
              <a:ext uri="{C183D7F6-B498-43B3-948B-1728B52AA6E4}">
                <adec:decorative xmlns:adec="http://schemas.microsoft.com/office/drawing/2017/decorative" val="1"/>
              </a:ext>
            </a:extLst>
          </p:cNvPr>
          <p:cNvSpPr/>
          <p:nvPr/>
        </p:nvSpPr>
        <p:spPr>
          <a:xfrm>
            <a:off x="390054" y="5108625"/>
            <a:ext cx="2917736" cy="730221"/>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1000">
                <a:solidFill>
                  <a:schemeClr val="tx1"/>
                </a:solidFill>
                <a:effectLst/>
                <a:ea typeface="Times New Roman" panose="02020603050405020304" pitchFamily="18" charset="0"/>
                <a:cs typeface="Calibri" panose="020F0502020204030204" pitchFamily="34" charset="0"/>
              </a:rPr>
              <a:t>“[Some students did not complete the qualification we needed], not sure if we emphasised enough that it was something we wanted them to do. Maybe we needed to be stricter with our criteria.” - Employer </a:t>
            </a:r>
          </a:p>
        </p:txBody>
      </p:sp>
    </p:spTree>
    <p:extLst>
      <p:ext uri="{BB962C8B-B14F-4D97-AF65-F5344CB8AC3E}">
        <p14:creationId xmlns:p14="http://schemas.microsoft.com/office/powerpoint/2010/main" val="37175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88DAF0-5322-9CA6-C64D-917505FAE352}"/>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dirty="0"/>
              <a:t>Goanna Education engaged Hudson and ACS as delivery partners, leveraged existing employer relationships and worked with industry to design course content. </a:t>
            </a:r>
          </a:p>
        </p:txBody>
      </p:sp>
      <p:sp>
        <p:nvSpPr>
          <p:cNvPr id="3" name="Title 2">
            <a:extLst>
              <a:ext uri="{FF2B5EF4-FFF2-40B4-BE49-F238E27FC236}">
                <a16:creationId xmlns:a16="http://schemas.microsoft.com/office/drawing/2014/main" id="{F8EC4A64-7DB8-577D-26E7-AE4770E781D9}"/>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Sub-contractors and employer partners</a:t>
            </a:r>
          </a:p>
        </p:txBody>
      </p:sp>
      <p:sp>
        <p:nvSpPr>
          <p:cNvPr id="4" name="Slide Number Placeholder 3">
            <a:extLst>
              <a:ext uri="{FF2B5EF4-FFF2-40B4-BE49-F238E27FC236}">
                <a16:creationId xmlns:a16="http://schemas.microsoft.com/office/drawing/2014/main" id="{F50619B1-56CF-570B-A2E9-98233848F247}"/>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62</a:t>
            </a:fld>
            <a:endParaRPr lang="en-US"/>
          </a:p>
        </p:txBody>
      </p:sp>
      <p:sp>
        <p:nvSpPr>
          <p:cNvPr id="19" name="TextBox 1">
            <a:extLst>
              <a:ext uri="{FF2B5EF4-FFF2-40B4-BE49-F238E27FC236}">
                <a16:creationId xmlns:a16="http://schemas.microsoft.com/office/drawing/2014/main" id="{BD424422-27AD-D179-7D8D-305041206A03}"/>
              </a:ext>
              <a:ext uri="{C183D7F6-B498-43B3-948B-1728B52AA6E4}">
                <adec:decorative xmlns:adec="http://schemas.microsoft.com/office/drawing/2017/decorative" val="1"/>
              </a:ext>
            </a:extLst>
          </p:cNvPr>
          <p:cNvSpPr txBox="1"/>
          <p:nvPr/>
        </p:nvSpPr>
        <p:spPr>
          <a:xfrm>
            <a:off x="168662" y="1394751"/>
            <a:ext cx="2215978" cy="3784041"/>
          </a:xfrm>
          <a:prstGeom prst="rect">
            <a:avLst/>
          </a:prstGeom>
          <a:solidFill>
            <a:schemeClr val="accent2"/>
          </a:solidFill>
          <a:ln>
            <a:noFill/>
          </a:ln>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50" b="1" dirty="0"/>
              <a:t>Hudson</a:t>
            </a:r>
          </a:p>
          <a:p>
            <a:r>
              <a:rPr lang="en-US" sz="1050" dirty="0"/>
              <a:t>Hudson were engaged under a master service agreement (MSA) to complete the advertising, recruitment and screening of participants. The majority of advertising and recruitment occurred through traditional social media such as Facebook and LinkedIn. Neither Goanna Education or Hudson formed relationships with community </a:t>
            </a:r>
            <a:r>
              <a:rPr lang="en-US" sz="1050" dirty="0" err="1"/>
              <a:t>organisations</a:t>
            </a:r>
            <a:r>
              <a:rPr lang="en-US" sz="1050" dirty="0"/>
              <a:t> to access the hard-to-reach cohorts they were aiming for. Goanna Education acknowledged there were limitations to Hudson’s recruitment and screening processes that impacted on the number of Aboriginal and Torres Strait Islander cohorts they were able to engage. </a:t>
            </a:r>
          </a:p>
          <a:p>
            <a:endParaRPr lang="en-AU" sz="1050" b="1" dirty="0"/>
          </a:p>
          <a:p>
            <a:r>
              <a:rPr lang="en-AU" sz="1050" b="1" dirty="0"/>
              <a:t>Australian Computer Society (ACS)</a:t>
            </a:r>
          </a:p>
          <a:p>
            <a:r>
              <a:rPr lang="en-US" sz="1050" dirty="0"/>
              <a:t>ACS were engaged under an MSA to provide mentoring and support to cadets and provide content and curriculum support to Goanna Education. </a:t>
            </a:r>
            <a:endParaRPr lang="en-AU" sz="1050" dirty="0"/>
          </a:p>
          <a:p>
            <a:endParaRPr lang="en-AU" sz="1050" dirty="0"/>
          </a:p>
          <a:p>
            <a:endParaRPr lang="en-AU" sz="1050" dirty="0"/>
          </a:p>
        </p:txBody>
      </p:sp>
      <p:sp>
        <p:nvSpPr>
          <p:cNvPr id="20" name="Rectangle 19">
            <a:extLst>
              <a:ext uri="{FF2B5EF4-FFF2-40B4-BE49-F238E27FC236}">
                <a16:creationId xmlns:a16="http://schemas.microsoft.com/office/drawing/2014/main" id="{2EB03BA7-85DC-3881-ECEA-B096C54D26AB}"/>
              </a:ext>
              <a:ext uri="{C183D7F6-B498-43B3-948B-1728B52AA6E4}">
                <adec:decorative xmlns:adec="http://schemas.microsoft.com/office/drawing/2017/decorative" val="1"/>
              </a:ext>
            </a:extLst>
          </p:cNvPr>
          <p:cNvSpPr/>
          <p:nvPr/>
        </p:nvSpPr>
        <p:spPr>
          <a:xfrm>
            <a:off x="182949" y="1117851"/>
            <a:ext cx="2215978" cy="264062"/>
          </a:xfrm>
          <a:prstGeom prst="rect">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AU" sz="1100" b="1">
                <a:solidFill>
                  <a:schemeClr val="bg1"/>
                </a:solidFill>
              </a:rPr>
              <a:t>Support Organisations</a:t>
            </a:r>
            <a:endParaRPr lang="en-AU" sz="1100">
              <a:solidFill>
                <a:schemeClr val="bg1"/>
              </a:solidFill>
            </a:endParaRPr>
          </a:p>
        </p:txBody>
      </p:sp>
      <p:sp>
        <p:nvSpPr>
          <p:cNvPr id="21" name="TextBox 1">
            <a:extLst>
              <a:ext uri="{FF2B5EF4-FFF2-40B4-BE49-F238E27FC236}">
                <a16:creationId xmlns:a16="http://schemas.microsoft.com/office/drawing/2014/main" id="{A12DB172-59CE-1D20-EA52-E7EF43767A4A}"/>
              </a:ext>
              <a:ext uri="{C183D7F6-B498-43B3-948B-1728B52AA6E4}">
                <adec:decorative xmlns:adec="http://schemas.microsoft.com/office/drawing/2017/decorative" val="1"/>
              </a:ext>
            </a:extLst>
          </p:cNvPr>
          <p:cNvSpPr txBox="1"/>
          <p:nvPr/>
        </p:nvSpPr>
        <p:spPr>
          <a:xfrm>
            <a:off x="2445451" y="1390234"/>
            <a:ext cx="4120630" cy="3793567"/>
          </a:xfrm>
          <a:prstGeom prst="rect">
            <a:avLst/>
          </a:prstGeom>
          <a:solidFill>
            <a:schemeClr val="accent1"/>
          </a:solidFill>
          <a:ln>
            <a:noFill/>
          </a:ln>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altLang="de-DE" sz="1050" dirty="0"/>
              <a:t>Goanna Education consulted with industry in designing course and learning materials, particularly vendors who own the certifications being taught. Employers were consulted, but largely secondary to industry’s involvement, with one employer describing their involvement as ‘tweaking what was already there’. </a:t>
            </a:r>
          </a:p>
          <a:p>
            <a:endParaRPr lang="en-AU" altLang="de-DE" sz="1050" dirty="0"/>
          </a:p>
          <a:p>
            <a:r>
              <a:rPr lang="en-AU" altLang="de-DE" sz="1050" b="1" dirty="0"/>
              <a:t>Microsoft, AWS and Salesforce </a:t>
            </a:r>
          </a:p>
          <a:p>
            <a:r>
              <a:rPr lang="en-AU" altLang="de-DE" sz="1050" dirty="0"/>
              <a:t>Goanna Education engaged closely with these organisations to deliver their vendor certifications. Goanna Education worked closely with AWS to map the AWS re/Start course to units of competency in the Certificate III of IT to create a custom bootcamp for this program. Goanna Education also collaborated closely with Salesforce to develop training products. AWS’s policies prevent Goanna Education from accessing their clients to market trained cadets, however Salesforce advertised the DSCT to clients to encourage placement uptake. </a:t>
            </a:r>
          </a:p>
          <a:p>
            <a:endParaRPr lang="en-AU" altLang="de-DE" sz="1050" dirty="0"/>
          </a:p>
          <a:p>
            <a:pPr algn="l">
              <a:spcAft>
                <a:spcPts val="600"/>
              </a:spcAft>
            </a:pPr>
            <a:r>
              <a:rPr lang="en-US" sz="1050" b="1" dirty="0"/>
              <a:t>UST and Macquarie Bank</a:t>
            </a:r>
            <a:br>
              <a:rPr lang="en-US" sz="1050" b="1" dirty="0"/>
            </a:br>
            <a:r>
              <a:rPr lang="en-US" sz="1050" dirty="0"/>
              <a:t>UST are contracted by Macquarie Bank to recruit and train employable workers. UST provide mentoring and guidance to a small cohort of students for Macquarie Bank, resulting in a highly customized and specific program to the employer’s needs. UST, Macquarie and Goanna Education met regularly to fine tune the training and ensure that students were prepared for the specific activities they would encounter on placement. Goanna Education acknowledges this model was successful, with cadets prepared to be job ready, regular co-design and fine tuning of the existing program.</a:t>
            </a:r>
          </a:p>
          <a:p>
            <a:endParaRPr lang="en-AU" altLang="de-DE" sz="1050" dirty="0"/>
          </a:p>
          <a:p>
            <a:r>
              <a:rPr lang="en-AU" sz="1050" dirty="0"/>
              <a:t> </a:t>
            </a:r>
          </a:p>
          <a:p>
            <a:endParaRPr lang="en-AU" sz="1050" dirty="0"/>
          </a:p>
          <a:p>
            <a:endParaRPr lang="en-AU" sz="1050" dirty="0"/>
          </a:p>
        </p:txBody>
      </p:sp>
      <p:sp>
        <p:nvSpPr>
          <p:cNvPr id="22" name="Rectangle 21">
            <a:extLst>
              <a:ext uri="{FF2B5EF4-FFF2-40B4-BE49-F238E27FC236}">
                <a16:creationId xmlns:a16="http://schemas.microsoft.com/office/drawing/2014/main" id="{7C31C657-3142-7752-61C2-0788A912DFFB}"/>
              </a:ext>
              <a:ext uri="{C183D7F6-B498-43B3-948B-1728B52AA6E4}">
                <adec:decorative xmlns:adec="http://schemas.microsoft.com/office/drawing/2017/decorative" val="1"/>
              </a:ext>
            </a:extLst>
          </p:cNvPr>
          <p:cNvSpPr/>
          <p:nvPr/>
        </p:nvSpPr>
        <p:spPr>
          <a:xfrm>
            <a:off x="2445452" y="1117851"/>
            <a:ext cx="7277600" cy="264062"/>
          </a:xfrm>
          <a:prstGeom prst="rect">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AU" sz="1100" b="1">
                <a:solidFill>
                  <a:schemeClr val="bg1"/>
                </a:solidFill>
              </a:rPr>
              <a:t>Industry and Employers</a:t>
            </a:r>
            <a:endParaRPr lang="en-AU" sz="1100">
              <a:solidFill>
                <a:schemeClr val="bg1"/>
              </a:solidFill>
            </a:endParaRPr>
          </a:p>
        </p:txBody>
      </p:sp>
      <p:sp>
        <p:nvSpPr>
          <p:cNvPr id="23" name="TextBox 1">
            <a:extLst>
              <a:ext uri="{FF2B5EF4-FFF2-40B4-BE49-F238E27FC236}">
                <a16:creationId xmlns:a16="http://schemas.microsoft.com/office/drawing/2014/main" id="{E9777358-8E7D-F1A8-D2DC-CDAB94B4B0F5}"/>
              </a:ext>
              <a:ext uri="{C183D7F6-B498-43B3-948B-1728B52AA6E4}">
                <adec:decorative xmlns:adec="http://schemas.microsoft.com/office/drawing/2017/decorative" val="1"/>
              </a:ext>
            </a:extLst>
          </p:cNvPr>
          <p:cNvSpPr txBox="1"/>
          <p:nvPr/>
        </p:nvSpPr>
        <p:spPr>
          <a:xfrm>
            <a:off x="6626891" y="1391439"/>
            <a:ext cx="3100921" cy="3801887"/>
          </a:xfrm>
          <a:prstGeom prst="rect">
            <a:avLst/>
          </a:prstGeom>
          <a:solidFill>
            <a:schemeClr val="accent1"/>
          </a:solidFill>
          <a:ln>
            <a:noFill/>
          </a:ln>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600"/>
              </a:spcAft>
            </a:pPr>
            <a:r>
              <a:rPr lang="en-US" sz="1050" b="1" dirty="0"/>
              <a:t>Atlassian and Avanade</a:t>
            </a:r>
            <a:br>
              <a:rPr lang="en-US" sz="1050" b="1" dirty="0"/>
            </a:br>
            <a:r>
              <a:rPr lang="en-US" sz="1050" dirty="0"/>
              <a:t>Based on consultation with these employers, Goanna Education shifted the code language from JavaScript to Java in the Diploma of IT, and later added the Microsoft Azure certification. </a:t>
            </a:r>
          </a:p>
          <a:p>
            <a:pPr marL="171450" indent="-171450" algn="l">
              <a:spcAft>
                <a:spcPts val="600"/>
              </a:spcAft>
              <a:buFont typeface="Arial" panose="020B0604020202020204" pitchFamily="34" charset="0"/>
              <a:buChar char="•"/>
            </a:pPr>
            <a:r>
              <a:rPr lang="en-US" sz="1050" dirty="0"/>
              <a:t>Atlassian employed 4 cadets immediately after the completion of their training for a 12-week placement. Changes at Atlassian including redundancies presented challenges for cadets’ transition to the workplace. </a:t>
            </a:r>
          </a:p>
          <a:p>
            <a:pPr marL="171450" indent="-171450" algn="l">
              <a:spcAft>
                <a:spcPts val="600"/>
              </a:spcAft>
              <a:buFont typeface="Arial" panose="020B0604020202020204" pitchFamily="34" charset="0"/>
              <a:buChar char="•"/>
            </a:pPr>
            <a:r>
              <a:rPr lang="en-US" sz="1050" dirty="0"/>
              <a:t>Avanade delayed their intake of cadets by 3 months to May 2023. Goanna Education took this opportunity to collaborate with Avanade on supporting elements of their onboarding prior to cadets beginning placement, including security clearances and enrolment in short courses relevant to their placement. Goanna Education notes this approach was successful and enabled cadets to ‘hit the ground running’. Avanade provided compensation to cadets for the wait period. </a:t>
            </a:r>
            <a:r>
              <a:rPr lang="en-US" sz="1050" b="1" dirty="0"/>
              <a:t>The unexpected extra time enabled collaboration and co-design of pre-employment preparation, a best practice representation of what the trial intended to produce. </a:t>
            </a:r>
          </a:p>
          <a:p>
            <a:pPr algn="l">
              <a:spcAft>
                <a:spcPts val="600"/>
              </a:spcAft>
            </a:pPr>
            <a:endParaRPr lang="en-US" sz="1050" b="1" dirty="0"/>
          </a:p>
          <a:p>
            <a:pPr algn="l">
              <a:spcAft>
                <a:spcPts val="600"/>
              </a:spcAft>
            </a:pPr>
            <a:endParaRPr lang="en-US" sz="1050" b="1" dirty="0"/>
          </a:p>
          <a:p>
            <a:endParaRPr lang="en-AU" altLang="de-DE" sz="1050" dirty="0"/>
          </a:p>
          <a:p>
            <a:r>
              <a:rPr lang="en-AU" sz="1050" dirty="0"/>
              <a:t> </a:t>
            </a:r>
          </a:p>
          <a:p>
            <a:endParaRPr lang="en-AU" sz="1050" dirty="0"/>
          </a:p>
          <a:p>
            <a:endParaRPr lang="en-AU" sz="1050" dirty="0"/>
          </a:p>
        </p:txBody>
      </p:sp>
      <p:sp>
        <p:nvSpPr>
          <p:cNvPr id="8" name="Footer Placeholder 4">
            <a:extLst>
              <a:ext uri="{FF2B5EF4-FFF2-40B4-BE49-F238E27FC236}">
                <a16:creationId xmlns:a16="http://schemas.microsoft.com/office/drawing/2014/main" id="{33A10215-5D57-B816-4105-8C1CEB66E290}"/>
              </a:ext>
              <a:ext uri="{C183D7F6-B498-43B3-948B-1728B52AA6E4}">
                <adec:decorative xmlns:adec="http://schemas.microsoft.com/office/drawing/2017/decorative" val="1"/>
              </a:ext>
            </a:extLst>
          </p:cNvPr>
          <p:cNvSpPr>
            <a:spLocks noGrp="1"/>
          </p:cNvSpPr>
          <p:nvPr>
            <p:ph type="ftr" sz="quarter" idx="14"/>
          </p:nvPr>
        </p:nvSpPr>
        <p:spPr>
          <a:xfrm>
            <a:off x="165148" y="6230089"/>
            <a:ext cx="7132320" cy="510012"/>
          </a:xfrm>
        </p:spPr>
        <p:txBody>
          <a:bodyPr/>
          <a:lstStyle/>
          <a:p>
            <a:pPr>
              <a:defRPr/>
            </a:pPr>
            <a:r>
              <a:rPr kumimoji="0" lang="en-AU" sz="900" b="0" i="0" u="none" strike="noStrike" kern="1200" cap="none" spc="0" normalizeH="0" baseline="0" noProof="0" dirty="0">
                <a:ln>
                  <a:noFill/>
                </a:ln>
                <a:effectLst/>
                <a:uLnTx/>
                <a:uFillTx/>
                <a:latin typeface="Arial Narrow"/>
                <a:ea typeface="+mn-ea"/>
                <a:cs typeface="+mn-cs"/>
              </a:rPr>
              <a:t>Sources: </a:t>
            </a:r>
          </a:p>
          <a:p>
            <a:pPr>
              <a:defRPr/>
            </a:pPr>
            <a:r>
              <a:rPr lang="en-AU" dirty="0"/>
              <a:t>Goanna Education, DSCT Final Implementation Report,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effectLst/>
                <a:uLnTx/>
                <a:uFillTx/>
                <a:latin typeface="Arial Narrow"/>
                <a:ea typeface="+mn-ea"/>
                <a:cs typeface="+mn-cs"/>
              </a:rPr>
              <a:t>Goanna Education interview with </a:t>
            </a:r>
            <a:r>
              <a:rPr kumimoji="0" lang="en-AU" sz="900" b="0" i="0" u="none" strike="noStrike" kern="1200" cap="none" spc="0" normalizeH="0" baseline="0" noProof="0" dirty="0" err="1">
                <a:ln>
                  <a:noFill/>
                </a:ln>
                <a:effectLst/>
                <a:uLnTx/>
                <a:uFillTx/>
                <a:latin typeface="Arial Narrow"/>
                <a:ea typeface="+mn-ea"/>
                <a:cs typeface="+mn-cs"/>
              </a:rPr>
              <a:t>dandolopartners</a:t>
            </a:r>
            <a:r>
              <a:rPr lang="en-AU" dirty="0">
                <a:latin typeface="Arial Narrow"/>
              </a:rPr>
              <a:t>, 25 March 2024.</a:t>
            </a:r>
            <a:endParaRPr kumimoji="0" lang="en-AU" sz="900" b="0" i="0" u="none" strike="noStrike" kern="1200" cap="none" spc="0" normalizeH="0" baseline="0" noProof="0" dirty="0">
              <a:ln>
                <a:noFill/>
              </a:ln>
              <a:effectLst/>
              <a:uLnTx/>
              <a:uFillTx/>
              <a:latin typeface="Arial Narrow"/>
              <a:ea typeface="+mn-ea"/>
              <a:cs typeface="+mn-cs"/>
            </a:endParaRPr>
          </a:p>
        </p:txBody>
      </p:sp>
      <p:sp>
        <p:nvSpPr>
          <p:cNvPr id="5" name="Rounded Rectangular Callout 4">
            <a:extLst>
              <a:ext uri="{FF2B5EF4-FFF2-40B4-BE49-F238E27FC236}">
                <a16:creationId xmlns:a16="http://schemas.microsoft.com/office/drawing/2014/main" id="{94F61FFE-B536-E800-F71F-C3E979414F3C}"/>
              </a:ext>
              <a:ext uri="{C183D7F6-B498-43B3-948B-1728B52AA6E4}">
                <adec:decorative xmlns:adec="http://schemas.microsoft.com/office/drawing/2017/decorative" val="1"/>
              </a:ext>
            </a:extLst>
          </p:cNvPr>
          <p:cNvSpPr/>
          <p:nvPr/>
        </p:nvSpPr>
        <p:spPr>
          <a:xfrm>
            <a:off x="159761" y="5279943"/>
            <a:ext cx="2233779" cy="935612"/>
          </a:xfrm>
          <a:prstGeom prst="wedgeRoundRectCallout">
            <a:avLst>
              <a:gd name="adj1" fmla="val -20833"/>
              <a:gd name="adj2" fmla="val 55211"/>
              <a:gd name="adj3" fmla="val 16667"/>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1000" dirty="0">
                <a:solidFill>
                  <a:schemeClr val="tx1"/>
                </a:solidFill>
                <a:effectLst/>
                <a:ea typeface="Times New Roman" panose="02020603050405020304" pitchFamily="18" charset="0"/>
                <a:cs typeface="Calibri" panose="020F0502020204030204" pitchFamily="34" charset="0"/>
              </a:rPr>
              <a:t>“The intention of working with two big companies that are well recognised within Australia was the leverage their industry contacts…[to] expand Goanna Education’s already existing networks.” - Goanna Education</a:t>
            </a:r>
          </a:p>
        </p:txBody>
      </p:sp>
      <p:sp>
        <p:nvSpPr>
          <p:cNvPr id="6" name="Rounded Rectangular Callout 5">
            <a:extLst>
              <a:ext uri="{FF2B5EF4-FFF2-40B4-BE49-F238E27FC236}">
                <a16:creationId xmlns:a16="http://schemas.microsoft.com/office/drawing/2014/main" id="{90C59CA6-7F8B-8E5A-7727-380C26CEBA77}"/>
              </a:ext>
              <a:ext uri="{C183D7F6-B498-43B3-948B-1728B52AA6E4}">
                <adec:decorative xmlns:adec="http://schemas.microsoft.com/office/drawing/2017/decorative" val="1"/>
              </a:ext>
            </a:extLst>
          </p:cNvPr>
          <p:cNvSpPr/>
          <p:nvPr/>
        </p:nvSpPr>
        <p:spPr>
          <a:xfrm>
            <a:off x="2445451" y="5279943"/>
            <a:ext cx="4120629" cy="935612"/>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1000">
                <a:solidFill>
                  <a:schemeClr val="tx1"/>
                </a:solidFill>
                <a:effectLst/>
                <a:ea typeface="Times New Roman" panose="02020603050405020304" pitchFamily="18" charset="0"/>
                <a:cs typeface="Calibri" panose="020F0502020204030204" pitchFamily="34" charset="0"/>
              </a:rPr>
              <a:t>“[Cadets did not do the qualification we </a:t>
            </a:r>
            <a:r>
              <a:rPr lang="en-AU" sz="1000">
                <a:solidFill>
                  <a:schemeClr val="tx1"/>
                </a:solidFill>
                <a:ea typeface="Times New Roman" panose="02020603050405020304" pitchFamily="18" charset="0"/>
                <a:cs typeface="Calibri" panose="020F0502020204030204" pitchFamily="34" charset="0"/>
              </a:rPr>
              <a:t>requested in co-design]. </a:t>
            </a:r>
            <a:r>
              <a:rPr lang="en-AU" sz="1000">
                <a:solidFill>
                  <a:schemeClr val="tx1"/>
                </a:solidFill>
                <a:effectLst/>
                <a:ea typeface="Times New Roman" panose="02020603050405020304" pitchFamily="18" charset="0"/>
                <a:cs typeface="Calibri" panose="020F0502020204030204" pitchFamily="34" charset="0"/>
              </a:rPr>
              <a:t>Not sure if we emphasised [our skills requirements enough]. Maybe we could’ve been stricter with our criteria.” - Employer</a:t>
            </a:r>
          </a:p>
        </p:txBody>
      </p:sp>
      <p:sp>
        <p:nvSpPr>
          <p:cNvPr id="9" name="Rounded Rectangular Callout 8">
            <a:extLst>
              <a:ext uri="{FF2B5EF4-FFF2-40B4-BE49-F238E27FC236}">
                <a16:creationId xmlns:a16="http://schemas.microsoft.com/office/drawing/2014/main" id="{526AE3B6-E348-13B8-5FD2-BED4B7740393}"/>
              </a:ext>
              <a:ext uri="{C183D7F6-B498-43B3-948B-1728B52AA6E4}">
                <adec:decorative xmlns:adec="http://schemas.microsoft.com/office/drawing/2017/decorative" val="1"/>
              </a:ext>
            </a:extLst>
          </p:cNvPr>
          <p:cNvSpPr/>
          <p:nvPr/>
        </p:nvSpPr>
        <p:spPr>
          <a:xfrm>
            <a:off x="6626891" y="5279943"/>
            <a:ext cx="3100921" cy="935612"/>
          </a:xfrm>
          <a:prstGeom prst="wedgeRoundRectCallout">
            <a:avLst>
              <a:gd name="adj1" fmla="val -20833"/>
              <a:gd name="adj2" fmla="val 55211"/>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AU" sz="1000" dirty="0">
                <a:solidFill>
                  <a:schemeClr val="tx1"/>
                </a:solidFill>
                <a:ea typeface="Times New Roman" panose="02020603050405020304" pitchFamily="18" charset="0"/>
                <a:cs typeface="Calibri" panose="020F0502020204030204" pitchFamily="34" charset="0"/>
              </a:rPr>
              <a:t>“Industry satisfaction with the project has been positive, with employer partners recognising the value of the alternate training pathways and the quality of cadets produced by Goanna Education.” - Goanna Education</a:t>
            </a:r>
            <a:endParaRPr lang="en-AU" sz="1000" dirty="0">
              <a:solidFill>
                <a:schemeClr val="tx1"/>
              </a:solidFill>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7947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82625B-1FC5-71E6-63C9-6F3A2F0EFF6A}"/>
              </a:ext>
              <a:ext uri="{C183D7F6-B498-43B3-948B-1728B52AA6E4}">
                <adec:decorative xmlns:adec="http://schemas.microsoft.com/office/drawing/2017/decorative" val="1"/>
              </a:ext>
            </a:extLst>
          </p:cNvPr>
          <p:cNvSpPr txBox="1"/>
          <p:nvPr/>
        </p:nvSpPr>
        <p:spPr>
          <a:xfrm>
            <a:off x="1362459" y="1575905"/>
            <a:ext cx="3822189" cy="1354793"/>
          </a:xfrm>
          <a:prstGeom prst="rect">
            <a:avLst/>
          </a:prstGeom>
          <a:solidFill>
            <a:schemeClr val="bg1"/>
          </a:solidFill>
          <a:ln>
            <a:solidFill>
              <a:schemeClr val="bg2"/>
            </a:solidFill>
          </a:ln>
        </p:spPr>
        <p:txBody>
          <a:bodyPr wrap="square" tIns="180000" rtlCol="0">
            <a:noAutofit/>
          </a:bodyPr>
          <a:lstStyle/>
          <a:p>
            <a:pPr marL="171450" indent="-171450">
              <a:buClr>
                <a:schemeClr val="tx2"/>
              </a:buClr>
              <a:buSzPct val="100000"/>
              <a:buFont typeface="Arial" panose="020B0604020202020204" pitchFamily="34" charset="0"/>
              <a:buChar char="•"/>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41" name="Oval 40">
            <a:extLst>
              <a:ext uri="{FF2B5EF4-FFF2-40B4-BE49-F238E27FC236}">
                <a16:creationId xmlns:a16="http://schemas.microsoft.com/office/drawing/2014/main" id="{D3415D06-EA6F-CF79-28BF-A56AADD25A73}"/>
              </a:ext>
              <a:ext uri="{C183D7F6-B498-43B3-948B-1728B52AA6E4}">
                <adec:decorative xmlns:adec="http://schemas.microsoft.com/office/drawing/2017/decorative" val="1"/>
              </a:ext>
            </a:extLst>
          </p:cNvPr>
          <p:cNvSpPr/>
          <p:nvPr/>
        </p:nvSpPr>
        <p:spPr>
          <a:xfrm>
            <a:off x="115810" y="1563226"/>
            <a:ext cx="1153069" cy="1153069"/>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191919"/>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191919"/>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Workload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191919"/>
                </a:solidFill>
                <a:effectLst/>
                <a:uLnTx/>
                <a:uFillTx/>
                <a:latin typeface="Arial Narrow"/>
                <a:ea typeface="+mn-ea"/>
                <a:cs typeface="+mn-cs"/>
              </a:rPr>
              <a:t>challenges</a:t>
            </a:r>
          </a:p>
        </p:txBody>
      </p:sp>
      <p:sp>
        <p:nvSpPr>
          <p:cNvPr id="6" name="TextBox 5">
            <a:extLst>
              <a:ext uri="{FF2B5EF4-FFF2-40B4-BE49-F238E27FC236}">
                <a16:creationId xmlns:a16="http://schemas.microsoft.com/office/drawing/2014/main" id="{EC09D798-D103-BD02-5D51-19C1145EEEFB}"/>
              </a:ext>
              <a:ext uri="{C183D7F6-B498-43B3-948B-1728B52AA6E4}">
                <adec:decorative xmlns:adec="http://schemas.microsoft.com/office/drawing/2017/decorative" val="1"/>
              </a:ext>
            </a:extLst>
          </p:cNvPr>
          <p:cNvSpPr txBox="1"/>
          <p:nvPr/>
        </p:nvSpPr>
        <p:spPr>
          <a:xfrm>
            <a:off x="5265839" y="2990217"/>
            <a:ext cx="4377586" cy="2354491"/>
          </a:xfrm>
          <a:prstGeom prst="rect">
            <a:avLst/>
          </a:prstGeom>
        </p:spPr>
        <p:txBody>
          <a:bodyPr wrap="square" rtlCol="0">
            <a:spAutoFit/>
          </a:bodyPr>
          <a:lstStyle/>
          <a:p>
            <a:pPr marL="171450" indent="-171450">
              <a:buClr>
                <a:schemeClr val="tx2"/>
              </a:buClr>
              <a:buSzPct val="100000"/>
              <a:buFont typeface="Arial" panose="020B0604020202020204" pitchFamily="34" charset="0"/>
              <a:buChar char="•"/>
            </a:pPr>
            <a:r>
              <a:rPr lang="en-AU" sz="1050" dirty="0">
                <a:solidFill>
                  <a:srgbClr val="000000"/>
                </a:solidFill>
              </a:rPr>
              <a:t>Employers described the training as providing a ‘base level’ of knowledge. One employer stated that upon entering employment, cadets would undergo a further six weeks of training including further vendor certifications, which they needed to orient themselves with the organisation. </a:t>
            </a:r>
          </a:p>
          <a:p>
            <a:pPr marL="171450" indent="-171450">
              <a:buClr>
                <a:schemeClr val="tx2"/>
              </a:buClr>
              <a:buSzPct val="100000"/>
              <a:buFont typeface="Arial" panose="020B0604020202020204" pitchFamily="34" charset="0"/>
              <a:buChar char="•"/>
            </a:pPr>
            <a:r>
              <a:rPr lang="en-AU" sz="1050" dirty="0">
                <a:solidFill>
                  <a:srgbClr val="000000"/>
                </a:solidFill>
              </a:rPr>
              <a:t>Employers felt soft skills, particularly interview skills, should have received further focus.</a:t>
            </a:r>
          </a:p>
          <a:p>
            <a:pPr marL="171450" indent="-171450">
              <a:buClr>
                <a:schemeClr val="tx2"/>
              </a:buClr>
              <a:buSzPct val="100000"/>
              <a:buFont typeface="Arial" panose="020B0604020202020204" pitchFamily="34" charset="0"/>
              <a:buChar char="•"/>
            </a:pPr>
            <a:r>
              <a:rPr lang="en-AU" sz="1050" dirty="0">
                <a:solidFill>
                  <a:srgbClr val="000000"/>
                </a:solidFill>
                <a:effectLst/>
              </a:rPr>
              <a:t>Goanna Education failed to find work placements for whole cohorts of cadets, for example the Indigenous Digital Operation Bootcamp, indicating that some courses did not align with market need. </a:t>
            </a:r>
          </a:p>
          <a:p>
            <a:pPr marL="171450" indent="-171450">
              <a:buClr>
                <a:schemeClr val="tx2"/>
              </a:buClr>
              <a:buSzPct val="100000"/>
              <a:buFont typeface="Arial" panose="020B0604020202020204" pitchFamily="34" charset="0"/>
              <a:buChar char="•"/>
            </a:pPr>
            <a:r>
              <a:rPr lang="en-AU" sz="1050" dirty="0">
                <a:solidFill>
                  <a:srgbClr val="191919"/>
                </a:solidFill>
              </a:rPr>
              <a:t>One employer we spoke to noted that even though their desired vendor qualification was recommended to students, not all completed the qualification. They were unsure whether their need for this qualification was passed onto cadets. </a:t>
            </a:r>
            <a:endParaRPr kumimoji="0" lang="en-AU" sz="1050" b="0" i="0" u="none" strike="noStrike" kern="1200" cap="none" spc="0" normalizeH="0" baseline="0" noProof="0" dirty="0">
              <a:ln>
                <a:noFill/>
              </a:ln>
              <a:solidFill>
                <a:srgbClr val="191919"/>
              </a:solidFill>
              <a:effectLst/>
              <a:uLnTx/>
              <a:uFillTx/>
              <a:ea typeface="+mn-ea"/>
              <a:cs typeface="+mn-cs"/>
            </a:endParaRPr>
          </a:p>
          <a:p>
            <a:pPr marL="171450" indent="-171450">
              <a:buClr>
                <a:schemeClr val="tx2"/>
              </a:buClr>
              <a:buSzPct val="100000"/>
              <a:buFont typeface="Arial" panose="020B0604020202020204" pitchFamily="34" charset="0"/>
              <a:buChar char="•"/>
            </a:pPr>
            <a:endParaRPr kumimoji="0" lang="en-AU" sz="1050" b="0" i="0" u="none" strike="noStrike" kern="1200" cap="none" spc="0" normalizeH="0" baseline="0" noProof="0" dirty="0">
              <a:ln>
                <a:noFill/>
              </a:ln>
              <a:solidFill>
                <a:srgbClr val="191919"/>
              </a:solidFill>
              <a:effectLst/>
              <a:uLnTx/>
              <a:uFillTx/>
              <a:ea typeface="+mn-ea"/>
              <a:cs typeface="+mn-cs"/>
            </a:endParaRPr>
          </a:p>
          <a:p>
            <a:pPr algn="l">
              <a:spcAft>
                <a:spcPts val="600"/>
              </a:spcAft>
            </a:pPr>
            <a:endParaRPr lang="en-US" sz="1050" dirty="0"/>
          </a:p>
        </p:txBody>
      </p:sp>
      <p:sp>
        <p:nvSpPr>
          <p:cNvPr id="42" name="Oval 41">
            <a:extLst>
              <a:ext uri="{FF2B5EF4-FFF2-40B4-BE49-F238E27FC236}">
                <a16:creationId xmlns:a16="http://schemas.microsoft.com/office/drawing/2014/main" id="{AF750586-878B-30B3-9854-BCE7CDC7245A}"/>
              </a:ext>
              <a:ext uri="{C183D7F6-B498-43B3-948B-1728B52AA6E4}">
                <adec:decorative xmlns:adec="http://schemas.microsoft.com/office/drawing/2017/decorative" val="1"/>
              </a:ext>
            </a:extLst>
          </p:cNvPr>
          <p:cNvSpPr/>
          <p:nvPr/>
        </p:nvSpPr>
        <p:spPr>
          <a:xfrm>
            <a:off x="110339" y="2989752"/>
            <a:ext cx="1153068" cy="1153068"/>
          </a:xfrm>
          <a:prstGeom prst="ellipse">
            <a:avLst/>
          </a:prstGeom>
          <a:solidFill>
            <a:schemeClr val="tx2">
              <a:lumMod val="60000"/>
              <a:lumOff val="4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chemeClr val="tx1"/>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chemeClr val="tx1"/>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chemeClr val="tx1"/>
                </a:solidFill>
                <a:effectLst/>
                <a:uLnTx/>
                <a:uFillTx/>
                <a:latin typeface="Arial Narrow"/>
                <a:ea typeface="+mn-ea"/>
                <a:cs typeface="+mn-cs"/>
              </a:rPr>
              <a:t>Technical training</a:t>
            </a:r>
          </a:p>
        </p:txBody>
      </p:sp>
      <p:sp>
        <p:nvSpPr>
          <p:cNvPr id="2" name="Text Placeholder 1">
            <a:extLst>
              <a:ext uri="{FF2B5EF4-FFF2-40B4-BE49-F238E27FC236}">
                <a16:creationId xmlns:a16="http://schemas.microsoft.com/office/drawing/2014/main" id="{876EC428-D6DE-E619-C7E8-0F1E6A99F0E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a:t>The project supported cadets to develop digital skills, however, the effectiveness of the training program in producing job-ready cadets was limited due to a lack of work placements and constraints as a result of timeframes and what could feasibly be taught through training. </a:t>
            </a:r>
          </a:p>
        </p:txBody>
      </p:sp>
      <p:sp>
        <p:nvSpPr>
          <p:cNvPr id="3" name="Title 2">
            <a:extLst>
              <a:ext uri="{FF2B5EF4-FFF2-40B4-BE49-F238E27FC236}">
                <a16:creationId xmlns:a16="http://schemas.microsoft.com/office/drawing/2014/main" id="{65950A3E-50CF-0D65-06E8-2C49B4EC7D72}"/>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Structured training</a:t>
            </a:r>
          </a:p>
        </p:txBody>
      </p:sp>
      <p:sp>
        <p:nvSpPr>
          <p:cNvPr id="4" name="Slide Number Placeholder 3">
            <a:extLst>
              <a:ext uri="{FF2B5EF4-FFF2-40B4-BE49-F238E27FC236}">
                <a16:creationId xmlns:a16="http://schemas.microsoft.com/office/drawing/2014/main" id="{438D7392-BF86-0D3E-2FC7-89AF587CAC0D}"/>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9" name="TextBox 8">
            <a:extLst>
              <a:ext uri="{FF2B5EF4-FFF2-40B4-BE49-F238E27FC236}">
                <a16:creationId xmlns:a16="http://schemas.microsoft.com/office/drawing/2014/main" id="{109A5250-B0F7-0BE5-98EF-5D74C49D7AE4}"/>
              </a:ext>
              <a:ext uri="{C183D7F6-B498-43B3-948B-1728B52AA6E4}">
                <adec:decorative xmlns:adec="http://schemas.microsoft.com/office/drawing/2017/decorative" val="1"/>
              </a:ext>
            </a:extLst>
          </p:cNvPr>
          <p:cNvSpPr txBox="1"/>
          <p:nvPr/>
        </p:nvSpPr>
        <p:spPr>
          <a:xfrm>
            <a:off x="1362456" y="5288398"/>
            <a:ext cx="3822147" cy="706630"/>
          </a:xfrm>
          <a:prstGeom prst="rect">
            <a:avLst/>
          </a:prstGeom>
          <a:solidFill>
            <a:schemeClr val="bg1"/>
          </a:solidFill>
          <a:ln>
            <a:solidFill>
              <a:schemeClr val="tx2"/>
            </a:solidFill>
          </a:ln>
        </p:spPr>
        <p:txBody>
          <a:bodyPr wrap="square" tIns="180000" rtlCol="0">
            <a:noAutofit/>
          </a:bodyPr>
          <a:lstStyle/>
          <a:p>
            <a:pPr marL="0" marR="0" lvl="1" indent="-811964" algn="l" defTabSz="457200" rtl="0" eaLnBrk="1" fontAlgn="auto" latinLnBrk="0" hangingPunct="1">
              <a:lnSpc>
                <a:spcPct val="100000"/>
              </a:lnSpc>
              <a:spcBef>
                <a:spcPts val="0"/>
              </a:spcBef>
              <a:spcAft>
                <a:spcPts val="600"/>
              </a:spcAft>
              <a:buClr>
                <a:srgbClr val="931B2F"/>
              </a:buClr>
              <a:buSzPct val="100000"/>
              <a:buFontTx/>
              <a:buNone/>
              <a:tabLst/>
              <a:defRPr/>
            </a:pPr>
            <a:endParaRPr kumimoji="0" lang="en-US" sz="1100" b="0" i="0" u="none" strike="noStrike" kern="1200" cap="none" spc="0" normalizeH="0" baseline="0" noProof="0">
              <a:ln>
                <a:noFill/>
              </a:ln>
              <a:solidFill>
                <a:srgbClr val="191919"/>
              </a:solidFill>
              <a:effectLst/>
              <a:uLnTx/>
              <a:uFillTx/>
              <a:latin typeface="Arial Narrow"/>
              <a:ea typeface="+mn-ea"/>
              <a:cs typeface="+mn-cs"/>
              <a:sym typeface="Wingdings" pitchFamily="2" charset="2"/>
            </a:endParaRPr>
          </a:p>
        </p:txBody>
      </p:sp>
      <p:sp>
        <p:nvSpPr>
          <p:cNvPr id="10" name="TextBox 9">
            <a:extLst>
              <a:ext uri="{FF2B5EF4-FFF2-40B4-BE49-F238E27FC236}">
                <a16:creationId xmlns:a16="http://schemas.microsoft.com/office/drawing/2014/main" id="{25E125CB-9957-4A21-2874-BB5CFFBC1C16}"/>
              </a:ext>
              <a:ext uri="{C183D7F6-B498-43B3-948B-1728B52AA6E4}">
                <adec:decorative xmlns:adec="http://schemas.microsoft.com/office/drawing/2017/decorative" val="1"/>
              </a:ext>
            </a:extLst>
          </p:cNvPr>
          <p:cNvSpPr txBox="1"/>
          <p:nvPr/>
        </p:nvSpPr>
        <p:spPr>
          <a:xfrm>
            <a:off x="1362457" y="3008503"/>
            <a:ext cx="3822189" cy="2147203"/>
          </a:xfrm>
          <a:prstGeom prst="rect">
            <a:avLst/>
          </a:prstGeom>
          <a:solidFill>
            <a:schemeClr val="bg1"/>
          </a:solidFill>
          <a:ln>
            <a:solidFill>
              <a:schemeClr val="tx2">
                <a:lumMod val="60000"/>
                <a:lumOff val="40000"/>
              </a:schemeClr>
            </a:solidFill>
          </a:ln>
        </p:spPr>
        <p:txBody>
          <a:bodyPr wrap="square" tIns="180000" rtlCol="0">
            <a:no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cxnSp>
        <p:nvCxnSpPr>
          <p:cNvPr id="11" name="Straight Connector 10">
            <a:extLst>
              <a:ext uri="{FF2B5EF4-FFF2-40B4-BE49-F238E27FC236}">
                <a16:creationId xmlns:a16="http://schemas.microsoft.com/office/drawing/2014/main" id="{1F594574-7A34-8BA0-B7F8-17077DD25483}"/>
              </a:ext>
              <a:ext uri="{C183D7F6-B498-43B3-948B-1728B52AA6E4}">
                <adec:decorative xmlns:adec="http://schemas.microsoft.com/office/drawing/2017/decorative" val="1"/>
              </a:ext>
            </a:extLst>
          </p:cNvPr>
          <p:cNvCxnSpPr>
            <a:cxnSpLocks/>
          </p:cNvCxnSpPr>
          <p:nvPr/>
        </p:nvCxnSpPr>
        <p:spPr>
          <a:xfrm flipV="1">
            <a:off x="612785" y="1575904"/>
            <a:ext cx="9013735" cy="5856"/>
          </a:xfrm>
          <a:prstGeom prst="line">
            <a:avLst/>
          </a:prstGeom>
          <a:ln w="38100">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C98A205-09B7-D7B2-E144-BFE6067EA71A}"/>
              </a:ext>
              <a:ext uri="{C183D7F6-B498-43B3-948B-1728B52AA6E4}">
                <adec:decorative xmlns:adec="http://schemas.microsoft.com/office/drawing/2017/decorative" val="1"/>
              </a:ext>
            </a:extLst>
          </p:cNvPr>
          <p:cNvCxnSpPr>
            <a:cxnSpLocks/>
          </p:cNvCxnSpPr>
          <p:nvPr/>
        </p:nvCxnSpPr>
        <p:spPr>
          <a:xfrm>
            <a:off x="664805" y="3009604"/>
            <a:ext cx="8961715" cy="0"/>
          </a:xfrm>
          <a:prstGeom prst="line">
            <a:avLst/>
          </a:prstGeom>
          <a:ln w="381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365F417-0DDE-5B3C-D3A5-ED1D8F5D84DF}"/>
              </a:ext>
              <a:ext uri="{C183D7F6-B498-43B3-948B-1728B52AA6E4}">
                <adec:decorative xmlns:adec="http://schemas.microsoft.com/office/drawing/2017/decorative" val="1"/>
              </a:ext>
            </a:extLst>
          </p:cNvPr>
          <p:cNvCxnSpPr>
            <a:cxnSpLocks/>
          </p:cNvCxnSpPr>
          <p:nvPr/>
        </p:nvCxnSpPr>
        <p:spPr>
          <a:xfrm>
            <a:off x="664805" y="5288396"/>
            <a:ext cx="8961715"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286542D-773A-DF90-50C5-951E97203E9F}"/>
              </a:ext>
              <a:ext uri="{C183D7F6-B498-43B3-948B-1728B52AA6E4}">
                <adec:decorative xmlns:adec="http://schemas.microsoft.com/office/drawing/2017/decorative" val="1"/>
              </a:ext>
            </a:extLst>
          </p:cNvPr>
          <p:cNvSpPr txBox="1"/>
          <p:nvPr/>
        </p:nvSpPr>
        <p:spPr>
          <a:xfrm>
            <a:off x="5276836" y="5288397"/>
            <a:ext cx="4349686" cy="706631"/>
          </a:xfrm>
          <a:prstGeom prst="rect">
            <a:avLst/>
          </a:prstGeom>
          <a:ln>
            <a:solidFill>
              <a:schemeClr val="tx2"/>
            </a:solidFill>
          </a:ln>
        </p:spPr>
        <p:txBody>
          <a:bodyPr wrap="square" tIns="180000" rtlCol="0">
            <a:noAutofit/>
          </a:bodyPr>
          <a:lstStyle/>
          <a:p>
            <a:pPr marR="0" lvl="0" algn="l" defTabSz="457200" rtl="0" eaLnBrk="1" fontAlgn="auto" latinLnBrk="0" hangingPunct="1">
              <a:lnSpc>
                <a:spcPct val="100000"/>
              </a:lnSpc>
              <a:spcBef>
                <a:spcPts val="0"/>
              </a:spcBef>
              <a:spcAft>
                <a:spcPts val="0"/>
              </a:spcAft>
              <a:buClrTx/>
              <a:buSzTx/>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5" name="TextBox 14">
            <a:extLst>
              <a:ext uri="{FF2B5EF4-FFF2-40B4-BE49-F238E27FC236}">
                <a16:creationId xmlns:a16="http://schemas.microsoft.com/office/drawing/2014/main" id="{CDE08903-5C85-ABF6-CBEF-7B233B4C7503}"/>
              </a:ext>
              <a:ext uri="{C183D7F6-B498-43B3-948B-1728B52AA6E4}">
                <adec:decorative xmlns:adec="http://schemas.microsoft.com/office/drawing/2017/decorative" val="1"/>
              </a:ext>
            </a:extLst>
          </p:cNvPr>
          <p:cNvSpPr txBox="1"/>
          <p:nvPr/>
        </p:nvSpPr>
        <p:spPr>
          <a:xfrm>
            <a:off x="5265839" y="1575904"/>
            <a:ext cx="4367297" cy="1349703"/>
          </a:xfrm>
          <a:prstGeom prst="rect">
            <a:avLst/>
          </a:prstGeom>
          <a:ln>
            <a:solidFill>
              <a:schemeClr val="bg2"/>
            </a:solidFill>
          </a:ln>
        </p:spPr>
        <p:txBody>
          <a:bodyPr wrap="square" tIns="180000" rtlCol="0">
            <a:noAutofit/>
          </a:bodyPr>
          <a:lstStyle/>
          <a:p>
            <a:pPr marR="0" lvl="0" algn="l" defTabSz="457200" rtl="0" eaLnBrk="1" fontAlgn="auto" latinLnBrk="0" hangingPunct="1">
              <a:lnSpc>
                <a:spcPct val="100000"/>
              </a:lnSpc>
              <a:spcBef>
                <a:spcPts val="0"/>
              </a:spcBef>
              <a:spcAft>
                <a:spcPts val="0"/>
              </a:spcAft>
              <a:buClrTx/>
              <a:buSzTx/>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3" name="TextBox 22">
            <a:extLst>
              <a:ext uri="{FF2B5EF4-FFF2-40B4-BE49-F238E27FC236}">
                <a16:creationId xmlns:a16="http://schemas.microsoft.com/office/drawing/2014/main" id="{37A9CB92-C067-502D-5B6B-EE0C7C28059B}"/>
              </a:ext>
              <a:ext uri="{C183D7F6-B498-43B3-948B-1728B52AA6E4}">
                <adec:decorative xmlns:adec="http://schemas.microsoft.com/office/drawing/2017/decorative" val="1"/>
              </a:ext>
            </a:extLst>
          </p:cNvPr>
          <p:cNvSpPr txBox="1"/>
          <p:nvPr/>
        </p:nvSpPr>
        <p:spPr>
          <a:xfrm>
            <a:off x="5547137" y="1321413"/>
            <a:ext cx="4064213" cy="27699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EAEAEA">
                    <a:lumMod val="50000"/>
                  </a:srgbClr>
                </a:solidFill>
                <a:effectLst/>
                <a:uLnTx/>
                <a:uFillTx/>
                <a:latin typeface="Arial Narrow"/>
                <a:ea typeface="+mn-ea"/>
                <a:cs typeface="+mn-cs"/>
              </a:rPr>
              <a:t>Employer feedback</a:t>
            </a:r>
          </a:p>
        </p:txBody>
      </p:sp>
      <p:sp>
        <p:nvSpPr>
          <p:cNvPr id="24" name="TextBox 23">
            <a:extLst>
              <a:ext uri="{FF2B5EF4-FFF2-40B4-BE49-F238E27FC236}">
                <a16:creationId xmlns:a16="http://schemas.microsoft.com/office/drawing/2014/main" id="{7FE29764-9101-D6EB-4DCD-ECE372904003}"/>
              </a:ext>
              <a:ext uri="{C183D7F6-B498-43B3-948B-1728B52AA6E4}">
                <adec:decorative xmlns:adec="http://schemas.microsoft.com/office/drawing/2017/decorative" val="1"/>
              </a:ext>
            </a:extLst>
          </p:cNvPr>
          <p:cNvSpPr txBox="1"/>
          <p:nvPr/>
        </p:nvSpPr>
        <p:spPr>
          <a:xfrm>
            <a:off x="5265840" y="3016859"/>
            <a:ext cx="4360680" cy="2147209"/>
          </a:xfrm>
          <a:prstGeom prst="rect">
            <a:avLst/>
          </a:prstGeom>
          <a:ln>
            <a:solidFill>
              <a:schemeClr val="tx2">
                <a:lumMod val="60000"/>
                <a:lumOff val="40000"/>
              </a:schemeClr>
            </a:solidFill>
          </a:ln>
        </p:spPr>
        <p:txBody>
          <a:bodyPr wrap="square" tIns="180000" rtlCol="0">
            <a:noAutofit/>
          </a:bodyPr>
          <a:lstStyle/>
          <a:p>
            <a:pPr marL="171450" indent="-171450">
              <a:buClr>
                <a:schemeClr val="tx2"/>
              </a:buClr>
              <a:buSzPct val="100000"/>
              <a:buFont typeface="Arial" panose="020B0604020202020204" pitchFamily="34" charset="0"/>
              <a:buChar cha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5" name="TextBox 24">
            <a:extLst>
              <a:ext uri="{FF2B5EF4-FFF2-40B4-BE49-F238E27FC236}">
                <a16:creationId xmlns:a16="http://schemas.microsoft.com/office/drawing/2014/main" id="{A60FA2B3-9258-9D38-E3C0-6B6DB3974A46}"/>
              </a:ext>
              <a:ext uri="{C183D7F6-B498-43B3-948B-1728B52AA6E4}">
                <adec:decorative xmlns:adec="http://schemas.microsoft.com/office/drawing/2017/decorative" val="1"/>
              </a:ext>
            </a:extLst>
          </p:cNvPr>
          <p:cNvSpPr txBox="1"/>
          <p:nvPr/>
        </p:nvSpPr>
        <p:spPr>
          <a:xfrm>
            <a:off x="1498241" y="1309028"/>
            <a:ext cx="3901780" cy="27699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EAEAEA">
                    <a:lumMod val="50000"/>
                  </a:srgbClr>
                </a:solidFill>
                <a:effectLst/>
                <a:uLnTx/>
                <a:uFillTx/>
                <a:latin typeface="Arial Narrow"/>
                <a:ea typeface="+mn-ea"/>
                <a:cs typeface="+mn-cs"/>
              </a:rPr>
              <a:t>Cadet perceptions of the training </a:t>
            </a:r>
          </a:p>
        </p:txBody>
      </p:sp>
      <p:pic>
        <p:nvPicPr>
          <p:cNvPr id="28" name="Graphic 27">
            <a:extLst>
              <a:ext uri="{FF2B5EF4-FFF2-40B4-BE49-F238E27FC236}">
                <a16:creationId xmlns:a16="http://schemas.microsoft.com/office/drawing/2014/main" id="{EDD69824-EDF1-E87C-F2D2-3CAC41E35619}"/>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67848" y="1686791"/>
            <a:ext cx="406270" cy="406270"/>
          </a:xfrm>
          <a:prstGeom prst="rect">
            <a:avLst/>
          </a:prstGeom>
        </p:spPr>
      </p:pic>
      <p:pic>
        <p:nvPicPr>
          <p:cNvPr id="29" name="Graphic 28">
            <a:extLst>
              <a:ext uri="{FF2B5EF4-FFF2-40B4-BE49-F238E27FC236}">
                <a16:creationId xmlns:a16="http://schemas.microsoft.com/office/drawing/2014/main" id="{E44C3A06-5789-6687-0323-C89AFD48A749}"/>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20046" y="3208226"/>
            <a:ext cx="347894" cy="347894"/>
          </a:xfrm>
          <a:prstGeom prst="rect">
            <a:avLst/>
          </a:prstGeom>
        </p:spPr>
      </p:pic>
      <p:sp>
        <p:nvSpPr>
          <p:cNvPr id="17" name="Footer Placeholder 4">
            <a:extLst>
              <a:ext uri="{FF2B5EF4-FFF2-40B4-BE49-F238E27FC236}">
                <a16:creationId xmlns:a16="http://schemas.microsoft.com/office/drawing/2014/main" id="{D5421C71-0758-8861-2CC5-9D4FC23F4CF5}"/>
              </a:ext>
              <a:ext uri="{C183D7F6-B498-43B3-948B-1728B52AA6E4}">
                <adec:decorative xmlns:adec="http://schemas.microsoft.com/office/drawing/2017/decorative" val="1"/>
              </a:ext>
            </a:extLst>
          </p:cNvPr>
          <p:cNvSpPr>
            <a:spLocks noGrp="1"/>
          </p:cNvSpPr>
          <p:nvPr>
            <p:ph type="ftr" sz="quarter" idx="14"/>
          </p:nvPr>
        </p:nvSpPr>
        <p:spPr>
          <a:xfrm>
            <a:off x="92165" y="6435583"/>
            <a:ext cx="7132320" cy="371513"/>
          </a:xfrm>
        </p:spPr>
        <p:txBody>
          <a:bodyPr/>
          <a:lstStyle/>
          <a:p>
            <a:pPr>
              <a:defRPr/>
            </a:pPr>
            <a:r>
              <a:rPr lang="en-AU" dirty="0"/>
              <a:t>Sources: Goanna Education, DSCT Final Implementation Report,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effectLst/>
                <a:uLnTx/>
                <a:uFillTx/>
                <a:latin typeface="Arial Narrow"/>
                <a:ea typeface="+mn-ea"/>
                <a:cs typeface="+mn-cs"/>
              </a:rPr>
              <a:t>Alumni,</a:t>
            </a:r>
            <a:r>
              <a:rPr lang="en-AU" dirty="0">
                <a:latin typeface="Arial Narrow"/>
              </a:rPr>
              <a:t> employer,</a:t>
            </a:r>
            <a:r>
              <a:rPr kumimoji="0" lang="en-AU" sz="900" b="0" i="0" u="none" strike="noStrike" kern="1200" cap="none" spc="0" normalizeH="0" baseline="0" noProof="0" dirty="0">
                <a:ln>
                  <a:noFill/>
                </a:ln>
                <a:effectLst/>
                <a:uLnTx/>
                <a:uFillTx/>
                <a:latin typeface="Arial Narrow"/>
                <a:ea typeface="+mn-ea"/>
                <a:cs typeface="+mn-cs"/>
              </a:rPr>
              <a:t> trainer and provider interviews with </a:t>
            </a:r>
            <a:r>
              <a:rPr kumimoji="0" lang="en-AU" sz="900" b="0" i="0" u="none" strike="noStrike" kern="1200" cap="none" spc="0" normalizeH="0" baseline="0" noProof="0" dirty="0" err="1">
                <a:ln>
                  <a:noFill/>
                </a:ln>
                <a:effectLst/>
                <a:uLnTx/>
                <a:uFillTx/>
                <a:latin typeface="Arial Narrow"/>
                <a:ea typeface="+mn-ea"/>
                <a:cs typeface="+mn-cs"/>
              </a:rPr>
              <a:t>dandolopartners</a:t>
            </a:r>
            <a:r>
              <a:rPr kumimoji="0" lang="en-AU" sz="900" b="0" i="0" u="none" strike="noStrike" kern="1200" cap="none" spc="0" normalizeH="0" baseline="0" noProof="0" dirty="0">
                <a:ln>
                  <a:noFill/>
                </a:ln>
                <a:effectLst/>
                <a:uLnTx/>
                <a:uFillTx/>
                <a:latin typeface="Arial Narrow"/>
                <a:ea typeface="+mn-ea"/>
                <a:cs typeface="+mn-cs"/>
              </a:rPr>
              <a:t>, 2024. </a:t>
            </a:r>
          </a:p>
        </p:txBody>
      </p:sp>
      <p:sp>
        <p:nvSpPr>
          <p:cNvPr id="16" name="TextBox 15">
            <a:extLst>
              <a:ext uri="{FF2B5EF4-FFF2-40B4-BE49-F238E27FC236}">
                <a16:creationId xmlns:a16="http://schemas.microsoft.com/office/drawing/2014/main" id="{A23DD7FE-782E-DF89-28C3-2C453B39CC5D}"/>
              </a:ext>
              <a:ext uri="{C183D7F6-B498-43B3-948B-1728B52AA6E4}">
                <adec:decorative xmlns:adec="http://schemas.microsoft.com/office/drawing/2017/decorative" val="1"/>
              </a:ext>
            </a:extLst>
          </p:cNvPr>
          <p:cNvSpPr txBox="1"/>
          <p:nvPr/>
        </p:nvSpPr>
        <p:spPr>
          <a:xfrm>
            <a:off x="1368740" y="1577495"/>
            <a:ext cx="3815863" cy="1223412"/>
          </a:xfrm>
          <a:prstGeom prst="rect">
            <a:avLst/>
          </a:prstGeom>
          <a:noFill/>
        </p:spPr>
        <p:txBody>
          <a:bodyPr wrap="square">
            <a:spAutoFit/>
          </a:bodyPr>
          <a:lstStyle/>
          <a:p>
            <a:pPr marL="171450" indent="-171450">
              <a:buClr>
                <a:schemeClr val="tx2"/>
              </a:buClr>
              <a:buSzPct val="100000"/>
              <a:buFont typeface="Arial" panose="020B0604020202020204" pitchFamily="34" charset="0"/>
              <a:buChar char="•"/>
              <a:defRPr/>
            </a:pPr>
            <a:r>
              <a:rPr lang="en-AU" sz="1050" dirty="0"/>
              <a:t>Cadets enjoyed the flexible working style of the online training. Cadets noted that Goanna Education assisted with CV and interview skills, but the program design meant the majority of soft skills were built during mentoring, a program many cadets found too onerous to participate in.</a:t>
            </a:r>
            <a:r>
              <a:rPr kumimoji="0" lang="en-AU" sz="1050" b="0" i="0" u="none" strike="noStrike" kern="1200" cap="none" spc="0" normalizeH="0" baseline="0" noProof="0" dirty="0">
                <a:ln>
                  <a:noFill/>
                </a:ln>
                <a:solidFill>
                  <a:srgbClr val="191919"/>
                </a:solidFill>
                <a:effectLst/>
                <a:uLnTx/>
                <a:uFillTx/>
                <a:ea typeface="+mn-ea"/>
                <a:cs typeface="+mn-cs"/>
              </a:rPr>
              <a:t> </a:t>
            </a:r>
          </a:p>
          <a:p>
            <a:pPr marL="171450" indent="-171450">
              <a:buClr>
                <a:schemeClr val="tx2"/>
              </a:buClr>
              <a:buSzPct val="100000"/>
              <a:buFont typeface="Arial" panose="020B0604020202020204" pitchFamily="34" charset="0"/>
              <a:buChar char="•"/>
              <a:defRPr/>
            </a:pPr>
            <a:r>
              <a:rPr kumimoji="0" lang="en-AU" sz="1050" b="0" i="0" u="none" strike="noStrike" kern="1200" cap="none" spc="0" normalizeH="0" baseline="0" noProof="0" dirty="0">
                <a:ln>
                  <a:noFill/>
                </a:ln>
                <a:solidFill>
                  <a:srgbClr val="191919"/>
                </a:solidFill>
                <a:effectLst/>
                <a:uLnTx/>
                <a:uFillTx/>
                <a:ea typeface="+mn-ea"/>
                <a:cs typeface="+mn-cs"/>
              </a:rPr>
              <a:t>The full-time schedule of the training imposed a financial burden on cadets, with some cadets stating they had to set aside savings </a:t>
            </a:r>
            <a:r>
              <a:rPr kumimoji="0" lang="en-AU" sz="1050" b="0" i="0" u="none" strike="noStrike" kern="1200" cap="none" spc="0" normalizeH="0" baseline="0" noProof="0" dirty="0" err="1">
                <a:ln>
                  <a:noFill/>
                </a:ln>
                <a:solidFill>
                  <a:srgbClr val="191919"/>
                </a:solidFill>
                <a:effectLst/>
                <a:uLnTx/>
                <a:uFillTx/>
                <a:ea typeface="+mn-ea"/>
                <a:cs typeface="+mn-cs"/>
              </a:rPr>
              <a:t>prio</a:t>
            </a:r>
            <a:r>
              <a:rPr lang="en-AU" sz="1050" dirty="0">
                <a:solidFill>
                  <a:srgbClr val="191919"/>
                </a:solidFill>
              </a:rPr>
              <a:t>r to starting </a:t>
            </a:r>
            <a:r>
              <a:rPr kumimoji="0" lang="en-AU" sz="1050" b="0" i="0" u="none" strike="noStrike" kern="1200" cap="none" spc="0" normalizeH="0" baseline="0" noProof="0" dirty="0">
                <a:ln>
                  <a:noFill/>
                </a:ln>
                <a:solidFill>
                  <a:srgbClr val="191919"/>
                </a:solidFill>
                <a:effectLst/>
                <a:uLnTx/>
                <a:uFillTx/>
                <a:ea typeface="+mn-ea"/>
                <a:cs typeface="+mn-cs"/>
              </a:rPr>
              <a:t>in order to remain financially stable. </a:t>
            </a:r>
          </a:p>
        </p:txBody>
      </p:sp>
      <p:sp>
        <p:nvSpPr>
          <p:cNvPr id="19" name="TextBox 18">
            <a:extLst>
              <a:ext uri="{FF2B5EF4-FFF2-40B4-BE49-F238E27FC236}">
                <a16:creationId xmlns:a16="http://schemas.microsoft.com/office/drawing/2014/main" id="{BD6F4754-7CE0-C0F2-D021-6ED2DED96BB5}"/>
              </a:ext>
              <a:ext uri="{C183D7F6-B498-43B3-948B-1728B52AA6E4}">
                <adec:decorative xmlns:adec="http://schemas.microsoft.com/office/drawing/2017/decorative" val="1"/>
              </a:ext>
            </a:extLst>
          </p:cNvPr>
          <p:cNvSpPr txBox="1"/>
          <p:nvPr/>
        </p:nvSpPr>
        <p:spPr>
          <a:xfrm>
            <a:off x="5265794" y="1590930"/>
            <a:ext cx="4475057" cy="430887"/>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AU" sz="1050" b="0" i="0" u="none" strike="noStrike" kern="1200" cap="none" spc="0" normalizeH="0" baseline="0" noProof="0">
                <a:ln>
                  <a:noFill/>
                </a:ln>
                <a:solidFill>
                  <a:srgbClr val="191919"/>
                </a:solidFill>
                <a:effectLst/>
                <a:uLnTx/>
                <a:uFillTx/>
                <a:ea typeface="+mn-ea"/>
                <a:cs typeface="+mn-cs"/>
              </a:rPr>
              <a:t>As training ran prior to work placements, employers did not have any feedback on training workload. </a:t>
            </a:r>
          </a:p>
        </p:txBody>
      </p:sp>
      <p:sp>
        <p:nvSpPr>
          <p:cNvPr id="27" name="TextBox 26">
            <a:extLst>
              <a:ext uri="{FF2B5EF4-FFF2-40B4-BE49-F238E27FC236}">
                <a16:creationId xmlns:a16="http://schemas.microsoft.com/office/drawing/2014/main" id="{62291DA9-7106-6017-8DE4-EB75E4D50B13}"/>
              </a:ext>
              <a:ext uri="{C183D7F6-B498-43B3-948B-1728B52AA6E4}">
                <adec:decorative xmlns:adec="http://schemas.microsoft.com/office/drawing/2017/decorative" val="1"/>
              </a:ext>
            </a:extLst>
          </p:cNvPr>
          <p:cNvSpPr txBox="1"/>
          <p:nvPr/>
        </p:nvSpPr>
        <p:spPr>
          <a:xfrm>
            <a:off x="1345173" y="3026256"/>
            <a:ext cx="3815863" cy="1546577"/>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91919"/>
                </a:solidFill>
                <a:effectLst/>
                <a:uLnTx/>
                <a:uFillTx/>
                <a:ea typeface="+mn-ea"/>
                <a:cs typeface="+mn-cs"/>
              </a:rPr>
              <a:t>Cadets we heard from told us that the </a:t>
            </a:r>
            <a:r>
              <a:rPr lang="en-AU" sz="1050">
                <a:solidFill>
                  <a:srgbClr val="191919"/>
                </a:solidFill>
              </a:rPr>
              <a:t>six-</a:t>
            </a:r>
            <a:r>
              <a:rPr kumimoji="0" lang="en-AU" sz="1050" b="0" i="0" u="none" strike="noStrike" kern="1200" cap="none" spc="0" normalizeH="0" baseline="0" noProof="0">
                <a:ln>
                  <a:noFill/>
                </a:ln>
                <a:solidFill>
                  <a:srgbClr val="191919"/>
                </a:solidFill>
                <a:effectLst/>
                <a:uLnTx/>
                <a:uFillTx/>
                <a:ea typeface="+mn-ea"/>
                <a:cs typeface="+mn-cs"/>
              </a:rPr>
              <a:t>month Diploma of IT was an effective and informative course, but the intense </a:t>
            </a:r>
            <a:r>
              <a:rPr lang="en-AU" sz="1050">
                <a:solidFill>
                  <a:srgbClr val="191919"/>
                </a:solidFill>
              </a:rPr>
              <a:t>and time consuming nature of its delivery created barriers to participation and satisfaction. One trainer told us that the program was very intense, and that if cadets were absent for an hour or two, they risked missing out on vital learning.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91919"/>
                </a:solidFill>
                <a:effectLst/>
                <a:uLnTx/>
                <a:uFillTx/>
                <a:ea typeface="+mn-ea"/>
                <a:cs typeface="+mn-cs"/>
              </a:rPr>
              <a:t>In addition, courses that taught complex content in shorter time frames did not produce cadets who felt job-ready. One cadet stated that their course felt more like a broad introduction to their skill area, rather than an effective skilling pathway to make them job ready. </a:t>
            </a:r>
          </a:p>
        </p:txBody>
      </p:sp>
      <p:sp>
        <p:nvSpPr>
          <p:cNvPr id="33" name="TextBox 32">
            <a:extLst>
              <a:ext uri="{FF2B5EF4-FFF2-40B4-BE49-F238E27FC236}">
                <a16:creationId xmlns:a16="http://schemas.microsoft.com/office/drawing/2014/main" id="{824C37EC-BEF9-78B9-7BDE-94828258DF79}"/>
              </a:ext>
              <a:ext uri="{C183D7F6-B498-43B3-948B-1728B52AA6E4}">
                <adec:decorative xmlns:adec="http://schemas.microsoft.com/office/drawing/2017/decorative" val="1"/>
              </a:ext>
            </a:extLst>
          </p:cNvPr>
          <p:cNvSpPr txBox="1"/>
          <p:nvPr/>
        </p:nvSpPr>
        <p:spPr>
          <a:xfrm>
            <a:off x="1379360" y="5314973"/>
            <a:ext cx="3805243" cy="577081"/>
          </a:xfrm>
          <a:prstGeom prst="rect">
            <a:avLst/>
          </a:prstGeom>
          <a:noFill/>
        </p:spPr>
        <p:txBody>
          <a:bodyPr wrap="square">
            <a:spAutoFit/>
          </a:bodyPr>
          <a:lstStyle/>
          <a:p>
            <a:pPr marL="0" marR="0" lvl="1" indent="-811964" algn="l" defTabSz="457200" rtl="0" eaLnBrk="1" fontAlgn="auto" latinLnBrk="0" hangingPunct="1">
              <a:lnSpc>
                <a:spcPct val="100000"/>
              </a:lnSpc>
              <a:spcBef>
                <a:spcPts val="0"/>
              </a:spcBef>
              <a:spcAft>
                <a:spcPts val="600"/>
              </a:spcAft>
              <a:buClr>
                <a:srgbClr val="931B2F"/>
              </a:buClr>
              <a:buSzPct val="100000"/>
              <a:buFontTx/>
              <a:buNone/>
              <a:tabLst/>
              <a:defRPr/>
            </a:pPr>
            <a:r>
              <a:rPr kumimoji="0" lang="en-US" sz="1050" b="0" i="0" u="none" strike="noStrike" kern="1200" cap="none" spc="0" normalizeH="0" baseline="0" noProof="0">
                <a:ln>
                  <a:noFill/>
                </a:ln>
                <a:solidFill>
                  <a:srgbClr val="191919"/>
                </a:solidFill>
                <a:effectLst/>
                <a:uLnTx/>
                <a:uFillTx/>
                <a:ea typeface="+mn-ea"/>
                <a:cs typeface="+mn-cs"/>
                <a:sym typeface="Wingdings" pitchFamily="2" charset="2"/>
              </a:rPr>
              <a:t>Cadets </a:t>
            </a:r>
            <a:r>
              <a:rPr kumimoji="0" lang="en-AU" sz="1050" b="0" i="0" u="none" strike="noStrike" kern="1200" cap="none" spc="0" normalizeH="0" baseline="0" noProof="0">
                <a:ln>
                  <a:noFill/>
                </a:ln>
                <a:solidFill>
                  <a:srgbClr val="191919"/>
                </a:solidFill>
                <a:effectLst/>
                <a:uLnTx/>
                <a:uFillTx/>
                <a:ea typeface="+mn-ea"/>
                <a:cs typeface="+mn-cs"/>
                <a:sym typeface="Wingdings" pitchFamily="2" charset="2"/>
              </a:rPr>
              <a:t>said that the work placement element was vital to embedding their learning and becoming job ready. Many cadets did not get the opportunity to practice their learning in a professional environment.</a:t>
            </a:r>
            <a:endParaRPr kumimoji="0" lang="en-US" sz="1050" b="0" i="0" u="none" strike="noStrike" kern="1200" cap="none" spc="0" normalizeH="0" baseline="0" noProof="0">
              <a:ln>
                <a:noFill/>
              </a:ln>
              <a:solidFill>
                <a:srgbClr val="191919"/>
              </a:solidFill>
              <a:effectLst/>
              <a:uLnTx/>
              <a:uFillTx/>
              <a:ea typeface="+mn-ea"/>
              <a:cs typeface="+mn-cs"/>
              <a:sym typeface="Wingdings" pitchFamily="2" charset="2"/>
            </a:endParaRPr>
          </a:p>
        </p:txBody>
      </p:sp>
      <p:sp>
        <p:nvSpPr>
          <p:cNvPr id="37" name="TextBox 36">
            <a:extLst>
              <a:ext uri="{FF2B5EF4-FFF2-40B4-BE49-F238E27FC236}">
                <a16:creationId xmlns:a16="http://schemas.microsoft.com/office/drawing/2014/main" id="{343B021B-FF9B-16D9-4788-855980B34E84}"/>
              </a:ext>
              <a:ext uri="{C183D7F6-B498-43B3-948B-1728B52AA6E4}">
                <adec:decorative xmlns:adec="http://schemas.microsoft.com/office/drawing/2017/decorative" val="1"/>
              </a:ext>
            </a:extLst>
          </p:cNvPr>
          <p:cNvSpPr txBox="1"/>
          <p:nvPr/>
        </p:nvSpPr>
        <p:spPr>
          <a:xfrm>
            <a:off x="5265794" y="5293620"/>
            <a:ext cx="4345556" cy="577081"/>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AU" sz="1050" b="0" i="0" u="none" strike="noStrike" kern="1200" cap="none" spc="0" normalizeH="0" baseline="0" noProof="0">
                <a:ln>
                  <a:noFill/>
                </a:ln>
                <a:solidFill>
                  <a:srgbClr val="191919"/>
                </a:solidFill>
                <a:effectLst/>
                <a:uLnTx/>
                <a:uFillTx/>
                <a:ea typeface="+mn-ea"/>
                <a:cs typeface="+mn-cs"/>
              </a:rPr>
              <a:t>Employers we spoke to were happy with the quality of cadets they received and invested significant resources in ensuring they had the support needed to succeed in their placements. </a:t>
            </a:r>
          </a:p>
        </p:txBody>
      </p:sp>
      <p:sp>
        <p:nvSpPr>
          <p:cNvPr id="43" name="Oval 42">
            <a:extLst>
              <a:ext uri="{FF2B5EF4-FFF2-40B4-BE49-F238E27FC236}">
                <a16:creationId xmlns:a16="http://schemas.microsoft.com/office/drawing/2014/main" id="{1EA94F0E-3FE4-1CF3-68F5-7902177CCFEA}"/>
              </a:ext>
              <a:ext uri="{C183D7F6-B498-43B3-948B-1728B52AA6E4}">
                <adec:decorative xmlns:adec="http://schemas.microsoft.com/office/drawing/2017/decorative" val="1"/>
              </a:ext>
            </a:extLst>
          </p:cNvPr>
          <p:cNvSpPr/>
          <p:nvPr/>
        </p:nvSpPr>
        <p:spPr>
          <a:xfrm>
            <a:off x="110339" y="5269447"/>
            <a:ext cx="1153068" cy="1107432"/>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FFFFF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100" b="1">
              <a:solidFill>
                <a:srgbClr val="FFFFFF"/>
              </a:solidFill>
              <a:latin typeface="Arial Narrow"/>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FFFFFF"/>
                </a:solidFill>
                <a:effectLst/>
                <a:uLnTx/>
                <a:uFillTx/>
                <a:latin typeface="Arial Narrow"/>
                <a:ea typeface="+mn-ea"/>
                <a:cs typeface="+mn-cs"/>
              </a:rPr>
              <a:t>Real-world job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FFFFFF"/>
                </a:solidFill>
                <a:effectLst/>
                <a:uLnTx/>
                <a:uFillTx/>
                <a:latin typeface="Arial Narrow"/>
                <a:ea typeface="+mn-ea"/>
                <a:cs typeface="+mn-cs"/>
              </a:rPr>
              <a:t>application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FFFFFF"/>
                </a:solidFill>
                <a:effectLst/>
                <a:uLnTx/>
                <a:uFillTx/>
                <a:latin typeface="Arial Narrow"/>
                <a:ea typeface="+mn-ea"/>
                <a:cs typeface="+mn-cs"/>
              </a:rPr>
              <a:t>the go</a:t>
            </a:r>
          </a:p>
        </p:txBody>
      </p:sp>
      <p:pic>
        <p:nvPicPr>
          <p:cNvPr id="30" name="Graphic 29">
            <a:extLst>
              <a:ext uri="{FF2B5EF4-FFF2-40B4-BE49-F238E27FC236}">
                <a16:creationId xmlns:a16="http://schemas.microsoft.com/office/drawing/2014/main" id="{7E39D2D4-2390-238A-81BC-89E51E552077}"/>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19034" y="5379931"/>
            <a:ext cx="335678" cy="335678"/>
          </a:xfrm>
          <a:prstGeom prst="rect">
            <a:avLst/>
          </a:prstGeom>
        </p:spPr>
      </p:pic>
    </p:spTree>
    <p:extLst>
      <p:ext uri="{BB962C8B-B14F-4D97-AF65-F5344CB8AC3E}">
        <p14:creationId xmlns:p14="http://schemas.microsoft.com/office/powerpoint/2010/main" val="3808307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AA15AF0-F896-F0AE-F24A-1F84DD6A6FD0}"/>
              </a:ext>
              <a:ext uri="{C183D7F6-B498-43B3-948B-1728B52AA6E4}">
                <adec:decorative xmlns:adec="http://schemas.microsoft.com/office/drawing/2017/decorative" val="1"/>
              </a:ext>
            </a:extLst>
          </p:cNvPr>
          <p:cNvSpPr/>
          <p:nvPr/>
        </p:nvSpPr>
        <p:spPr>
          <a:xfrm rot="10800000" flipV="1">
            <a:off x="165145" y="1525733"/>
            <a:ext cx="9575705" cy="91329"/>
          </a:xfrm>
          <a:prstGeom prst="roundRect">
            <a:avLst>
              <a:gd name="adj" fmla="val 50000"/>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 name="Text Placeholder 1">
            <a:extLst>
              <a:ext uri="{FF2B5EF4-FFF2-40B4-BE49-F238E27FC236}">
                <a16:creationId xmlns:a16="http://schemas.microsoft.com/office/drawing/2014/main" id="{9D3B7EB7-5E18-3143-0A1A-0080C8D8C67D}"/>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There were internal and external factors that impacted the availability of placements for cadets, however, the lack of communication with cadets around timeframes had a negative impact on cadet employment and wellbeing. </a:t>
            </a:r>
          </a:p>
        </p:txBody>
      </p:sp>
      <p:sp>
        <p:nvSpPr>
          <p:cNvPr id="3" name="Title 2">
            <a:extLst>
              <a:ext uri="{FF2B5EF4-FFF2-40B4-BE49-F238E27FC236}">
                <a16:creationId xmlns:a16="http://schemas.microsoft.com/office/drawing/2014/main" id="{5B81EEB2-7384-A20F-2A15-CD2AA3897466}"/>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Industry placements (1)</a:t>
            </a:r>
          </a:p>
        </p:txBody>
      </p:sp>
      <p:sp>
        <p:nvSpPr>
          <p:cNvPr id="4" name="Slide Number Placeholder 3">
            <a:extLst>
              <a:ext uri="{FF2B5EF4-FFF2-40B4-BE49-F238E27FC236}">
                <a16:creationId xmlns:a16="http://schemas.microsoft.com/office/drawing/2014/main" id="{0129F7B0-4E94-F617-EE8E-58373CD4EE69}"/>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64</a:t>
            </a:fld>
            <a:endParaRPr lang="en-US"/>
          </a:p>
        </p:txBody>
      </p:sp>
      <p:sp>
        <p:nvSpPr>
          <p:cNvPr id="10" name="Oval 9">
            <a:extLst>
              <a:ext uri="{FF2B5EF4-FFF2-40B4-BE49-F238E27FC236}">
                <a16:creationId xmlns:a16="http://schemas.microsoft.com/office/drawing/2014/main" id="{30033D2C-162E-4A5E-EFB7-925D378B221E}"/>
              </a:ext>
              <a:ext uri="{C183D7F6-B498-43B3-948B-1728B52AA6E4}">
                <adec:decorative xmlns:adec="http://schemas.microsoft.com/office/drawing/2017/decorative" val="1"/>
              </a:ext>
            </a:extLst>
          </p:cNvPr>
          <p:cNvSpPr/>
          <p:nvPr/>
        </p:nvSpPr>
        <p:spPr>
          <a:xfrm>
            <a:off x="6961509" y="1286066"/>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pic>
        <p:nvPicPr>
          <p:cNvPr id="15" name="Graphic 14">
            <a:extLst>
              <a:ext uri="{FF2B5EF4-FFF2-40B4-BE49-F238E27FC236}">
                <a16:creationId xmlns:a16="http://schemas.microsoft.com/office/drawing/2014/main" id="{D7F95CA2-4084-8686-24BB-8BBDE3BDD48F}"/>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012761" y="1329526"/>
            <a:ext cx="288908" cy="288908"/>
          </a:xfrm>
          <a:prstGeom prst="rect">
            <a:avLst/>
          </a:prstGeom>
        </p:spPr>
      </p:pic>
      <p:sp>
        <p:nvSpPr>
          <p:cNvPr id="19" name="Rectangle 18">
            <a:extLst>
              <a:ext uri="{FF2B5EF4-FFF2-40B4-BE49-F238E27FC236}">
                <a16:creationId xmlns:a16="http://schemas.microsoft.com/office/drawing/2014/main" id="{C5A8F800-F85E-3865-C926-72C56E62888A}"/>
              </a:ext>
              <a:ext uri="{C183D7F6-B498-43B3-948B-1728B52AA6E4}">
                <adec:decorative xmlns:adec="http://schemas.microsoft.com/office/drawing/2017/decorative" val="1"/>
              </a:ext>
            </a:extLst>
          </p:cNvPr>
          <p:cNvSpPr/>
          <p:nvPr/>
        </p:nvSpPr>
        <p:spPr>
          <a:xfrm>
            <a:off x="6347861" y="1806003"/>
            <a:ext cx="1618709"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1100" b="1">
                <a:solidFill>
                  <a:schemeClr val="tx2"/>
                </a:solidFill>
              </a:rPr>
              <a:t>Cadet matching process </a:t>
            </a:r>
          </a:p>
        </p:txBody>
      </p:sp>
      <p:sp>
        <p:nvSpPr>
          <p:cNvPr id="8" name="TextBox 7">
            <a:extLst>
              <a:ext uri="{FF2B5EF4-FFF2-40B4-BE49-F238E27FC236}">
                <a16:creationId xmlns:a16="http://schemas.microsoft.com/office/drawing/2014/main" id="{69561143-975E-FCA2-D731-A940A209671A}"/>
              </a:ext>
              <a:ext uri="{C183D7F6-B498-43B3-948B-1728B52AA6E4}">
                <adec:decorative xmlns:adec="http://schemas.microsoft.com/office/drawing/2017/decorative" val="1"/>
              </a:ext>
            </a:extLst>
          </p:cNvPr>
          <p:cNvSpPr txBox="1"/>
          <p:nvPr/>
        </p:nvSpPr>
        <p:spPr>
          <a:xfrm rot="16200000">
            <a:off x="4077081" y="2567733"/>
            <a:ext cx="1120820" cy="261610"/>
          </a:xfrm>
          <a:prstGeom prst="rect">
            <a:avLst/>
          </a:prstGeom>
        </p:spPr>
        <p:txBody>
          <a:bodyPr wrap="none" rtlCol="0">
            <a:spAutoFit/>
          </a:bodyPr>
          <a:lstStyle/>
          <a:p>
            <a:pPr algn="l">
              <a:spcAft>
                <a:spcPts val="600"/>
              </a:spcAft>
            </a:pPr>
            <a:r>
              <a:rPr lang="en-US" sz="1100"/>
              <a:t>Cadet perceptions</a:t>
            </a:r>
          </a:p>
        </p:txBody>
      </p:sp>
      <p:sp>
        <p:nvSpPr>
          <p:cNvPr id="22" name="TextBox 21">
            <a:extLst>
              <a:ext uri="{FF2B5EF4-FFF2-40B4-BE49-F238E27FC236}">
                <a16:creationId xmlns:a16="http://schemas.microsoft.com/office/drawing/2014/main" id="{36AD9E29-F848-DA1F-8F66-8F2B22C0C1EF}"/>
              </a:ext>
              <a:ext uri="{C183D7F6-B498-43B3-948B-1728B52AA6E4}">
                <adec:decorative xmlns:adec="http://schemas.microsoft.com/office/drawing/2017/decorative" val="1"/>
              </a:ext>
            </a:extLst>
          </p:cNvPr>
          <p:cNvSpPr txBox="1"/>
          <p:nvPr/>
        </p:nvSpPr>
        <p:spPr>
          <a:xfrm rot="16200000">
            <a:off x="4051433" y="3636278"/>
            <a:ext cx="1172116" cy="261610"/>
          </a:xfrm>
          <a:prstGeom prst="rect">
            <a:avLst/>
          </a:prstGeom>
        </p:spPr>
        <p:txBody>
          <a:bodyPr wrap="none" rtlCol="0">
            <a:spAutoFit/>
          </a:bodyPr>
          <a:lstStyle/>
          <a:p>
            <a:pPr algn="l">
              <a:spcAft>
                <a:spcPts val="600"/>
              </a:spcAft>
            </a:pPr>
            <a:r>
              <a:rPr lang="en-US" sz="1100"/>
              <a:t>Employer feedback</a:t>
            </a:r>
          </a:p>
        </p:txBody>
      </p:sp>
      <p:sp>
        <p:nvSpPr>
          <p:cNvPr id="29" name="TextBox 1">
            <a:extLst>
              <a:ext uri="{FF2B5EF4-FFF2-40B4-BE49-F238E27FC236}">
                <a16:creationId xmlns:a16="http://schemas.microsoft.com/office/drawing/2014/main" id="{9DEAF274-AA68-0AD5-1741-6F0DBBB097B5}"/>
              </a:ext>
              <a:ext uri="{C183D7F6-B498-43B3-948B-1728B52AA6E4}">
                <adec:decorative xmlns:adec="http://schemas.microsoft.com/office/drawing/2017/decorative" val="1"/>
              </a:ext>
            </a:extLst>
          </p:cNvPr>
          <p:cNvSpPr txBox="1"/>
          <p:nvPr/>
        </p:nvSpPr>
        <p:spPr>
          <a:xfrm>
            <a:off x="4924396" y="3360883"/>
            <a:ext cx="4465639" cy="1039750"/>
          </a:xfrm>
          <a:prstGeom prst="rect">
            <a:avLst/>
          </a:prstGeom>
          <a:solidFill>
            <a:schemeClr val="bg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100" dirty="0"/>
              <a:t>Employers told us that they saw the best outcomes with cadets when line areas and managers were actively involved in recruitment of cadets. Employers we heard from told us that Goanna Education was supportive of the level of involvement they wanted them to have, including hosting events for employers to meet with cadets, providing opportunities to get to know them and assessing suitability for their organisation. </a:t>
            </a:r>
          </a:p>
        </p:txBody>
      </p:sp>
      <p:sp>
        <p:nvSpPr>
          <p:cNvPr id="30" name="TextBox 1">
            <a:extLst>
              <a:ext uri="{FF2B5EF4-FFF2-40B4-BE49-F238E27FC236}">
                <a16:creationId xmlns:a16="http://schemas.microsoft.com/office/drawing/2014/main" id="{76266D26-2462-3F43-01F0-C67EDF995143}"/>
              </a:ext>
              <a:ext uri="{C183D7F6-B498-43B3-948B-1728B52AA6E4}">
                <adec:decorative xmlns:adec="http://schemas.microsoft.com/office/drawing/2017/decorative" val="1"/>
              </a:ext>
            </a:extLst>
          </p:cNvPr>
          <p:cNvSpPr txBox="1"/>
          <p:nvPr/>
        </p:nvSpPr>
        <p:spPr>
          <a:xfrm>
            <a:off x="4924396" y="2271666"/>
            <a:ext cx="4465639" cy="1039750"/>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100" dirty="0"/>
              <a:t>Cadets told us there were significant delays in being matched with an employer organisation and being informed of who this was. Some cadets told us this had an impact on their mental health and wellbeing and had a significant impact on their experience with the program. Cadets also told us that the advertising and communication from Goanna Education implied that the work placement was a guaranteed element of the cadetship, which was not the case.</a:t>
            </a:r>
          </a:p>
        </p:txBody>
      </p:sp>
      <p:sp>
        <p:nvSpPr>
          <p:cNvPr id="21" name="Rounded Rectangular Callout 20">
            <a:extLst>
              <a:ext uri="{FF2B5EF4-FFF2-40B4-BE49-F238E27FC236}">
                <a16:creationId xmlns:a16="http://schemas.microsoft.com/office/drawing/2014/main" id="{9611E42F-2A7C-260E-38B9-D8219AAA99A8}"/>
              </a:ext>
              <a:ext uri="{C183D7F6-B498-43B3-948B-1728B52AA6E4}">
                <adec:decorative xmlns:adec="http://schemas.microsoft.com/office/drawing/2017/decorative" val="1"/>
              </a:ext>
            </a:extLst>
          </p:cNvPr>
          <p:cNvSpPr/>
          <p:nvPr/>
        </p:nvSpPr>
        <p:spPr>
          <a:xfrm>
            <a:off x="7018107" y="4502752"/>
            <a:ext cx="2369270" cy="600198"/>
          </a:xfrm>
          <a:prstGeom prst="wedgeRoundRectCallout">
            <a:avLst>
              <a:gd name="adj1" fmla="val -21523"/>
              <a:gd name="adj2" fmla="val 65740"/>
              <a:gd name="adj3" fmla="val 16667"/>
            </a:avLst>
          </a:prstGeom>
          <a:solidFill>
            <a:schemeClr val="accent1"/>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US" sz="1000">
                <a:solidFill>
                  <a:schemeClr val="tx1"/>
                </a:solidFill>
              </a:rPr>
              <a:t>“We were also looking for the right motivations, it wasn't just 'I want a job', they had to want to do it.” – Employer </a:t>
            </a:r>
          </a:p>
        </p:txBody>
      </p:sp>
      <p:sp>
        <p:nvSpPr>
          <p:cNvPr id="13" name="TextBox 1">
            <a:extLst>
              <a:ext uri="{FF2B5EF4-FFF2-40B4-BE49-F238E27FC236}">
                <a16:creationId xmlns:a16="http://schemas.microsoft.com/office/drawing/2014/main" id="{6693FCF9-F013-AD55-852D-641F221A9120}"/>
              </a:ext>
              <a:ext uri="{C183D7F6-B498-43B3-948B-1728B52AA6E4}">
                <adec:decorative xmlns:adec="http://schemas.microsoft.com/office/drawing/2017/decorative" val="1"/>
              </a:ext>
            </a:extLst>
          </p:cNvPr>
          <p:cNvSpPr txBox="1"/>
          <p:nvPr/>
        </p:nvSpPr>
        <p:spPr>
          <a:xfrm>
            <a:off x="284469" y="2222333"/>
            <a:ext cx="1863822" cy="3648814"/>
          </a:xfrm>
          <a:prstGeom prst="rect">
            <a:avLst/>
          </a:prstGeom>
          <a:solidFill>
            <a:schemeClr val="tx2">
              <a:lumMod val="40000"/>
              <a:lumOff val="60000"/>
            </a:schemeClr>
          </a:solidFill>
          <a:ln>
            <a:noFill/>
          </a:ln>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spcAft>
                <a:spcPts val="600"/>
              </a:spcAft>
              <a:buClr>
                <a:schemeClr val="tx2"/>
              </a:buClr>
              <a:buSzPct val="100000"/>
              <a:buFont typeface="Arial" panose="020B0604020202020204" pitchFamily="34" charset="0"/>
              <a:buChar char="•"/>
            </a:pPr>
            <a:r>
              <a:rPr lang="en-US" sz="1100" dirty="0"/>
              <a:t>Lead in time between training and work placement resulted in some disengagement from employers. </a:t>
            </a:r>
          </a:p>
          <a:p>
            <a:pPr marL="171450" indent="-171450">
              <a:spcAft>
                <a:spcPts val="600"/>
              </a:spcAft>
              <a:buClr>
                <a:schemeClr val="tx2"/>
              </a:buClr>
              <a:buSzPct val="100000"/>
              <a:buFont typeface="Arial" panose="020B0604020202020204" pitchFamily="34" charset="0"/>
              <a:buChar char="•"/>
            </a:pPr>
            <a:r>
              <a:rPr lang="en-US" sz="1100" dirty="0"/>
              <a:t>Goanna Education only had two employers secured as of April 2022, meaning cadets were starting the program without placements secured. </a:t>
            </a:r>
          </a:p>
          <a:p>
            <a:pPr marL="171450" indent="-171450">
              <a:spcAft>
                <a:spcPts val="600"/>
              </a:spcAft>
              <a:buClr>
                <a:schemeClr val="tx2"/>
              </a:buClr>
              <a:buSzPct val="100000"/>
              <a:buFont typeface="Arial" panose="020B0604020202020204" pitchFamily="34" charset="0"/>
              <a:buChar char="•"/>
            </a:pPr>
            <a:r>
              <a:rPr lang="en-US" sz="1100" dirty="0"/>
              <a:t>Goanna Education noted that there were challenges in getting employers formally committed to taking cadets.</a:t>
            </a:r>
          </a:p>
          <a:p>
            <a:pPr marL="171450" indent="-171450">
              <a:spcAft>
                <a:spcPts val="600"/>
              </a:spcAft>
              <a:buClr>
                <a:schemeClr val="tx2"/>
              </a:buClr>
              <a:buSzPct val="100000"/>
              <a:buFont typeface="Arial" panose="020B0604020202020204" pitchFamily="34" charset="0"/>
              <a:buChar char="•"/>
            </a:pPr>
            <a:r>
              <a:rPr lang="en-US" sz="1100" dirty="0"/>
              <a:t>Goanna Education was unable to engage other large employers as many only work with a panel of preferred suppliers, requiring pre-membership or application.</a:t>
            </a:r>
            <a:endParaRPr lang="en-AU" sz="1100" dirty="0"/>
          </a:p>
        </p:txBody>
      </p:sp>
      <p:sp>
        <p:nvSpPr>
          <p:cNvPr id="14" name="Rectangle 13">
            <a:extLst>
              <a:ext uri="{FF2B5EF4-FFF2-40B4-BE49-F238E27FC236}">
                <a16:creationId xmlns:a16="http://schemas.microsoft.com/office/drawing/2014/main" id="{3F53DD34-2B8D-9657-CEC6-4EF1482A75E2}"/>
              </a:ext>
              <a:ext uri="{C183D7F6-B498-43B3-948B-1728B52AA6E4}">
                <adec:decorative xmlns:adec="http://schemas.microsoft.com/office/drawing/2017/decorative" val="1"/>
              </a:ext>
            </a:extLst>
          </p:cNvPr>
          <p:cNvSpPr/>
          <p:nvPr/>
        </p:nvSpPr>
        <p:spPr>
          <a:xfrm>
            <a:off x="60698" y="1818532"/>
            <a:ext cx="2311364"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1100" b="1">
                <a:solidFill>
                  <a:schemeClr val="tx2"/>
                </a:solidFill>
              </a:rPr>
              <a:t>Challenge: Recruitment of Employers</a:t>
            </a:r>
          </a:p>
        </p:txBody>
      </p:sp>
      <p:sp>
        <p:nvSpPr>
          <p:cNvPr id="25" name="Rounded Rectangular Callout 24">
            <a:extLst>
              <a:ext uri="{FF2B5EF4-FFF2-40B4-BE49-F238E27FC236}">
                <a16:creationId xmlns:a16="http://schemas.microsoft.com/office/drawing/2014/main" id="{C9CF6CE2-1AF9-7519-9AB6-72686442D57A}"/>
              </a:ext>
              <a:ext uri="{C183D7F6-B498-43B3-948B-1728B52AA6E4}">
                <adec:decorative xmlns:adec="http://schemas.microsoft.com/office/drawing/2017/decorative" val="1"/>
              </a:ext>
            </a:extLst>
          </p:cNvPr>
          <p:cNvSpPr/>
          <p:nvPr/>
        </p:nvSpPr>
        <p:spPr>
          <a:xfrm>
            <a:off x="4499599" y="4502752"/>
            <a:ext cx="2369270" cy="596787"/>
          </a:xfrm>
          <a:prstGeom prst="wedgeRoundRectCallout">
            <a:avLst>
              <a:gd name="adj1" fmla="val -21904"/>
              <a:gd name="adj2" fmla="val 60926"/>
              <a:gd name="adj3" fmla="val 16667"/>
            </a:avLst>
          </a:prstGeom>
          <a:solidFill>
            <a:schemeClr val="accent1"/>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000" dirty="0">
                <a:solidFill>
                  <a:sysClr val="windowText" lastClr="000000"/>
                </a:solidFill>
              </a:rPr>
              <a:t>‘”[Goanna Education] was liaising with all of us a lot. </a:t>
            </a:r>
            <a:r>
              <a:rPr lang="en-US" sz="1000" dirty="0" err="1">
                <a:solidFill>
                  <a:sysClr val="windowText" lastClr="000000"/>
                </a:solidFill>
              </a:rPr>
              <a:t>Organising</a:t>
            </a:r>
            <a:r>
              <a:rPr lang="en-US" sz="1000" dirty="0">
                <a:solidFill>
                  <a:sysClr val="windowText" lastClr="000000"/>
                </a:solidFill>
              </a:rPr>
              <a:t> interviews, tests, the whole process was [really good]” - Alumni</a:t>
            </a:r>
          </a:p>
        </p:txBody>
      </p:sp>
      <p:sp>
        <p:nvSpPr>
          <p:cNvPr id="39" name="Oval 38">
            <a:extLst>
              <a:ext uri="{FF2B5EF4-FFF2-40B4-BE49-F238E27FC236}">
                <a16:creationId xmlns:a16="http://schemas.microsoft.com/office/drawing/2014/main" id="{AE1B056E-3F78-B61C-4E89-4C8CD2787D6F}"/>
              </a:ext>
              <a:ext uri="{C183D7F6-B498-43B3-948B-1728B52AA6E4}">
                <adec:decorative xmlns:adec="http://schemas.microsoft.com/office/drawing/2017/decorative" val="1"/>
              </a:ext>
            </a:extLst>
          </p:cNvPr>
          <p:cNvSpPr/>
          <p:nvPr/>
        </p:nvSpPr>
        <p:spPr>
          <a:xfrm>
            <a:off x="1020674" y="1344499"/>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pic>
        <p:nvPicPr>
          <p:cNvPr id="40" name="Graphic 39">
            <a:extLst>
              <a:ext uri="{FF2B5EF4-FFF2-40B4-BE49-F238E27FC236}">
                <a16:creationId xmlns:a16="http://schemas.microsoft.com/office/drawing/2014/main" id="{B06BC722-158B-4384-76BA-8330CF0DF13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118" y="1375747"/>
            <a:ext cx="280525" cy="280525"/>
          </a:xfrm>
          <a:prstGeom prst="rect">
            <a:avLst/>
          </a:prstGeom>
        </p:spPr>
      </p:pic>
      <p:sp>
        <p:nvSpPr>
          <p:cNvPr id="41" name="Oval 40">
            <a:extLst>
              <a:ext uri="{FF2B5EF4-FFF2-40B4-BE49-F238E27FC236}">
                <a16:creationId xmlns:a16="http://schemas.microsoft.com/office/drawing/2014/main" id="{EA211A57-9B5D-D0AE-0BF2-F96F165A454F}"/>
              </a:ext>
              <a:ext uri="{C183D7F6-B498-43B3-948B-1728B52AA6E4}">
                <adec:decorative xmlns:adec="http://schemas.microsoft.com/office/drawing/2017/decorative" val="1"/>
              </a:ext>
            </a:extLst>
          </p:cNvPr>
          <p:cNvSpPr/>
          <p:nvPr/>
        </p:nvSpPr>
        <p:spPr>
          <a:xfrm>
            <a:off x="3144767" y="1344204"/>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42" name="TextBox 1">
            <a:extLst>
              <a:ext uri="{FF2B5EF4-FFF2-40B4-BE49-F238E27FC236}">
                <a16:creationId xmlns:a16="http://schemas.microsoft.com/office/drawing/2014/main" id="{E4093FCF-54E9-8283-68EE-DE157507D62F}"/>
              </a:ext>
              <a:ext uri="{C183D7F6-B498-43B3-948B-1728B52AA6E4}">
                <adec:decorative xmlns:adec="http://schemas.microsoft.com/office/drawing/2017/decorative" val="1"/>
              </a:ext>
            </a:extLst>
          </p:cNvPr>
          <p:cNvSpPr txBox="1"/>
          <p:nvPr/>
        </p:nvSpPr>
        <p:spPr>
          <a:xfrm>
            <a:off x="2408562" y="2239610"/>
            <a:ext cx="1863823" cy="3631537"/>
          </a:xfrm>
          <a:prstGeom prst="rect">
            <a:avLst/>
          </a:prstGeom>
          <a:solidFill>
            <a:schemeClr val="tx2">
              <a:lumMod val="40000"/>
              <a:lumOff val="60000"/>
            </a:schemeClr>
          </a:solidFill>
          <a:ln>
            <a:noFill/>
          </a:ln>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a:spcAft>
                <a:spcPts val="600"/>
              </a:spcAft>
              <a:buClr>
                <a:schemeClr val="tx2"/>
              </a:buClr>
              <a:buSzPct val="100000"/>
              <a:buFont typeface="Arial" panose="020B0604020202020204" pitchFamily="34" charset="0"/>
              <a:buChar char="•"/>
            </a:pPr>
            <a:r>
              <a:rPr lang="en-US" sz="1100" dirty="0"/>
              <a:t>Lay offs and recruitment freezes across the tech industry affected Goanna Education’s efforts to secure placements for cadets.</a:t>
            </a:r>
          </a:p>
          <a:p>
            <a:pPr marL="171450" indent="-171450">
              <a:spcAft>
                <a:spcPts val="600"/>
              </a:spcAft>
              <a:buClr>
                <a:schemeClr val="tx2"/>
              </a:buClr>
              <a:buSzPct val="100000"/>
              <a:buFont typeface="Arial" panose="020B0604020202020204" pitchFamily="34" charset="0"/>
              <a:buChar char="•"/>
            </a:pPr>
            <a:r>
              <a:rPr lang="en-US" sz="1100" dirty="0"/>
              <a:t>For employers still able to take cadets, this resulted in a change in the numbers of cadets they could employ. This increased the workload for Goanna Education and the time required by employers to onboard and train new cadets. </a:t>
            </a:r>
          </a:p>
          <a:p>
            <a:pPr marL="171450" indent="-171450">
              <a:spcAft>
                <a:spcPts val="600"/>
              </a:spcAft>
              <a:buClr>
                <a:schemeClr val="tx2"/>
              </a:buClr>
              <a:buSzPct val="100000"/>
              <a:buFont typeface="Arial" panose="020B0604020202020204" pitchFamily="34" charset="0"/>
              <a:buChar char="•"/>
            </a:pPr>
            <a:r>
              <a:rPr lang="en-US" sz="1100" dirty="0"/>
              <a:t>50 cadets are still awaiting work placement as at April 2024. Goanna Education reports that finding placements continues to be a priority.</a:t>
            </a:r>
          </a:p>
          <a:p>
            <a:endParaRPr lang="en-AU" sz="1100" dirty="0"/>
          </a:p>
        </p:txBody>
      </p:sp>
      <p:sp>
        <p:nvSpPr>
          <p:cNvPr id="43" name="Rectangle 42">
            <a:extLst>
              <a:ext uri="{FF2B5EF4-FFF2-40B4-BE49-F238E27FC236}">
                <a16:creationId xmlns:a16="http://schemas.microsoft.com/office/drawing/2014/main" id="{67890EC0-57C2-AF43-646F-8E7C14B71B77}"/>
              </a:ext>
              <a:ext uri="{C183D7F6-B498-43B3-948B-1728B52AA6E4}">
                <adec:decorative xmlns:adec="http://schemas.microsoft.com/office/drawing/2017/decorative" val="1"/>
              </a:ext>
            </a:extLst>
          </p:cNvPr>
          <p:cNvSpPr/>
          <p:nvPr/>
        </p:nvSpPr>
        <p:spPr>
          <a:xfrm>
            <a:off x="2317897" y="1812548"/>
            <a:ext cx="2045153"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1100" b="1">
                <a:solidFill>
                  <a:schemeClr val="tx2"/>
                </a:solidFill>
              </a:rPr>
              <a:t>Challenge: Economic downturn</a:t>
            </a:r>
          </a:p>
        </p:txBody>
      </p:sp>
      <p:pic>
        <p:nvPicPr>
          <p:cNvPr id="44" name="Graphic 43">
            <a:extLst>
              <a:ext uri="{FF2B5EF4-FFF2-40B4-BE49-F238E27FC236}">
                <a16:creationId xmlns:a16="http://schemas.microsoft.com/office/drawing/2014/main" id="{27B266DD-86DB-18A1-CC29-AB40B90224A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0211" y="1375452"/>
            <a:ext cx="280525" cy="280525"/>
          </a:xfrm>
          <a:prstGeom prst="rect">
            <a:avLst/>
          </a:prstGeom>
        </p:spPr>
      </p:pic>
      <p:sp>
        <p:nvSpPr>
          <p:cNvPr id="46" name="Rounded Rectangular Callout 45">
            <a:extLst>
              <a:ext uri="{FF2B5EF4-FFF2-40B4-BE49-F238E27FC236}">
                <a16:creationId xmlns:a16="http://schemas.microsoft.com/office/drawing/2014/main" id="{B6E1A311-51D5-154D-94DD-097728F8B125}"/>
              </a:ext>
              <a:ext uri="{C183D7F6-B498-43B3-948B-1728B52AA6E4}">
                <adec:decorative xmlns:adec="http://schemas.microsoft.com/office/drawing/2017/decorative" val="1"/>
              </a:ext>
            </a:extLst>
          </p:cNvPr>
          <p:cNvSpPr/>
          <p:nvPr/>
        </p:nvSpPr>
        <p:spPr>
          <a:xfrm>
            <a:off x="4499599" y="5338424"/>
            <a:ext cx="4887778" cy="532723"/>
          </a:xfrm>
          <a:prstGeom prst="wedgeRoundRectCallout">
            <a:avLst>
              <a:gd name="adj1" fmla="val -21904"/>
              <a:gd name="adj2" fmla="val 60926"/>
              <a:gd name="adj3" fmla="val 16667"/>
            </a:avLst>
          </a:prstGeom>
          <a:solidFill>
            <a:schemeClr val="accent1"/>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000">
                <a:solidFill>
                  <a:sysClr val="windowText" lastClr="000000"/>
                </a:solidFill>
              </a:rPr>
              <a:t>“Cadets had to pass our regular employee interview process. There was perhaps some thought that [the work placement] was going to be an automatic thing.” – Employer</a:t>
            </a:r>
          </a:p>
        </p:txBody>
      </p:sp>
      <p:sp>
        <p:nvSpPr>
          <p:cNvPr id="5" name="Footer Placeholder 4">
            <a:extLst>
              <a:ext uri="{FF2B5EF4-FFF2-40B4-BE49-F238E27FC236}">
                <a16:creationId xmlns:a16="http://schemas.microsoft.com/office/drawing/2014/main" id="{E70AA41B-0F8F-84F7-16F8-23D60E4BBADA}"/>
              </a:ext>
              <a:ext uri="{C183D7F6-B498-43B3-948B-1728B52AA6E4}">
                <adec:decorative xmlns:adec="http://schemas.microsoft.com/office/drawing/2017/decorative" val="1"/>
              </a:ext>
            </a:extLst>
          </p:cNvPr>
          <p:cNvSpPr>
            <a:spLocks noGrp="1"/>
          </p:cNvSpPr>
          <p:nvPr>
            <p:ph type="ftr" sz="quarter" idx="14"/>
          </p:nvPr>
        </p:nvSpPr>
        <p:spPr>
          <a:xfrm>
            <a:off x="92165" y="6253696"/>
            <a:ext cx="7132320" cy="510012"/>
          </a:xfrm>
        </p:spPr>
        <p:txBody>
          <a:bodyPr/>
          <a:lstStyle/>
          <a:p>
            <a:pPr>
              <a:defRPr/>
            </a:pPr>
            <a:r>
              <a:rPr lang="en-AU" dirty="0"/>
              <a:t>Sources:</a:t>
            </a:r>
          </a:p>
          <a:p>
            <a:pPr>
              <a:defRPr/>
            </a:pPr>
            <a:r>
              <a:rPr lang="en-AU" dirty="0"/>
              <a:t>Goanna Education, DSCT Final Implementation Report,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effectLst/>
                <a:uLnTx/>
                <a:uFillTx/>
                <a:latin typeface="Arial Narrow"/>
                <a:ea typeface="+mn-ea"/>
                <a:cs typeface="+mn-cs"/>
              </a:rPr>
              <a:t>Alumni,</a:t>
            </a:r>
            <a:r>
              <a:rPr lang="en-AU" dirty="0">
                <a:latin typeface="Arial Narrow"/>
              </a:rPr>
              <a:t> employer and </a:t>
            </a:r>
            <a:r>
              <a:rPr kumimoji="0" lang="en-AU" sz="900" b="0" i="0" u="none" strike="noStrike" kern="1200" cap="none" spc="0" normalizeH="0" baseline="0" noProof="0" dirty="0">
                <a:ln>
                  <a:noFill/>
                </a:ln>
                <a:effectLst/>
                <a:uLnTx/>
                <a:uFillTx/>
                <a:latin typeface="Arial Narrow"/>
                <a:ea typeface="+mn-ea"/>
                <a:cs typeface="+mn-cs"/>
              </a:rPr>
              <a:t>provider interviews with </a:t>
            </a:r>
            <a:r>
              <a:rPr kumimoji="0" lang="en-AU" sz="900" b="0" i="0" u="none" strike="noStrike" kern="1200" cap="none" spc="0" normalizeH="0" baseline="0" noProof="0" dirty="0" err="1">
                <a:ln>
                  <a:noFill/>
                </a:ln>
                <a:effectLst/>
                <a:uLnTx/>
                <a:uFillTx/>
                <a:latin typeface="Arial Narrow"/>
                <a:ea typeface="+mn-ea"/>
                <a:cs typeface="+mn-cs"/>
              </a:rPr>
              <a:t>dandolopartners</a:t>
            </a:r>
            <a:r>
              <a:rPr kumimoji="0" lang="en-AU" sz="900" b="0" i="0" u="none" strike="noStrike" kern="1200" cap="none" spc="0" normalizeH="0" baseline="0" noProof="0" dirty="0">
                <a:ln>
                  <a:noFill/>
                </a:ln>
                <a:effectLst/>
                <a:uLnTx/>
                <a:uFillTx/>
                <a:latin typeface="Arial Narrow"/>
                <a:ea typeface="+mn-ea"/>
                <a:cs typeface="+mn-cs"/>
              </a:rPr>
              <a:t>, 2024. </a:t>
            </a:r>
          </a:p>
        </p:txBody>
      </p:sp>
    </p:spTree>
    <p:extLst>
      <p:ext uri="{BB962C8B-B14F-4D97-AF65-F5344CB8AC3E}">
        <p14:creationId xmlns:p14="http://schemas.microsoft.com/office/powerpoint/2010/main" val="841234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AA15AF0-F896-F0AE-F24A-1F84DD6A6FD0}"/>
              </a:ext>
              <a:ext uri="{C183D7F6-B498-43B3-948B-1728B52AA6E4}">
                <adec:decorative xmlns:adec="http://schemas.microsoft.com/office/drawing/2017/decorative" val="1"/>
              </a:ext>
            </a:extLst>
          </p:cNvPr>
          <p:cNvSpPr/>
          <p:nvPr/>
        </p:nvSpPr>
        <p:spPr>
          <a:xfrm rot="10800000" flipV="1">
            <a:off x="165145" y="1525733"/>
            <a:ext cx="9575705" cy="91329"/>
          </a:xfrm>
          <a:prstGeom prst="roundRect">
            <a:avLst>
              <a:gd name="adj" fmla="val 50000"/>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 name="Text Placeholder 1">
            <a:extLst>
              <a:ext uri="{FF2B5EF4-FFF2-40B4-BE49-F238E27FC236}">
                <a16:creationId xmlns:a16="http://schemas.microsoft.com/office/drawing/2014/main" id="{9D3B7EB7-5E18-3143-0A1A-0080C8D8C67D}"/>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There were internal and external factors that impacted the availability of placements for cadets, however, the lack of communication with cadets around timeframes had a negative impact on cadet employment and wellbeing. </a:t>
            </a:r>
          </a:p>
        </p:txBody>
      </p:sp>
      <p:sp>
        <p:nvSpPr>
          <p:cNvPr id="3" name="Title 2">
            <a:extLst>
              <a:ext uri="{FF2B5EF4-FFF2-40B4-BE49-F238E27FC236}">
                <a16:creationId xmlns:a16="http://schemas.microsoft.com/office/drawing/2014/main" id="{5B81EEB2-7384-A20F-2A15-CD2AA3897466}"/>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Industry placements (2)</a:t>
            </a:r>
          </a:p>
        </p:txBody>
      </p:sp>
      <p:sp>
        <p:nvSpPr>
          <p:cNvPr id="4" name="Slide Number Placeholder 3">
            <a:extLst>
              <a:ext uri="{FF2B5EF4-FFF2-40B4-BE49-F238E27FC236}">
                <a16:creationId xmlns:a16="http://schemas.microsoft.com/office/drawing/2014/main" id="{0129F7B0-4E94-F617-EE8E-58373CD4EE69}"/>
              </a:ext>
              <a:ext uri="{C183D7F6-B498-43B3-948B-1728B52AA6E4}">
                <adec:decorative xmlns:adec="http://schemas.microsoft.com/office/drawing/2017/decorative" val="1"/>
              </a:ext>
            </a:extLst>
          </p:cNvPr>
          <p:cNvSpPr>
            <a:spLocks noGrp="1"/>
          </p:cNvSpPr>
          <p:nvPr>
            <p:ph type="sldNum" sz="quarter" idx="11"/>
          </p:nvPr>
        </p:nvSpPr>
        <p:spPr>
          <a:xfrm>
            <a:off x="9314225" y="6295928"/>
            <a:ext cx="335678" cy="365125"/>
          </a:xfrm>
        </p:spPr>
        <p:txBody>
          <a:bodyPr/>
          <a:lstStyle/>
          <a:p>
            <a:fld id="{2ED7E6EB-FFB6-2B46-ABEA-442EF21ADA9F}" type="slidenum">
              <a:rPr lang="en-US" smtClean="0"/>
              <a:pPr/>
              <a:t>65</a:t>
            </a:fld>
            <a:endParaRPr lang="en-US"/>
          </a:p>
        </p:txBody>
      </p:sp>
      <p:sp>
        <p:nvSpPr>
          <p:cNvPr id="8" name="TextBox 7">
            <a:extLst>
              <a:ext uri="{FF2B5EF4-FFF2-40B4-BE49-F238E27FC236}">
                <a16:creationId xmlns:a16="http://schemas.microsoft.com/office/drawing/2014/main" id="{69561143-975E-FCA2-D731-A940A209671A}"/>
              </a:ext>
              <a:ext uri="{C183D7F6-B498-43B3-948B-1728B52AA6E4}">
                <adec:decorative xmlns:adec="http://schemas.microsoft.com/office/drawing/2017/decorative" val="1"/>
              </a:ext>
            </a:extLst>
          </p:cNvPr>
          <p:cNvSpPr txBox="1"/>
          <p:nvPr/>
        </p:nvSpPr>
        <p:spPr>
          <a:xfrm rot="16200000">
            <a:off x="-153347" y="2801898"/>
            <a:ext cx="1120820" cy="261610"/>
          </a:xfrm>
          <a:prstGeom prst="rect">
            <a:avLst/>
          </a:prstGeom>
        </p:spPr>
        <p:txBody>
          <a:bodyPr wrap="none" rtlCol="0">
            <a:spAutoFit/>
          </a:bodyPr>
          <a:lstStyle/>
          <a:p>
            <a:pPr algn="l">
              <a:spcAft>
                <a:spcPts val="600"/>
              </a:spcAft>
            </a:pPr>
            <a:r>
              <a:rPr lang="en-US" sz="1100"/>
              <a:t>Cadet perceptions</a:t>
            </a:r>
          </a:p>
        </p:txBody>
      </p:sp>
      <p:sp>
        <p:nvSpPr>
          <p:cNvPr id="22" name="TextBox 21">
            <a:extLst>
              <a:ext uri="{FF2B5EF4-FFF2-40B4-BE49-F238E27FC236}">
                <a16:creationId xmlns:a16="http://schemas.microsoft.com/office/drawing/2014/main" id="{36AD9E29-F848-DA1F-8F66-8F2B22C0C1EF}"/>
              </a:ext>
              <a:ext uri="{C183D7F6-B498-43B3-948B-1728B52AA6E4}">
                <adec:decorative xmlns:adec="http://schemas.microsoft.com/office/drawing/2017/decorative" val="1"/>
              </a:ext>
            </a:extLst>
          </p:cNvPr>
          <p:cNvSpPr txBox="1"/>
          <p:nvPr/>
        </p:nvSpPr>
        <p:spPr>
          <a:xfrm rot="16200000">
            <a:off x="-178995" y="4264062"/>
            <a:ext cx="1172116" cy="261610"/>
          </a:xfrm>
          <a:prstGeom prst="rect">
            <a:avLst/>
          </a:prstGeom>
        </p:spPr>
        <p:txBody>
          <a:bodyPr wrap="none" rtlCol="0">
            <a:spAutoFit/>
          </a:bodyPr>
          <a:lstStyle/>
          <a:p>
            <a:pPr algn="l">
              <a:spcAft>
                <a:spcPts val="600"/>
              </a:spcAft>
            </a:pPr>
            <a:r>
              <a:rPr lang="en-US" sz="1100"/>
              <a:t>Employer feedback</a:t>
            </a:r>
          </a:p>
        </p:txBody>
      </p:sp>
      <p:sp>
        <p:nvSpPr>
          <p:cNvPr id="26" name="TextBox 1">
            <a:extLst>
              <a:ext uri="{FF2B5EF4-FFF2-40B4-BE49-F238E27FC236}">
                <a16:creationId xmlns:a16="http://schemas.microsoft.com/office/drawing/2014/main" id="{503E5793-6027-F720-DD21-7C2FD5145720}"/>
              </a:ext>
              <a:ext uri="{C183D7F6-B498-43B3-948B-1728B52AA6E4}">
                <adec:decorative xmlns:adec="http://schemas.microsoft.com/office/drawing/2017/decorative" val="1"/>
              </a:ext>
            </a:extLst>
          </p:cNvPr>
          <p:cNvSpPr txBox="1"/>
          <p:nvPr/>
        </p:nvSpPr>
        <p:spPr>
          <a:xfrm>
            <a:off x="801879" y="3493113"/>
            <a:ext cx="4155806" cy="883799"/>
          </a:xfrm>
          <a:prstGeom prst="rect">
            <a:avLst/>
          </a:prstGeom>
          <a:solidFill>
            <a:schemeClr val="bg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100"/>
              <a:t>Employers valued the influx of entry-level employees, especially where economic downturn required labour costs to remain low. Overall employers’ experience of the work placement process was positive. </a:t>
            </a:r>
          </a:p>
        </p:txBody>
      </p:sp>
      <p:sp>
        <p:nvSpPr>
          <p:cNvPr id="28" name="TextBox 1">
            <a:extLst>
              <a:ext uri="{FF2B5EF4-FFF2-40B4-BE49-F238E27FC236}">
                <a16:creationId xmlns:a16="http://schemas.microsoft.com/office/drawing/2014/main" id="{FA814FA4-65E9-FC5E-C5B4-A2D0FFB072D3}"/>
              </a:ext>
              <a:ext uri="{C183D7F6-B498-43B3-948B-1728B52AA6E4}">
                <adec:decorative xmlns:adec="http://schemas.microsoft.com/office/drawing/2017/decorative" val="1"/>
              </a:ext>
            </a:extLst>
          </p:cNvPr>
          <p:cNvSpPr txBox="1"/>
          <p:nvPr/>
        </p:nvSpPr>
        <p:spPr>
          <a:xfrm>
            <a:off x="801879" y="2150616"/>
            <a:ext cx="4155807" cy="1264293"/>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100" dirty="0"/>
              <a:t>Many cadets did not receive a work placement and experienced disappointment and frustration. They felt that Goanna Education did not communicate effectively with them or support them to find further work. Cadets who did receive a work placement reported that they were happy overall with the process and appreciated the level of support their employer gave them, including buddies, supervisors, and further training. </a:t>
            </a:r>
          </a:p>
        </p:txBody>
      </p:sp>
      <p:sp>
        <p:nvSpPr>
          <p:cNvPr id="29" name="TextBox 1">
            <a:extLst>
              <a:ext uri="{FF2B5EF4-FFF2-40B4-BE49-F238E27FC236}">
                <a16:creationId xmlns:a16="http://schemas.microsoft.com/office/drawing/2014/main" id="{9DEAF274-AA68-0AD5-1741-6F0DBBB097B5}"/>
              </a:ext>
              <a:ext uri="{C183D7F6-B498-43B3-948B-1728B52AA6E4}">
                <adec:decorative xmlns:adec="http://schemas.microsoft.com/office/drawing/2017/decorative" val="1"/>
              </a:ext>
            </a:extLst>
          </p:cNvPr>
          <p:cNvSpPr txBox="1"/>
          <p:nvPr/>
        </p:nvSpPr>
        <p:spPr>
          <a:xfrm>
            <a:off x="5398577" y="3493113"/>
            <a:ext cx="4192511" cy="883799"/>
          </a:xfrm>
          <a:prstGeom prst="rect">
            <a:avLst/>
          </a:prstGeom>
          <a:solidFill>
            <a:schemeClr val="bg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100" dirty="0"/>
              <a:t>One reason employers participated in the DSCT was to employ diverse workers. Employers have retained many of the cadets who completed a work placement. One employer hoped to take all cadets from the program, but due to economic conditions was only able to offer 6-month contract extensions to many.</a:t>
            </a:r>
          </a:p>
        </p:txBody>
      </p:sp>
      <p:sp>
        <p:nvSpPr>
          <p:cNvPr id="30" name="TextBox 1">
            <a:extLst>
              <a:ext uri="{FF2B5EF4-FFF2-40B4-BE49-F238E27FC236}">
                <a16:creationId xmlns:a16="http://schemas.microsoft.com/office/drawing/2014/main" id="{76266D26-2462-3F43-01F0-C67EDF995143}"/>
              </a:ext>
              <a:ext uri="{C183D7F6-B498-43B3-948B-1728B52AA6E4}">
                <adec:decorative xmlns:adec="http://schemas.microsoft.com/office/drawing/2017/decorative" val="1"/>
              </a:ext>
            </a:extLst>
          </p:cNvPr>
          <p:cNvSpPr txBox="1"/>
          <p:nvPr/>
        </p:nvSpPr>
        <p:spPr>
          <a:xfrm>
            <a:off x="5416929" y="2150616"/>
            <a:ext cx="4155807" cy="1264293"/>
          </a:xfrm>
          <a:prstGeom prst="rect">
            <a:avLst/>
          </a:prstGeom>
          <a:solidFill>
            <a:schemeClr val="accent2"/>
          </a:solidFill>
          <a:ln>
            <a:noFill/>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100"/>
              <a:t>Cadets have experienced mixed outcomes and there is a range of perceptions on the success of the cadetship program due to this. Where cadets received a work placement, they reported that overall their post cadetship experience has been very positive, either transitioning into full time work or further study or a mix of both. Many cadets who did not get the opportunity to undertake a placement expressed frustration that they may have wasted their time in participating in the program. </a:t>
            </a:r>
          </a:p>
        </p:txBody>
      </p:sp>
      <p:sp>
        <p:nvSpPr>
          <p:cNvPr id="21" name="Rounded Rectangular Callout 20">
            <a:extLst>
              <a:ext uri="{FF2B5EF4-FFF2-40B4-BE49-F238E27FC236}">
                <a16:creationId xmlns:a16="http://schemas.microsoft.com/office/drawing/2014/main" id="{9611E42F-2A7C-260E-38B9-D8219AAA99A8}"/>
              </a:ext>
              <a:ext uri="{C183D7F6-B498-43B3-948B-1728B52AA6E4}">
                <adec:decorative xmlns:adec="http://schemas.microsoft.com/office/drawing/2017/decorative" val="1"/>
              </a:ext>
            </a:extLst>
          </p:cNvPr>
          <p:cNvSpPr/>
          <p:nvPr/>
        </p:nvSpPr>
        <p:spPr>
          <a:xfrm>
            <a:off x="5416930" y="4545921"/>
            <a:ext cx="4155806" cy="727104"/>
          </a:xfrm>
          <a:prstGeom prst="wedgeRoundRectCallout">
            <a:avLst>
              <a:gd name="adj1" fmla="val -20833"/>
              <a:gd name="adj2" fmla="val 60927"/>
              <a:gd name="adj3" fmla="val 16667"/>
            </a:avLst>
          </a:prstGeom>
          <a:solidFill>
            <a:schemeClr val="accent1"/>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000" dirty="0">
                <a:solidFill>
                  <a:sysClr val="windowText" lastClr="000000"/>
                </a:solidFill>
              </a:rPr>
              <a:t>‘Other than what I mentioned previously. I am very grateful for goanna doing 100% of the </a:t>
            </a:r>
            <a:r>
              <a:rPr lang="en-US" sz="1000" dirty="0" err="1">
                <a:solidFill>
                  <a:sysClr val="windowText" lastClr="000000"/>
                </a:solidFill>
              </a:rPr>
              <a:t>organising</a:t>
            </a:r>
            <a:r>
              <a:rPr lang="en-US" sz="1000" dirty="0">
                <a:solidFill>
                  <a:sysClr val="windowText" lastClr="000000"/>
                </a:solidFill>
              </a:rPr>
              <a:t> to have me straight into job after I graduating. This was the most important part of the degree.’ - Alumni</a:t>
            </a:r>
          </a:p>
        </p:txBody>
      </p:sp>
      <p:sp>
        <p:nvSpPr>
          <p:cNvPr id="23" name="Rounded Rectangular Callout 22">
            <a:extLst>
              <a:ext uri="{FF2B5EF4-FFF2-40B4-BE49-F238E27FC236}">
                <a16:creationId xmlns:a16="http://schemas.microsoft.com/office/drawing/2014/main" id="{90C0052C-AB35-2E76-3DD7-08CF11F30F35}"/>
              </a:ext>
              <a:ext uri="{C183D7F6-B498-43B3-948B-1728B52AA6E4}">
                <adec:decorative xmlns:adec="http://schemas.microsoft.com/office/drawing/2017/decorative" val="1"/>
              </a:ext>
            </a:extLst>
          </p:cNvPr>
          <p:cNvSpPr/>
          <p:nvPr/>
        </p:nvSpPr>
        <p:spPr>
          <a:xfrm>
            <a:off x="801879" y="4522275"/>
            <a:ext cx="4155806" cy="809993"/>
          </a:xfrm>
          <a:prstGeom prst="wedgeRoundRectCallout">
            <a:avLst>
              <a:gd name="adj1" fmla="val -21086"/>
              <a:gd name="adj2" fmla="val 61699"/>
              <a:gd name="adj3" fmla="val 16667"/>
            </a:avLst>
          </a:prstGeom>
          <a:solidFill>
            <a:schemeClr val="accent1"/>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000">
                <a:solidFill>
                  <a:sysClr val="windowText" lastClr="000000"/>
                </a:solidFill>
              </a:rPr>
              <a:t>‘When I finish there was no guaranteed placement as they advertised that was a disappointing part, they explained that…they have trouble finding organisations to do placement so it becomes competitive and you have to apply for jobs yourself.’ - Alumni</a:t>
            </a:r>
          </a:p>
        </p:txBody>
      </p:sp>
      <p:sp>
        <p:nvSpPr>
          <p:cNvPr id="5" name="Oval 4">
            <a:extLst>
              <a:ext uri="{FF2B5EF4-FFF2-40B4-BE49-F238E27FC236}">
                <a16:creationId xmlns:a16="http://schemas.microsoft.com/office/drawing/2014/main" id="{74E1F062-744A-C8F9-1CA2-94EDDAEEE359}"/>
              </a:ext>
              <a:ext uri="{C183D7F6-B498-43B3-948B-1728B52AA6E4}">
                <adec:decorative xmlns:adec="http://schemas.microsoft.com/office/drawing/2017/decorative" val="1"/>
              </a:ext>
            </a:extLst>
          </p:cNvPr>
          <p:cNvSpPr/>
          <p:nvPr/>
        </p:nvSpPr>
        <p:spPr>
          <a:xfrm>
            <a:off x="2684076" y="1357836"/>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2" name="Oval 11">
            <a:extLst>
              <a:ext uri="{FF2B5EF4-FFF2-40B4-BE49-F238E27FC236}">
                <a16:creationId xmlns:a16="http://schemas.microsoft.com/office/drawing/2014/main" id="{199AF6CD-AC47-0E9C-CE3B-9037E2658C9C}"/>
              </a:ext>
              <a:ext uri="{C183D7F6-B498-43B3-948B-1728B52AA6E4}">
                <adec:decorative xmlns:adec="http://schemas.microsoft.com/office/drawing/2017/decorative" val="1"/>
              </a:ext>
            </a:extLst>
          </p:cNvPr>
          <p:cNvSpPr/>
          <p:nvPr/>
        </p:nvSpPr>
        <p:spPr>
          <a:xfrm>
            <a:off x="7299127" y="1353223"/>
            <a:ext cx="391412" cy="391412"/>
          </a:xfrm>
          <a:prstGeom prst="ellipse">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100">
              <a:solidFill>
                <a:schemeClr val="tx1"/>
              </a:solidFill>
            </a:endParaRPr>
          </a:p>
        </p:txBody>
      </p:sp>
      <p:sp>
        <p:nvSpPr>
          <p:cNvPr id="18" name="Rectangle 17">
            <a:extLst>
              <a:ext uri="{FF2B5EF4-FFF2-40B4-BE49-F238E27FC236}">
                <a16:creationId xmlns:a16="http://schemas.microsoft.com/office/drawing/2014/main" id="{00A283C2-7A45-31EA-465F-A682900673BA}"/>
              </a:ext>
              <a:ext uri="{C183D7F6-B498-43B3-948B-1728B52AA6E4}">
                <adec:decorative xmlns:adec="http://schemas.microsoft.com/office/drawing/2017/decorative" val="1"/>
              </a:ext>
            </a:extLst>
          </p:cNvPr>
          <p:cNvSpPr/>
          <p:nvPr/>
        </p:nvSpPr>
        <p:spPr>
          <a:xfrm>
            <a:off x="6694402" y="1788822"/>
            <a:ext cx="1600860"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1100" b="1">
                <a:solidFill>
                  <a:schemeClr val="tx2"/>
                </a:solidFill>
              </a:rPr>
              <a:t>Post cadetship outcomes</a:t>
            </a:r>
          </a:p>
        </p:txBody>
      </p:sp>
      <p:sp>
        <p:nvSpPr>
          <p:cNvPr id="25" name="Rectangle 24">
            <a:extLst>
              <a:ext uri="{FF2B5EF4-FFF2-40B4-BE49-F238E27FC236}">
                <a16:creationId xmlns:a16="http://schemas.microsoft.com/office/drawing/2014/main" id="{E84B9485-DFAC-AC7D-96FD-839BE05B1C63}"/>
              </a:ext>
              <a:ext uri="{C183D7F6-B498-43B3-948B-1728B52AA6E4}">
                <adec:decorative xmlns:adec="http://schemas.microsoft.com/office/drawing/2017/decorative" val="1"/>
              </a:ext>
            </a:extLst>
          </p:cNvPr>
          <p:cNvSpPr/>
          <p:nvPr/>
        </p:nvSpPr>
        <p:spPr>
          <a:xfrm>
            <a:off x="2263770" y="1785781"/>
            <a:ext cx="1232024" cy="261610"/>
          </a:xfrm>
          <a:prstGeom prst="rect">
            <a:avLst/>
          </a:prstGeom>
          <a:no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1100" b="1">
                <a:solidFill>
                  <a:schemeClr val="tx2"/>
                </a:solidFill>
              </a:rPr>
              <a:t>Work placement</a:t>
            </a:r>
          </a:p>
        </p:txBody>
      </p:sp>
      <p:pic>
        <p:nvPicPr>
          <p:cNvPr id="27" name="Graphic 26">
            <a:extLst>
              <a:ext uri="{FF2B5EF4-FFF2-40B4-BE49-F238E27FC236}">
                <a16:creationId xmlns:a16="http://schemas.microsoft.com/office/drawing/2014/main" id="{1514F174-D298-91E7-AD1E-D52D9DAC8C76}"/>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299127" y="1353223"/>
            <a:ext cx="391412" cy="391412"/>
          </a:xfrm>
          <a:prstGeom prst="rect">
            <a:avLst/>
          </a:prstGeom>
        </p:spPr>
      </p:pic>
      <p:pic>
        <p:nvPicPr>
          <p:cNvPr id="31" name="Graphic 30">
            <a:extLst>
              <a:ext uri="{FF2B5EF4-FFF2-40B4-BE49-F238E27FC236}">
                <a16:creationId xmlns:a16="http://schemas.microsoft.com/office/drawing/2014/main" id="{EA9F5477-9B72-D9A3-09B2-0B3966B278F8}"/>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735328" y="1412514"/>
            <a:ext cx="288908" cy="288908"/>
          </a:xfrm>
          <a:prstGeom prst="rect">
            <a:avLst/>
          </a:prstGeom>
        </p:spPr>
      </p:pic>
      <p:sp>
        <p:nvSpPr>
          <p:cNvPr id="32" name="Rounded Rectangular Callout 31">
            <a:extLst>
              <a:ext uri="{FF2B5EF4-FFF2-40B4-BE49-F238E27FC236}">
                <a16:creationId xmlns:a16="http://schemas.microsoft.com/office/drawing/2014/main" id="{43BADE41-6746-C935-F24B-6E02524E39FD}"/>
              </a:ext>
              <a:ext uri="{C183D7F6-B498-43B3-948B-1728B52AA6E4}">
                <adec:decorative xmlns:adec="http://schemas.microsoft.com/office/drawing/2017/decorative" val="1"/>
              </a:ext>
            </a:extLst>
          </p:cNvPr>
          <p:cNvSpPr/>
          <p:nvPr/>
        </p:nvSpPr>
        <p:spPr>
          <a:xfrm>
            <a:off x="801879" y="5496037"/>
            <a:ext cx="4155806" cy="612674"/>
          </a:xfrm>
          <a:prstGeom prst="wedgeRoundRectCallout">
            <a:avLst>
              <a:gd name="adj1" fmla="val -20833"/>
              <a:gd name="adj2" fmla="val 63125"/>
              <a:gd name="adj3" fmla="val 16667"/>
            </a:avLst>
          </a:prstGeom>
          <a:solidFill>
            <a:schemeClr val="accent1"/>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000" dirty="0">
                <a:solidFill>
                  <a:sysClr val="windowText" lastClr="000000"/>
                </a:solidFill>
              </a:rPr>
              <a:t>‘Goanna Education did not provide cadetship as they promised for [many] of the students and they have been dishonest and not cooperative.’ - Alumni</a:t>
            </a:r>
          </a:p>
        </p:txBody>
      </p:sp>
      <p:sp>
        <p:nvSpPr>
          <p:cNvPr id="33" name="Rounded Rectangular Callout 32">
            <a:extLst>
              <a:ext uri="{FF2B5EF4-FFF2-40B4-BE49-F238E27FC236}">
                <a16:creationId xmlns:a16="http://schemas.microsoft.com/office/drawing/2014/main" id="{3634EABE-11C0-1C44-4B2C-6ED671DBBCEA}"/>
              </a:ext>
              <a:ext uri="{C183D7F6-B498-43B3-948B-1728B52AA6E4}">
                <adec:decorative xmlns:adec="http://schemas.microsoft.com/office/drawing/2017/decorative" val="1"/>
              </a:ext>
            </a:extLst>
          </p:cNvPr>
          <p:cNvSpPr/>
          <p:nvPr/>
        </p:nvSpPr>
        <p:spPr>
          <a:xfrm>
            <a:off x="5416930" y="5493693"/>
            <a:ext cx="4155806" cy="556987"/>
          </a:xfrm>
          <a:prstGeom prst="wedgeRoundRectCallout">
            <a:avLst>
              <a:gd name="adj1" fmla="val -20833"/>
              <a:gd name="adj2" fmla="val 66488"/>
              <a:gd name="adj3" fmla="val 16667"/>
            </a:avLst>
          </a:prstGeom>
          <a:solidFill>
            <a:schemeClr val="accent1"/>
          </a:solidFill>
          <a:ln w="9525" cap="flat" cmpd="sng" algn="ctr">
            <a:noFill/>
            <a:prstDash val="solid"/>
            <a:miter lim="800000"/>
          </a:ln>
          <a:effectLst/>
          <a:extLst>
            <a:ext uri="{91240B29-F687-4F45-9708-019B960494DF}">
              <a14:hiddenLine xmlns:a14="http://schemas.microsoft.com/office/drawing/2010/main" w="9525" cap="flat" cmpd="sng" algn="ctr">
                <a:solidFill>
                  <a:schemeClr val="tx2"/>
                </a:solidFill>
                <a:prstDash val="solid"/>
                <a:miter lim="800000"/>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000" dirty="0">
                <a:solidFill>
                  <a:sysClr val="windowText" lastClr="000000"/>
                </a:solidFill>
              </a:rPr>
              <a:t>“We very much enjoy our relationship with Goanna and we feel we have welcomed employees into our business that may not have found a pathway in without our relationship.” – Employer </a:t>
            </a:r>
          </a:p>
        </p:txBody>
      </p:sp>
      <p:sp>
        <p:nvSpPr>
          <p:cNvPr id="9" name="Footer Placeholder 4">
            <a:extLst>
              <a:ext uri="{FF2B5EF4-FFF2-40B4-BE49-F238E27FC236}">
                <a16:creationId xmlns:a16="http://schemas.microsoft.com/office/drawing/2014/main" id="{68EFB71D-82DA-30CA-2AF6-BB365B4EC946}"/>
              </a:ext>
              <a:ext uri="{C183D7F6-B498-43B3-948B-1728B52AA6E4}">
                <adec:decorative xmlns:adec="http://schemas.microsoft.com/office/drawing/2017/decorative" val="1"/>
              </a:ext>
            </a:extLst>
          </p:cNvPr>
          <p:cNvSpPr>
            <a:spLocks noGrp="1"/>
          </p:cNvSpPr>
          <p:nvPr>
            <p:ph type="ftr" sz="quarter" idx="14"/>
          </p:nvPr>
        </p:nvSpPr>
        <p:spPr>
          <a:xfrm>
            <a:off x="92165" y="6271348"/>
            <a:ext cx="7132320" cy="510012"/>
          </a:xfrm>
        </p:spPr>
        <p:txBody>
          <a:bodyPr/>
          <a:lstStyle/>
          <a:p>
            <a:pPr>
              <a:defRPr/>
            </a:pPr>
            <a:r>
              <a:rPr lang="en-AU" dirty="0"/>
              <a:t>Sources:</a:t>
            </a:r>
          </a:p>
          <a:p>
            <a:pPr>
              <a:defRPr/>
            </a:pPr>
            <a:r>
              <a:rPr lang="en-AU" dirty="0"/>
              <a:t>Goanna Education, DSCT Final Implementation Report,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effectLst/>
                <a:uLnTx/>
                <a:uFillTx/>
                <a:latin typeface="Arial Narrow"/>
                <a:ea typeface="+mn-ea"/>
                <a:cs typeface="+mn-cs"/>
              </a:rPr>
              <a:t>Alumni,</a:t>
            </a:r>
            <a:r>
              <a:rPr lang="en-AU" dirty="0">
                <a:latin typeface="Arial Narrow"/>
              </a:rPr>
              <a:t> employer and </a:t>
            </a:r>
            <a:r>
              <a:rPr kumimoji="0" lang="en-AU" sz="900" b="0" i="0" u="none" strike="noStrike" kern="1200" cap="none" spc="0" normalizeH="0" baseline="0" noProof="0" dirty="0">
                <a:ln>
                  <a:noFill/>
                </a:ln>
                <a:effectLst/>
                <a:uLnTx/>
                <a:uFillTx/>
                <a:latin typeface="Arial Narrow"/>
                <a:ea typeface="+mn-ea"/>
                <a:cs typeface="+mn-cs"/>
              </a:rPr>
              <a:t>provider interviews with </a:t>
            </a:r>
            <a:r>
              <a:rPr kumimoji="0" lang="en-AU" sz="900" b="0" i="0" u="none" strike="noStrike" kern="1200" cap="none" spc="0" normalizeH="0" baseline="0" noProof="0" dirty="0" err="1">
                <a:ln>
                  <a:noFill/>
                </a:ln>
                <a:effectLst/>
                <a:uLnTx/>
                <a:uFillTx/>
                <a:latin typeface="Arial Narrow"/>
                <a:ea typeface="+mn-ea"/>
                <a:cs typeface="+mn-cs"/>
              </a:rPr>
              <a:t>dandolopartners</a:t>
            </a:r>
            <a:r>
              <a:rPr kumimoji="0" lang="en-AU" sz="900" b="0" i="0" u="none" strike="noStrike" kern="1200" cap="none" spc="0" normalizeH="0" baseline="0" noProof="0" dirty="0">
                <a:ln>
                  <a:noFill/>
                </a:ln>
                <a:effectLst/>
                <a:uLnTx/>
                <a:uFillTx/>
                <a:latin typeface="Arial Narrow"/>
                <a:ea typeface="+mn-ea"/>
                <a:cs typeface="+mn-cs"/>
              </a:rPr>
              <a:t>, 2024. </a:t>
            </a:r>
          </a:p>
        </p:txBody>
      </p:sp>
    </p:spTree>
    <p:extLst>
      <p:ext uri="{BB962C8B-B14F-4D97-AF65-F5344CB8AC3E}">
        <p14:creationId xmlns:p14="http://schemas.microsoft.com/office/powerpoint/2010/main" val="12119997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F4399B-8F80-78CD-E61C-DB831C7C9D76}"/>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dirty="0"/>
              <a:t>Employers pulling out of placements and the large number of cadets that were waiting to be placed has compounded the challenge for Goanna Education of supporting cadets well through this transition. There was also poor uptake in the structured mentoring components of the program. </a:t>
            </a:r>
          </a:p>
        </p:txBody>
      </p:sp>
      <p:sp>
        <p:nvSpPr>
          <p:cNvPr id="3" name="Title 2">
            <a:extLst>
              <a:ext uri="{FF2B5EF4-FFF2-40B4-BE49-F238E27FC236}">
                <a16:creationId xmlns:a16="http://schemas.microsoft.com/office/drawing/2014/main" id="{296F4729-1E42-EC52-7E6F-BDD593A95602}"/>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Mentoring, wrap-around and transition support</a:t>
            </a:r>
          </a:p>
        </p:txBody>
      </p:sp>
      <p:sp>
        <p:nvSpPr>
          <p:cNvPr id="4" name="Slide Number Placeholder 3">
            <a:extLst>
              <a:ext uri="{FF2B5EF4-FFF2-40B4-BE49-F238E27FC236}">
                <a16:creationId xmlns:a16="http://schemas.microsoft.com/office/drawing/2014/main" id="{52747C4E-5843-93D6-B334-C9DF4CDD9634}"/>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66</a:t>
            </a:fld>
            <a:endParaRPr lang="en-US"/>
          </a:p>
        </p:txBody>
      </p:sp>
      <p:sp>
        <p:nvSpPr>
          <p:cNvPr id="23" name="Doughnut 22">
            <a:extLst>
              <a:ext uri="{FF2B5EF4-FFF2-40B4-BE49-F238E27FC236}">
                <a16:creationId xmlns:a16="http://schemas.microsoft.com/office/drawing/2014/main" id="{FD27CE9D-6047-ADED-C1F4-C2B521F79067}"/>
              </a:ext>
              <a:ext uri="{C183D7F6-B498-43B3-948B-1728B52AA6E4}">
                <adec:decorative xmlns:adec="http://schemas.microsoft.com/office/drawing/2017/decorative" val="1"/>
              </a:ext>
            </a:extLst>
          </p:cNvPr>
          <p:cNvSpPr/>
          <p:nvPr/>
        </p:nvSpPr>
        <p:spPr>
          <a:xfrm>
            <a:off x="378901" y="1410189"/>
            <a:ext cx="2685600" cy="2684664"/>
          </a:xfrm>
          <a:prstGeom prst="donut">
            <a:avLst>
              <a:gd name="adj" fmla="val 9681"/>
            </a:avLst>
          </a:prstGeom>
          <a:solidFill>
            <a:schemeClr val="tx2">
              <a:lumMod val="40000"/>
              <a:lumOff val="6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4" name="Doughnut 23">
            <a:extLst>
              <a:ext uri="{FF2B5EF4-FFF2-40B4-BE49-F238E27FC236}">
                <a16:creationId xmlns:a16="http://schemas.microsoft.com/office/drawing/2014/main" id="{A161DE25-B494-3D0B-C6DA-CA7BC9336B6B}"/>
              </a:ext>
              <a:ext uri="{C183D7F6-B498-43B3-948B-1728B52AA6E4}">
                <adec:decorative xmlns:adec="http://schemas.microsoft.com/office/drawing/2017/decorative" val="1"/>
              </a:ext>
            </a:extLst>
          </p:cNvPr>
          <p:cNvSpPr/>
          <p:nvPr/>
        </p:nvSpPr>
        <p:spPr>
          <a:xfrm>
            <a:off x="677701" y="1706920"/>
            <a:ext cx="2088000" cy="2088000"/>
          </a:xfrm>
          <a:prstGeom prst="donut">
            <a:avLst>
              <a:gd name="adj" fmla="val 13075"/>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5" name="Doughnut 24">
            <a:extLst>
              <a:ext uri="{FF2B5EF4-FFF2-40B4-BE49-F238E27FC236}">
                <a16:creationId xmlns:a16="http://schemas.microsoft.com/office/drawing/2014/main" id="{41FAFAA9-0072-8860-D47D-A3579534E89F}"/>
              </a:ext>
              <a:ext uri="{C183D7F6-B498-43B3-948B-1728B52AA6E4}">
                <adec:decorative xmlns:adec="http://schemas.microsoft.com/office/drawing/2017/decorative" val="1"/>
              </a:ext>
            </a:extLst>
          </p:cNvPr>
          <p:cNvSpPr/>
          <p:nvPr/>
        </p:nvSpPr>
        <p:spPr>
          <a:xfrm>
            <a:off x="993535" y="2026363"/>
            <a:ext cx="1456332" cy="1454611"/>
          </a:xfrm>
          <a:prstGeom prst="donut">
            <a:avLst>
              <a:gd name="adj" fmla="val 17212"/>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US" sz="1100">
              <a:solidFill>
                <a:schemeClr val="tx1"/>
              </a:solidFill>
            </a:endParaRPr>
          </a:p>
        </p:txBody>
      </p:sp>
      <p:sp>
        <p:nvSpPr>
          <p:cNvPr id="26" name="Ellipse 19">
            <a:extLst>
              <a:ext uri="{FF2B5EF4-FFF2-40B4-BE49-F238E27FC236}">
                <a16:creationId xmlns:a16="http://schemas.microsoft.com/office/drawing/2014/main" id="{10B996DF-A48C-DE86-2901-4B651C47AC46}"/>
              </a:ext>
              <a:ext uri="{C183D7F6-B498-43B3-948B-1728B52AA6E4}">
                <adec:decorative xmlns:adec="http://schemas.microsoft.com/office/drawing/2017/decorative" val="1"/>
              </a:ext>
            </a:extLst>
          </p:cNvPr>
          <p:cNvSpPr/>
          <p:nvPr/>
        </p:nvSpPr>
        <p:spPr bwMode="auto">
          <a:xfrm>
            <a:off x="1288941" y="2318160"/>
            <a:ext cx="865519" cy="865519"/>
          </a:xfrm>
          <a:prstGeom prst="ellipse">
            <a:avLst/>
          </a:prstGeom>
          <a:solidFill>
            <a:schemeClr val="tx2"/>
          </a:solidFill>
          <a:ln w="19050" cap="flat" cmpd="sng" algn="ctr">
            <a:noFill/>
            <a:prstDash val="solid"/>
            <a:round/>
            <a:headEnd type="none" w="med" len="med"/>
            <a:tailEnd type="triangle" w="med" len="lg"/>
          </a:ln>
          <a:effectLst/>
        </p:spPr>
        <p:txBody>
          <a:bodyPr vert="horz" wrap="square" lIns="0" tIns="0" rIns="0" bIns="0" numCol="1" rtlCol="0" anchor="ctr" anchorCtr="0" compatLnSpc="1">
            <a:prstTxWarp prst="textNoShape">
              <a:avLst/>
            </a:prstTxWarp>
            <a:noAutofit/>
          </a:bodyPr>
          <a:lstStyle/>
          <a:p>
            <a:pPr algn="ctr"/>
            <a:endParaRPr lang="en-AU" sz="1200" i="1">
              <a:solidFill>
                <a:schemeClr val="bg1"/>
              </a:solidFill>
            </a:endParaRPr>
          </a:p>
          <a:p>
            <a:pPr algn="ctr"/>
            <a:r>
              <a:rPr lang="en-AU" sz="1200" i="1">
                <a:solidFill>
                  <a:schemeClr val="bg1"/>
                </a:solidFill>
              </a:rPr>
              <a:t>The cadet</a:t>
            </a:r>
          </a:p>
        </p:txBody>
      </p:sp>
      <p:cxnSp>
        <p:nvCxnSpPr>
          <p:cNvPr id="28" name="Gerade Verbindung mit Pfeil 43">
            <a:extLst>
              <a:ext uri="{FF2B5EF4-FFF2-40B4-BE49-F238E27FC236}">
                <a16:creationId xmlns:a16="http://schemas.microsoft.com/office/drawing/2014/main" id="{7C5D5B1C-0874-9145-293B-C6CB91466567}"/>
              </a:ext>
              <a:ext uri="{C183D7F6-B498-43B3-948B-1728B52AA6E4}">
                <adec:decorative xmlns:adec="http://schemas.microsoft.com/office/drawing/2017/decorative" val="1"/>
              </a:ext>
            </a:extLst>
          </p:cNvPr>
          <p:cNvCxnSpPr>
            <a:cxnSpLocks/>
          </p:cNvCxnSpPr>
          <p:nvPr/>
        </p:nvCxnSpPr>
        <p:spPr bwMode="auto">
          <a:xfrm>
            <a:off x="2507274" y="3668024"/>
            <a:ext cx="667080" cy="645356"/>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grpSp>
        <p:nvGrpSpPr>
          <p:cNvPr id="30" name="Group 29">
            <a:extLst>
              <a:ext uri="{FF2B5EF4-FFF2-40B4-BE49-F238E27FC236}">
                <a16:creationId xmlns:a16="http://schemas.microsoft.com/office/drawing/2014/main" id="{E9B5365C-CBBF-4CA4-C266-454031ABEE1E}"/>
              </a:ext>
              <a:ext uri="{C183D7F6-B498-43B3-948B-1728B52AA6E4}">
                <adec:decorative xmlns:adec="http://schemas.microsoft.com/office/drawing/2017/decorative" val="1"/>
              </a:ext>
            </a:extLst>
          </p:cNvPr>
          <p:cNvGrpSpPr/>
          <p:nvPr/>
        </p:nvGrpSpPr>
        <p:grpSpPr>
          <a:xfrm>
            <a:off x="1908541" y="1680770"/>
            <a:ext cx="1366730" cy="503725"/>
            <a:chOff x="2317152" y="2650828"/>
            <a:chExt cx="4704975" cy="499458"/>
          </a:xfrm>
        </p:grpSpPr>
        <p:cxnSp>
          <p:nvCxnSpPr>
            <p:cNvPr id="31" name="Gerade Verbindung mit Pfeil 43">
              <a:extLst>
                <a:ext uri="{FF2B5EF4-FFF2-40B4-BE49-F238E27FC236}">
                  <a16:creationId xmlns:a16="http://schemas.microsoft.com/office/drawing/2014/main" id="{81022614-DBE3-1A1B-697D-B98D57BB6607}"/>
                </a:ext>
              </a:extLst>
            </p:cNvPr>
            <p:cNvCxnSpPr>
              <a:cxnSpLocks/>
            </p:cNvCxnSpPr>
            <p:nvPr/>
          </p:nvCxnSpPr>
          <p:spPr bwMode="auto">
            <a:xfrm flipV="1">
              <a:off x="2317152" y="2650828"/>
              <a:ext cx="1194673" cy="499458"/>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cxnSp>
          <p:nvCxnSpPr>
            <p:cNvPr id="32" name="Gerade Verbindung mit Pfeil 43">
              <a:extLst>
                <a:ext uri="{FF2B5EF4-FFF2-40B4-BE49-F238E27FC236}">
                  <a16:creationId xmlns:a16="http://schemas.microsoft.com/office/drawing/2014/main" id="{7F8D93F3-C670-405A-B49A-0E65AD672C2A}"/>
                </a:ext>
              </a:extLst>
            </p:cNvPr>
            <p:cNvCxnSpPr>
              <a:cxnSpLocks/>
            </p:cNvCxnSpPr>
            <p:nvPr/>
          </p:nvCxnSpPr>
          <p:spPr bwMode="auto">
            <a:xfrm flipH="1">
              <a:off x="3511825" y="2656196"/>
              <a:ext cx="3510302" cy="0"/>
            </a:xfrm>
            <a:prstGeom prst="straightConnector1">
              <a:avLst/>
            </a:prstGeom>
            <a:noFill/>
            <a:ln w="19050" cap="flat" cmpd="sng" algn="ctr">
              <a:solidFill>
                <a:schemeClr val="tx2">
                  <a:lumMod val="100000"/>
                </a:schemeClr>
              </a:solidFill>
              <a:prstDash val="solid"/>
              <a:round/>
              <a:headEnd type="none" w="lg" len="lg"/>
              <a:tailEnd type="none" w="lg" len="lg"/>
            </a:ln>
            <a:effectLst/>
          </p:spPr>
        </p:cxnSp>
      </p:grpSp>
      <p:sp>
        <p:nvSpPr>
          <p:cNvPr id="36" name="Rechteck 28">
            <a:extLst>
              <a:ext uri="{FF2B5EF4-FFF2-40B4-BE49-F238E27FC236}">
                <a16:creationId xmlns:a16="http://schemas.microsoft.com/office/drawing/2014/main" id="{C4EA05A4-B7A7-8F8E-85DB-F9EF5D03C023}"/>
              </a:ext>
              <a:ext uri="{C183D7F6-B498-43B3-948B-1728B52AA6E4}">
                <adec:decorative xmlns:adec="http://schemas.microsoft.com/office/drawing/2017/decorative" val="1"/>
              </a:ext>
            </a:extLst>
          </p:cNvPr>
          <p:cNvSpPr>
            <a:spLocks/>
          </p:cNvSpPr>
          <p:nvPr>
            <p:custDataLst>
              <p:tags r:id="rId1"/>
            </p:custDataLst>
          </p:nvPr>
        </p:nvSpPr>
        <p:spPr bwMode="gray">
          <a:xfrm>
            <a:off x="3275270" y="1469033"/>
            <a:ext cx="6260847" cy="1591815"/>
          </a:xfrm>
          <a:prstGeom prst="roundRect">
            <a:avLst>
              <a:gd name="adj" fmla="val 3176"/>
            </a:avLst>
          </a:prstGeom>
          <a:solidFill>
            <a:schemeClr val="accent2"/>
          </a:solidFill>
          <a:ln w="19050">
            <a:noFill/>
            <a:miter lim="800000"/>
          </a:ln>
          <a:effectLst/>
        </p:spPr>
        <p:txBody>
          <a:bodyPr wrap="square" lIns="72000" tIns="72000" rIns="72000" bIns="72000" numCol="1" spcCol="72000" rtlCol="0" anchor="t" anchorCtr="0">
            <a:spAutoFit/>
          </a:bodyPr>
          <a:lstStyle/>
          <a:p>
            <a:pPr>
              <a:spcAft>
                <a:spcPts val="600"/>
              </a:spcAft>
              <a:tabLst>
                <a:tab pos="1019757" algn="r"/>
              </a:tabLst>
              <a:defRPr/>
            </a:pPr>
            <a:r>
              <a:rPr lang="en-AU" altLang="de-DE" sz="1100" b="1" dirty="0">
                <a:solidFill>
                  <a:schemeClr val="tx2"/>
                </a:solidFill>
                <a:ea typeface="Arial Unicode MS"/>
              </a:rPr>
              <a:t>Many cadets found the mentoring component of the cadetship delivered by ACS to be too onerous.</a:t>
            </a:r>
            <a:br>
              <a:rPr lang="en-AU" altLang="de-DE" sz="1100" b="1" dirty="0">
                <a:solidFill>
                  <a:schemeClr val="tx2"/>
                </a:solidFill>
                <a:ea typeface="Arial Unicode MS"/>
              </a:rPr>
            </a:br>
            <a:r>
              <a:rPr lang="en-AU" sz="1100" dirty="0"/>
              <a:t>This was particularly the case due to the demanding nature of other aspects of the program, including the full-time, 13-week course designed to develop cadets’ skills. Some cadets we heard from also told us that there were aspects of the mentoring that felt infantilising or didn’t align with their needs. Other cadets we heard from also told us they did not know that the ACS mentoring program was a key design feature of their cadetship. </a:t>
            </a:r>
          </a:p>
          <a:p>
            <a:pPr>
              <a:spcAft>
                <a:spcPts val="600"/>
              </a:spcAft>
              <a:tabLst>
                <a:tab pos="1019757" algn="r"/>
              </a:tabLst>
              <a:defRPr/>
            </a:pPr>
            <a:r>
              <a:rPr lang="en-US" sz="1100" dirty="0"/>
              <a:t>Goanna Education acknowledged that the mentoring program was at times misaligned with the training and work placement, with cadets finding mentoring commitments too onerous and in future better alignment of programs to complement training and fit within the time available to cadets may have improved student engagement. </a:t>
            </a:r>
          </a:p>
        </p:txBody>
      </p:sp>
      <p:sp>
        <p:nvSpPr>
          <p:cNvPr id="37" name="Rechteck 28">
            <a:extLst>
              <a:ext uri="{FF2B5EF4-FFF2-40B4-BE49-F238E27FC236}">
                <a16:creationId xmlns:a16="http://schemas.microsoft.com/office/drawing/2014/main" id="{6CD00C12-AEDB-047F-650F-0D92946D1ED9}"/>
              </a:ext>
              <a:ext uri="{C183D7F6-B498-43B3-948B-1728B52AA6E4}">
                <adec:decorative xmlns:adec="http://schemas.microsoft.com/office/drawing/2017/decorative" val="1"/>
              </a:ext>
            </a:extLst>
          </p:cNvPr>
          <p:cNvSpPr>
            <a:spLocks/>
          </p:cNvSpPr>
          <p:nvPr>
            <p:custDataLst>
              <p:tags r:id="rId2"/>
            </p:custDataLst>
          </p:nvPr>
        </p:nvSpPr>
        <p:spPr bwMode="gray">
          <a:xfrm>
            <a:off x="3231761" y="3200894"/>
            <a:ext cx="6260847" cy="830469"/>
          </a:xfrm>
          <a:prstGeom prst="roundRect">
            <a:avLst>
              <a:gd name="adj" fmla="val 3176"/>
            </a:avLst>
          </a:prstGeom>
          <a:solidFill>
            <a:schemeClr val="bg2"/>
          </a:solidFill>
          <a:ln w="19050">
            <a:noFill/>
            <a:miter lim="800000"/>
          </a:ln>
          <a:effectLst/>
        </p:spPr>
        <p:txBody>
          <a:bodyPr wrap="square" lIns="72000" tIns="72000" rIns="72000" bIns="72000" numCol="1" spcCol="72000" rtlCol="0" anchor="t" anchorCtr="0">
            <a:spAutoFit/>
          </a:bodyPr>
          <a:lstStyle/>
          <a:p>
            <a:r>
              <a:rPr lang="en-US" sz="1100" b="1" dirty="0">
                <a:solidFill>
                  <a:schemeClr val="tx2"/>
                </a:solidFill>
              </a:rPr>
              <a:t>Goanna Education found many cadets difficult to engage in wrap around support activities. </a:t>
            </a:r>
          </a:p>
          <a:p>
            <a:pPr algn="l"/>
            <a:r>
              <a:rPr lang="en-AU" sz="1100" dirty="0"/>
              <a:t>The one-on-one mentoring from ACS and Alumni check in were designed to provide numerous points of contact and support to cadets. Goanna Education reported that it was difficult to engage cadets in alumni activities and many cadets were not interested in being involved in wrap around support activities. </a:t>
            </a:r>
          </a:p>
        </p:txBody>
      </p:sp>
      <p:sp>
        <p:nvSpPr>
          <p:cNvPr id="38" name="Rechteck 28">
            <a:extLst>
              <a:ext uri="{FF2B5EF4-FFF2-40B4-BE49-F238E27FC236}">
                <a16:creationId xmlns:a16="http://schemas.microsoft.com/office/drawing/2014/main" id="{1ACDD14E-3AEE-D389-3D92-62DB2BFC1CDD}"/>
              </a:ext>
              <a:ext uri="{C183D7F6-B498-43B3-948B-1728B52AA6E4}">
                <adec:decorative xmlns:adec="http://schemas.microsoft.com/office/drawing/2017/decorative" val="1"/>
              </a:ext>
            </a:extLst>
          </p:cNvPr>
          <p:cNvSpPr>
            <a:spLocks/>
          </p:cNvSpPr>
          <p:nvPr>
            <p:custDataLst>
              <p:tags r:id="rId3"/>
            </p:custDataLst>
          </p:nvPr>
        </p:nvSpPr>
        <p:spPr bwMode="gray">
          <a:xfrm>
            <a:off x="3231761" y="4196355"/>
            <a:ext cx="6260847" cy="830469"/>
          </a:xfrm>
          <a:prstGeom prst="roundRect">
            <a:avLst>
              <a:gd name="adj" fmla="val 3176"/>
            </a:avLst>
          </a:prstGeom>
          <a:solidFill>
            <a:schemeClr val="tx2">
              <a:lumMod val="40000"/>
              <a:lumOff val="60000"/>
            </a:schemeClr>
          </a:solidFill>
          <a:ln w="19050">
            <a:noFill/>
            <a:miter lim="800000"/>
          </a:ln>
          <a:effectLst/>
        </p:spPr>
        <p:txBody>
          <a:bodyPr wrap="square" lIns="72000" tIns="72000" rIns="72000" bIns="72000" numCol="1" spcCol="72000" rtlCol="0" anchor="t" anchorCtr="0">
            <a:spAutoFit/>
          </a:bodyPr>
          <a:lstStyle/>
          <a:p>
            <a:pPr>
              <a:spcBef>
                <a:spcPts val="600"/>
              </a:spcBef>
              <a:tabLst>
                <a:tab pos="1019757" algn="r"/>
              </a:tabLst>
              <a:defRPr/>
            </a:pPr>
            <a:r>
              <a:rPr lang="en-AU" altLang="de-DE" sz="1100" b="1" dirty="0">
                <a:ea typeface="Arial Unicode MS"/>
              </a:rPr>
              <a:t>Cadets found post-cadetship transition support provided by Goanna Education to be useful. </a:t>
            </a:r>
            <a:br>
              <a:rPr lang="en-AU" altLang="de-DE" sz="1100" b="1" dirty="0">
                <a:ea typeface="Arial Unicode MS"/>
              </a:rPr>
            </a:br>
            <a:r>
              <a:rPr lang="en-AU" sz="1100" dirty="0"/>
              <a:t>Cadets reported that the onboarding, further training and transition supports from their employers were helpful and thorough. Goanna Education also provided further support to develop cadets’ CV and interview skills. This was useful for cadets who did not receive a work placement. </a:t>
            </a:r>
          </a:p>
        </p:txBody>
      </p:sp>
      <p:pic>
        <p:nvPicPr>
          <p:cNvPr id="51" name="Graphic 50">
            <a:extLst>
              <a:ext uri="{FF2B5EF4-FFF2-40B4-BE49-F238E27FC236}">
                <a16:creationId xmlns:a16="http://schemas.microsoft.com/office/drawing/2014/main" id="{76487349-3749-8A3C-F1CA-D4B3EA7A4051}"/>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531273" y="2394250"/>
            <a:ext cx="380853" cy="380853"/>
          </a:xfrm>
          <a:prstGeom prst="rect">
            <a:avLst/>
          </a:prstGeom>
        </p:spPr>
      </p:pic>
      <p:sp>
        <p:nvSpPr>
          <p:cNvPr id="5" name="Rounded Rectangular Callout 4">
            <a:extLst>
              <a:ext uri="{FF2B5EF4-FFF2-40B4-BE49-F238E27FC236}">
                <a16:creationId xmlns:a16="http://schemas.microsoft.com/office/drawing/2014/main" id="{1D7156EF-1918-445E-72C5-8CB9E29B7964}"/>
              </a:ext>
              <a:ext uri="{C183D7F6-B498-43B3-948B-1728B52AA6E4}">
                <adec:decorative xmlns:adec="http://schemas.microsoft.com/office/drawing/2017/decorative" val="1"/>
              </a:ext>
            </a:extLst>
          </p:cNvPr>
          <p:cNvSpPr/>
          <p:nvPr/>
        </p:nvSpPr>
        <p:spPr>
          <a:xfrm>
            <a:off x="3174354" y="5388967"/>
            <a:ext cx="2926641" cy="819575"/>
          </a:xfrm>
          <a:prstGeom prst="wedgeRoundRectCallout">
            <a:avLst>
              <a:gd name="adj1" fmla="val -21395"/>
              <a:gd name="adj2" fmla="val 66939"/>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dirty="0">
                <a:solidFill>
                  <a:sysClr val="windowText" lastClr="000000"/>
                </a:solidFill>
              </a:rPr>
              <a:t>“Ensuring better alignment between mentoring commitments and work placements… could alleviate challenges faced by cadets transitioning to new work environments.” - Goanna Education</a:t>
            </a:r>
          </a:p>
        </p:txBody>
      </p:sp>
      <p:sp>
        <p:nvSpPr>
          <p:cNvPr id="10" name="Rounded Rectangular Callout 9">
            <a:extLst>
              <a:ext uri="{FF2B5EF4-FFF2-40B4-BE49-F238E27FC236}">
                <a16:creationId xmlns:a16="http://schemas.microsoft.com/office/drawing/2014/main" id="{33482BCC-A58F-9A0B-D058-3894DE0962EF}"/>
              </a:ext>
              <a:ext uri="{C183D7F6-B498-43B3-948B-1728B52AA6E4}">
                <adec:decorative xmlns:adec="http://schemas.microsoft.com/office/drawing/2017/decorative" val="1"/>
              </a:ext>
            </a:extLst>
          </p:cNvPr>
          <p:cNvSpPr/>
          <p:nvPr/>
        </p:nvSpPr>
        <p:spPr>
          <a:xfrm>
            <a:off x="6290358" y="5323944"/>
            <a:ext cx="3313418" cy="853391"/>
          </a:xfrm>
          <a:prstGeom prst="wedgeRoundRectCallout">
            <a:avLst>
              <a:gd name="adj1" fmla="val -19581"/>
              <a:gd name="adj2" fmla="val 64628"/>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a:solidFill>
                  <a:sysClr val="windowText" lastClr="000000"/>
                </a:solidFill>
              </a:rPr>
              <a:t>“They support with the interview and CV, they would look at the CV and tell me their ways to improve, to adapt to a more professional style which was helpful, interview role play so they can tell me things that I can improve on.” - Alumni</a:t>
            </a:r>
          </a:p>
        </p:txBody>
      </p:sp>
      <p:sp>
        <p:nvSpPr>
          <p:cNvPr id="12" name="Rounded Rectangular Callout 11">
            <a:extLst>
              <a:ext uri="{FF2B5EF4-FFF2-40B4-BE49-F238E27FC236}">
                <a16:creationId xmlns:a16="http://schemas.microsoft.com/office/drawing/2014/main" id="{91B3BE70-C45B-5AE4-5691-9BA9EF84E53E}"/>
              </a:ext>
              <a:ext uri="{C183D7F6-B498-43B3-948B-1728B52AA6E4}">
                <adec:decorative xmlns:adec="http://schemas.microsoft.com/office/drawing/2017/decorative" val="1"/>
              </a:ext>
            </a:extLst>
          </p:cNvPr>
          <p:cNvSpPr/>
          <p:nvPr/>
        </p:nvSpPr>
        <p:spPr>
          <a:xfrm>
            <a:off x="262774" y="4705808"/>
            <a:ext cx="2722217" cy="1564651"/>
          </a:xfrm>
          <a:prstGeom prst="wedgeRoundRectCallout">
            <a:avLst>
              <a:gd name="adj1" fmla="val -19581"/>
              <a:gd name="adj2" fmla="val 56733"/>
              <a:gd name="adj3" fmla="val 16667"/>
            </a:avLst>
          </a:prstGeom>
          <a:solidFill>
            <a:schemeClr val="accent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dirty="0">
                <a:solidFill>
                  <a:sysClr val="windowText" lastClr="000000"/>
                </a:solidFill>
              </a:rPr>
              <a:t>“ACS worked in partnership with Goanna, and forced us into a mentorship program which needed a huge time commitment. And I was so confused – and I asked my employer – do I have to do the ACS mentorship? And I asked ACS to remove me after my employer told me it wasn’t mandatory.” - Alumni</a:t>
            </a:r>
            <a:endParaRPr lang="en-AU" sz="1100" dirty="0">
              <a:solidFill>
                <a:sysClr val="windowText" lastClr="000000"/>
              </a:solidFill>
            </a:endParaRPr>
          </a:p>
        </p:txBody>
      </p:sp>
      <p:cxnSp>
        <p:nvCxnSpPr>
          <p:cNvPr id="11" name="Gerade Verbindung mit Pfeil 43">
            <a:extLst>
              <a:ext uri="{FF2B5EF4-FFF2-40B4-BE49-F238E27FC236}">
                <a16:creationId xmlns:a16="http://schemas.microsoft.com/office/drawing/2014/main" id="{6C53AEED-2175-6BB1-687B-9A571FF085E3}"/>
              </a:ext>
              <a:ext uri="{C183D7F6-B498-43B3-948B-1728B52AA6E4}">
                <adec:decorative xmlns:adec="http://schemas.microsoft.com/office/drawing/2017/decorative" val="1"/>
              </a:ext>
            </a:extLst>
          </p:cNvPr>
          <p:cNvCxnSpPr>
            <a:cxnSpLocks/>
          </p:cNvCxnSpPr>
          <p:nvPr/>
        </p:nvCxnSpPr>
        <p:spPr bwMode="auto">
          <a:xfrm>
            <a:off x="2591652" y="3220225"/>
            <a:ext cx="582702" cy="115504"/>
          </a:xfrm>
          <a:prstGeom prst="straightConnector1">
            <a:avLst/>
          </a:prstGeom>
          <a:noFill/>
          <a:ln w="19050" cap="flat" cmpd="sng" algn="ctr">
            <a:solidFill>
              <a:schemeClr val="tx2">
                <a:lumMod val="100000"/>
              </a:schemeClr>
            </a:solidFill>
            <a:prstDash val="solid"/>
            <a:round/>
            <a:headEnd type="oval" w="med" len="med"/>
            <a:tailEnd type="none" w="med" len="med"/>
          </a:ln>
          <a:effectLst/>
        </p:spPr>
      </p:cxnSp>
      <p:sp>
        <p:nvSpPr>
          <p:cNvPr id="18" name="Footer Placeholder 4">
            <a:extLst>
              <a:ext uri="{FF2B5EF4-FFF2-40B4-BE49-F238E27FC236}">
                <a16:creationId xmlns:a16="http://schemas.microsoft.com/office/drawing/2014/main" id="{F530D55B-DB3A-83AB-1C5C-2E27F6798C5A}"/>
              </a:ext>
              <a:ext uri="{C183D7F6-B498-43B3-948B-1728B52AA6E4}">
                <adec:decorative xmlns:adec="http://schemas.microsoft.com/office/drawing/2017/decorative" val="1"/>
              </a:ext>
            </a:extLst>
          </p:cNvPr>
          <p:cNvSpPr>
            <a:spLocks noGrp="1"/>
          </p:cNvSpPr>
          <p:nvPr>
            <p:ph type="ftr" sz="quarter" idx="14"/>
          </p:nvPr>
        </p:nvSpPr>
        <p:spPr>
          <a:xfrm>
            <a:off x="92165" y="6320614"/>
            <a:ext cx="7132320" cy="510012"/>
          </a:xfrm>
        </p:spPr>
        <p:txBody>
          <a:bodyPr/>
          <a:lstStyle/>
          <a:p>
            <a:pPr>
              <a:defRPr/>
            </a:pPr>
            <a:r>
              <a:rPr lang="en-AU" dirty="0"/>
              <a:t>Sources:</a:t>
            </a:r>
          </a:p>
          <a:p>
            <a:pPr>
              <a:defRPr/>
            </a:pPr>
            <a:r>
              <a:rPr lang="en-AU" dirty="0"/>
              <a:t>Goanna Education, DSCT Final Implementation Report,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effectLst/>
                <a:uLnTx/>
                <a:uFillTx/>
                <a:latin typeface="Arial Narrow"/>
                <a:ea typeface="+mn-ea"/>
                <a:cs typeface="+mn-cs"/>
              </a:rPr>
              <a:t>Alumni and provider interviews with </a:t>
            </a:r>
            <a:r>
              <a:rPr kumimoji="0" lang="en-AU" sz="900" b="0" i="0" u="none" strike="noStrike" kern="1200" cap="none" spc="0" normalizeH="0" baseline="0" noProof="0" dirty="0" err="1">
                <a:ln>
                  <a:noFill/>
                </a:ln>
                <a:effectLst/>
                <a:uLnTx/>
                <a:uFillTx/>
                <a:latin typeface="Arial Narrow"/>
                <a:ea typeface="+mn-ea"/>
                <a:cs typeface="+mn-cs"/>
              </a:rPr>
              <a:t>dandolopartners</a:t>
            </a:r>
            <a:r>
              <a:rPr kumimoji="0" lang="en-AU" sz="900" b="0" i="0" u="none" strike="noStrike" kern="1200" cap="none" spc="0" normalizeH="0" baseline="0" noProof="0" dirty="0">
                <a:ln>
                  <a:noFill/>
                </a:ln>
                <a:effectLst/>
                <a:uLnTx/>
                <a:uFillTx/>
                <a:latin typeface="Arial Narrow"/>
                <a:ea typeface="+mn-ea"/>
                <a:cs typeface="+mn-cs"/>
              </a:rPr>
              <a:t>, 2024. </a:t>
            </a:r>
          </a:p>
        </p:txBody>
      </p:sp>
    </p:spTree>
    <p:extLst>
      <p:ext uri="{BB962C8B-B14F-4D97-AF65-F5344CB8AC3E}">
        <p14:creationId xmlns:p14="http://schemas.microsoft.com/office/powerpoint/2010/main" val="4172798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3A14C-0F6A-FCD9-A5A0-A09F0D927EFA}"/>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AU"/>
              <a:t>31 cadets who completed training received a work placement. Of those who completed a work placement, a high number were offered employment. </a:t>
            </a:r>
          </a:p>
        </p:txBody>
      </p:sp>
      <p:sp>
        <p:nvSpPr>
          <p:cNvPr id="3" name="Title 2">
            <a:extLst>
              <a:ext uri="{FF2B5EF4-FFF2-40B4-BE49-F238E27FC236}">
                <a16:creationId xmlns:a16="http://schemas.microsoft.com/office/drawing/2014/main" id="{A1963BBA-C0C6-AA0D-9B9C-A7FCA7658402}"/>
              </a:ext>
              <a:ext uri="{C183D7F6-B498-43B3-948B-1728B52AA6E4}">
                <adec:decorative xmlns:adec="http://schemas.microsoft.com/office/drawing/2017/decorative" val="1"/>
              </a:ext>
            </a:extLst>
          </p:cNvPr>
          <p:cNvSpPr>
            <a:spLocks noGrp="1"/>
          </p:cNvSpPr>
          <p:nvPr>
            <p:ph type="title"/>
          </p:nvPr>
        </p:nvSpPr>
        <p:spPr/>
        <p:txBody>
          <a:bodyPr/>
          <a:lstStyle/>
          <a:p>
            <a:r>
              <a:rPr lang="en-AU" dirty="0"/>
              <a:t>Goanna Education | Outputs</a:t>
            </a:r>
            <a:endParaRPr lang="en-US" dirty="0"/>
          </a:p>
        </p:txBody>
      </p:sp>
      <p:sp>
        <p:nvSpPr>
          <p:cNvPr id="4" name="Slide Number Placeholder 3">
            <a:extLst>
              <a:ext uri="{FF2B5EF4-FFF2-40B4-BE49-F238E27FC236}">
                <a16:creationId xmlns:a16="http://schemas.microsoft.com/office/drawing/2014/main" id="{5EE58F29-A98A-8218-5B7F-96243718B2BA}"/>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graphicFrame>
        <p:nvGraphicFramePr>
          <p:cNvPr id="9" name="Chart 8">
            <a:extLst>
              <a:ext uri="{FF2B5EF4-FFF2-40B4-BE49-F238E27FC236}">
                <a16:creationId xmlns:a16="http://schemas.microsoft.com/office/drawing/2014/main" id="{E6F63BEC-2219-D3D1-DA60-6E1987E6ED2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1688331"/>
              </p:ext>
            </p:extLst>
          </p:nvPr>
        </p:nvGraphicFramePr>
        <p:xfrm>
          <a:off x="54720" y="1901374"/>
          <a:ext cx="8734679" cy="519569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4C23747-ADFB-E748-BCF3-C1FDF26F10FD}"/>
              </a:ext>
              <a:ext uri="{C183D7F6-B498-43B3-948B-1728B52AA6E4}">
                <adec:decorative xmlns:adec="http://schemas.microsoft.com/office/drawing/2017/decorative" val="1"/>
              </a:ext>
            </a:extLst>
          </p:cNvPr>
          <p:cNvSpPr txBox="1"/>
          <p:nvPr/>
        </p:nvSpPr>
        <p:spPr>
          <a:xfrm>
            <a:off x="3397876" y="1164858"/>
            <a:ext cx="2230098" cy="276999"/>
          </a:xfrm>
          <a:prstGeom prst="rect">
            <a:avLst/>
          </a:prstGeom>
        </p:spPr>
        <p:txBody>
          <a:bodyPr wrap="none" rtlCol="0">
            <a:spAutoFit/>
          </a:bodyPr>
          <a:lstStyle/>
          <a:p>
            <a:pPr algn="ctr" rtl="0">
              <a:defRPr sz="1200" b="0" i="0" u="none" strike="noStrike" kern="1200" spc="0" baseline="0">
                <a:solidFill>
                  <a:srgbClr val="191919">
                    <a:lumMod val="65000"/>
                    <a:lumOff val="35000"/>
                  </a:srgbClr>
                </a:solidFill>
                <a:latin typeface="+mn-lt"/>
                <a:ea typeface="+mn-ea"/>
                <a:cs typeface="+mn-cs"/>
              </a:defRPr>
            </a:pPr>
            <a:r>
              <a:rPr lang="en-US" sz="1200" b="1"/>
              <a:t>Cadet retention across all cohorts</a:t>
            </a:r>
          </a:p>
        </p:txBody>
      </p:sp>
      <p:sp>
        <p:nvSpPr>
          <p:cNvPr id="7" name="TextBox 6">
            <a:extLst>
              <a:ext uri="{FF2B5EF4-FFF2-40B4-BE49-F238E27FC236}">
                <a16:creationId xmlns:a16="http://schemas.microsoft.com/office/drawing/2014/main" id="{C2278D95-E783-CF4A-7518-E54BB7CF3A3A}"/>
              </a:ext>
              <a:ext uri="{C183D7F6-B498-43B3-948B-1728B52AA6E4}">
                <adec:decorative xmlns:adec="http://schemas.microsoft.com/office/drawing/2017/decorative" val="1"/>
              </a:ext>
            </a:extLst>
          </p:cNvPr>
          <p:cNvSpPr txBox="1"/>
          <p:nvPr/>
        </p:nvSpPr>
        <p:spPr>
          <a:xfrm>
            <a:off x="5062067" y="1510239"/>
            <a:ext cx="2744735" cy="399285"/>
          </a:xfrm>
          <a:prstGeom prst="rect">
            <a:avLst/>
          </a:prstGeom>
          <a:noFill/>
          <a:ln>
            <a:solidFill>
              <a:schemeClr val="tx2">
                <a:lumMod val="60000"/>
                <a:lumOff val="40000"/>
              </a:schemeClr>
            </a:solidFill>
          </a:ln>
        </p:spPr>
        <p:txBody>
          <a:bodyPr wrap="square" lIns="91440" tIns="45720" rIns="91440" bIns="45720" rtlCol="0" anchor="t">
            <a:noAutofit/>
          </a:bodyPr>
          <a:lstStyle/>
          <a:p>
            <a:pPr marR="0" lvl="0" algn="ctr" defTabSz="457200" rtl="0" eaLnBrk="1" fontAlgn="auto" latinLnBrk="0" hangingPunct="1">
              <a:lnSpc>
                <a:spcPct val="100000"/>
              </a:lnSpc>
              <a:spcBef>
                <a:spcPts val="0"/>
              </a:spcBef>
              <a:spcAft>
                <a:spcPts val="600"/>
              </a:spcAft>
              <a:buClrTx/>
              <a:buSzTx/>
              <a:tabLst/>
              <a:defRPr/>
            </a:pPr>
            <a:r>
              <a:rPr kumimoji="0" lang="en-US" sz="1000" b="0" i="0" u="none" strike="noStrike" kern="1200" cap="none" spc="0" normalizeH="0" baseline="0" noProof="0">
                <a:ln>
                  <a:noFill/>
                </a:ln>
                <a:solidFill>
                  <a:srgbClr val="191919"/>
                </a:solidFill>
                <a:effectLst/>
                <a:uLnTx/>
                <a:uFillTx/>
                <a:latin typeface="Arial Narrow"/>
                <a:ea typeface="+mn-ea"/>
                <a:cs typeface="+mn-cs"/>
              </a:rPr>
              <a:t>36 cadets did not complete the training and did not receive a wor</a:t>
            </a:r>
            <a:r>
              <a:rPr lang="en-US" sz="1000">
                <a:solidFill>
                  <a:srgbClr val="191919"/>
                </a:solidFill>
                <a:latin typeface="Arial Narrow"/>
              </a:rPr>
              <a:t>k placement.</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a:p>
            <a:pPr marR="0" lvl="0" algn="ctr" defTabSz="457200" rtl="0" eaLnBrk="1" fontAlgn="auto" latinLnBrk="0" hangingPunct="1">
              <a:lnSpc>
                <a:spcPct val="100000"/>
              </a:lnSpc>
              <a:spcBef>
                <a:spcPts val="0"/>
              </a:spcBef>
              <a:spcAft>
                <a:spcPts val="600"/>
              </a:spcAft>
              <a:buClrTx/>
              <a:buSzTx/>
              <a:tabLst/>
              <a:defRPr/>
            </a:pP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
        <p:nvSpPr>
          <p:cNvPr id="31" name="TextBox 30">
            <a:extLst>
              <a:ext uri="{FF2B5EF4-FFF2-40B4-BE49-F238E27FC236}">
                <a16:creationId xmlns:a16="http://schemas.microsoft.com/office/drawing/2014/main" id="{48FEA447-893D-FFD5-4A69-7FC4022E24DC}"/>
              </a:ext>
              <a:ext uri="{C183D7F6-B498-43B3-948B-1728B52AA6E4}">
                <adec:decorative xmlns:adec="http://schemas.microsoft.com/office/drawing/2017/decorative" val="1"/>
              </a:ext>
            </a:extLst>
          </p:cNvPr>
          <p:cNvSpPr txBox="1"/>
          <p:nvPr/>
        </p:nvSpPr>
        <p:spPr>
          <a:xfrm>
            <a:off x="1129758" y="1488426"/>
            <a:ext cx="2009705" cy="400110"/>
          </a:xfrm>
          <a:prstGeom prst="rect">
            <a:avLst/>
          </a:prstGeom>
          <a:noFill/>
          <a:ln>
            <a:solidFill>
              <a:schemeClr val="tx2">
                <a:lumMod val="60000"/>
                <a:lumOff val="40000"/>
              </a:schemeClr>
            </a:solidFill>
          </a:ln>
        </p:spPr>
        <p:txBody>
          <a:bodyPr wrap="square">
            <a:spAutoFit/>
          </a:bodyPr>
          <a:lstStyle/>
          <a:p>
            <a:r>
              <a:rPr lang="en-US" sz="1000">
                <a:solidFill>
                  <a:sysClr val="windowText" lastClr="000000"/>
                </a:solidFill>
              </a:rPr>
              <a:t>122 cadets started the program and commenced the work placement.</a:t>
            </a:r>
          </a:p>
        </p:txBody>
      </p:sp>
      <p:sp>
        <p:nvSpPr>
          <p:cNvPr id="39" name="TextBox 38">
            <a:extLst>
              <a:ext uri="{FF2B5EF4-FFF2-40B4-BE49-F238E27FC236}">
                <a16:creationId xmlns:a16="http://schemas.microsoft.com/office/drawing/2014/main" id="{9E09795E-6B5E-3AD3-5A23-D6A59341E14D}"/>
              </a:ext>
              <a:ext uri="{C183D7F6-B498-43B3-948B-1728B52AA6E4}">
                <adec:decorative xmlns:adec="http://schemas.microsoft.com/office/drawing/2017/decorative" val="1"/>
              </a:ext>
            </a:extLst>
          </p:cNvPr>
          <p:cNvSpPr txBox="1"/>
          <p:nvPr/>
        </p:nvSpPr>
        <p:spPr>
          <a:xfrm>
            <a:off x="4610502" y="5044767"/>
            <a:ext cx="2343342" cy="1015663"/>
          </a:xfrm>
          <a:prstGeom prst="rect">
            <a:avLst/>
          </a:prstGeom>
          <a:noFill/>
          <a:ln>
            <a:solidFill>
              <a:schemeClr val="tx2">
                <a:lumMod val="60000"/>
                <a:lumOff val="40000"/>
              </a:schemeClr>
            </a:solidFill>
          </a:ln>
        </p:spPr>
        <p:txBody>
          <a:bodyPr wrap="square">
            <a:spAutoFit/>
          </a:bodyPr>
          <a:lstStyle/>
          <a:p>
            <a:pPr marR="0" lvl="0" algn="r" defTabSz="457200" rtl="0" eaLnBrk="1" fontAlgn="auto" latinLnBrk="0" hangingPunct="1">
              <a:lnSpc>
                <a:spcPct val="100000"/>
              </a:lnSpc>
              <a:spcBef>
                <a:spcPts val="0"/>
              </a:spcBef>
              <a:spcAft>
                <a:spcPts val="0"/>
              </a:spcAft>
              <a:buClrTx/>
              <a:buSzTx/>
              <a:tabLst/>
              <a:defRPr/>
            </a:pPr>
            <a:r>
              <a:rPr lang="en-AU" sz="1000" dirty="0">
                <a:solidFill>
                  <a:schemeClr val="bg1"/>
                </a:solidFill>
                <a:latin typeface="Arial Narrow"/>
              </a:rPr>
              <a:t>23</a:t>
            </a:r>
            <a:r>
              <a:rPr kumimoji="0" lang="en-AU" sz="1000" b="0" i="0" u="none" strike="noStrike" kern="1200" cap="none" spc="0" normalizeH="0" baseline="0" noProof="0" dirty="0">
                <a:ln>
                  <a:noFill/>
                </a:ln>
                <a:solidFill>
                  <a:schemeClr val="bg1"/>
                </a:solidFill>
                <a:effectLst/>
                <a:uLnTx/>
                <a:uFillTx/>
                <a:latin typeface="Arial Narrow"/>
                <a:ea typeface="+mn-ea"/>
                <a:cs typeface="+mn-cs"/>
              </a:rPr>
              <a:t> of the cadets who commenced placement were subsequently offered employment</a:t>
            </a:r>
            <a:r>
              <a:rPr lang="en-AU" sz="1000" dirty="0">
                <a:solidFill>
                  <a:schemeClr val="bg1"/>
                </a:solidFill>
                <a:latin typeface="Arial Narrow"/>
              </a:rPr>
              <a:t>. 21 of these cadets completed work-placements through the DSCT, the remaining 2 did not get a work-placement and instead found digital roles independently of Goanna Education. </a:t>
            </a:r>
            <a:endParaRPr kumimoji="0" lang="en-AU" sz="1000" b="0" i="0" u="none" strike="sngStrike" kern="1200" cap="none" spc="0" normalizeH="0" baseline="0" noProof="0" dirty="0">
              <a:ln>
                <a:noFill/>
              </a:ln>
              <a:solidFill>
                <a:schemeClr val="bg1"/>
              </a:solidFill>
              <a:effectLst/>
              <a:uLnTx/>
              <a:uFillTx/>
              <a:latin typeface="Arial Narrow"/>
              <a:ea typeface="+mn-ea"/>
              <a:cs typeface="+mn-cs"/>
            </a:endParaRPr>
          </a:p>
        </p:txBody>
      </p:sp>
      <p:sp>
        <p:nvSpPr>
          <p:cNvPr id="43" name="TextBox 42">
            <a:extLst>
              <a:ext uri="{FF2B5EF4-FFF2-40B4-BE49-F238E27FC236}">
                <a16:creationId xmlns:a16="http://schemas.microsoft.com/office/drawing/2014/main" id="{C8591781-538C-207C-9073-64994198E5F4}"/>
              </a:ext>
              <a:ext uri="{C183D7F6-B498-43B3-948B-1728B52AA6E4}">
                <adec:decorative xmlns:adec="http://schemas.microsoft.com/office/drawing/2017/decorative" val="1"/>
              </a:ext>
            </a:extLst>
          </p:cNvPr>
          <p:cNvSpPr txBox="1"/>
          <p:nvPr/>
        </p:nvSpPr>
        <p:spPr>
          <a:xfrm>
            <a:off x="3995380" y="3210766"/>
            <a:ext cx="792413" cy="553998"/>
          </a:xfrm>
          <a:prstGeom prst="rect">
            <a:avLst/>
          </a:prstGeom>
          <a:noFill/>
          <a:ln>
            <a:solidFill>
              <a:schemeClr val="tx2">
                <a:lumMod val="60000"/>
                <a:lumOff val="40000"/>
              </a:schemeClr>
            </a:solidFill>
          </a:ln>
        </p:spPr>
        <p:txBody>
          <a:bodyPr wrap="square">
            <a:spAutoFit/>
          </a:bodyPr>
          <a:lstStyle/>
          <a:p>
            <a:pPr marR="0" lvl="0" algn="ctr" defTabSz="457200" rtl="0" eaLnBrk="1" fontAlgn="auto" latinLnBrk="0" hangingPunct="1">
              <a:lnSpc>
                <a:spcPct val="100000"/>
              </a:lnSpc>
              <a:spcBef>
                <a:spcPts val="0"/>
              </a:spcBef>
              <a:spcAft>
                <a:spcPts val="600"/>
              </a:spcAft>
              <a:buClrTx/>
              <a:buSzTx/>
              <a:tabLst/>
              <a:defRPr/>
            </a:pPr>
            <a:r>
              <a:rPr kumimoji="0" lang="en-US" sz="1000" b="0" i="0" u="none" strike="noStrike" kern="1200" cap="none" spc="0" normalizeH="0" baseline="0" noProof="0">
                <a:ln>
                  <a:noFill/>
                </a:ln>
                <a:effectLst/>
                <a:uLnTx/>
                <a:uFillTx/>
                <a:latin typeface="Arial Narrow"/>
                <a:ea typeface="+mn-ea"/>
                <a:cs typeface="+mn-cs"/>
              </a:rPr>
              <a:t>86 cadets completed their training.</a:t>
            </a:r>
          </a:p>
        </p:txBody>
      </p:sp>
      <p:cxnSp>
        <p:nvCxnSpPr>
          <p:cNvPr id="45" name="Gerade Verbindung mit Pfeil 43">
            <a:extLst>
              <a:ext uri="{FF2B5EF4-FFF2-40B4-BE49-F238E27FC236}">
                <a16:creationId xmlns:a16="http://schemas.microsoft.com/office/drawing/2014/main" id="{785F52DB-5757-BFE8-25DB-AEC6E916A60A}"/>
              </a:ext>
              <a:ext uri="{C183D7F6-B498-43B3-948B-1728B52AA6E4}">
                <adec:decorative xmlns:adec="http://schemas.microsoft.com/office/drawing/2017/decorative" val="1"/>
              </a:ext>
            </a:extLst>
          </p:cNvPr>
          <p:cNvCxnSpPr>
            <a:cxnSpLocks/>
            <a:endCxn id="43" idx="2"/>
          </p:cNvCxnSpPr>
          <p:nvPr/>
        </p:nvCxnSpPr>
        <p:spPr bwMode="auto">
          <a:xfrm flipH="1" flipV="1">
            <a:off x="4391587" y="3764764"/>
            <a:ext cx="426" cy="406062"/>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48" name="Gerade Verbindung mit Pfeil 43">
            <a:extLst>
              <a:ext uri="{FF2B5EF4-FFF2-40B4-BE49-F238E27FC236}">
                <a16:creationId xmlns:a16="http://schemas.microsoft.com/office/drawing/2014/main" id="{0A66FAA4-8BFE-5008-7E01-04A97B56642F}"/>
              </a:ext>
              <a:ext uri="{C183D7F6-B498-43B3-948B-1728B52AA6E4}">
                <adec:decorative xmlns:adec="http://schemas.microsoft.com/office/drawing/2017/decorative" val="1"/>
              </a:ext>
            </a:extLst>
          </p:cNvPr>
          <p:cNvCxnSpPr>
            <a:cxnSpLocks/>
          </p:cNvCxnSpPr>
          <p:nvPr/>
        </p:nvCxnSpPr>
        <p:spPr bwMode="auto">
          <a:xfrm flipH="1">
            <a:off x="6953843" y="5347761"/>
            <a:ext cx="693866" cy="298281"/>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60" name="Gerade Verbindung mit Pfeil 43">
            <a:extLst>
              <a:ext uri="{FF2B5EF4-FFF2-40B4-BE49-F238E27FC236}">
                <a16:creationId xmlns:a16="http://schemas.microsoft.com/office/drawing/2014/main" id="{6E472647-8126-C91A-C0BD-664A5CEDDD10}"/>
              </a:ext>
              <a:ext uri="{C183D7F6-B498-43B3-948B-1728B52AA6E4}">
                <adec:decorative xmlns:adec="http://schemas.microsoft.com/office/drawing/2017/decorative" val="1"/>
              </a:ext>
            </a:extLst>
          </p:cNvPr>
          <p:cNvCxnSpPr>
            <a:cxnSpLocks/>
          </p:cNvCxnSpPr>
          <p:nvPr/>
        </p:nvCxnSpPr>
        <p:spPr bwMode="auto">
          <a:xfrm>
            <a:off x="7647709" y="4170826"/>
            <a:ext cx="523659" cy="487235"/>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67" name="Gerade Verbindung mit Pfeil 43">
            <a:extLst>
              <a:ext uri="{FF2B5EF4-FFF2-40B4-BE49-F238E27FC236}">
                <a16:creationId xmlns:a16="http://schemas.microsoft.com/office/drawing/2014/main" id="{55D9227E-A43B-E88C-5115-0CEDD9290074}"/>
              </a:ext>
              <a:ext uri="{C183D7F6-B498-43B3-948B-1728B52AA6E4}">
                <adec:decorative xmlns:adec="http://schemas.microsoft.com/office/drawing/2017/decorative" val="1"/>
              </a:ext>
            </a:extLst>
          </p:cNvPr>
          <p:cNvCxnSpPr>
            <a:cxnSpLocks/>
          </p:cNvCxnSpPr>
          <p:nvPr/>
        </p:nvCxnSpPr>
        <p:spPr bwMode="auto">
          <a:xfrm flipV="1">
            <a:off x="1039091" y="1896660"/>
            <a:ext cx="1041792" cy="181427"/>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71" name="Gerade Verbindung mit Pfeil 43">
            <a:extLst>
              <a:ext uri="{FF2B5EF4-FFF2-40B4-BE49-F238E27FC236}">
                <a16:creationId xmlns:a16="http://schemas.microsoft.com/office/drawing/2014/main" id="{4FCF36A1-10FC-0197-54FA-187249DCED62}"/>
              </a:ext>
              <a:ext uri="{C183D7F6-B498-43B3-948B-1728B52AA6E4}">
                <adec:decorative xmlns:adec="http://schemas.microsoft.com/office/drawing/2017/decorative" val="1"/>
              </a:ext>
            </a:extLst>
          </p:cNvPr>
          <p:cNvCxnSpPr>
            <a:cxnSpLocks/>
          </p:cNvCxnSpPr>
          <p:nvPr/>
        </p:nvCxnSpPr>
        <p:spPr bwMode="auto">
          <a:xfrm flipV="1">
            <a:off x="4422059" y="1723885"/>
            <a:ext cx="0" cy="356014"/>
          </a:xfrm>
          <a:prstGeom prst="straightConnector1">
            <a:avLst/>
          </a:prstGeom>
          <a:noFill/>
          <a:ln w="19050" cap="flat" cmpd="sng" algn="ctr">
            <a:solidFill>
              <a:schemeClr val="tx2">
                <a:lumMod val="60000"/>
                <a:lumOff val="40000"/>
              </a:schemeClr>
            </a:solidFill>
            <a:prstDash val="solid"/>
            <a:round/>
            <a:headEnd type="oval" w="med" len="med"/>
            <a:tailEnd type="none" w="med" len="med"/>
          </a:ln>
          <a:effectLst/>
        </p:spPr>
      </p:cxnSp>
      <p:cxnSp>
        <p:nvCxnSpPr>
          <p:cNvPr id="94" name="Gerade Verbindung mit Pfeil 43">
            <a:extLst>
              <a:ext uri="{FF2B5EF4-FFF2-40B4-BE49-F238E27FC236}">
                <a16:creationId xmlns:a16="http://schemas.microsoft.com/office/drawing/2014/main" id="{BCDFF008-1F07-C58F-6881-706C733E9AA7}"/>
              </a:ext>
              <a:ext uri="{C183D7F6-B498-43B3-948B-1728B52AA6E4}">
                <adec:decorative xmlns:adec="http://schemas.microsoft.com/office/drawing/2017/decorative" val="1"/>
              </a:ext>
            </a:extLst>
          </p:cNvPr>
          <p:cNvCxnSpPr>
            <a:cxnSpLocks/>
          </p:cNvCxnSpPr>
          <p:nvPr/>
        </p:nvCxnSpPr>
        <p:spPr bwMode="auto">
          <a:xfrm flipH="1">
            <a:off x="4422059" y="1723885"/>
            <a:ext cx="640009" cy="0"/>
          </a:xfrm>
          <a:prstGeom prst="straightConnector1">
            <a:avLst/>
          </a:prstGeom>
          <a:noFill/>
          <a:ln w="19050" cap="flat" cmpd="sng" algn="ctr">
            <a:solidFill>
              <a:schemeClr val="tx2">
                <a:lumMod val="60000"/>
                <a:lumOff val="40000"/>
              </a:schemeClr>
            </a:solidFill>
            <a:prstDash val="solid"/>
            <a:round/>
            <a:headEnd type="none" w="lg" len="lg"/>
            <a:tailEnd type="none" w="lg" len="lg"/>
          </a:ln>
          <a:effectLst/>
        </p:spPr>
      </p:cxnSp>
      <p:sp>
        <p:nvSpPr>
          <p:cNvPr id="5" name="Footer Placeholder 4">
            <a:extLst>
              <a:ext uri="{FF2B5EF4-FFF2-40B4-BE49-F238E27FC236}">
                <a16:creationId xmlns:a16="http://schemas.microsoft.com/office/drawing/2014/main" id="{05100219-9320-2144-1254-16D2BBAC0983}"/>
              </a:ext>
              <a:ext uri="{C183D7F6-B498-43B3-948B-1728B52AA6E4}">
                <adec:decorative xmlns:adec="http://schemas.microsoft.com/office/drawing/2017/decorative" val="1"/>
              </a:ext>
            </a:extLst>
          </p:cNvPr>
          <p:cNvSpPr>
            <a:spLocks noGrp="1"/>
          </p:cNvSpPr>
          <p:nvPr>
            <p:ph type="ftr" sz="quarter" idx="14"/>
          </p:nvPr>
        </p:nvSpPr>
        <p:spPr>
          <a:xfrm>
            <a:off x="165148" y="6335742"/>
            <a:ext cx="7132320" cy="510012"/>
          </a:xfrm>
        </p:spPr>
        <p:txBody>
          <a:bodyPr/>
          <a:lstStyle/>
          <a:p>
            <a:pPr>
              <a:defRPr/>
            </a:pPr>
            <a:r>
              <a:rPr lang="en-AU" dirty="0"/>
              <a:t>Sources:</a:t>
            </a:r>
          </a:p>
          <a:p>
            <a:pPr>
              <a:defRPr/>
            </a:pPr>
            <a:r>
              <a:rPr lang="en-AU" dirty="0"/>
              <a:t>Goanna Education, DSCT Final Implementation Report,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effectLst/>
                <a:uLnTx/>
                <a:uFillTx/>
                <a:latin typeface="Arial Narrow"/>
                <a:ea typeface="+mn-ea"/>
                <a:cs typeface="+mn-cs"/>
              </a:rPr>
              <a:t>Goanna </a:t>
            </a:r>
            <a:r>
              <a:rPr lang="en-AU" dirty="0">
                <a:latin typeface="Arial Narrow"/>
              </a:rPr>
              <a:t>Education</a:t>
            </a:r>
            <a:r>
              <a:rPr kumimoji="0" lang="en-AU" sz="900" b="0" i="0" u="none" strike="noStrike" kern="1200" cap="none" spc="0" normalizeH="0" baseline="0" noProof="0" dirty="0">
                <a:ln>
                  <a:noFill/>
                </a:ln>
                <a:effectLst/>
                <a:uLnTx/>
                <a:uFillTx/>
                <a:latin typeface="Arial Narrow"/>
                <a:ea typeface="+mn-ea"/>
                <a:cs typeface="+mn-cs"/>
              </a:rPr>
              <a:t>, Cohort Data Report, April 2024.</a:t>
            </a:r>
          </a:p>
        </p:txBody>
      </p:sp>
      <p:sp>
        <p:nvSpPr>
          <p:cNvPr id="14" name="Rectangle 13">
            <a:extLst>
              <a:ext uri="{FF2B5EF4-FFF2-40B4-BE49-F238E27FC236}">
                <a16:creationId xmlns:a16="http://schemas.microsoft.com/office/drawing/2014/main" id="{90B4B32D-3211-4C4B-77A7-34EC39EDEC84}"/>
              </a:ext>
              <a:ext uri="{C183D7F6-B498-43B3-948B-1728B52AA6E4}">
                <adec:decorative xmlns:adec="http://schemas.microsoft.com/office/drawing/2017/decorative" val="1"/>
              </a:ext>
            </a:extLst>
          </p:cNvPr>
          <p:cNvSpPr/>
          <p:nvPr/>
        </p:nvSpPr>
        <p:spPr>
          <a:xfrm>
            <a:off x="8171368" y="2132380"/>
            <a:ext cx="1385313" cy="1939106"/>
          </a:xfrm>
          <a:prstGeom prst="rect">
            <a:avLst/>
          </a:prstGeom>
          <a:solidFill>
            <a:schemeClr val="tx2">
              <a:lumMod val="40000"/>
              <a:lumOff val="60000"/>
              <a:alpha val="60000"/>
            </a:schemeClr>
          </a:solid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endParaRPr lang="en-AU" sz="1100" dirty="0">
              <a:solidFill>
                <a:schemeClr val="tx1"/>
              </a:solidFill>
            </a:endParaRPr>
          </a:p>
          <a:p>
            <a:pPr algn="ctr">
              <a:spcAft>
                <a:spcPts val="600"/>
              </a:spcAft>
            </a:pPr>
            <a:r>
              <a:rPr lang="en-AU" sz="1100" dirty="0">
                <a:solidFill>
                  <a:schemeClr val="tx1"/>
                </a:solidFill>
              </a:rPr>
              <a:t>Of 86 cadets who completed training, 55 cadets did not receive a work placement from Goanna Education. 50 are still connected to Goanna Education and are searching for employment.</a:t>
            </a:r>
          </a:p>
          <a:p>
            <a:pPr algn="ctr">
              <a:spcAft>
                <a:spcPts val="600"/>
              </a:spcAft>
            </a:pPr>
            <a:endParaRPr lang="en-AU" sz="1100" dirty="0">
              <a:solidFill>
                <a:schemeClr val="tx1"/>
              </a:solidFill>
            </a:endParaRPr>
          </a:p>
        </p:txBody>
      </p:sp>
      <p:pic>
        <p:nvPicPr>
          <p:cNvPr id="15" name="Graphic 14">
            <a:extLst>
              <a:ext uri="{FF2B5EF4-FFF2-40B4-BE49-F238E27FC236}">
                <a16:creationId xmlns:a16="http://schemas.microsoft.com/office/drawing/2014/main" id="{791572B6-827D-9BA2-26DA-628C03A7162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7959" y="2140108"/>
            <a:ext cx="280525" cy="280525"/>
          </a:xfrm>
          <a:prstGeom prst="rect">
            <a:avLst/>
          </a:prstGeom>
        </p:spPr>
      </p:pic>
      <p:sp>
        <p:nvSpPr>
          <p:cNvPr id="41" name="TextBox 40">
            <a:extLst>
              <a:ext uri="{FF2B5EF4-FFF2-40B4-BE49-F238E27FC236}">
                <a16:creationId xmlns:a16="http://schemas.microsoft.com/office/drawing/2014/main" id="{2C79DC2F-7610-35CE-91AD-98A09C482244}"/>
              </a:ext>
              <a:ext uri="{C183D7F6-B498-43B3-948B-1728B52AA6E4}">
                <adec:decorative xmlns:adec="http://schemas.microsoft.com/office/drawing/2017/decorative" val="1"/>
              </a:ext>
            </a:extLst>
          </p:cNvPr>
          <p:cNvSpPr txBox="1"/>
          <p:nvPr/>
        </p:nvSpPr>
        <p:spPr>
          <a:xfrm>
            <a:off x="8171368" y="4221772"/>
            <a:ext cx="1385313" cy="822995"/>
          </a:xfrm>
          <a:prstGeom prst="rect">
            <a:avLst/>
          </a:prstGeom>
          <a:noFill/>
          <a:ln>
            <a:solidFill>
              <a:schemeClr val="tx2">
                <a:lumMod val="60000"/>
                <a:lumOff val="40000"/>
              </a:schemeClr>
            </a:solidFill>
          </a:ln>
        </p:spPr>
        <p:txBody>
          <a:bodyPr wrap="square">
            <a:noAutofit/>
          </a:bodyPr>
          <a:lstStyle/>
          <a:p>
            <a:pPr marR="0" lvl="0" defTabSz="457200" rtl="0" eaLnBrk="1" fontAlgn="auto" latinLnBrk="0" hangingPunct="1">
              <a:lnSpc>
                <a:spcPct val="100000"/>
              </a:lnSpc>
              <a:spcBef>
                <a:spcPts val="0"/>
              </a:spcBef>
              <a:spcAft>
                <a:spcPts val="0"/>
              </a:spcAft>
              <a:buClrTx/>
              <a:buSzTx/>
              <a:tabLst/>
              <a:defRPr/>
            </a:pPr>
            <a:r>
              <a:rPr lang="en-AU" sz="1000">
                <a:solidFill>
                  <a:srgbClr val="191919"/>
                </a:solidFill>
                <a:latin typeface="Arial Narrow"/>
              </a:rPr>
              <a:t>10</a:t>
            </a:r>
            <a:r>
              <a:rPr kumimoji="0" lang="en-AU" sz="1000" b="0" i="0" u="none" strike="noStrike" kern="1200" cap="none" spc="0" normalizeH="0" baseline="0" noProof="0">
                <a:ln>
                  <a:noFill/>
                </a:ln>
                <a:solidFill>
                  <a:srgbClr val="191919"/>
                </a:solidFill>
                <a:effectLst/>
                <a:uLnTx/>
                <a:uFillTx/>
                <a:latin typeface="Arial Narrow"/>
                <a:ea typeface="+mn-ea"/>
                <a:cs typeface="+mn-cs"/>
              </a:rPr>
              <a:t> cadets who completed their training and started their placements were not offered </a:t>
            </a:r>
            <a:r>
              <a:rPr lang="en-AU" sz="1000">
                <a:solidFill>
                  <a:srgbClr val="191919"/>
                </a:solidFill>
                <a:latin typeface="Arial Narrow"/>
              </a:rPr>
              <a:t>ongoing </a:t>
            </a:r>
            <a:r>
              <a:rPr kumimoji="0" lang="en-AU" sz="1000" b="0" i="0" u="none" strike="noStrike" kern="1200" cap="none" spc="0" normalizeH="0" baseline="0" noProof="0">
                <a:ln>
                  <a:noFill/>
                </a:ln>
                <a:solidFill>
                  <a:srgbClr val="191919"/>
                </a:solidFill>
                <a:effectLst/>
                <a:uLnTx/>
                <a:uFillTx/>
                <a:latin typeface="Arial Narrow"/>
                <a:ea typeface="+mn-ea"/>
                <a:cs typeface="+mn-cs"/>
              </a:rPr>
              <a:t>employment</a:t>
            </a:r>
            <a:r>
              <a:rPr lang="en-AU" sz="1000">
                <a:solidFill>
                  <a:srgbClr val="191919"/>
                </a:solidFill>
                <a:latin typeface="Arial Narrow"/>
              </a:rPr>
              <a:t>.</a:t>
            </a:r>
            <a:endParaRPr kumimoji="0" lang="en-US" sz="1000" b="0" i="0" u="none" strike="noStrike" kern="1200" cap="none" spc="0" normalizeH="0" baseline="0" noProof="0">
              <a:ln>
                <a:noFill/>
              </a:ln>
              <a:solidFill>
                <a:srgbClr val="191919"/>
              </a:solidFill>
              <a:effectLst/>
              <a:uLnTx/>
              <a:uFillTx/>
              <a:latin typeface="Arial Narrow"/>
              <a:ea typeface="+mn-ea"/>
              <a:cs typeface="+mn-cs"/>
            </a:endParaRPr>
          </a:p>
        </p:txBody>
      </p:sp>
    </p:spTree>
    <p:extLst>
      <p:ext uri="{BB962C8B-B14F-4D97-AF65-F5344CB8AC3E}">
        <p14:creationId xmlns:p14="http://schemas.microsoft.com/office/powerpoint/2010/main" val="1432465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e4pHeader4">
            <a:extLst>
              <a:ext uri="{FF2B5EF4-FFF2-40B4-BE49-F238E27FC236}">
                <a16:creationId xmlns:a16="http://schemas.microsoft.com/office/drawing/2014/main" id="{61A40AAA-95CE-FF62-52A3-AE20CF8D5EDC}"/>
              </a:ext>
              <a:ext uri="{C183D7F6-B498-43B3-948B-1728B52AA6E4}">
                <adec:decorative xmlns:adec="http://schemas.microsoft.com/office/drawing/2017/decorative" val="1"/>
              </a:ext>
            </a:extLst>
          </p:cNvPr>
          <p:cNvSpPr/>
          <p:nvPr>
            <p:custDataLst>
              <p:tags r:id="rId1"/>
            </p:custDataLst>
          </p:nvPr>
        </p:nvSpPr>
        <p:spPr bwMode="auto">
          <a:xfrm>
            <a:off x="4380913" y="1962486"/>
            <a:ext cx="2648499" cy="1026000"/>
          </a:xfrm>
          <a:prstGeom prst="chevron">
            <a:avLst>
              <a:gd name="adj" fmla="val 20711"/>
            </a:avLst>
          </a:prstGeom>
          <a:solidFill>
            <a:schemeClr val="bg2"/>
          </a:solidFill>
          <a:ln w="9525" cmpd="sng">
            <a:solidFill>
              <a:schemeClr val="accent1">
                <a:lumMod val="100000"/>
              </a:schemeClr>
            </a:solidFill>
            <a:prstDash val="solid"/>
            <a:miter lim="800000"/>
            <a:headEnd/>
            <a:tailEnd/>
          </a:ln>
          <a:effectLst/>
        </p:spPr>
        <p:txBody>
          <a:bodyPr lIns="91440" tIns="45720" rIns="91440" bIns="45720" anchor="ctr"/>
          <a:lstStyle/>
          <a:p>
            <a:pPr algn="ctr">
              <a:defRPr/>
            </a:pPr>
            <a:endParaRPr lang="en-US" sz="1600" b="1">
              <a:solidFill>
                <a:srgbClr val="931B2F"/>
              </a:solidFill>
              <a:latin typeface="Arial Narrow"/>
            </a:endParaRPr>
          </a:p>
        </p:txBody>
      </p:sp>
      <p:sp>
        <p:nvSpPr>
          <p:cNvPr id="35" name="ee4pHeader1">
            <a:extLst>
              <a:ext uri="{FF2B5EF4-FFF2-40B4-BE49-F238E27FC236}">
                <a16:creationId xmlns:a16="http://schemas.microsoft.com/office/drawing/2014/main" id="{6809212E-C964-0D6D-E1CA-9EF2B8700967}"/>
              </a:ext>
              <a:ext uri="{C183D7F6-B498-43B3-948B-1728B52AA6E4}">
                <adec:decorative xmlns:adec="http://schemas.microsoft.com/office/drawing/2017/decorative" val="1"/>
              </a:ext>
            </a:extLst>
          </p:cNvPr>
          <p:cNvSpPr/>
          <p:nvPr>
            <p:custDataLst>
              <p:tags r:id="rId2"/>
            </p:custDataLst>
          </p:nvPr>
        </p:nvSpPr>
        <p:spPr bwMode="auto">
          <a:xfrm>
            <a:off x="1850565" y="3188346"/>
            <a:ext cx="3898256" cy="1019440"/>
          </a:xfrm>
          <a:prstGeom prst="homePlate">
            <a:avLst>
              <a:gd name="adj" fmla="val 19696"/>
            </a:avLst>
          </a:prstGeom>
          <a:solidFill>
            <a:schemeClr val="bg2"/>
          </a:solidFill>
          <a:ln w="9525" cmpd="sng">
            <a:solidFill>
              <a:schemeClr val="accent1">
                <a:lumMod val="100000"/>
              </a:schemeClr>
            </a:solidFill>
            <a:prstDash val="solid"/>
            <a:miter lim="800000"/>
            <a:headEnd/>
            <a:tailEnd/>
          </a:ln>
          <a:effectLst/>
        </p:spPr>
        <p:txBody>
          <a:bodyPr lIns="90000" tIns="46800" rIns="90000" bIns="46800" anchor="ctr"/>
          <a:lstStyle/>
          <a:p>
            <a:pPr algn="ctr">
              <a:defRPr/>
            </a:pPr>
            <a:endParaRPr lang="en-AU" sz="1600" b="1">
              <a:solidFill>
                <a:srgbClr val="931B2F"/>
              </a:solidFill>
              <a:latin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2" name="Text Placeholder 1">
            <a:extLst>
              <a:ext uri="{FF2B5EF4-FFF2-40B4-BE49-F238E27FC236}">
                <a16:creationId xmlns:a16="http://schemas.microsoft.com/office/drawing/2014/main" id="{1042E72C-E18E-7FF6-E580-C37CDBB7806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1061829"/>
          </a:xfrm>
        </p:spPr>
        <p:txBody>
          <a:bodyPr/>
          <a:lstStyle/>
          <a:p>
            <a:r>
              <a:rPr lang="en-US"/>
              <a:t>There are a significant number of cadets who have not found employment in the digital skills sector after completing their training. Lack of employer involvement in the co-design process and misalignment of industry skills needs, as well as limited work placements available for cadets (which was not within the control of the DSCT) appears to have contributed to this.</a:t>
            </a:r>
          </a:p>
          <a:p>
            <a:endParaRPr lang="en-US"/>
          </a:p>
        </p:txBody>
      </p:sp>
      <p:sp>
        <p:nvSpPr>
          <p:cNvPr id="3" name="Title 2">
            <a:extLst>
              <a:ext uri="{FF2B5EF4-FFF2-40B4-BE49-F238E27FC236}">
                <a16:creationId xmlns:a16="http://schemas.microsoft.com/office/drawing/2014/main" id="{9BEA882D-1EDA-A5D7-D003-FD46EE42895F}"/>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Post-cadetship outcomes </a:t>
            </a:r>
          </a:p>
        </p:txBody>
      </p:sp>
      <p:sp>
        <p:nvSpPr>
          <p:cNvPr id="4" name="Slide Number Placeholder 3">
            <a:extLst>
              <a:ext uri="{FF2B5EF4-FFF2-40B4-BE49-F238E27FC236}">
                <a16:creationId xmlns:a16="http://schemas.microsoft.com/office/drawing/2014/main" id="{415BD1F7-DD7D-D53E-BF4D-3378F839CAEF}"/>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sp>
        <p:nvSpPr>
          <p:cNvPr id="5" name="Footer Placeholder 4">
            <a:extLst>
              <a:ext uri="{FF2B5EF4-FFF2-40B4-BE49-F238E27FC236}">
                <a16:creationId xmlns:a16="http://schemas.microsoft.com/office/drawing/2014/main" id="{D6F2C99D-28B5-1B5D-B946-EFF71284F1E8}"/>
              </a:ext>
              <a:ext uri="{C183D7F6-B498-43B3-948B-1728B52AA6E4}">
                <adec:decorative xmlns:adec="http://schemas.microsoft.com/office/drawing/2017/decorative" val="1"/>
              </a:ext>
            </a:extLst>
          </p:cNvPr>
          <p:cNvSpPr>
            <a:spLocks noGrp="1"/>
          </p:cNvSpPr>
          <p:nvPr>
            <p:ph type="ftr" sz="quarter" idx="14"/>
          </p:nvPr>
        </p:nvSpPr>
        <p:spPr>
          <a:xfrm>
            <a:off x="262253" y="6303223"/>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 Goanna </a:t>
            </a:r>
            <a:r>
              <a:rPr lang="en-AU" dirty="0">
                <a:solidFill>
                  <a:srgbClr val="191919"/>
                </a:solidFill>
                <a:latin typeface="Arial Narrow"/>
              </a:rPr>
              <a:t>Education</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DSCT Final Implementation Report, 2024.</a:t>
            </a:r>
          </a:p>
        </p:txBody>
      </p:sp>
      <p:sp>
        <p:nvSpPr>
          <p:cNvPr id="7" name="TextBox 6">
            <a:extLst>
              <a:ext uri="{FF2B5EF4-FFF2-40B4-BE49-F238E27FC236}">
                <a16:creationId xmlns:a16="http://schemas.microsoft.com/office/drawing/2014/main" id="{A3A9B555-9C78-D0C1-EE87-E72B4A8CDAEA}"/>
              </a:ext>
              <a:ext uri="{C183D7F6-B498-43B3-948B-1728B52AA6E4}">
                <adec:decorative xmlns:adec="http://schemas.microsoft.com/office/drawing/2017/decorative" val="1"/>
              </a:ext>
            </a:extLst>
          </p:cNvPr>
          <p:cNvSpPr txBox="1"/>
          <p:nvPr/>
        </p:nvSpPr>
        <p:spPr>
          <a:xfrm>
            <a:off x="234817" y="1481348"/>
            <a:ext cx="5974395" cy="276999"/>
          </a:xfrm>
          <a:prstGeom prst="rect">
            <a:avLst/>
          </a:prstGeom>
          <a:noFill/>
        </p:spPr>
        <p:txBody>
          <a:bodyPr wrap="square" lIns="91440" tIns="45720" rIns="91440" bIns="45720" anchor="t">
            <a:spAutoFit/>
          </a:bodyPr>
          <a:lstStyle/>
          <a:p>
            <a:pPr>
              <a:defRPr/>
            </a:pPr>
            <a:r>
              <a:rPr lang="en-US" sz="1200" b="1">
                <a:solidFill>
                  <a:srgbClr val="931B2F"/>
                </a:solidFill>
                <a:latin typeface="Arial Narrow"/>
              </a:rPr>
              <a:t>122 </a:t>
            </a:r>
            <a:r>
              <a:rPr kumimoji="0" lang="en-US" sz="1200" b="1" i="0" u="none" strike="noStrike" kern="1200" cap="none" spc="0" normalizeH="0" baseline="0" noProof="0">
                <a:ln>
                  <a:noFill/>
                </a:ln>
                <a:solidFill>
                  <a:srgbClr val="931B2F"/>
                </a:solidFill>
                <a:effectLst/>
                <a:uLnTx/>
                <a:uFillTx/>
                <a:latin typeface="Arial Narrow"/>
                <a:ea typeface="+mn-ea"/>
                <a:cs typeface="+mn-cs"/>
              </a:rPr>
              <a:t>cadets </a:t>
            </a:r>
            <a:r>
              <a:rPr lang="en-US" sz="1200" b="1">
                <a:solidFill>
                  <a:srgbClr val="931B2F"/>
                </a:solidFill>
                <a:latin typeface="Arial Narrow"/>
              </a:rPr>
              <a:t>were enrolled in the program...</a:t>
            </a:r>
            <a:endParaRPr lang="en-US" sz="1200" b="1">
              <a:solidFill>
                <a:srgbClr val="931B2F"/>
              </a:solidFill>
            </a:endParaRPr>
          </a:p>
        </p:txBody>
      </p:sp>
      <p:sp>
        <p:nvSpPr>
          <p:cNvPr id="12" name="ee4pHeader1">
            <a:extLst>
              <a:ext uri="{FF2B5EF4-FFF2-40B4-BE49-F238E27FC236}">
                <a16:creationId xmlns:a16="http://schemas.microsoft.com/office/drawing/2014/main" id="{80918664-DDA0-6582-304B-EBFA7E1D52A5}"/>
              </a:ext>
              <a:ext uri="{C183D7F6-B498-43B3-948B-1728B52AA6E4}">
                <adec:decorative xmlns:adec="http://schemas.microsoft.com/office/drawing/2017/decorative" val="1"/>
              </a:ext>
            </a:extLst>
          </p:cNvPr>
          <p:cNvSpPr/>
          <p:nvPr>
            <p:custDataLst>
              <p:tags r:id="rId3"/>
            </p:custDataLst>
          </p:nvPr>
        </p:nvSpPr>
        <p:spPr bwMode="auto">
          <a:xfrm>
            <a:off x="1854051" y="1962486"/>
            <a:ext cx="2672499" cy="1026000"/>
          </a:xfrm>
          <a:prstGeom prst="homePlate">
            <a:avLst>
              <a:gd name="adj" fmla="val 20711"/>
            </a:avLst>
          </a:prstGeom>
          <a:solidFill>
            <a:schemeClr val="bg2"/>
          </a:solidFill>
          <a:ln w="9525" cmpd="sng">
            <a:solidFill>
              <a:schemeClr val="accent1">
                <a:lumMod val="100000"/>
              </a:schemeClr>
            </a:solidFill>
            <a:prstDash val="solid"/>
            <a:miter lim="800000"/>
            <a:headEnd/>
            <a:tailEnd/>
          </a:ln>
          <a:effectLst/>
        </p:spPr>
        <p:txBody>
          <a:bodyPr lIns="90000" tIns="46800" rIns="90000" bIns="46800" anchor="ctr"/>
          <a:lstStyle/>
          <a:p>
            <a:pPr algn="ctr">
              <a:defRPr/>
            </a:pPr>
            <a:endParaRPr lang="en-AU" sz="1600" b="1">
              <a:solidFill>
                <a:srgbClr val="931B2F"/>
              </a:solidFill>
              <a:latin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p:txBody>
      </p:sp>
      <p:sp>
        <p:nvSpPr>
          <p:cNvPr id="13" name="ee4pHeader2">
            <a:extLst>
              <a:ext uri="{FF2B5EF4-FFF2-40B4-BE49-F238E27FC236}">
                <a16:creationId xmlns:a16="http://schemas.microsoft.com/office/drawing/2014/main" id="{C2C55B7B-43AB-B352-27DF-5707E384B999}"/>
              </a:ext>
              <a:ext uri="{C183D7F6-B498-43B3-948B-1728B52AA6E4}">
                <adec:decorative xmlns:adec="http://schemas.microsoft.com/office/drawing/2017/decorative" val="1"/>
              </a:ext>
            </a:extLst>
          </p:cNvPr>
          <p:cNvSpPr/>
          <p:nvPr>
            <p:custDataLst>
              <p:tags r:id="rId4"/>
            </p:custDataLst>
          </p:nvPr>
        </p:nvSpPr>
        <p:spPr bwMode="auto">
          <a:xfrm>
            <a:off x="6870066" y="1962486"/>
            <a:ext cx="2648499" cy="1026000"/>
          </a:xfrm>
          <a:prstGeom prst="chevron">
            <a:avLst>
              <a:gd name="adj" fmla="val 20711"/>
            </a:avLst>
          </a:prstGeom>
          <a:solidFill>
            <a:schemeClr val="bg2"/>
          </a:solidFill>
          <a:ln w="9525" cmpd="sng">
            <a:solidFill>
              <a:schemeClr val="accent1">
                <a:lumMod val="100000"/>
              </a:schemeClr>
            </a:solidFill>
            <a:prstDash val="solid"/>
            <a:miter lim="800000"/>
            <a:headEnd/>
            <a:tailEnd/>
          </a:ln>
          <a:effectLst/>
        </p:spPr>
        <p:txBody>
          <a:bodyPr anchor="ct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100" b="1" i="0" u="none" strike="noStrike" kern="1200" cap="none" spc="0" normalizeH="0" baseline="0" noProof="0">
              <a:ln>
                <a:noFill/>
              </a:ln>
              <a:solidFill>
                <a:srgbClr val="931B2F"/>
              </a:solidFill>
              <a:effectLst/>
              <a:uLnTx/>
              <a:uFillTx/>
              <a:latin typeface="Arial Narrow"/>
            </a:endParaRPr>
          </a:p>
        </p:txBody>
      </p:sp>
      <p:sp>
        <p:nvSpPr>
          <p:cNvPr id="15" name="ee4pHeader4">
            <a:extLst>
              <a:ext uri="{FF2B5EF4-FFF2-40B4-BE49-F238E27FC236}">
                <a16:creationId xmlns:a16="http://schemas.microsoft.com/office/drawing/2014/main" id="{9F91E229-6C08-B0D6-5FA4-C9EF66258FCC}"/>
              </a:ext>
              <a:ext uri="{C183D7F6-B498-43B3-948B-1728B52AA6E4}">
                <adec:decorative xmlns:adec="http://schemas.microsoft.com/office/drawing/2017/decorative" val="1"/>
              </a:ext>
            </a:extLst>
          </p:cNvPr>
          <p:cNvSpPr/>
          <p:nvPr>
            <p:custDataLst>
              <p:tags r:id="rId5"/>
            </p:custDataLst>
          </p:nvPr>
        </p:nvSpPr>
        <p:spPr bwMode="auto">
          <a:xfrm>
            <a:off x="5620310" y="3188346"/>
            <a:ext cx="3898256" cy="1019440"/>
          </a:xfrm>
          <a:prstGeom prst="chevron">
            <a:avLst>
              <a:gd name="adj" fmla="val 19696"/>
            </a:avLst>
          </a:prstGeom>
          <a:solidFill>
            <a:schemeClr val="bg2"/>
          </a:solidFill>
          <a:ln w="9525" cmpd="sng">
            <a:solidFill>
              <a:schemeClr val="accent1">
                <a:lumMod val="100000"/>
              </a:schemeClr>
            </a:solidFill>
            <a:prstDash val="solid"/>
            <a:miter lim="800000"/>
            <a:headEnd/>
            <a:tailEnd/>
          </a:ln>
          <a:effectLst/>
        </p:spPr>
        <p:txBody>
          <a:bodyPr lIns="91440" tIns="45720" rIns="91440" bIns="45720" anchor="ctr"/>
          <a:lstStyle/>
          <a:p>
            <a:pPr algn="ctr">
              <a:defRPr/>
            </a:pPr>
            <a:endParaRPr lang="en-US" sz="1600" b="1">
              <a:solidFill>
                <a:srgbClr val="931B2F"/>
              </a:solidFill>
              <a:latin typeface="Arial Narrow"/>
            </a:endParaRPr>
          </a:p>
        </p:txBody>
      </p:sp>
      <p:sp>
        <p:nvSpPr>
          <p:cNvPr id="16" name="ee4pHeader1">
            <a:extLst>
              <a:ext uri="{FF2B5EF4-FFF2-40B4-BE49-F238E27FC236}">
                <a16:creationId xmlns:a16="http://schemas.microsoft.com/office/drawing/2014/main" id="{83FABA82-4BBE-2AD9-D15B-FDE1CF4AA329}"/>
              </a:ext>
              <a:ext uri="{C183D7F6-B498-43B3-948B-1728B52AA6E4}">
                <adec:decorative xmlns:adec="http://schemas.microsoft.com/office/drawing/2017/decorative" val="1"/>
              </a:ext>
            </a:extLst>
          </p:cNvPr>
          <p:cNvSpPr/>
          <p:nvPr>
            <p:custDataLst>
              <p:tags r:id="rId6"/>
            </p:custDataLst>
          </p:nvPr>
        </p:nvSpPr>
        <p:spPr bwMode="auto">
          <a:xfrm>
            <a:off x="278362" y="1963371"/>
            <a:ext cx="1480457" cy="1018809"/>
          </a:xfrm>
          <a:prstGeom prst="rect">
            <a:avLst/>
          </a:prstGeom>
          <a:solidFill>
            <a:schemeClr val="bg2">
              <a:lumMod val="75000"/>
            </a:schemeClr>
          </a:solidFill>
          <a:ln w="9525" cmpd="sng">
            <a:solidFill>
              <a:schemeClr val="accent1">
                <a:lumMod val="100000"/>
              </a:schemeClr>
            </a:solidFill>
            <a:prstDash val="solid"/>
            <a:miter lim="800000"/>
            <a:headEnd/>
            <a:tailEnd/>
          </a:ln>
          <a:effectLst/>
        </p:spPr>
        <p:txBody>
          <a:bodyPr lIns="90000" tIns="46800" rIns="90000" bIns="46800" anchor="b" anchorCtr="0"/>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100" b="1" i="0" u="none" strike="noStrike" kern="1200" cap="none" spc="0" normalizeH="0" baseline="0" noProof="0" dirty="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100" b="1" i="0" u="none" strike="noStrike" kern="1200" cap="none" spc="0" normalizeH="0" baseline="0" noProof="0" dirty="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r>
              <a:rPr lang="en-AU" sz="1100" b="1" dirty="0">
                <a:latin typeface="Arial Narrow"/>
              </a:rPr>
              <a:t>Work placement</a:t>
            </a:r>
            <a:endParaRPr kumimoji="0" lang="en-AU" sz="1100" b="1" i="0" u="none" strike="noStrike" kern="1200" cap="none" spc="0" normalizeH="0" baseline="0" noProof="0" dirty="0">
              <a:ln>
                <a:noFill/>
              </a:ln>
              <a:effectLst/>
              <a:uLnTx/>
              <a:uFillTx/>
              <a:latin typeface="Arial Narrow"/>
              <a:ea typeface="+mn-ea"/>
              <a:cs typeface="+mn-cs"/>
            </a:endParaRPr>
          </a:p>
        </p:txBody>
      </p:sp>
      <p:sp>
        <p:nvSpPr>
          <p:cNvPr id="17" name="ee4pHeader1">
            <a:extLst>
              <a:ext uri="{FF2B5EF4-FFF2-40B4-BE49-F238E27FC236}">
                <a16:creationId xmlns:a16="http://schemas.microsoft.com/office/drawing/2014/main" id="{BF3DDF9D-F6DB-16DF-8C17-73B5C3540A2C}"/>
              </a:ext>
              <a:ext uri="{C183D7F6-B498-43B3-948B-1728B52AA6E4}">
                <adec:decorative xmlns:adec="http://schemas.microsoft.com/office/drawing/2017/decorative" val="1"/>
              </a:ext>
            </a:extLst>
          </p:cNvPr>
          <p:cNvSpPr/>
          <p:nvPr>
            <p:custDataLst>
              <p:tags r:id="rId7"/>
            </p:custDataLst>
          </p:nvPr>
        </p:nvSpPr>
        <p:spPr bwMode="auto">
          <a:xfrm>
            <a:off x="278362" y="4411138"/>
            <a:ext cx="1480457" cy="1019440"/>
          </a:xfrm>
          <a:prstGeom prst="rect">
            <a:avLst/>
          </a:prstGeom>
          <a:solidFill>
            <a:schemeClr val="accent3">
              <a:lumMod val="40000"/>
              <a:lumOff val="60000"/>
            </a:schemeClr>
          </a:solidFill>
          <a:ln w="9525" cmpd="sng">
            <a:solidFill>
              <a:schemeClr val="accent1">
                <a:lumMod val="100000"/>
              </a:schemeClr>
            </a:solidFill>
            <a:prstDash val="solid"/>
            <a:miter lim="800000"/>
            <a:headEnd/>
            <a:tailEnd/>
          </a:ln>
          <a:effectLst/>
        </p:spPr>
        <p:txBody>
          <a:bodyPr lIns="90000" tIns="46800" rIns="90000" bIns="4680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a:p>
            <a:pPr algn="ctr">
              <a:defRPr/>
            </a:pPr>
            <a:r>
              <a:rPr lang="en-AU" sz="1100" b="1">
                <a:solidFill>
                  <a:srgbClr val="931B2F"/>
                </a:solidFill>
                <a:latin typeface="Arial Narrow"/>
              </a:rPr>
              <a:t>Other pathways</a:t>
            </a:r>
            <a:endParaRPr kumimoji="0" lang="en-AU" sz="1100" b="1" i="0" u="none" strike="noStrike" kern="1200" cap="none" spc="0" normalizeH="0" baseline="0" noProof="0">
              <a:ln>
                <a:noFill/>
              </a:ln>
              <a:solidFill>
                <a:srgbClr val="931B2F"/>
              </a:solidFill>
              <a:effectLst/>
              <a:uLnTx/>
              <a:uFillTx/>
              <a:latin typeface="Arial Narrow"/>
              <a:ea typeface="+mn-ea"/>
              <a:cs typeface="+mn-cs"/>
            </a:endParaRPr>
          </a:p>
        </p:txBody>
      </p:sp>
      <p:sp>
        <p:nvSpPr>
          <p:cNvPr id="18" name="ee4pHeader1">
            <a:extLst>
              <a:ext uri="{FF2B5EF4-FFF2-40B4-BE49-F238E27FC236}">
                <a16:creationId xmlns:a16="http://schemas.microsoft.com/office/drawing/2014/main" id="{4F24826F-850B-437F-1F8B-2F8205E56F1F}"/>
              </a:ext>
              <a:ext uri="{C183D7F6-B498-43B3-948B-1728B52AA6E4}">
                <adec:decorative xmlns:adec="http://schemas.microsoft.com/office/drawing/2017/decorative" val="1"/>
              </a:ext>
            </a:extLst>
          </p:cNvPr>
          <p:cNvSpPr/>
          <p:nvPr>
            <p:custDataLst>
              <p:tags r:id="rId8"/>
            </p:custDataLst>
          </p:nvPr>
        </p:nvSpPr>
        <p:spPr bwMode="auto">
          <a:xfrm>
            <a:off x="1850567" y="4411139"/>
            <a:ext cx="3882026" cy="1019440"/>
          </a:xfrm>
          <a:prstGeom prst="homePlate">
            <a:avLst>
              <a:gd name="adj" fmla="val 19696"/>
            </a:avLst>
          </a:prstGeom>
          <a:solidFill>
            <a:schemeClr val="accent2"/>
          </a:solidFill>
          <a:ln w="9525" cmpd="sng">
            <a:solidFill>
              <a:schemeClr val="accent1">
                <a:lumMod val="100000"/>
              </a:schemeClr>
            </a:solidFill>
            <a:prstDash val="solid"/>
            <a:miter lim="800000"/>
            <a:headEnd/>
            <a:tailEnd/>
          </a:ln>
          <a:effectLst/>
        </p:spPr>
        <p:txBody>
          <a:bodyPr lIns="90000" tIns="46800" rIns="90000" bIns="46800" anchor="ct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100" b="0" i="0" u="none" strike="noStrike" kern="1200" cap="none" spc="0" normalizeH="0" baseline="0" noProof="0">
              <a:ln>
                <a:noFill/>
              </a:ln>
              <a:solidFill>
                <a:srgbClr val="191919"/>
              </a:solidFill>
              <a:effectLst/>
              <a:uLnTx/>
              <a:uFillTx/>
              <a:latin typeface="Arial Narrow"/>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600" b="0" i="0" u="none" strike="noStrike" kern="1200" cap="none" spc="0" normalizeH="0" baseline="0" noProof="0">
              <a:ln>
                <a:noFill/>
              </a:ln>
              <a:solidFill>
                <a:srgbClr val="FFFFFF"/>
              </a:solidFill>
              <a:effectLst/>
              <a:uLnTx/>
              <a:uFillTx/>
              <a:latin typeface="Arial Narrow"/>
              <a:ea typeface="+mn-ea"/>
              <a:cs typeface="+mn-cs"/>
            </a:endParaRPr>
          </a:p>
        </p:txBody>
      </p:sp>
      <p:sp>
        <p:nvSpPr>
          <p:cNvPr id="19" name="ee4pHeader2">
            <a:extLst>
              <a:ext uri="{FF2B5EF4-FFF2-40B4-BE49-F238E27FC236}">
                <a16:creationId xmlns:a16="http://schemas.microsoft.com/office/drawing/2014/main" id="{DE03A9A3-271C-BB42-EDEB-515D2D984CEA}"/>
              </a:ext>
              <a:ext uri="{C183D7F6-B498-43B3-948B-1728B52AA6E4}">
                <adec:decorative xmlns:adec="http://schemas.microsoft.com/office/drawing/2017/decorative" val="1"/>
              </a:ext>
            </a:extLst>
          </p:cNvPr>
          <p:cNvSpPr/>
          <p:nvPr>
            <p:custDataLst>
              <p:tags r:id="rId9"/>
            </p:custDataLst>
          </p:nvPr>
        </p:nvSpPr>
        <p:spPr bwMode="auto">
          <a:xfrm>
            <a:off x="5620310" y="4411139"/>
            <a:ext cx="3898256" cy="1019440"/>
          </a:xfrm>
          <a:prstGeom prst="chevron">
            <a:avLst>
              <a:gd name="adj" fmla="val 19696"/>
            </a:avLst>
          </a:prstGeom>
          <a:solidFill>
            <a:schemeClr val="accent2"/>
          </a:solidFill>
          <a:ln w="9525" cmpd="sng">
            <a:solidFill>
              <a:schemeClr val="accent1">
                <a:lumMod val="100000"/>
              </a:schemeClr>
            </a:solidFill>
            <a:prstDash val="solid"/>
            <a:miter lim="800000"/>
            <a:headEnd/>
            <a:tailEnd/>
          </a:ln>
          <a:effectLst/>
        </p:spPr>
        <p:txBody>
          <a:bodyPr anchor="ctr"/>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600" b="1" i="0" u="none" strike="noStrike" kern="1200" cap="none" spc="0" normalizeH="0" baseline="0" noProof="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600" b="1" i="0" u="none" strike="noStrike" kern="1200" cap="none" spc="0" normalizeH="0" baseline="0" noProof="0">
              <a:ln>
                <a:noFill/>
              </a:ln>
              <a:solidFill>
                <a:srgbClr val="931B2F"/>
              </a:solidFill>
              <a:effectLst/>
              <a:uLnTx/>
              <a:uFillTx/>
              <a:latin typeface="Arial Narrow"/>
              <a:ea typeface="+mn-ea"/>
              <a:cs typeface="+mn-cs"/>
            </a:endParaRPr>
          </a:p>
        </p:txBody>
      </p:sp>
      <p:sp>
        <p:nvSpPr>
          <p:cNvPr id="26" name="TextBox 25">
            <a:extLst>
              <a:ext uri="{FF2B5EF4-FFF2-40B4-BE49-F238E27FC236}">
                <a16:creationId xmlns:a16="http://schemas.microsoft.com/office/drawing/2014/main" id="{7F26169E-62D9-863D-232F-D92E7A81BC46}"/>
              </a:ext>
              <a:ext uri="{C183D7F6-B498-43B3-948B-1728B52AA6E4}">
                <adec:decorative xmlns:adec="http://schemas.microsoft.com/office/drawing/2017/decorative" val="1"/>
              </a:ext>
            </a:extLst>
          </p:cNvPr>
          <p:cNvSpPr txBox="1"/>
          <p:nvPr/>
        </p:nvSpPr>
        <p:spPr>
          <a:xfrm>
            <a:off x="450778" y="5663643"/>
            <a:ext cx="8444235" cy="246221"/>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FFFFFF"/>
                </a:solidFill>
                <a:effectLst/>
                <a:uLnTx/>
                <a:uFillTx/>
                <a:latin typeface="Arial Narrow"/>
                <a:ea typeface="+mn-ea"/>
                <a:cs typeface="+mn-cs"/>
              </a:rPr>
              <a:t>Further information about post-cadetship outcomes and the impact of the cadetship on individual cadets is provided in the case studies at </a:t>
            </a:r>
            <a:r>
              <a:rPr kumimoji="0" lang="en-AU" sz="1000" b="0" i="0" u="sng" strike="noStrike" kern="1200" cap="none" spc="0" normalizeH="0" baseline="0" noProof="0">
                <a:ln>
                  <a:noFill/>
                </a:ln>
                <a:solidFill>
                  <a:srgbClr val="FFFFFF"/>
                </a:solidFill>
                <a:effectLst/>
                <a:uLnTx/>
                <a:uFillTx/>
                <a:latin typeface="Arial Narrow"/>
                <a:ea typeface="+mn-ea"/>
                <a:cs typeface="+mn-cs"/>
              </a:rPr>
              <a:t>Appendix F.</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Box 5">
            <a:extLst>
              <a:ext uri="{FF2B5EF4-FFF2-40B4-BE49-F238E27FC236}">
                <a16:creationId xmlns:a16="http://schemas.microsoft.com/office/drawing/2014/main" id="{8B0A5874-4C36-881E-1A14-289B4FB62448}"/>
              </a:ext>
              <a:ext uri="{C183D7F6-B498-43B3-948B-1728B52AA6E4}">
                <adec:decorative xmlns:adec="http://schemas.microsoft.com/office/drawing/2017/decorative" val="1"/>
              </a:ext>
            </a:extLst>
          </p:cNvPr>
          <p:cNvSpPr txBox="1"/>
          <p:nvPr/>
        </p:nvSpPr>
        <p:spPr>
          <a:xfrm>
            <a:off x="3240190" y="2006127"/>
            <a:ext cx="1308427" cy="938719"/>
          </a:xfrm>
          <a:prstGeom prst="rect">
            <a:avLst/>
          </a:prstGeom>
        </p:spPr>
        <p:txBody>
          <a:bodyPr wrap="square" rtlCol="0">
            <a:spAutoFit/>
          </a:bodyPr>
          <a:lstStyle/>
          <a:p>
            <a:pPr>
              <a:spcAft>
                <a:spcPts val="600"/>
              </a:spcAft>
            </a:pPr>
            <a:r>
              <a:rPr lang="en-US" sz="1100" dirty="0"/>
              <a:t>R</a:t>
            </a:r>
            <a:r>
              <a:rPr lang="en-US" sz="1100" dirty="0">
                <a:solidFill>
                  <a:schemeClr val="tx1"/>
                </a:solidFill>
              </a:rPr>
              <a:t>eceived a work placement from Goanna Education, 31 cadets completed their placement.</a:t>
            </a:r>
          </a:p>
        </p:txBody>
      </p:sp>
      <p:sp>
        <p:nvSpPr>
          <p:cNvPr id="9" name="TextBox 8">
            <a:extLst>
              <a:ext uri="{FF2B5EF4-FFF2-40B4-BE49-F238E27FC236}">
                <a16:creationId xmlns:a16="http://schemas.microsoft.com/office/drawing/2014/main" id="{1E9766FB-B906-4CB4-ECAC-AE3FAA4D41BE}"/>
              </a:ext>
              <a:ext uri="{C183D7F6-B498-43B3-948B-1728B52AA6E4}">
                <adec:decorative xmlns:adec="http://schemas.microsoft.com/office/drawing/2017/decorative" val="1"/>
              </a:ext>
            </a:extLst>
          </p:cNvPr>
          <p:cNvSpPr txBox="1"/>
          <p:nvPr/>
        </p:nvSpPr>
        <p:spPr>
          <a:xfrm>
            <a:off x="1973769" y="2336291"/>
            <a:ext cx="1455609" cy="400110"/>
          </a:xfrm>
          <a:prstGeom prst="rect">
            <a:avLst/>
          </a:prstGeom>
        </p:spPr>
        <p:txBody>
          <a:bodyPr wrap="square" rtlCol="0">
            <a:spAutoFit/>
          </a:bodyPr>
          <a:lstStyle/>
          <a:p>
            <a:pPr>
              <a:spcAft>
                <a:spcPts val="600"/>
              </a:spcAft>
            </a:pPr>
            <a:r>
              <a:rPr lang="en-US" sz="1000">
                <a:solidFill>
                  <a:schemeClr val="tx1">
                    <a:lumMod val="75000"/>
                    <a:lumOff val="25000"/>
                  </a:schemeClr>
                </a:solidFill>
              </a:rPr>
              <a:t>31/86 who completed training</a:t>
            </a:r>
          </a:p>
        </p:txBody>
      </p:sp>
      <p:sp>
        <p:nvSpPr>
          <p:cNvPr id="10" name="TextBox 9">
            <a:extLst>
              <a:ext uri="{FF2B5EF4-FFF2-40B4-BE49-F238E27FC236}">
                <a16:creationId xmlns:a16="http://schemas.microsoft.com/office/drawing/2014/main" id="{29FCB3AE-62DA-C208-1768-ECD57483BB74}"/>
              </a:ext>
              <a:ext uri="{C183D7F6-B498-43B3-948B-1728B52AA6E4}">
                <adec:decorative xmlns:adec="http://schemas.microsoft.com/office/drawing/2017/decorative" val="1"/>
              </a:ext>
            </a:extLst>
          </p:cNvPr>
          <p:cNvSpPr txBox="1"/>
          <p:nvPr/>
        </p:nvSpPr>
        <p:spPr>
          <a:xfrm>
            <a:off x="1993809" y="2013353"/>
            <a:ext cx="1168910" cy="374333"/>
          </a:xfrm>
          <a:prstGeom prst="rect">
            <a:avLst/>
          </a:prstGeom>
        </p:spPr>
        <p:txBody>
          <a:bodyPr wrap="none" rtlCol="0">
            <a:spAutoFit/>
          </a:bodyPr>
          <a:lstStyle/>
          <a:p>
            <a:pPr algn="l">
              <a:lnSpc>
                <a:spcPct val="150000"/>
              </a:lnSpc>
            </a:pPr>
            <a:r>
              <a:rPr lang="en-AU" sz="1400" b="1">
                <a:solidFill>
                  <a:schemeClr val="tx2"/>
                </a:solidFill>
              </a:rPr>
              <a:t>36% of cadets</a:t>
            </a:r>
          </a:p>
        </p:txBody>
      </p:sp>
      <p:sp>
        <p:nvSpPr>
          <p:cNvPr id="11" name="TextBox 10">
            <a:extLst>
              <a:ext uri="{FF2B5EF4-FFF2-40B4-BE49-F238E27FC236}">
                <a16:creationId xmlns:a16="http://schemas.microsoft.com/office/drawing/2014/main" id="{595DA061-2962-493F-4A41-8D42CEF1C3F8}"/>
              </a:ext>
              <a:ext uri="{C183D7F6-B498-43B3-948B-1728B52AA6E4}">
                <adec:decorative xmlns:adec="http://schemas.microsoft.com/office/drawing/2017/decorative" val="1"/>
              </a:ext>
            </a:extLst>
          </p:cNvPr>
          <p:cNvSpPr txBox="1"/>
          <p:nvPr/>
        </p:nvSpPr>
        <p:spPr>
          <a:xfrm>
            <a:off x="5775623" y="2175404"/>
            <a:ext cx="1197860" cy="600164"/>
          </a:xfrm>
          <a:prstGeom prst="rect">
            <a:avLst/>
          </a:prstGeom>
        </p:spPr>
        <p:txBody>
          <a:bodyPr wrap="square" rtlCol="0">
            <a:spAutoFit/>
          </a:bodyPr>
          <a:lstStyle/>
          <a:p>
            <a:r>
              <a:rPr lang="en-US" sz="1100">
                <a:solidFill>
                  <a:schemeClr val="tx1"/>
                </a:solidFill>
              </a:rPr>
              <a:t>Are awaiting a work placement opportunity.</a:t>
            </a:r>
          </a:p>
        </p:txBody>
      </p:sp>
      <p:sp>
        <p:nvSpPr>
          <p:cNvPr id="20" name="TextBox 19">
            <a:extLst>
              <a:ext uri="{FF2B5EF4-FFF2-40B4-BE49-F238E27FC236}">
                <a16:creationId xmlns:a16="http://schemas.microsoft.com/office/drawing/2014/main" id="{C0189380-C783-4FBD-55D2-590568307244}"/>
              </a:ext>
              <a:ext uri="{C183D7F6-B498-43B3-948B-1728B52AA6E4}">
                <adec:decorative xmlns:adec="http://schemas.microsoft.com/office/drawing/2017/decorative" val="1"/>
              </a:ext>
            </a:extLst>
          </p:cNvPr>
          <p:cNvSpPr txBox="1"/>
          <p:nvPr/>
        </p:nvSpPr>
        <p:spPr>
          <a:xfrm>
            <a:off x="4610403" y="2328597"/>
            <a:ext cx="1395351" cy="415498"/>
          </a:xfrm>
          <a:prstGeom prst="rect">
            <a:avLst/>
          </a:prstGeom>
        </p:spPr>
        <p:txBody>
          <a:bodyPr wrap="square" rtlCol="0">
            <a:spAutoFit/>
          </a:bodyPr>
          <a:lstStyle/>
          <a:p>
            <a:pPr>
              <a:spcAft>
                <a:spcPts val="600"/>
              </a:spcAft>
            </a:pPr>
            <a:r>
              <a:rPr lang="en-US" sz="1050">
                <a:solidFill>
                  <a:schemeClr val="tx1">
                    <a:lumMod val="75000"/>
                    <a:lumOff val="25000"/>
                  </a:schemeClr>
                </a:solidFill>
              </a:rPr>
              <a:t>55/86 who completed training</a:t>
            </a:r>
          </a:p>
        </p:txBody>
      </p:sp>
      <p:sp>
        <p:nvSpPr>
          <p:cNvPr id="21" name="TextBox 20">
            <a:extLst>
              <a:ext uri="{FF2B5EF4-FFF2-40B4-BE49-F238E27FC236}">
                <a16:creationId xmlns:a16="http://schemas.microsoft.com/office/drawing/2014/main" id="{28061CA0-8B94-8415-18F5-28303B8A5FD1}"/>
              </a:ext>
              <a:ext uri="{C183D7F6-B498-43B3-948B-1728B52AA6E4}">
                <adec:decorative xmlns:adec="http://schemas.microsoft.com/office/drawing/2017/decorative" val="1"/>
              </a:ext>
            </a:extLst>
          </p:cNvPr>
          <p:cNvSpPr txBox="1"/>
          <p:nvPr/>
        </p:nvSpPr>
        <p:spPr>
          <a:xfrm>
            <a:off x="4592633" y="2013353"/>
            <a:ext cx="1168910" cy="374333"/>
          </a:xfrm>
          <a:prstGeom prst="rect">
            <a:avLst/>
          </a:prstGeom>
        </p:spPr>
        <p:txBody>
          <a:bodyPr wrap="none" rtlCol="0">
            <a:spAutoFit/>
          </a:bodyPr>
          <a:lstStyle/>
          <a:p>
            <a:pPr algn="l">
              <a:lnSpc>
                <a:spcPct val="150000"/>
              </a:lnSpc>
            </a:pPr>
            <a:r>
              <a:rPr lang="en-AU" sz="1400" b="1">
                <a:solidFill>
                  <a:schemeClr val="tx2"/>
                </a:solidFill>
              </a:rPr>
              <a:t>64% of cadets</a:t>
            </a:r>
          </a:p>
        </p:txBody>
      </p:sp>
      <p:pic>
        <p:nvPicPr>
          <p:cNvPr id="22" name="Graphic 21">
            <a:extLst>
              <a:ext uri="{FF2B5EF4-FFF2-40B4-BE49-F238E27FC236}">
                <a16:creationId xmlns:a16="http://schemas.microsoft.com/office/drawing/2014/main" id="{20AD9134-02C1-1899-4E4A-CDC2CA5765AC}"/>
              </a:ext>
              <a:ext uri="{C183D7F6-B498-43B3-948B-1728B52AA6E4}">
                <adec:decorative xmlns:adec="http://schemas.microsoft.com/office/drawing/2017/decorative" val="1"/>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674291" y="4448716"/>
            <a:ext cx="688600" cy="723464"/>
          </a:xfrm>
          <a:prstGeom prst="rect">
            <a:avLst/>
          </a:prstGeom>
        </p:spPr>
      </p:pic>
      <p:sp>
        <p:nvSpPr>
          <p:cNvPr id="24" name="ee4pHeader1">
            <a:extLst>
              <a:ext uri="{FF2B5EF4-FFF2-40B4-BE49-F238E27FC236}">
                <a16:creationId xmlns:a16="http://schemas.microsoft.com/office/drawing/2014/main" id="{0350FBC4-07DE-62D1-59C4-7CC68F1FE70D}"/>
              </a:ext>
              <a:ext uri="{C183D7F6-B498-43B3-948B-1728B52AA6E4}">
                <adec:decorative xmlns:adec="http://schemas.microsoft.com/office/drawing/2017/decorative" val="1"/>
              </a:ext>
            </a:extLst>
          </p:cNvPr>
          <p:cNvSpPr/>
          <p:nvPr>
            <p:custDataLst>
              <p:tags r:id="rId10"/>
            </p:custDataLst>
          </p:nvPr>
        </p:nvSpPr>
        <p:spPr bwMode="auto">
          <a:xfrm>
            <a:off x="278362" y="3203765"/>
            <a:ext cx="1480457" cy="1018809"/>
          </a:xfrm>
          <a:prstGeom prst="rect">
            <a:avLst/>
          </a:prstGeom>
          <a:solidFill>
            <a:schemeClr val="bg2">
              <a:lumMod val="75000"/>
            </a:schemeClr>
          </a:solidFill>
          <a:ln w="9525" cmpd="sng">
            <a:solidFill>
              <a:schemeClr val="accent1">
                <a:lumMod val="100000"/>
              </a:schemeClr>
            </a:solidFill>
            <a:prstDash val="solid"/>
            <a:miter lim="800000"/>
            <a:headEnd/>
            <a:tailEnd/>
          </a:ln>
          <a:effectLst/>
        </p:spPr>
        <p:txBody>
          <a:bodyPr lIns="90000" tIns="46800" rIns="90000" bIns="46800" anchor="b" anchorCtr="0"/>
          <a:lstStyle/>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100" b="1" i="0" u="none" strike="noStrike" kern="1200" cap="none" spc="0" normalizeH="0" baseline="0" noProof="0" dirty="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endParaRPr kumimoji="0" lang="en-AU" sz="1100" b="1" i="0" u="none" strike="noStrike" kern="1200" cap="none" spc="0" normalizeH="0" baseline="0" noProof="0" dirty="0">
              <a:ln>
                <a:noFill/>
              </a:ln>
              <a:solidFill>
                <a:srgbClr val="931B2F"/>
              </a:solidFill>
              <a:effectLst/>
              <a:uLnTx/>
              <a:uFillTx/>
              <a:latin typeface="Arial Narrow"/>
              <a:ea typeface="+mn-ea"/>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r>
              <a:rPr kumimoji="0" lang="en-AU" sz="1100" b="1" i="0" u="none" strike="noStrike" kern="1200" cap="none" spc="0" normalizeH="0" baseline="0" noProof="0" dirty="0">
                <a:ln>
                  <a:noFill/>
                </a:ln>
                <a:effectLst/>
                <a:uLnTx/>
                <a:uFillTx/>
                <a:latin typeface="Arial Narrow"/>
                <a:ea typeface="+mn-ea"/>
                <a:cs typeface="+mn-cs"/>
              </a:rPr>
              <a:t>Employment</a:t>
            </a:r>
          </a:p>
        </p:txBody>
      </p:sp>
      <p:pic>
        <p:nvPicPr>
          <p:cNvPr id="25" name="Graphic 24">
            <a:extLst>
              <a:ext uri="{FF2B5EF4-FFF2-40B4-BE49-F238E27FC236}">
                <a16:creationId xmlns:a16="http://schemas.microsoft.com/office/drawing/2014/main" id="{60C3108D-97D7-7DFD-EDD3-E0F538021465}"/>
              </a:ext>
              <a:ext uri="{C183D7F6-B498-43B3-948B-1728B52AA6E4}">
                <adec:decorative xmlns:adec="http://schemas.microsoft.com/office/drawing/2017/decorative" val="1"/>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726841" y="2061205"/>
            <a:ext cx="583498" cy="556705"/>
          </a:xfrm>
          <a:prstGeom prst="rect">
            <a:avLst/>
          </a:prstGeom>
        </p:spPr>
      </p:pic>
      <p:sp>
        <p:nvSpPr>
          <p:cNvPr id="28" name="TextBox 27">
            <a:extLst>
              <a:ext uri="{FF2B5EF4-FFF2-40B4-BE49-F238E27FC236}">
                <a16:creationId xmlns:a16="http://schemas.microsoft.com/office/drawing/2014/main" id="{BD5BB68B-8A14-7505-A5EB-0FEA27CA32F3}"/>
              </a:ext>
              <a:ext uri="{C183D7F6-B498-43B3-948B-1728B52AA6E4}">
                <adec:decorative xmlns:adec="http://schemas.microsoft.com/office/drawing/2017/decorative" val="1"/>
              </a:ext>
            </a:extLst>
          </p:cNvPr>
          <p:cNvSpPr txBox="1"/>
          <p:nvPr/>
        </p:nvSpPr>
        <p:spPr>
          <a:xfrm>
            <a:off x="3691254" y="3397984"/>
            <a:ext cx="1811786" cy="600164"/>
          </a:xfrm>
          <a:prstGeom prst="rect">
            <a:avLst/>
          </a:prstGeom>
        </p:spPr>
        <p:txBody>
          <a:bodyPr wrap="square" rtlCol="0">
            <a:spAutoFit/>
          </a:bodyPr>
          <a:lstStyle/>
          <a:p>
            <a:pPr>
              <a:spcAft>
                <a:spcPts val="600"/>
              </a:spcAft>
            </a:pPr>
            <a:r>
              <a:rPr lang="en-US" sz="1100">
                <a:solidFill>
                  <a:schemeClr val="tx1"/>
                </a:solidFill>
              </a:rPr>
              <a:t>Received permanent employment offers or contract extensions.</a:t>
            </a:r>
          </a:p>
        </p:txBody>
      </p:sp>
      <p:sp>
        <p:nvSpPr>
          <p:cNvPr id="29" name="TextBox 28">
            <a:extLst>
              <a:ext uri="{FF2B5EF4-FFF2-40B4-BE49-F238E27FC236}">
                <a16:creationId xmlns:a16="http://schemas.microsoft.com/office/drawing/2014/main" id="{40F585E8-E4C4-C4A0-7AC5-DF2FE8715822}"/>
              </a:ext>
              <a:ext uri="{C183D7F6-B498-43B3-948B-1728B52AA6E4}">
                <adec:decorative xmlns:adec="http://schemas.microsoft.com/office/drawing/2017/decorative" val="1"/>
              </a:ext>
            </a:extLst>
          </p:cNvPr>
          <p:cNvSpPr txBox="1"/>
          <p:nvPr/>
        </p:nvSpPr>
        <p:spPr>
          <a:xfrm>
            <a:off x="1973769" y="3690858"/>
            <a:ext cx="1648843" cy="253916"/>
          </a:xfrm>
          <a:prstGeom prst="rect">
            <a:avLst/>
          </a:prstGeom>
        </p:spPr>
        <p:txBody>
          <a:bodyPr wrap="square" rtlCol="0">
            <a:spAutoFit/>
          </a:bodyPr>
          <a:lstStyle/>
          <a:p>
            <a:pPr>
              <a:spcAft>
                <a:spcPts val="600"/>
              </a:spcAft>
            </a:pPr>
            <a:r>
              <a:rPr lang="en-US" sz="1050">
                <a:solidFill>
                  <a:schemeClr val="tx1">
                    <a:lumMod val="75000"/>
                    <a:lumOff val="25000"/>
                  </a:schemeClr>
                </a:solidFill>
              </a:rPr>
              <a:t>21/33 who started placement</a:t>
            </a:r>
          </a:p>
        </p:txBody>
      </p:sp>
      <p:sp>
        <p:nvSpPr>
          <p:cNvPr id="30" name="TextBox 29">
            <a:extLst>
              <a:ext uri="{FF2B5EF4-FFF2-40B4-BE49-F238E27FC236}">
                <a16:creationId xmlns:a16="http://schemas.microsoft.com/office/drawing/2014/main" id="{A0DC570A-AAFE-BC2F-2885-76AA9C4B5AB0}"/>
              </a:ext>
              <a:ext uri="{C183D7F6-B498-43B3-948B-1728B52AA6E4}">
                <adec:decorative xmlns:adec="http://schemas.microsoft.com/office/drawing/2017/decorative" val="1"/>
              </a:ext>
            </a:extLst>
          </p:cNvPr>
          <p:cNvSpPr txBox="1"/>
          <p:nvPr/>
        </p:nvSpPr>
        <p:spPr>
          <a:xfrm>
            <a:off x="1973769" y="3406995"/>
            <a:ext cx="1168910" cy="374333"/>
          </a:xfrm>
          <a:prstGeom prst="rect">
            <a:avLst/>
          </a:prstGeom>
        </p:spPr>
        <p:txBody>
          <a:bodyPr wrap="none" rtlCol="0">
            <a:spAutoFit/>
          </a:bodyPr>
          <a:lstStyle/>
          <a:p>
            <a:pPr algn="l">
              <a:lnSpc>
                <a:spcPct val="150000"/>
              </a:lnSpc>
            </a:pPr>
            <a:r>
              <a:rPr lang="en-AU" sz="1400" b="1">
                <a:solidFill>
                  <a:schemeClr val="tx2"/>
                </a:solidFill>
              </a:rPr>
              <a:t>64% of cadets</a:t>
            </a:r>
          </a:p>
        </p:txBody>
      </p:sp>
      <p:sp>
        <p:nvSpPr>
          <p:cNvPr id="31" name="TextBox 30">
            <a:extLst>
              <a:ext uri="{FF2B5EF4-FFF2-40B4-BE49-F238E27FC236}">
                <a16:creationId xmlns:a16="http://schemas.microsoft.com/office/drawing/2014/main" id="{45081658-9360-27A7-FEBA-C38FE6C91775}"/>
              </a:ext>
              <a:ext uri="{C183D7F6-B498-43B3-948B-1728B52AA6E4}">
                <adec:decorative xmlns:adec="http://schemas.microsoft.com/office/drawing/2017/decorative" val="1"/>
              </a:ext>
            </a:extLst>
          </p:cNvPr>
          <p:cNvSpPr txBox="1"/>
          <p:nvPr/>
        </p:nvSpPr>
        <p:spPr>
          <a:xfrm>
            <a:off x="8247582" y="2006127"/>
            <a:ext cx="1106491" cy="1107996"/>
          </a:xfrm>
          <a:prstGeom prst="rect">
            <a:avLst/>
          </a:prstGeom>
        </p:spPr>
        <p:txBody>
          <a:bodyPr wrap="square" rtlCol="0">
            <a:spAutoFit/>
          </a:bodyPr>
          <a:lstStyle/>
          <a:p>
            <a:pPr>
              <a:spcAft>
                <a:spcPts val="600"/>
              </a:spcAft>
            </a:pPr>
            <a:r>
              <a:rPr lang="en-US" sz="1100" dirty="0"/>
              <a:t>Are still engaged with Goanna Education and are looking for a role in the digital / tech industry </a:t>
            </a:r>
          </a:p>
        </p:txBody>
      </p:sp>
      <p:sp>
        <p:nvSpPr>
          <p:cNvPr id="32" name="TextBox 31">
            <a:extLst>
              <a:ext uri="{FF2B5EF4-FFF2-40B4-BE49-F238E27FC236}">
                <a16:creationId xmlns:a16="http://schemas.microsoft.com/office/drawing/2014/main" id="{C88A3692-3DF7-B18B-D886-6D024E98B109}"/>
              </a:ext>
              <a:ext uri="{C183D7F6-B498-43B3-948B-1728B52AA6E4}">
                <adec:decorative xmlns:adec="http://schemas.microsoft.com/office/drawing/2017/decorative" val="1"/>
              </a:ext>
            </a:extLst>
          </p:cNvPr>
          <p:cNvSpPr txBox="1"/>
          <p:nvPr/>
        </p:nvSpPr>
        <p:spPr>
          <a:xfrm>
            <a:off x="7078671" y="2328597"/>
            <a:ext cx="1168909" cy="577081"/>
          </a:xfrm>
          <a:prstGeom prst="rect">
            <a:avLst/>
          </a:prstGeom>
        </p:spPr>
        <p:txBody>
          <a:bodyPr wrap="square" rtlCol="0">
            <a:spAutoFit/>
          </a:bodyPr>
          <a:lstStyle/>
          <a:p>
            <a:pPr>
              <a:spcAft>
                <a:spcPts val="600"/>
              </a:spcAft>
            </a:pPr>
            <a:r>
              <a:rPr lang="en-US" sz="1050">
                <a:solidFill>
                  <a:schemeClr val="tx1">
                    <a:lumMod val="75000"/>
                    <a:lumOff val="25000"/>
                  </a:schemeClr>
                </a:solidFill>
              </a:rPr>
              <a:t>50/55 who did not receive a work placement</a:t>
            </a:r>
          </a:p>
        </p:txBody>
      </p:sp>
      <p:sp>
        <p:nvSpPr>
          <p:cNvPr id="33" name="TextBox 32">
            <a:extLst>
              <a:ext uri="{FF2B5EF4-FFF2-40B4-BE49-F238E27FC236}">
                <a16:creationId xmlns:a16="http://schemas.microsoft.com/office/drawing/2014/main" id="{24A0FBCA-63D3-F7F2-F8EF-5D8F53AF778D}"/>
              </a:ext>
              <a:ext uri="{C183D7F6-B498-43B3-948B-1728B52AA6E4}">
                <adec:decorative xmlns:adec="http://schemas.microsoft.com/office/drawing/2017/decorative" val="1"/>
              </a:ext>
            </a:extLst>
          </p:cNvPr>
          <p:cNvSpPr txBox="1"/>
          <p:nvPr/>
        </p:nvSpPr>
        <p:spPr>
          <a:xfrm>
            <a:off x="7078672" y="2013353"/>
            <a:ext cx="1168910" cy="374333"/>
          </a:xfrm>
          <a:prstGeom prst="rect">
            <a:avLst/>
          </a:prstGeom>
        </p:spPr>
        <p:txBody>
          <a:bodyPr wrap="none" rtlCol="0">
            <a:spAutoFit/>
          </a:bodyPr>
          <a:lstStyle/>
          <a:p>
            <a:pPr algn="l">
              <a:lnSpc>
                <a:spcPct val="150000"/>
              </a:lnSpc>
            </a:pPr>
            <a:r>
              <a:rPr lang="en-AU" sz="1400" b="1">
                <a:solidFill>
                  <a:schemeClr val="tx2"/>
                </a:solidFill>
              </a:rPr>
              <a:t>58% of cadets</a:t>
            </a:r>
          </a:p>
        </p:txBody>
      </p:sp>
      <p:sp>
        <p:nvSpPr>
          <p:cNvPr id="34" name="Freeform 965">
            <a:extLst>
              <a:ext uri="{FF2B5EF4-FFF2-40B4-BE49-F238E27FC236}">
                <a16:creationId xmlns:a16="http://schemas.microsoft.com/office/drawing/2014/main" id="{F5A71A41-14D2-AABE-D6BB-209CD9859677}"/>
              </a:ext>
              <a:ext uri="{C183D7F6-B498-43B3-948B-1728B52AA6E4}">
                <adec:decorative xmlns:adec="http://schemas.microsoft.com/office/drawing/2017/decorative" val="1"/>
              </a:ext>
            </a:extLst>
          </p:cNvPr>
          <p:cNvSpPr>
            <a:spLocks noChangeAspect="1" noEditPoints="1"/>
          </p:cNvSpPr>
          <p:nvPr/>
        </p:nvSpPr>
        <p:spPr bwMode="auto">
          <a:xfrm>
            <a:off x="726841" y="3366801"/>
            <a:ext cx="583498" cy="501932"/>
          </a:xfrm>
          <a:custGeom>
            <a:avLst/>
            <a:gdLst>
              <a:gd name="T0" fmla="*/ 585 w 585"/>
              <a:gd name="T1" fmla="*/ 261 h 502"/>
              <a:gd name="T2" fmla="*/ 0 w 585"/>
              <a:gd name="T3" fmla="*/ 261 h 502"/>
              <a:gd name="T4" fmla="*/ 0 w 585"/>
              <a:gd name="T5" fmla="*/ 136 h 502"/>
              <a:gd name="T6" fmla="*/ 52 w 585"/>
              <a:gd name="T7" fmla="*/ 84 h 502"/>
              <a:gd name="T8" fmla="*/ 167 w 585"/>
              <a:gd name="T9" fmla="*/ 84 h 502"/>
              <a:gd name="T10" fmla="*/ 167 w 585"/>
              <a:gd name="T11" fmla="*/ 31 h 502"/>
              <a:gd name="T12" fmla="*/ 198 w 585"/>
              <a:gd name="T13" fmla="*/ 0 h 502"/>
              <a:gd name="T14" fmla="*/ 386 w 585"/>
              <a:gd name="T15" fmla="*/ 0 h 502"/>
              <a:gd name="T16" fmla="*/ 418 w 585"/>
              <a:gd name="T17" fmla="*/ 31 h 502"/>
              <a:gd name="T18" fmla="*/ 418 w 585"/>
              <a:gd name="T19" fmla="*/ 84 h 502"/>
              <a:gd name="T20" fmla="*/ 533 w 585"/>
              <a:gd name="T21" fmla="*/ 84 h 502"/>
              <a:gd name="T22" fmla="*/ 585 w 585"/>
              <a:gd name="T23" fmla="*/ 136 h 502"/>
              <a:gd name="T24" fmla="*/ 585 w 585"/>
              <a:gd name="T25" fmla="*/ 261 h 502"/>
              <a:gd name="T26" fmla="*/ 585 w 585"/>
              <a:gd name="T27" fmla="*/ 450 h 502"/>
              <a:gd name="T28" fmla="*/ 533 w 585"/>
              <a:gd name="T29" fmla="*/ 502 h 502"/>
              <a:gd name="T30" fmla="*/ 52 w 585"/>
              <a:gd name="T31" fmla="*/ 502 h 502"/>
              <a:gd name="T32" fmla="*/ 0 w 585"/>
              <a:gd name="T33" fmla="*/ 450 h 502"/>
              <a:gd name="T34" fmla="*/ 0 w 585"/>
              <a:gd name="T35" fmla="*/ 293 h 502"/>
              <a:gd name="T36" fmla="*/ 219 w 585"/>
              <a:gd name="T37" fmla="*/ 293 h 502"/>
              <a:gd name="T38" fmla="*/ 219 w 585"/>
              <a:gd name="T39" fmla="*/ 345 h 502"/>
              <a:gd name="T40" fmla="*/ 240 w 585"/>
              <a:gd name="T41" fmla="*/ 366 h 502"/>
              <a:gd name="T42" fmla="*/ 345 w 585"/>
              <a:gd name="T43" fmla="*/ 366 h 502"/>
              <a:gd name="T44" fmla="*/ 366 w 585"/>
              <a:gd name="T45" fmla="*/ 345 h 502"/>
              <a:gd name="T46" fmla="*/ 366 w 585"/>
              <a:gd name="T47" fmla="*/ 293 h 502"/>
              <a:gd name="T48" fmla="*/ 585 w 585"/>
              <a:gd name="T49" fmla="*/ 293 h 502"/>
              <a:gd name="T50" fmla="*/ 585 w 585"/>
              <a:gd name="T51" fmla="*/ 450 h 502"/>
              <a:gd name="T52" fmla="*/ 376 w 585"/>
              <a:gd name="T53" fmla="*/ 84 h 502"/>
              <a:gd name="T54" fmla="*/ 376 w 585"/>
              <a:gd name="T55" fmla="*/ 42 h 502"/>
              <a:gd name="T56" fmla="*/ 209 w 585"/>
              <a:gd name="T57" fmla="*/ 42 h 502"/>
              <a:gd name="T58" fmla="*/ 209 w 585"/>
              <a:gd name="T59" fmla="*/ 84 h 502"/>
              <a:gd name="T60" fmla="*/ 376 w 585"/>
              <a:gd name="T61" fmla="*/ 84 h 502"/>
              <a:gd name="T62" fmla="*/ 334 w 585"/>
              <a:gd name="T63" fmla="*/ 335 h 502"/>
              <a:gd name="T64" fmla="*/ 251 w 585"/>
              <a:gd name="T65" fmla="*/ 335 h 502"/>
              <a:gd name="T66" fmla="*/ 251 w 585"/>
              <a:gd name="T67" fmla="*/ 293 h 502"/>
              <a:gd name="T68" fmla="*/ 334 w 585"/>
              <a:gd name="T69" fmla="*/ 293 h 502"/>
              <a:gd name="T70" fmla="*/ 334 w 585"/>
              <a:gd name="T71" fmla="*/ 33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5" h="502">
                <a:moveTo>
                  <a:pt x="585" y="261"/>
                </a:moveTo>
                <a:cubicBezTo>
                  <a:pt x="0" y="261"/>
                  <a:pt x="0" y="261"/>
                  <a:pt x="0" y="261"/>
                </a:cubicBezTo>
                <a:cubicBezTo>
                  <a:pt x="0" y="136"/>
                  <a:pt x="0" y="136"/>
                  <a:pt x="0" y="136"/>
                </a:cubicBezTo>
                <a:cubicBezTo>
                  <a:pt x="0" y="107"/>
                  <a:pt x="23" y="84"/>
                  <a:pt x="52" y="84"/>
                </a:cubicBezTo>
                <a:cubicBezTo>
                  <a:pt x="167" y="84"/>
                  <a:pt x="167" y="84"/>
                  <a:pt x="167" y="84"/>
                </a:cubicBezTo>
                <a:cubicBezTo>
                  <a:pt x="167" y="31"/>
                  <a:pt x="167" y="31"/>
                  <a:pt x="167" y="31"/>
                </a:cubicBezTo>
                <a:cubicBezTo>
                  <a:pt x="167" y="14"/>
                  <a:pt x="181" y="0"/>
                  <a:pt x="198" y="0"/>
                </a:cubicBezTo>
                <a:cubicBezTo>
                  <a:pt x="386" y="0"/>
                  <a:pt x="386" y="0"/>
                  <a:pt x="386" y="0"/>
                </a:cubicBezTo>
                <a:cubicBezTo>
                  <a:pt x="404" y="0"/>
                  <a:pt x="418" y="14"/>
                  <a:pt x="418" y="31"/>
                </a:cubicBezTo>
                <a:cubicBezTo>
                  <a:pt x="418" y="84"/>
                  <a:pt x="418" y="84"/>
                  <a:pt x="418" y="84"/>
                </a:cubicBezTo>
                <a:cubicBezTo>
                  <a:pt x="533" y="84"/>
                  <a:pt x="533" y="84"/>
                  <a:pt x="533" y="84"/>
                </a:cubicBezTo>
                <a:cubicBezTo>
                  <a:pt x="562" y="84"/>
                  <a:pt x="585" y="107"/>
                  <a:pt x="585" y="136"/>
                </a:cubicBezTo>
                <a:lnTo>
                  <a:pt x="585" y="261"/>
                </a:lnTo>
                <a:close/>
                <a:moveTo>
                  <a:pt x="585" y="450"/>
                </a:moveTo>
                <a:cubicBezTo>
                  <a:pt x="585" y="478"/>
                  <a:pt x="562" y="502"/>
                  <a:pt x="533" y="502"/>
                </a:cubicBezTo>
                <a:cubicBezTo>
                  <a:pt x="52" y="502"/>
                  <a:pt x="52" y="502"/>
                  <a:pt x="52" y="502"/>
                </a:cubicBezTo>
                <a:cubicBezTo>
                  <a:pt x="23" y="502"/>
                  <a:pt x="0" y="478"/>
                  <a:pt x="0" y="450"/>
                </a:cubicBezTo>
                <a:cubicBezTo>
                  <a:pt x="0" y="293"/>
                  <a:pt x="0" y="293"/>
                  <a:pt x="0" y="293"/>
                </a:cubicBezTo>
                <a:cubicBezTo>
                  <a:pt x="219" y="293"/>
                  <a:pt x="219" y="293"/>
                  <a:pt x="219" y="293"/>
                </a:cubicBezTo>
                <a:cubicBezTo>
                  <a:pt x="219" y="345"/>
                  <a:pt x="219" y="345"/>
                  <a:pt x="219" y="345"/>
                </a:cubicBezTo>
                <a:cubicBezTo>
                  <a:pt x="219" y="357"/>
                  <a:pt x="229" y="366"/>
                  <a:pt x="240" y="366"/>
                </a:cubicBezTo>
                <a:cubicBezTo>
                  <a:pt x="345" y="366"/>
                  <a:pt x="345" y="366"/>
                  <a:pt x="345" y="366"/>
                </a:cubicBezTo>
                <a:cubicBezTo>
                  <a:pt x="356" y="366"/>
                  <a:pt x="366" y="357"/>
                  <a:pt x="366" y="345"/>
                </a:cubicBezTo>
                <a:cubicBezTo>
                  <a:pt x="366" y="293"/>
                  <a:pt x="366" y="293"/>
                  <a:pt x="366" y="293"/>
                </a:cubicBezTo>
                <a:cubicBezTo>
                  <a:pt x="585" y="293"/>
                  <a:pt x="585" y="293"/>
                  <a:pt x="585" y="293"/>
                </a:cubicBezTo>
                <a:lnTo>
                  <a:pt x="585" y="450"/>
                </a:lnTo>
                <a:close/>
                <a:moveTo>
                  <a:pt x="376" y="84"/>
                </a:moveTo>
                <a:cubicBezTo>
                  <a:pt x="376" y="42"/>
                  <a:pt x="376" y="42"/>
                  <a:pt x="376" y="42"/>
                </a:cubicBezTo>
                <a:cubicBezTo>
                  <a:pt x="209" y="42"/>
                  <a:pt x="209" y="42"/>
                  <a:pt x="209" y="42"/>
                </a:cubicBezTo>
                <a:cubicBezTo>
                  <a:pt x="209" y="84"/>
                  <a:pt x="209" y="84"/>
                  <a:pt x="209" y="84"/>
                </a:cubicBezTo>
                <a:lnTo>
                  <a:pt x="376" y="84"/>
                </a:lnTo>
                <a:close/>
                <a:moveTo>
                  <a:pt x="334" y="335"/>
                </a:moveTo>
                <a:cubicBezTo>
                  <a:pt x="251" y="335"/>
                  <a:pt x="251" y="335"/>
                  <a:pt x="251" y="335"/>
                </a:cubicBezTo>
                <a:cubicBezTo>
                  <a:pt x="251" y="293"/>
                  <a:pt x="251" y="293"/>
                  <a:pt x="251" y="293"/>
                </a:cubicBezTo>
                <a:cubicBezTo>
                  <a:pt x="334" y="293"/>
                  <a:pt x="334" y="293"/>
                  <a:pt x="334" y="293"/>
                </a:cubicBezTo>
                <a:lnTo>
                  <a:pt x="334" y="335"/>
                </a:lnTo>
                <a:close/>
              </a:path>
            </a:pathLst>
          </a:custGeom>
          <a:solidFill>
            <a:schemeClr val="tx1"/>
          </a:solidFill>
          <a:ln>
            <a:noFill/>
          </a:ln>
        </p:spPr>
        <p:txBody>
          <a:bodyPr vert="horz" wrap="square" lIns="74295" tIns="37148" rIns="74295" bIns="37148"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63" b="0" i="0" u="none" strike="noStrike" kern="1200" cap="none" spc="0" normalizeH="0" baseline="0" noProof="0">
              <a:ln>
                <a:noFill/>
              </a:ln>
              <a:solidFill>
                <a:srgbClr val="FFFFFF"/>
              </a:solidFill>
              <a:effectLst/>
              <a:uLnTx/>
              <a:uFillTx/>
              <a:latin typeface="Arial Narrow"/>
              <a:ea typeface="+mn-ea"/>
              <a:cs typeface="+mn-cs"/>
            </a:endParaRPr>
          </a:p>
        </p:txBody>
      </p:sp>
      <p:sp>
        <p:nvSpPr>
          <p:cNvPr id="38" name="TextBox 37">
            <a:extLst>
              <a:ext uri="{FF2B5EF4-FFF2-40B4-BE49-F238E27FC236}">
                <a16:creationId xmlns:a16="http://schemas.microsoft.com/office/drawing/2014/main" id="{683B736C-21EA-AF38-61C4-2AD76CE2D49A}"/>
              </a:ext>
              <a:ext uri="{C183D7F6-B498-43B3-948B-1728B52AA6E4}">
                <adec:decorative xmlns:adec="http://schemas.microsoft.com/office/drawing/2017/decorative" val="1"/>
              </a:ext>
            </a:extLst>
          </p:cNvPr>
          <p:cNvSpPr txBox="1"/>
          <p:nvPr/>
        </p:nvSpPr>
        <p:spPr>
          <a:xfrm>
            <a:off x="5938035" y="3406995"/>
            <a:ext cx="774571" cy="374333"/>
          </a:xfrm>
          <a:prstGeom prst="rect">
            <a:avLst/>
          </a:prstGeom>
        </p:spPr>
        <p:txBody>
          <a:bodyPr wrap="none" rtlCol="0">
            <a:spAutoFit/>
          </a:bodyPr>
          <a:lstStyle/>
          <a:p>
            <a:pPr algn="l">
              <a:lnSpc>
                <a:spcPct val="150000"/>
              </a:lnSpc>
            </a:pPr>
            <a:r>
              <a:rPr lang="en-AU" sz="1400" b="1">
                <a:solidFill>
                  <a:schemeClr val="tx2"/>
                </a:solidFill>
              </a:rPr>
              <a:t>2 cadets</a:t>
            </a:r>
          </a:p>
        </p:txBody>
      </p:sp>
      <p:sp>
        <p:nvSpPr>
          <p:cNvPr id="39" name="TextBox 38">
            <a:extLst>
              <a:ext uri="{FF2B5EF4-FFF2-40B4-BE49-F238E27FC236}">
                <a16:creationId xmlns:a16="http://schemas.microsoft.com/office/drawing/2014/main" id="{B13F8BAF-E6B4-F06E-C7D2-3991ED466179}"/>
              </a:ext>
              <a:ext uri="{C183D7F6-B498-43B3-948B-1728B52AA6E4}">
                <adec:decorative xmlns:adec="http://schemas.microsoft.com/office/drawing/2017/decorative" val="1"/>
              </a:ext>
            </a:extLst>
          </p:cNvPr>
          <p:cNvSpPr txBox="1"/>
          <p:nvPr/>
        </p:nvSpPr>
        <p:spPr>
          <a:xfrm>
            <a:off x="7497371" y="3313345"/>
            <a:ext cx="1681788" cy="938719"/>
          </a:xfrm>
          <a:prstGeom prst="rect">
            <a:avLst/>
          </a:prstGeom>
        </p:spPr>
        <p:txBody>
          <a:bodyPr wrap="square" rtlCol="0">
            <a:spAutoFit/>
          </a:bodyPr>
          <a:lstStyle/>
          <a:p>
            <a:pPr>
              <a:spcAft>
                <a:spcPts val="600"/>
              </a:spcAft>
            </a:pPr>
            <a:r>
              <a:rPr lang="en-US" sz="1100" dirty="0"/>
              <a:t>Found permanent digital related roles independently of Goanna Education, but did not complete a work placement. </a:t>
            </a:r>
            <a:endParaRPr lang="en-US" sz="1100" dirty="0">
              <a:solidFill>
                <a:schemeClr val="tx1"/>
              </a:solidFill>
            </a:endParaRPr>
          </a:p>
        </p:txBody>
      </p:sp>
      <p:sp>
        <p:nvSpPr>
          <p:cNvPr id="40" name="TextBox 39">
            <a:extLst>
              <a:ext uri="{FF2B5EF4-FFF2-40B4-BE49-F238E27FC236}">
                <a16:creationId xmlns:a16="http://schemas.microsoft.com/office/drawing/2014/main" id="{9B5E9A78-3C59-6763-DD08-3DF937900193}"/>
              </a:ext>
              <a:ext uri="{C183D7F6-B498-43B3-948B-1728B52AA6E4}">
                <adec:decorative xmlns:adec="http://schemas.microsoft.com/office/drawing/2017/decorative" val="1"/>
              </a:ext>
            </a:extLst>
          </p:cNvPr>
          <p:cNvSpPr txBox="1"/>
          <p:nvPr/>
        </p:nvSpPr>
        <p:spPr>
          <a:xfrm>
            <a:off x="5938035" y="3682600"/>
            <a:ext cx="1310419" cy="253916"/>
          </a:xfrm>
          <a:prstGeom prst="rect">
            <a:avLst/>
          </a:prstGeom>
        </p:spPr>
        <p:txBody>
          <a:bodyPr wrap="square" rtlCol="0">
            <a:spAutoFit/>
          </a:bodyPr>
          <a:lstStyle/>
          <a:p>
            <a:pPr>
              <a:spcAft>
                <a:spcPts val="600"/>
              </a:spcAft>
            </a:pPr>
            <a:r>
              <a:rPr lang="en-US" sz="1050">
                <a:solidFill>
                  <a:schemeClr val="tx1">
                    <a:lumMod val="75000"/>
                    <a:lumOff val="25000"/>
                  </a:schemeClr>
                </a:solidFill>
              </a:rPr>
              <a:t>who completed training</a:t>
            </a:r>
          </a:p>
        </p:txBody>
      </p:sp>
      <p:sp>
        <p:nvSpPr>
          <p:cNvPr id="41" name="TextBox 40">
            <a:extLst>
              <a:ext uri="{FF2B5EF4-FFF2-40B4-BE49-F238E27FC236}">
                <a16:creationId xmlns:a16="http://schemas.microsoft.com/office/drawing/2014/main" id="{DF80FF28-81B9-39B9-C87C-4CFEFB0ADD18}"/>
              </a:ext>
              <a:ext uri="{C183D7F6-B498-43B3-948B-1728B52AA6E4}">
                <adec:decorative xmlns:adec="http://schemas.microsoft.com/office/drawing/2017/decorative" val="1"/>
              </a:ext>
            </a:extLst>
          </p:cNvPr>
          <p:cNvSpPr txBox="1"/>
          <p:nvPr/>
        </p:nvSpPr>
        <p:spPr>
          <a:xfrm>
            <a:off x="1973768" y="4829862"/>
            <a:ext cx="1717485" cy="253916"/>
          </a:xfrm>
          <a:prstGeom prst="rect">
            <a:avLst/>
          </a:prstGeom>
        </p:spPr>
        <p:txBody>
          <a:bodyPr wrap="square" rtlCol="0">
            <a:spAutoFit/>
          </a:bodyPr>
          <a:lstStyle/>
          <a:p>
            <a:pPr>
              <a:spcAft>
                <a:spcPts val="600"/>
              </a:spcAft>
            </a:pPr>
            <a:r>
              <a:rPr lang="en-US" sz="1050">
                <a:solidFill>
                  <a:schemeClr val="tx1">
                    <a:lumMod val="75000"/>
                    <a:lumOff val="25000"/>
                  </a:schemeClr>
                </a:solidFill>
              </a:rPr>
              <a:t>7/86 who completed training</a:t>
            </a:r>
          </a:p>
        </p:txBody>
      </p:sp>
      <p:sp>
        <p:nvSpPr>
          <p:cNvPr id="42" name="TextBox 41">
            <a:extLst>
              <a:ext uri="{FF2B5EF4-FFF2-40B4-BE49-F238E27FC236}">
                <a16:creationId xmlns:a16="http://schemas.microsoft.com/office/drawing/2014/main" id="{B9364456-5F6A-1987-C69C-68702D857861}"/>
              </a:ext>
              <a:ext uri="{C183D7F6-B498-43B3-948B-1728B52AA6E4}">
                <adec:decorative xmlns:adec="http://schemas.microsoft.com/office/drawing/2017/decorative" val="1"/>
              </a:ext>
            </a:extLst>
          </p:cNvPr>
          <p:cNvSpPr txBox="1"/>
          <p:nvPr/>
        </p:nvSpPr>
        <p:spPr>
          <a:xfrm>
            <a:off x="1973769" y="4597391"/>
            <a:ext cx="774571" cy="307777"/>
          </a:xfrm>
          <a:prstGeom prst="rect">
            <a:avLst/>
          </a:prstGeom>
        </p:spPr>
        <p:txBody>
          <a:bodyPr wrap="none" rtlCol="0">
            <a:spAutoFit/>
          </a:bodyPr>
          <a:lstStyle/>
          <a:p>
            <a:pPr algn="l">
              <a:spcAft>
                <a:spcPts val="600"/>
              </a:spcAft>
            </a:pPr>
            <a:r>
              <a:rPr lang="en-AU" sz="1400" b="1">
                <a:solidFill>
                  <a:schemeClr val="tx2"/>
                </a:solidFill>
              </a:rPr>
              <a:t>7 cadets</a:t>
            </a:r>
            <a:endParaRPr lang="en-US" sz="1400"/>
          </a:p>
        </p:txBody>
      </p:sp>
      <p:sp>
        <p:nvSpPr>
          <p:cNvPr id="43" name="TextBox 42">
            <a:extLst>
              <a:ext uri="{FF2B5EF4-FFF2-40B4-BE49-F238E27FC236}">
                <a16:creationId xmlns:a16="http://schemas.microsoft.com/office/drawing/2014/main" id="{6618AEFA-758F-1CEE-802A-244F2BB49797}"/>
              </a:ext>
              <a:ext uri="{C183D7F6-B498-43B3-948B-1728B52AA6E4}">
                <adec:decorative xmlns:adec="http://schemas.microsoft.com/office/drawing/2017/decorative" val="1"/>
              </a:ext>
            </a:extLst>
          </p:cNvPr>
          <p:cNvSpPr txBox="1"/>
          <p:nvPr/>
        </p:nvSpPr>
        <p:spPr>
          <a:xfrm>
            <a:off x="3616454" y="4536138"/>
            <a:ext cx="1961386" cy="769441"/>
          </a:xfrm>
          <a:prstGeom prst="rect">
            <a:avLst/>
          </a:prstGeom>
        </p:spPr>
        <p:txBody>
          <a:bodyPr wrap="square" rtlCol="0">
            <a:spAutoFit/>
          </a:bodyPr>
          <a:lstStyle/>
          <a:p>
            <a:pPr>
              <a:spcAft>
                <a:spcPts val="600"/>
              </a:spcAft>
            </a:pPr>
            <a:r>
              <a:rPr lang="en-US" sz="1100"/>
              <a:t>Enrolled in </a:t>
            </a:r>
            <a:r>
              <a:rPr lang="en-US" sz="1100">
                <a:solidFill>
                  <a:schemeClr val="tx1"/>
                </a:solidFill>
              </a:rPr>
              <a:t>further tertiary / technical studies (2 cadets are studying while working in a digital role)</a:t>
            </a:r>
          </a:p>
        </p:txBody>
      </p:sp>
      <p:sp>
        <p:nvSpPr>
          <p:cNvPr id="44" name="TextBox 43">
            <a:extLst>
              <a:ext uri="{FF2B5EF4-FFF2-40B4-BE49-F238E27FC236}">
                <a16:creationId xmlns:a16="http://schemas.microsoft.com/office/drawing/2014/main" id="{18946BEE-1C18-EA73-06E6-2219721C29D7}"/>
              </a:ext>
              <a:ext uri="{C183D7F6-B498-43B3-948B-1728B52AA6E4}">
                <adec:decorative xmlns:adec="http://schemas.microsoft.com/office/drawing/2017/decorative" val="1"/>
              </a:ext>
            </a:extLst>
          </p:cNvPr>
          <p:cNvSpPr txBox="1"/>
          <p:nvPr/>
        </p:nvSpPr>
        <p:spPr>
          <a:xfrm>
            <a:off x="5978911" y="4766970"/>
            <a:ext cx="692818" cy="307777"/>
          </a:xfrm>
          <a:prstGeom prst="rect">
            <a:avLst/>
          </a:prstGeom>
        </p:spPr>
        <p:txBody>
          <a:bodyPr wrap="none" rtlCol="0">
            <a:spAutoFit/>
          </a:bodyPr>
          <a:lstStyle/>
          <a:p>
            <a:pPr algn="l">
              <a:spcAft>
                <a:spcPts val="600"/>
              </a:spcAft>
            </a:pPr>
            <a:r>
              <a:rPr lang="en-AU" sz="1400" b="1">
                <a:solidFill>
                  <a:schemeClr val="tx2"/>
                </a:solidFill>
              </a:rPr>
              <a:t>1 cadet</a:t>
            </a:r>
            <a:endParaRPr lang="en-US" sz="1400"/>
          </a:p>
        </p:txBody>
      </p:sp>
      <p:sp>
        <p:nvSpPr>
          <p:cNvPr id="45" name="TextBox 44">
            <a:extLst>
              <a:ext uri="{FF2B5EF4-FFF2-40B4-BE49-F238E27FC236}">
                <a16:creationId xmlns:a16="http://schemas.microsoft.com/office/drawing/2014/main" id="{4A71DFFB-F4DE-EC2F-8889-DF75323AC4F0}"/>
              </a:ext>
              <a:ext uri="{C183D7F6-B498-43B3-948B-1728B52AA6E4}">
                <adec:decorative xmlns:adec="http://schemas.microsoft.com/office/drawing/2017/decorative" val="1"/>
              </a:ext>
            </a:extLst>
          </p:cNvPr>
          <p:cNvSpPr txBox="1"/>
          <p:nvPr/>
        </p:nvSpPr>
        <p:spPr>
          <a:xfrm>
            <a:off x="7357573" y="4705415"/>
            <a:ext cx="1961385" cy="430887"/>
          </a:xfrm>
          <a:prstGeom prst="rect">
            <a:avLst/>
          </a:prstGeom>
        </p:spPr>
        <p:txBody>
          <a:bodyPr wrap="square" rtlCol="0">
            <a:spAutoFit/>
          </a:bodyPr>
          <a:lstStyle/>
          <a:p>
            <a:pPr>
              <a:spcAft>
                <a:spcPts val="600"/>
              </a:spcAft>
            </a:pPr>
            <a:r>
              <a:rPr lang="en-US" sz="1100">
                <a:solidFill>
                  <a:schemeClr val="tx1"/>
                </a:solidFill>
              </a:rPr>
              <a:t>Returned to their previous role outside the digital / tech industry</a:t>
            </a:r>
          </a:p>
        </p:txBody>
      </p:sp>
    </p:spTree>
    <p:extLst>
      <p:ext uri="{BB962C8B-B14F-4D97-AF65-F5344CB8AC3E}">
        <p14:creationId xmlns:p14="http://schemas.microsoft.com/office/powerpoint/2010/main" val="370500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7D5187F-4582-E112-21D3-25856A084A55}"/>
              </a:ext>
              <a:ext uri="{C183D7F6-B498-43B3-948B-1728B52AA6E4}">
                <adec:decorative xmlns:adec="http://schemas.microsoft.com/office/drawing/2017/decorative" val="1"/>
              </a:ext>
            </a:extLst>
          </p:cNvPr>
          <p:cNvGrpSpPr/>
          <p:nvPr/>
        </p:nvGrpSpPr>
        <p:grpSpPr>
          <a:xfrm>
            <a:off x="7982747" y="1383764"/>
            <a:ext cx="1042742" cy="1047699"/>
            <a:chOff x="7924192" y="1383764"/>
            <a:chExt cx="1042742" cy="1047699"/>
          </a:xfrm>
        </p:grpSpPr>
        <p:sp>
          <p:nvSpPr>
            <p:cNvPr id="29" name="Oval 28">
              <a:extLst>
                <a:ext uri="{FF2B5EF4-FFF2-40B4-BE49-F238E27FC236}">
                  <a16:creationId xmlns:a16="http://schemas.microsoft.com/office/drawing/2014/main" id="{77C8058C-01D0-5590-0C44-1A0D804DDAB0}"/>
                </a:ext>
              </a:extLst>
            </p:cNvPr>
            <p:cNvSpPr/>
            <p:nvPr/>
          </p:nvSpPr>
          <p:spPr>
            <a:xfrm>
              <a:off x="7924192" y="1383764"/>
              <a:ext cx="1042742" cy="1047699"/>
            </a:xfrm>
            <a:prstGeom prst="ellipse">
              <a:avLst/>
            </a:prstGeom>
            <a:solidFill>
              <a:schemeClr val="accent1">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pic>
          <p:nvPicPr>
            <p:cNvPr id="22" name="Graphic 21">
              <a:extLst>
                <a:ext uri="{FF2B5EF4-FFF2-40B4-BE49-F238E27FC236}">
                  <a16:creationId xmlns:a16="http://schemas.microsoft.com/office/drawing/2014/main" id="{5C49479D-1191-3B0A-7F07-17FA9777211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265563" y="1493657"/>
              <a:ext cx="360000" cy="360000"/>
            </a:xfrm>
            <a:prstGeom prst="rect">
              <a:avLst/>
            </a:prstGeom>
          </p:spPr>
        </p:pic>
      </p:grpSp>
      <p:grpSp>
        <p:nvGrpSpPr>
          <p:cNvPr id="12" name="Group 11">
            <a:extLst>
              <a:ext uri="{FF2B5EF4-FFF2-40B4-BE49-F238E27FC236}">
                <a16:creationId xmlns:a16="http://schemas.microsoft.com/office/drawing/2014/main" id="{DFDE8678-E640-81BB-B06C-5A95C70154FD}"/>
              </a:ext>
              <a:ext uri="{C183D7F6-B498-43B3-948B-1728B52AA6E4}">
                <adec:decorative xmlns:adec="http://schemas.microsoft.com/office/drawing/2017/decorative" val="1"/>
              </a:ext>
            </a:extLst>
          </p:cNvPr>
          <p:cNvGrpSpPr/>
          <p:nvPr/>
        </p:nvGrpSpPr>
        <p:grpSpPr>
          <a:xfrm>
            <a:off x="5631328" y="1388597"/>
            <a:ext cx="1042742" cy="1047699"/>
            <a:chOff x="5662986" y="1388597"/>
            <a:chExt cx="1042742" cy="1047699"/>
          </a:xfrm>
        </p:grpSpPr>
        <p:sp>
          <p:nvSpPr>
            <p:cNvPr id="28" name="Oval 27">
              <a:extLst>
                <a:ext uri="{FF2B5EF4-FFF2-40B4-BE49-F238E27FC236}">
                  <a16:creationId xmlns:a16="http://schemas.microsoft.com/office/drawing/2014/main" id="{70DD9E60-B4E6-12DB-FE8E-9A4BEC9D25CF}"/>
                </a:ext>
              </a:extLst>
            </p:cNvPr>
            <p:cNvSpPr/>
            <p:nvPr/>
          </p:nvSpPr>
          <p:spPr>
            <a:xfrm>
              <a:off x="5662986" y="1388597"/>
              <a:ext cx="1042742" cy="1047699"/>
            </a:xfrm>
            <a:prstGeom prst="ellipse">
              <a:avLst/>
            </a:prstGeom>
            <a:solidFill>
              <a:schemeClr val="accent1">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pic>
          <p:nvPicPr>
            <p:cNvPr id="21" name="Graphic 20">
              <a:extLst>
                <a:ext uri="{FF2B5EF4-FFF2-40B4-BE49-F238E27FC236}">
                  <a16:creationId xmlns:a16="http://schemas.microsoft.com/office/drawing/2014/main" id="{0D96B344-C556-C13B-13B7-60EB495824C4}"/>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6004357" y="1527033"/>
              <a:ext cx="360000" cy="360000"/>
            </a:xfrm>
            <a:prstGeom prst="rect">
              <a:avLst/>
            </a:prstGeom>
          </p:spPr>
        </p:pic>
      </p:grpSp>
      <p:grpSp>
        <p:nvGrpSpPr>
          <p:cNvPr id="10" name="Group 9">
            <a:extLst>
              <a:ext uri="{FF2B5EF4-FFF2-40B4-BE49-F238E27FC236}">
                <a16:creationId xmlns:a16="http://schemas.microsoft.com/office/drawing/2014/main" id="{A20FBCF7-DB48-FA1B-8720-59BAA6F63289}"/>
              </a:ext>
              <a:ext uri="{C183D7F6-B498-43B3-948B-1728B52AA6E4}">
                <adec:decorative xmlns:adec="http://schemas.microsoft.com/office/drawing/2017/decorative" val="1"/>
              </a:ext>
            </a:extLst>
          </p:cNvPr>
          <p:cNvGrpSpPr/>
          <p:nvPr/>
        </p:nvGrpSpPr>
        <p:grpSpPr>
          <a:xfrm>
            <a:off x="3252315" y="1383764"/>
            <a:ext cx="1042742" cy="1047699"/>
            <a:chOff x="3300473" y="1383764"/>
            <a:chExt cx="1042742" cy="1047699"/>
          </a:xfrm>
        </p:grpSpPr>
        <p:sp>
          <p:nvSpPr>
            <p:cNvPr id="27" name="Oval 26">
              <a:extLst>
                <a:ext uri="{FF2B5EF4-FFF2-40B4-BE49-F238E27FC236}">
                  <a16:creationId xmlns:a16="http://schemas.microsoft.com/office/drawing/2014/main" id="{73388237-BA8B-1CD3-56AF-94CFB3AB6039}"/>
                </a:ext>
              </a:extLst>
            </p:cNvPr>
            <p:cNvSpPr/>
            <p:nvPr/>
          </p:nvSpPr>
          <p:spPr>
            <a:xfrm>
              <a:off x="3300473" y="1383764"/>
              <a:ext cx="1042742" cy="1047699"/>
            </a:xfrm>
            <a:prstGeom prst="ellipse">
              <a:avLst/>
            </a:prstGeom>
            <a:solidFill>
              <a:schemeClr val="accent1">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pic>
          <p:nvPicPr>
            <p:cNvPr id="20" name="Graphic 19">
              <a:extLst>
                <a:ext uri="{FF2B5EF4-FFF2-40B4-BE49-F238E27FC236}">
                  <a16:creationId xmlns:a16="http://schemas.microsoft.com/office/drawing/2014/main" id="{AF56E3E3-DB7D-A304-999F-F3FD5828B62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641844" y="1522200"/>
              <a:ext cx="360000" cy="360000"/>
            </a:xfrm>
            <a:prstGeom prst="rect">
              <a:avLst/>
            </a:prstGeom>
          </p:spPr>
        </p:pic>
      </p:grpSp>
      <p:grpSp>
        <p:nvGrpSpPr>
          <p:cNvPr id="9" name="Group 8">
            <a:extLst>
              <a:ext uri="{FF2B5EF4-FFF2-40B4-BE49-F238E27FC236}">
                <a16:creationId xmlns:a16="http://schemas.microsoft.com/office/drawing/2014/main" id="{8F2553EB-26B6-3A47-CE43-48BA0165802E}"/>
              </a:ext>
              <a:ext uri="{C183D7F6-B498-43B3-948B-1728B52AA6E4}">
                <adec:decorative xmlns:adec="http://schemas.microsoft.com/office/drawing/2017/decorative" val="1"/>
              </a:ext>
            </a:extLst>
          </p:cNvPr>
          <p:cNvGrpSpPr/>
          <p:nvPr/>
        </p:nvGrpSpPr>
        <p:grpSpPr>
          <a:xfrm>
            <a:off x="891713" y="1383764"/>
            <a:ext cx="1042742" cy="1047699"/>
            <a:chOff x="939066" y="1383764"/>
            <a:chExt cx="1042742" cy="1047699"/>
          </a:xfrm>
        </p:grpSpPr>
        <p:sp>
          <p:nvSpPr>
            <p:cNvPr id="15" name="Oval 14">
              <a:extLst>
                <a:ext uri="{FF2B5EF4-FFF2-40B4-BE49-F238E27FC236}">
                  <a16:creationId xmlns:a16="http://schemas.microsoft.com/office/drawing/2014/main" id="{A8AB3622-86B4-918E-58FA-58B1CA8A1645}"/>
                </a:ext>
              </a:extLst>
            </p:cNvPr>
            <p:cNvSpPr/>
            <p:nvPr/>
          </p:nvSpPr>
          <p:spPr>
            <a:xfrm>
              <a:off x="939066" y="1383764"/>
              <a:ext cx="1042742" cy="1047699"/>
            </a:xfrm>
            <a:prstGeom prst="ellipse">
              <a:avLst/>
            </a:prstGeom>
            <a:solidFill>
              <a:schemeClr val="accent1">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pic>
          <p:nvPicPr>
            <p:cNvPr id="8" name="Graphic 7">
              <a:extLst>
                <a:ext uri="{FF2B5EF4-FFF2-40B4-BE49-F238E27FC236}">
                  <a16:creationId xmlns:a16="http://schemas.microsoft.com/office/drawing/2014/main" id="{BB0E8B62-4037-3C12-8ACB-11EDAAB9406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280437" y="1492238"/>
              <a:ext cx="360000" cy="360000"/>
            </a:xfrm>
            <a:prstGeom prst="rect">
              <a:avLst/>
            </a:prstGeom>
          </p:spPr>
        </p:pic>
      </p:grpSp>
      <p:sp>
        <p:nvSpPr>
          <p:cNvPr id="6" name="Text Placeholder 5">
            <a:extLst>
              <a:ext uri="{FF2B5EF4-FFF2-40B4-BE49-F238E27FC236}">
                <a16:creationId xmlns:a16="http://schemas.microsoft.com/office/drawing/2014/main" id="{BD653B15-F7E7-1923-D92E-05C00C309574}"/>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dirty="0"/>
              <a:t>The DSCT was established as a trial to address an anticipated digital skills gap identified by industry and its design features set it up for success. In practice, many of the assumptions underpinning the trial did not play out as anticipated, including employer engagement and the extent to which there was demand for entry-level digital skills roles. </a:t>
            </a:r>
          </a:p>
        </p:txBody>
      </p:sp>
      <p:sp>
        <p:nvSpPr>
          <p:cNvPr id="5" name="Title 4">
            <a:extLst>
              <a:ext uri="{FF2B5EF4-FFF2-40B4-BE49-F238E27FC236}">
                <a16:creationId xmlns:a16="http://schemas.microsoft.com/office/drawing/2014/main" id="{B2C392A2-D7B7-1C9A-4A2D-4D7C2B7CE899}"/>
              </a:ext>
              <a:ext uri="{C183D7F6-B498-43B3-948B-1728B52AA6E4}">
                <adec:decorative xmlns:adec="http://schemas.microsoft.com/office/drawing/2017/decorative" val="1"/>
              </a:ext>
            </a:extLst>
          </p:cNvPr>
          <p:cNvSpPr>
            <a:spLocks noGrp="1"/>
          </p:cNvSpPr>
          <p:nvPr>
            <p:ph type="title"/>
          </p:nvPr>
        </p:nvSpPr>
        <p:spPr>
          <a:prstGeom prst="rect">
            <a:avLst/>
          </a:prstGeom>
        </p:spPr>
        <p:txBody>
          <a:bodyPr vert="horz" wrap="square" lIns="0" tIns="0" rIns="0" bIns="0" anchor="t" anchorCtr="0">
            <a:spAutoFit/>
          </a:bodyPr>
          <a:lstStyle/>
          <a:p>
            <a:pPr>
              <a:spcBef>
                <a:spcPts val="0"/>
              </a:spcBef>
            </a:pPr>
            <a:r>
              <a:rPr lang="en-US"/>
              <a:t>Design and implementation of the DSCT</a:t>
            </a:r>
            <a:endParaRPr lang="en-AU" sz="2400">
              <a:solidFill>
                <a:schemeClr val="tx2"/>
              </a:solidFill>
              <a:latin typeface="Arial Narrow" panose="020B0604020202020204" pitchFamily="34" charset="0"/>
            </a:endParaRPr>
          </a:p>
        </p:txBody>
      </p:sp>
      <p:sp>
        <p:nvSpPr>
          <p:cNvPr id="3" name="Slide Number Placeholder 2">
            <a:extLst>
              <a:ext uri="{FF2B5EF4-FFF2-40B4-BE49-F238E27FC236}">
                <a16:creationId xmlns:a16="http://schemas.microsoft.com/office/drawing/2014/main" id="{384D1346-5A4C-2E4B-E60D-C47F102522E8}"/>
              </a:ext>
              <a:ext uri="{C183D7F6-B498-43B3-948B-1728B52AA6E4}">
                <adec:decorative xmlns:adec="http://schemas.microsoft.com/office/drawing/2017/decorative" val="1"/>
              </a:ext>
            </a:extLst>
          </p:cNvPr>
          <p:cNvSpPr>
            <a:spLocks noGrp="1"/>
          </p:cNvSpPr>
          <p:nvPr>
            <p:ph type="sldNum" sz="quarter" idx="11"/>
          </p:nvPr>
        </p:nvSpPr>
        <p:spPr>
          <a:xfrm>
            <a:off x="9519141" y="6512116"/>
            <a:ext cx="335678" cy="365125"/>
          </a:xfrm>
        </p:spPr>
        <p:txBody>
          <a:bodyPr/>
          <a:lstStyle/>
          <a:p>
            <a:fld id="{2ED7E6EB-FFB6-2B46-ABEA-442EF21ADA9F}" type="slidenum">
              <a:rPr lang="en-US" smtClean="0"/>
              <a:pPr/>
              <a:t>6</a:t>
            </a:fld>
            <a:endParaRPr lang="en-US"/>
          </a:p>
        </p:txBody>
      </p:sp>
      <p:sp>
        <p:nvSpPr>
          <p:cNvPr id="11" name="Rectangle 10">
            <a:extLst>
              <a:ext uri="{FF2B5EF4-FFF2-40B4-BE49-F238E27FC236}">
                <a16:creationId xmlns:a16="http://schemas.microsoft.com/office/drawing/2014/main" id="{EDAA0BFD-1DEE-CB1B-6EB3-5AE82A0DADC3}"/>
              </a:ext>
              <a:ext uri="{C183D7F6-B498-43B3-948B-1728B52AA6E4}">
                <adec:decorative xmlns:adec="http://schemas.microsoft.com/office/drawing/2017/decorative" val="1"/>
              </a:ext>
            </a:extLst>
          </p:cNvPr>
          <p:cNvSpPr/>
          <p:nvPr/>
        </p:nvSpPr>
        <p:spPr>
          <a:xfrm>
            <a:off x="7424118" y="2530161"/>
            <a:ext cx="2160000" cy="3727908"/>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buClr>
                <a:schemeClr val="tx2"/>
              </a:buClr>
              <a:buSzPct val="100000"/>
            </a:pPr>
            <a:r>
              <a:rPr lang="en-AU" sz="1000">
                <a:solidFill>
                  <a:schemeClr val="tx1"/>
                </a:solidFill>
              </a:rPr>
              <a:t>The co-design approach for the different projects was a great opportunity to inform the development of the cadetship projects and ensure an industry-led approach. </a:t>
            </a:r>
          </a:p>
          <a:p>
            <a:pPr>
              <a:buClr>
                <a:schemeClr val="tx2"/>
              </a:buClr>
              <a:buSzPct val="100000"/>
            </a:pPr>
            <a:endParaRPr lang="en-AU" sz="1000">
              <a:solidFill>
                <a:schemeClr val="tx1"/>
              </a:solidFill>
            </a:endParaRPr>
          </a:p>
          <a:p>
            <a:pPr>
              <a:buClr>
                <a:schemeClr val="tx2"/>
              </a:buClr>
              <a:buSzPct val="100000"/>
            </a:pPr>
            <a:r>
              <a:rPr lang="en-AU" sz="1000">
                <a:solidFill>
                  <a:schemeClr val="tx1"/>
                </a:solidFill>
              </a:rPr>
              <a:t>However, in practice, this was done in an ad-hoc manner and didn’t result in models that vastly differed from existing off the shelf models and offering.</a:t>
            </a:r>
          </a:p>
          <a:p>
            <a:pPr>
              <a:buClr>
                <a:schemeClr val="tx2"/>
              </a:buClr>
              <a:buSzPct val="100000"/>
            </a:pPr>
            <a:endParaRPr lang="en-AU" sz="1000">
              <a:solidFill>
                <a:schemeClr val="tx1"/>
              </a:solidFill>
            </a:endParaRPr>
          </a:p>
          <a:p>
            <a:pPr>
              <a:buClr>
                <a:schemeClr val="tx2"/>
              </a:buClr>
              <a:buSzPct val="100000"/>
            </a:pPr>
            <a:r>
              <a:rPr lang="en-AU" sz="1000">
                <a:solidFill>
                  <a:schemeClr val="tx1"/>
                </a:solidFill>
              </a:rPr>
              <a:t>As projects have matured, and new cohorts have commenced training, providers worked with employers to iterate and refine their models and training to best meet their needs. This has increased the extent to which the trial is employer led and produced better outcomes for cadets and employers. </a:t>
            </a:r>
          </a:p>
          <a:p>
            <a:pPr>
              <a:buClr>
                <a:schemeClr val="tx2"/>
              </a:buClr>
              <a:buSzPct val="100000"/>
            </a:pPr>
            <a:endParaRPr lang="en-AU" sz="1000">
              <a:solidFill>
                <a:schemeClr val="tx2"/>
              </a:solidFill>
            </a:endParaRPr>
          </a:p>
          <a:p>
            <a:pPr>
              <a:buClr>
                <a:schemeClr val="tx2"/>
              </a:buClr>
              <a:buSzPct val="100000"/>
            </a:pPr>
            <a:endParaRPr lang="en-AU" sz="1000" b="1">
              <a:solidFill>
                <a:schemeClr val="tx2"/>
              </a:solidFill>
            </a:endParaRPr>
          </a:p>
          <a:p>
            <a:pPr>
              <a:buClr>
                <a:schemeClr val="tx2"/>
              </a:buClr>
              <a:buSzPct val="100000"/>
            </a:pPr>
            <a:endParaRPr lang="en-US" sz="1000">
              <a:solidFill>
                <a:schemeClr val="tx1"/>
              </a:solidFill>
            </a:endParaRPr>
          </a:p>
          <a:p>
            <a:pPr>
              <a:spcAft>
                <a:spcPts val="600"/>
              </a:spcAft>
            </a:pPr>
            <a:endParaRPr lang="en-AU" sz="1000">
              <a:solidFill>
                <a:schemeClr val="tx1"/>
              </a:solidFill>
            </a:endParaRPr>
          </a:p>
        </p:txBody>
      </p:sp>
      <p:sp>
        <p:nvSpPr>
          <p:cNvPr id="16" name="Rectangle 15">
            <a:extLst>
              <a:ext uri="{FF2B5EF4-FFF2-40B4-BE49-F238E27FC236}">
                <a16:creationId xmlns:a16="http://schemas.microsoft.com/office/drawing/2014/main" id="{8DC803AB-9A7B-0EB6-720C-54E43C8E0345}"/>
              </a:ext>
              <a:ext uri="{C183D7F6-B498-43B3-948B-1728B52AA6E4}">
                <adec:decorative xmlns:adec="http://schemas.microsoft.com/office/drawing/2017/decorative" val="1"/>
              </a:ext>
            </a:extLst>
          </p:cNvPr>
          <p:cNvSpPr/>
          <p:nvPr/>
        </p:nvSpPr>
        <p:spPr>
          <a:xfrm>
            <a:off x="333084" y="1925303"/>
            <a:ext cx="2160000" cy="615405"/>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chemeClr val="tx1"/>
                </a:solidFill>
              </a:rPr>
              <a:t>Was there a clear reason to establish the DSCT?</a:t>
            </a:r>
            <a:endParaRPr lang="en-AU" sz="1000" b="1">
              <a:solidFill>
                <a:schemeClr val="tx1"/>
              </a:solidFill>
            </a:endParaRPr>
          </a:p>
        </p:txBody>
      </p:sp>
      <p:sp>
        <p:nvSpPr>
          <p:cNvPr id="17" name="Rectangle 16">
            <a:extLst>
              <a:ext uri="{FF2B5EF4-FFF2-40B4-BE49-F238E27FC236}">
                <a16:creationId xmlns:a16="http://schemas.microsoft.com/office/drawing/2014/main" id="{92F7B744-86C3-4E10-D1E1-BF39ACFA95C1}"/>
              </a:ext>
              <a:ext uri="{C183D7F6-B498-43B3-948B-1728B52AA6E4}">
                <adec:decorative xmlns:adec="http://schemas.microsoft.com/office/drawing/2017/decorative" val="1"/>
              </a:ext>
            </a:extLst>
          </p:cNvPr>
          <p:cNvSpPr/>
          <p:nvPr/>
        </p:nvSpPr>
        <p:spPr>
          <a:xfrm>
            <a:off x="2695597" y="1925303"/>
            <a:ext cx="2160000" cy="615405"/>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chemeClr val="tx1"/>
                </a:solidFill>
              </a:rPr>
              <a:t>Assumptions underpinning the DSCT and how these played out in practice</a:t>
            </a:r>
            <a:endParaRPr lang="en-AU" sz="1000" b="1">
              <a:solidFill>
                <a:schemeClr val="tx1"/>
              </a:solidFill>
            </a:endParaRPr>
          </a:p>
        </p:txBody>
      </p:sp>
      <p:sp>
        <p:nvSpPr>
          <p:cNvPr id="18" name="Rectangle 17">
            <a:extLst>
              <a:ext uri="{FF2B5EF4-FFF2-40B4-BE49-F238E27FC236}">
                <a16:creationId xmlns:a16="http://schemas.microsoft.com/office/drawing/2014/main" id="{52671E5E-694F-AB0A-54C7-41012CDCB495}"/>
              </a:ext>
              <a:ext uri="{C183D7F6-B498-43B3-948B-1728B52AA6E4}">
                <adec:decorative xmlns:adec="http://schemas.microsoft.com/office/drawing/2017/decorative" val="1"/>
              </a:ext>
            </a:extLst>
          </p:cNvPr>
          <p:cNvSpPr/>
          <p:nvPr/>
        </p:nvSpPr>
        <p:spPr>
          <a:xfrm>
            <a:off x="5072699" y="1925303"/>
            <a:ext cx="2160000" cy="615405"/>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chemeClr val="tx1"/>
                </a:solidFill>
              </a:rPr>
              <a:t>Did the design features of the DSCT set it up for success as a trial?</a:t>
            </a:r>
            <a:endParaRPr lang="en-AU" sz="1000" b="1">
              <a:solidFill>
                <a:schemeClr val="tx1"/>
              </a:solidFill>
            </a:endParaRPr>
          </a:p>
        </p:txBody>
      </p:sp>
      <p:sp>
        <p:nvSpPr>
          <p:cNvPr id="19" name="Rectangle 18">
            <a:extLst>
              <a:ext uri="{FF2B5EF4-FFF2-40B4-BE49-F238E27FC236}">
                <a16:creationId xmlns:a16="http://schemas.microsoft.com/office/drawing/2014/main" id="{E036922C-2043-533C-0424-F09E04C47FBE}"/>
              </a:ext>
              <a:ext uri="{C183D7F6-B498-43B3-948B-1728B52AA6E4}">
                <adec:decorative xmlns:adec="http://schemas.microsoft.com/office/drawing/2017/decorative" val="1"/>
              </a:ext>
            </a:extLst>
          </p:cNvPr>
          <p:cNvSpPr/>
          <p:nvPr/>
        </p:nvSpPr>
        <p:spPr>
          <a:xfrm>
            <a:off x="7427399" y="1925303"/>
            <a:ext cx="2160000" cy="615405"/>
          </a:xfrm>
          <a:prstGeom prst="rect">
            <a:avLst/>
          </a:prstGeom>
          <a:solidFill>
            <a:schemeClr val="tx2">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a:solidFill>
                  <a:schemeClr val="tx1"/>
                </a:solidFill>
              </a:rPr>
              <a:t>Employer engagement in the cadetship projects</a:t>
            </a:r>
            <a:endParaRPr lang="en-AU" sz="1000" b="1">
              <a:solidFill>
                <a:schemeClr val="tx1"/>
              </a:solidFill>
            </a:endParaRPr>
          </a:p>
        </p:txBody>
      </p:sp>
      <p:sp>
        <p:nvSpPr>
          <p:cNvPr id="2" name="Rectangle 1">
            <a:extLst>
              <a:ext uri="{FF2B5EF4-FFF2-40B4-BE49-F238E27FC236}">
                <a16:creationId xmlns:a16="http://schemas.microsoft.com/office/drawing/2014/main" id="{C2C362CA-13DC-525A-0B27-120A7E25FF38}"/>
              </a:ext>
              <a:ext uri="{C183D7F6-B498-43B3-948B-1728B52AA6E4}">
                <adec:decorative xmlns:adec="http://schemas.microsoft.com/office/drawing/2017/decorative" val="1"/>
              </a:ext>
            </a:extLst>
          </p:cNvPr>
          <p:cNvSpPr/>
          <p:nvPr/>
        </p:nvSpPr>
        <p:spPr>
          <a:xfrm>
            <a:off x="333084" y="2504528"/>
            <a:ext cx="2159999" cy="3773649"/>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dirty="0">
                <a:solidFill>
                  <a:schemeClr val="tx1"/>
                </a:solidFill>
              </a:rPr>
              <a:t>The DSCT was established to address an anticipated skills gap in the digital skills industry by testing new models of learner pathway.</a:t>
            </a:r>
          </a:p>
          <a:p>
            <a:endParaRPr lang="en-US" sz="1000" dirty="0">
              <a:solidFill>
                <a:schemeClr val="tx1"/>
              </a:solidFill>
            </a:endParaRPr>
          </a:p>
          <a:p>
            <a:r>
              <a:rPr lang="en-US" sz="1000" dirty="0">
                <a:solidFill>
                  <a:schemeClr val="tx1"/>
                </a:solidFill>
              </a:rPr>
              <a:t>The DSCT directly responded to challenges identified by industry by:</a:t>
            </a:r>
          </a:p>
          <a:p>
            <a:pPr marL="171450" marR="0" indent="-171450" fontAlgn="auto">
              <a:spcBef>
                <a:spcPts val="0"/>
              </a:spcBef>
              <a:spcAft>
                <a:spcPts val="0"/>
              </a:spcAft>
              <a:buFont typeface="Arial" panose="020B0604020202020204" pitchFamily="34" charset="0"/>
              <a:buChar char="•"/>
            </a:pPr>
            <a:r>
              <a:rPr lang="en-AU" sz="1000" dirty="0">
                <a:solidFill>
                  <a:schemeClr val="tx1"/>
                </a:solidFill>
              </a:rPr>
              <a:t>Connecting unskilled cohorts with tech training and employment opportunities</a:t>
            </a:r>
          </a:p>
          <a:p>
            <a:pPr marL="171450" marR="0" indent="-171450" fontAlgn="auto">
              <a:spcBef>
                <a:spcPts val="0"/>
              </a:spcBef>
              <a:spcAft>
                <a:spcPts val="0"/>
              </a:spcAft>
              <a:buFont typeface="Arial" panose="020B0604020202020204" pitchFamily="34" charset="0"/>
              <a:buChar char="•"/>
            </a:pPr>
            <a:r>
              <a:rPr lang="en-AU" sz="1000" dirty="0">
                <a:solidFill>
                  <a:schemeClr val="tx1"/>
                </a:solidFill>
              </a:rPr>
              <a:t>Linking training providers, employers and learners together in co-designing the cadetships</a:t>
            </a:r>
          </a:p>
          <a:p>
            <a:pPr marL="171450" marR="0" indent="-171450" fontAlgn="auto">
              <a:spcBef>
                <a:spcPts val="0"/>
              </a:spcBef>
              <a:spcAft>
                <a:spcPts val="0"/>
              </a:spcAft>
              <a:buFont typeface="Arial" panose="020B0604020202020204" pitchFamily="34" charset="0"/>
              <a:buChar char="•"/>
            </a:pPr>
            <a:r>
              <a:rPr lang="en-AU" sz="1000" dirty="0">
                <a:solidFill>
                  <a:schemeClr val="tx1"/>
                </a:solidFill>
              </a:rPr>
              <a:t>Engaging diverse cohorts in projects to increase diversity in workforce</a:t>
            </a:r>
            <a:r>
              <a:rPr lang="en-US" sz="1000" dirty="0">
                <a:solidFill>
                  <a:schemeClr val="tx1"/>
                </a:solidFill>
              </a:rPr>
              <a:t>.</a:t>
            </a:r>
            <a:endParaRPr lang="en-AU" sz="1000" dirty="0">
              <a:solidFill>
                <a:schemeClr val="tx1"/>
              </a:solidFill>
            </a:endParaRPr>
          </a:p>
        </p:txBody>
      </p:sp>
      <p:sp>
        <p:nvSpPr>
          <p:cNvPr id="4" name="Rectangle 3">
            <a:extLst>
              <a:ext uri="{FF2B5EF4-FFF2-40B4-BE49-F238E27FC236}">
                <a16:creationId xmlns:a16="http://schemas.microsoft.com/office/drawing/2014/main" id="{F1C11C4F-F4FD-9EDE-9609-436B207E3387}"/>
              </a:ext>
              <a:ext uri="{C183D7F6-B498-43B3-948B-1728B52AA6E4}">
                <adec:decorative xmlns:adec="http://schemas.microsoft.com/office/drawing/2017/decorative" val="1"/>
              </a:ext>
            </a:extLst>
          </p:cNvPr>
          <p:cNvSpPr/>
          <p:nvPr/>
        </p:nvSpPr>
        <p:spPr>
          <a:xfrm>
            <a:off x="2702869" y="2530595"/>
            <a:ext cx="2141634" cy="3732575"/>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a:solidFill>
                  <a:schemeClr val="tx1"/>
                </a:solidFill>
              </a:rPr>
              <a:t>There were three key assumptions that underpinned the DSCT when it was established, which were:</a:t>
            </a:r>
          </a:p>
          <a:p>
            <a:pPr marL="171450" indent="-171450">
              <a:buFont typeface="Arial" panose="020B0604020202020204" pitchFamily="34" charset="0"/>
              <a:buChar char="•"/>
            </a:pPr>
            <a:r>
              <a:rPr lang="en-US" sz="1000">
                <a:solidFill>
                  <a:schemeClr val="tx1"/>
                </a:solidFill>
              </a:rPr>
              <a:t>There was demand for entry-level workers in digital skills</a:t>
            </a:r>
          </a:p>
          <a:p>
            <a:pPr marL="171450" indent="-171450">
              <a:buFont typeface="Arial" panose="020B0604020202020204" pitchFamily="34" charset="0"/>
              <a:buChar char="•"/>
            </a:pPr>
            <a:r>
              <a:rPr lang="en-US" sz="1000">
                <a:solidFill>
                  <a:schemeClr val="tx1"/>
                </a:solidFill>
              </a:rPr>
              <a:t>There was insufficient supply to meet demand for these workers</a:t>
            </a:r>
          </a:p>
          <a:p>
            <a:pPr marL="171450" indent="-171450">
              <a:buFont typeface="Arial" panose="020B0604020202020204" pitchFamily="34" charset="0"/>
              <a:buChar char="•"/>
            </a:pPr>
            <a:r>
              <a:rPr lang="en-US" sz="1000">
                <a:solidFill>
                  <a:schemeClr val="tx1"/>
                </a:solidFill>
              </a:rPr>
              <a:t>Short training pathways would address these challenges.</a:t>
            </a:r>
          </a:p>
          <a:p>
            <a:endParaRPr lang="en-US" sz="1000">
              <a:solidFill>
                <a:schemeClr val="tx1"/>
              </a:solidFill>
            </a:endParaRPr>
          </a:p>
          <a:p>
            <a:r>
              <a:rPr lang="en-US" sz="1000">
                <a:solidFill>
                  <a:schemeClr val="tx1"/>
                </a:solidFill>
              </a:rPr>
              <a:t>These assumptions influenced the policy design decisions made, but some of these assumptions played out differently to what was anticipated. For example:</a:t>
            </a:r>
          </a:p>
          <a:p>
            <a:pPr marL="171450" indent="-171450">
              <a:buFont typeface="Arial" panose="020B0604020202020204" pitchFamily="34" charset="0"/>
              <a:buChar char="•"/>
            </a:pPr>
            <a:r>
              <a:rPr lang="en-US" sz="1000">
                <a:solidFill>
                  <a:schemeClr val="tx1"/>
                </a:solidFill>
              </a:rPr>
              <a:t>We did not hear that employers had demand for entry level roles </a:t>
            </a:r>
          </a:p>
          <a:p>
            <a:pPr marL="171450" indent="-171450">
              <a:buFont typeface="Arial" panose="020B0604020202020204" pitchFamily="34" charset="0"/>
              <a:buChar char="•"/>
            </a:pPr>
            <a:r>
              <a:rPr lang="en-US" sz="1000">
                <a:solidFill>
                  <a:schemeClr val="tx1"/>
                </a:solidFill>
              </a:rPr>
              <a:t>Many employers were not prepared to host cadets </a:t>
            </a:r>
          </a:p>
          <a:p>
            <a:pPr marL="171450" indent="-171450">
              <a:buFont typeface="Arial" panose="020B0604020202020204" pitchFamily="34" charset="0"/>
              <a:buChar char="•"/>
            </a:pPr>
            <a:r>
              <a:rPr lang="en-US" sz="1000">
                <a:solidFill>
                  <a:schemeClr val="tx1"/>
                </a:solidFill>
              </a:rPr>
              <a:t>Employers told us that cadets required training and support from employers after undertaking  training, indicating short training pathways were not sufficient for cadets to be ‘job ready’. </a:t>
            </a:r>
          </a:p>
          <a:p>
            <a:pPr marL="171450" indent="-171450">
              <a:buFont typeface="Arial" panose="020B0604020202020204" pitchFamily="34" charset="0"/>
              <a:buChar char="•"/>
            </a:pPr>
            <a:endParaRPr lang="en-US" sz="1000">
              <a:solidFill>
                <a:schemeClr val="tx1"/>
              </a:solidFill>
            </a:endParaRPr>
          </a:p>
        </p:txBody>
      </p:sp>
      <p:sp>
        <p:nvSpPr>
          <p:cNvPr id="7" name="Rectangle 6">
            <a:extLst>
              <a:ext uri="{FF2B5EF4-FFF2-40B4-BE49-F238E27FC236}">
                <a16:creationId xmlns:a16="http://schemas.microsoft.com/office/drawing/2014/main" id="{F364FA1E-38A2-B154-F6FE-6A69F24F6644}"/>
              </a:ext>
              <a:ext uri="{C183D7F6-B498-43B3-948B-1728B52AA6E4}">
                <adec:decorative xmlns:adec="http://schemas.microsoft.com/office/drawing/2017/decorative" val="1"/>
              </a:ext>
            </a:extLst>
          </p:cNvPr>
          <p:cNvSpPr/>
          <p:nvPr/>
        </p:nvSpPr>
        <p:spPr>
          <a:xfrm>
            <a:off x="5072699" y="2540708"/>
            <a:ext cx="2160000" cy="3727908"/>
          </a:xfrm>
          <a:prstGeom prst="rect">
            <a:avLst/>
          </a:prstGeom>
          <a:solidFill>
            <a:schemeClr val="bg1"/>
          </a:solidFill>
          <a:ln w="952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000">
                <a:solidFill>
                  <a:schemeClr val="tx1"/>
                </a:solidFill>
              </a:rPr>
              <a:t>The DSCT was designed and implemented as a trial to test innovative models and develop an evidence base to understand what does and doesn’t work. </a:t>
            </a:r>
          </a:p>
          <a:p>
            <a:endParaRPr lang="en-US" sz="1000">
              <a:solidFill>
                <a:schemeClr val="tx1"/>
              </a:solidFill>
            </a:endParaRPr>
          </a:p>
          <a:p>
            <a:r>
              <a:rPr lang="en-US" sz="1000">
                <a:solidFill>
                  <a:schemeClr val="tx1"/>
                </a:solidFill>
              </a:rPr>
              <a:t>The key features of the DSCT’s design reinforced its purpose as a ‘trial’ and set it up for success.</a:t>
            </a:r>
          </a:p>
          <a:p>
            <a:endParaRPr lang="en-US" sz="1000">
              <a:solidFill>
                <a:schemeClr val="tx1"/>
              </a:solidFill>
            </a:endParaRPr>
          </a:p>
          <a:p>
            <a:r>
              <a:rPr lang="en-US" sz="1000">
                <a:solidFill>
                  <a:schemeClr val="tx1"/>
                </a:solidFill>
              </a:rPr>
              <a:t>These included:</a:t>
            </a:r>
          </a:p>
          <a:p>
            <a:pPr marL="171450" indent="-171450">
              <a:buFont typeface="Arial" panose="020B0604020202020204" pitchFamily="34" charset="0"/>
              <a:buChar char="•"/>
            </a:pPr>
            <a:r>
              <a:rPr lang="en-US" sz="1000">
                <a:solidFill>
                  <a:schemeClr val="tx1"/>
                </a:solidFill>
              </a:rPr>
              <a:t>Adopting an industry-led idea</a:t>
            </a:r>
          </a:p>
          <a:p>
            <a:pPr marL="171450" indent="-171450">
              <a:buFont typeface="Arial" panose="020B0604020202020204" pitchFamily="34" charset="0"/>
              <a:buChar char="•"/>
            </a:pPr>
            <a:r>
              <a:rPr lang="en-US" sz="1000">
                <a:solidFill>
                  <a:schemeClr val="tx1"/>
                </a:solidFill>
              </a:rPr>
              <a:t>The trial being underpinned by a robust procurement process</a:t>
            </a:r>
          </a:p>
          <a:p>
            <a:pPr marL="171450" indent="-171450">
              <a:buFont typeface="Arial" panose="020B0604020202020204" pitchFamily="34" charset="0"/>
              <a:buChar char="•"/>
            </a:pPr>
            <a:r>
              <a:rPr lang="en-US" sz="1000">
                <a:solidFill>
                  <a:schemeClr val="tx1"/>
                </a:solidFill>
              </a:rPr>
              <a:t>Upfront investment in evaluation</a:t>
            </a:r>
          </a:p>
          <a:p>
            <a:pPr marL="171450" indent="-171450">
              <a:buFont typeface="Arial" panose="020B0604020202020204" pitchFamily="34" charset="0"/>
              <a:buChar char="•"/>
            </a:pPr>
            <a:r>
              <a:rPr lang="en-US" sz="1000">
                <a:solidFill>
                  <a:schemeClr val="tx1"/>
                </a:solidFill>
              </a:rPr>
              <a:t>Close project oversight from the Department.</a:t>
            </a:r>
            <a:endParaRPr lang="en-US" sz="1000">
              <a:solidFill>
                <a:schemeClr val="tx2"/>
              </a:solidFill>
            </a:endParaRPr>
          </a:p>
          <a:p>
            <a:pPr marL="171450" indent="-171450">
              <a:buFont typeface="Arial" panose="020B0604020202020204" pitchFamily="34" charset="0"/>
              <a:buChar char="•"/>
            </a:pPr>
            <a:endParaRPr lang="en-US" sz="1000">
              <a:solidFill>
                <a:schemeClr val="tx1"/>
              </a:solidFill>
            </a:endParaRPr>
          </a:p>
          <a:p>
            <a:pPr marL="171450" indent="-171450" algn="l">
              <a:spcAft>
                <a:spcPts val="600"/>
              </a:spcAft>
              <a:buFont typeface="Arial" panose="020B0604020202020204" pitchFamily="34" charset="0"/>
              <a:buChar char="•"/>
            </a:pPr>
            <a:endParaRPr lang="en-US" sz="1000">
              <a:solidFill>
                <a:schemeClr val="tx1"/>
              </a:solidFill>
            </a:endParaRPr>
          </a:p>
        </p:txBody>
      </p:sp>
    </p:spTree>
    <p:extLst>
      <p:ext uri="{BB962C8B-B14F-4D97-AF65-F5344CB8AC3E}">
        <p14:creationId xmlns:p14="http://schemas.microsoft.com/office/powerpoint/2010/main" val="2138510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17121B-6DB3-B2C7-EAEA-A3019A0EDC7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US" dirty="0"/>
              <a:t>Goanna Education spent $1.5 million in total, of which just over a third of the costs were attributed to delivery of education and training. Further, Goanna Education’s cost per cadet who completed a work placement is significantly higher than cost per enrolled cadet because fewer cadets completed a work placement. </a:t>
            </a:r>
          </a:p>
        </p:txBody>
      </p:sp>
      <p:sp>
        <p:nvSpPr>
          <p:cNvPr id="3" name="Title 2">
            <a:extLst>
              <a:ext uri="{FF2B5EF4-FFF2-40B4-BE49-F238E27FC236}">
                <a16:creationId xmlns:a16="http://schemas.microsoft.com/office/drawing/2014/main" id="{924DD8FB-83D6-7D5E-72DC-2B2B3D06773B}"/>
              </a:ext>
              <a:ext uri="{C183D7F6-B498-43B3-948B-1728B52AA6E4}">
                <adec:decorative xmlns:adec="http://schemas.microsoft.com/office/drawing/2017/decorative" val="1"/>
              </a:ext>
            </a:extLst>
          </p:cNvPr>
          <p:cNvSpPr>
            <a:spLocks noGrp="1"/>
          </p:cNvSpPr>
          <p:nvPr>
            <p:ph type="title"/>
          </p:nvPr>
        </p:nvSpPr>
        <p:spPr/>
        <p:txBody>
          <a:bodyPr/>
          <a:lstStyle/>
          <a:p>
            <a:r>
              <a:rPr lang="en-US" dirty="0"/>
              <a:t>Goanna Education | Costs</a:t>
            </a:r>
          </a:p>
        </p:txBody>
      </p:sp>
      <p:sp>
        <p:nvSpPr>
          <p:cNvPr id="4" name="Slide Number Placeholder 3">
            <a:extLst>
              <a:ext uri="{FF2B5EF4-FFF2-40B4-BE49-F238E27FC236}">
                <a16:creationId xmlns:a16="http://schemas.microsoft.com/office/drawing/2014/main" id="{B24027F2-CF7A-049B-A9FA-3EE5F28301E3}"/>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A9A9A9"/>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a:ln>
                <a:noFill/>
              </a:ln>
              <a:solidFill>
                <a:srgbClr val="A9A9A9"/>
              </a:solidFill>
              <a:effectLst/>
              <a:uLnTx/>
              <a:uFillTx/>
              <a:latin typeface="Arial Narrow"/>
              <a:ea typeface="+mn-ea"/>
              <a:cs typeface="+mn-cs"/>
            </a:endParaRPr>
          </a:p>
        </p:txBody>
      </p:sp>
      <p:cxnSp>
        <p:nvCxnSpPr>
          <p:cNvPr id="12" name="Straight Connector 11">
            <a:extLst>
              <a:ext uri="{FF2B5EF4-FFF2-40B4-BE49-F238E27FC236}">
                <a16:creationId xmlns:a16="http://schemas.microsoft.com/office/drawing/2014/main" id="{35CCE116-2A1E-FCFB-4204-1C19E4D5F5A1}"/>
              </a:ext>
              <a:ext uri="{C183D7F6-B498-43B3-948B-1728B52AA6E4}">
                <adec:decorative xmlns:adec="http://schemas.microsoft.com/office/drawing/2017/decorative" val="1"/>
              </a:ext>
            </a:extLst>
          </p:cNvPr>
          <p:cNvCxnSpPr>
            <a:cxnSpLocks/>
          </p:cNvCxnSpPr>
          <p:nvPr/>
        </p:nvCxnSpPr>
        <p:spPr>
          <a:xfrm>
            <a:off x="4843221" y="1386834"/>
            <a:ext cx="0" cy="5098914"/>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1" name="Chart 10">
            <a:extLst>
              <a:ext uri="{FF2B5EF4-FFF2-40B4-BE49-F238E27FC236}">
                <a16:creationId xmlns:a16="http://schemas.microsoft.com/office/drawing/2014/main" id="{676D21DF-3FB5-2648-B6CD-4EF0FC408A7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19020559"/>
              </p:ext>
            </p:extLst>
          </p:nvPr>
        </p:nvGraphicFramePr>
        <p:xfrm>
          <a:off x="665341" y="1386834"/>
          <a:ext cx="3677674" cy="4932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CE0C8A82-8C0F-6121-0206-16B4A07AEB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1424692"/>
              </p:ext>
            </p:extLst>
          </p:nvPr>
        </p:nvGraphicFramePr>
        <p:xfrm>
          <a:off x="5030962" y="1266050"/>
          <a:ext cx="4692088" cy="4409781"/>
        </p:xfrm>
        <a:graphic>
          <a:graphicData uri="http://schemas.openxmlformats.org/drawingml/2006/chart">
            <c:chart xmlns:c="http://schemas.openxmlformats.org/drawingml/2006/chart" xmlns:r="http://schemas.openxmlformats.org/officeDocument/2006/relationships" r:id="rId4"/>
          </a:graphicData>
        </a:graphic>
      </p:graphicFrame>
      <p:sp>
        <p:nvSpPr>
          <p:cNvPr id="6" name="Footer Placeholder 4">
            <a:extLst>
              <a:ext uri="{FF2B5EF4-FFF2-40B4-BE49-F238E27FC236}">
                <a16:creationId xmlns:a16="http://schemas.microsoft.com/office/drawing/2014/main" id="{1E640B95-A7A6-80D1-0429-C5E93C231094}"/>
              </a:ext>
              <a:ext uri="{C183D7F6-B498-43B3-948B-1728B52AA6E4}">
                <adec:decorative xmlns:adec="http://schemas.microsoft.com/office/drawing/2017/decorative" val="1"/>
              </a:ext>
            </a:extLst>
          </p:cNvPr>
          <p:cNvSpPr>
            <a:spLocks noGrp="1"/>
          </p:cNvSpPr>
          <p:nvPr>
            <p:ph type="ftr" sz="quarter" idx="14"/>
          </p:nvPr>
        </p:nvSpPr>
        <p:spPr>
          <a:xfrm>
            <a:off x="165148" y="6507087"/>
            <a:ext cx="7132320" cy="23301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191919"/>
                </a:solidFill>
                <a:effectLst/>
                <a:uLnTx/>
                <a:uFillTx/>
                <a:latin typeface="Arial Narrow"/>
                <a:ea typeface="+mn-ea"/>
                <a:cs typeface="+mn-cs"/>
              </a:rPr>
              <a:t>Source: Goanna </a:t>
            </a:r>
            <a:r>
              <a:rPr lang="en-AU" dirty="0">
                <a:solidFill>
                  <a:srgbClr val="191919"/>
                </a:solidFill>
                <a:latin typeface="Arial Narrow"/>
              </a:rPr>
              <a:t>Education</a:t>
            </a:r>
            <a:r>
              <a:rPr kumimoji="0" lang="en-AU" sz="900" b="0" i="0" u="none" strike="noStrike" kern="1200" cap="none" spc="0" normalizeH="0" baseline="0" noProof="0" dirty="0">
                <a:ln>
                  <a:noFill/>
                </a:ln>
                <a:solidFill>
                  <a:srgbClr val="191919"/>
                </a:solidFill>
                <a:effectLst/>
                <a:uLnTx/>
                <a:uFillTx/>
                <a:latin typeface="Arial Narrow"/>
                <a:ea typeface="+mn-ea"/>
                <a:cs typeface="+mn-cs"/>
              </a:rPr>
              <a:t> DSCT Final Implementation Report 2024.</a:t>
            </a:r>
          </a:p>
        </p:txBody>
      </p:sp>
      <p:sp>
        <p:nvSpPr>
          <p:cNvPr id="5" name="Footer Placeholder 4">
            <a:extLst>
              <a:ext uri="{FF2B5EF4-FFF2-40B4-BE49-F238E27FC236}">
                <a16:creationId xmlns:a16="http://schemas.microsoft.com/office/drawing/2014/main" id="{FF8DE9D5-7D0C-34E9-8A0F-43C052E209DE}"/>
              </a:ext>
              <a:ext uri="{C183D7F6-B498-43B3-948B-1728B52AA6E4}">
                <adec:decorative xmlns:adec="http://schemas.microsoft.com/office/drawing/2017/decorative" val="1"/>
              </a:ext>
            </a:extLst>
          </p:cNvPr>
          <p:cNvSpPr txBox="1">
            <a:spLocks/>
          </p:cNvSpPr>
          <p:nvPr/>
        </p:nvSpPr>
        <p:spPr>
          <a:xfrm>
            <a:off x="5144326" y="5608171"/>
            <a:ext cx="4564710" cy="510012"/>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1245106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83F2-ACAC-70C0-7E61-B2494817266A}"/>
              </a:ext>
            </a:extLst>
          </p:cNvPr>
          <p:cNvSpPr>
            <a:spLocks noGrp="1"/>
          </p:cNvSpPr>
          <p:nvPr>
            <p:ph type="title"/>
          </p:nvPr>
        </p:nvSpPr>
        <p:spPr/>
        <p:txBody>
          <a:bodyPr/>
          <a:lstStyle/>
          <a:p>
            <a:r>
              <a:rPr lang="en-US"/>
              <a:t>Application of findings</a:t>
            </a:r>
          </a:p>
        </p:txBody>
      </p:sp>
      <p:sp>
        <p:nvSpPr>
          <p:cNvPr id="3" name="Slide Number Placeholder 2">
            <a:extLst>
              <a:ext uri="{FF2B5EF4-FFF2-40B4-BE49-F238E27FC236}">
                <a16:creationId xmlns:a16="http://schemas.microsoft.com/office/drawing/2014/main" id="{8D1A3D7D-321F-3861-0C13-44D72FA35C30}"/>
              </a:ext>
            </a:extLst>
          </p:cNvPr>
          <p:cNvSpPr>
            <a:spLocks noGrp="1"/>
          </p:cNvSpPr>
          <p:nvPr>
            <p:ph type="sldNum" sz="quarter" idx="11"/>
          </p:nvPr>
        </p:nvSpPr>
        <p:spPr/>
        <p:txBody>
          <a:bodyPr/>
          <a:lstStyle/>
          <a:p>
            <a:fld id="{2ED7E6EB-FFB6-2B46-ABEA-442EF21ADA9F}" type="slidenum">
              <a:rPr lang="en-US" smtClean="0"/>
              <a:pPr/>
              <a:t>70</a:t>
            </a:fld>
            <a:endParaRPr lang="en-US"/>
          </a:p>
        </p:txBody>
      </p:sp>
    </p:spTree>
    <p:extLst>
      <p:ext uri="{BB962C8B-B14F-4D97-AF65-F5344CB8AC3E}">
        <p14:creationId xmlns:p14="http://schemas.microsoft.com/office/powerpoint/2010/main" val="1232873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F627FC9-3EE4-44B8-95BD-CA9B76938FF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556637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57" imgH="549" progId="TCLayout.ActiveDocument.1">
                  <p:embed/>
                </p:oleObj>
              </mc:Choice>
              <mc:Fallback>
                <p:oleObj name="think-cell Slide" r:id="rId4" imgW="557" imgH="549" progId="TCLayout.ActiveDocument.1">
                  <p:embed/>
                  <p:pic>
                    <p:nvPicPr>
                      <p:cNvPr id="14" name="Object 13" hidden="1">
                        <a:extLst>
                          <a:ext uri="{FF2B5EF4-FFF2-40B4-BE49-F238E27FC236}">
                            <a16:creationId xmlns:a16="http://schemas.microsoft.com/office/drawing/2014/main" id="{6F627FC9-3EE4-44B8-95BD-CA9B76938FF3}"/>
                          </a:ext>
                          <a:ext uri="{C183D7F6-B498-43B3-948B-1728B52AA6E4}">
                            <adec:decorative xmlns:adec="http://schemas.microsoft.com/office/drawing/2017/decorative" val="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AA0D7A02-425A-446F-B63A-02EDB9AA6A8B}"/>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Since the establishment of the DSCT, there’s been shifts in the labour market, policy and operating environment and intergovernmental context that are relevant in considering how to take forward the lessons of the trial. </a:t>
            </a:r>
            <a:endParaRPr lang="en-AU"/>
          </a:p>
        </p:txBody>
      </p:sp>
      <p:sp>
        <p:nvSpPr>
          <p:cNvPr id="2" name="Title 1">
            <a:extLst>
              <a:ext uri="{FF2B5EF4-FFF2-40B4-BE49-F238E27FC236}">
                <a16:creationId xmlns:a16="http://schemas.microsoft.com/office/drawing/2014/main" id="{980896E1-8E33-49DA-A26F-E422C3E017DD}"/>
              </a:ext>
              <a:ext uri="{C183D7F6-B498-43B3-948B-1728B52AA6E4}">
                <adec:decorative xmlns:adec="http://schemas.microsoft.com/office/drawing/2017/decorative" val="1"/>
              </a:ext>
            </a:extLst>
          </p:cNvPr>
          <p:cNvSpPr>
            <a:spLocks noGrp="1"/>
          </p:cNvSpPr>
          <p:nvPr>
            <p:ph type="title"/>
          </p:nvPr>
        </p:nvSpPr>
        <p:spPr/>
        <p:txBody>
          <a:bodyPr/>
          <a:lstStyle/>
          <a:p>
            <a:r>
              <a:rPr lang="en-AU"/>
              <a:t>Changes in the operating environment since the DSCT’s establishment</a:t>
            </a:r>
          </a:p>
        </p:txBody>
      </p:sp>
      <p:sp>
        <p:nvSpPr>
          <p:cNvPr id="7" name="Slide Number Placeholder 6">
            <a:extLst>
              <a:ext uri="{FF2B5EF4-FFF2-40B4-BE49-F238E27FC236}">
                <a16:creationId xmlns:a16="http://schemas.microsoft.com/office/drawing/2014/main" id="{43243BDB-BA10-433C-BFF2-6843F0B6020E}"/>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endParaRPr>
          </a:p>
        </p:txBody>
      </p:sp>
      <p:sp>
        <p:nvSpPr>
          <p:cNvPr id="6" name="Slide Number Placeholder 2">
            <a:extLst>
              <a:ext uri="{FF2B5EF4-FFF2-40B4-BE49-F238E27FC236}">
                <a16:creationId xmlns:a16="http://schemas.microsoft.com/office/drawing/2014/main" id="{CF16C9C5-9BED-CAA2-7860-492B426EF710}"/>
              </a:ext>
              <a:ext uri="{C183D7F6-B498-43B3-948B-1728B52AA6E4}">
                <adec:decorative xmlns:adec="http://schemas.microsoft.com/office/drawing/2017/decorative" val="1"/>
              </a:ext>
            </a:extLst>
          </p:cNvPr>
          <p:cNvSpPr txBox="1">
            <a:spLocks/>
          </p:cNvSpPr>
          <p:nvPr/>
        </p:nvSpPr>
        <p:spPr>
          <a:xfrm>
            <a:off x="9387377" y="6295928"/>
            <a:ext cx="335678"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ED7E6EB-FFB6-2B46-ABEA-442EF21ADA9F}" type="slidenum">
              <a:rPr lang="en-US" smtClean="0"/>
              <a:pPr/>
              <a:t>71</a:t>
            </a:fld>
            <a:endParaRPr lang="en-US"/>
          </a:p>
        </p:txBody>
      </p:sp>
      <p:sp>
        <p:nvSpPr>
          <p:cNvPr id="8" name="TextBox 7">
            <a:extLst>
              <a:ext uri="{FF2B5EF4-FFF2-40B4-BE49-F238E27FC236}">
                <a16:creationId xmlns:a16="http://schemas.microsoft.com/office/drawing/2014/main" id="{3BCA2EB6-0A59-C1E1-C24C-FE71643E1F21}"/>
              </a:ext>
              <a:ext uri="{C183D7F6-B498-43B3-948B-1728B52AA6E4}">
                <adec:decorative xmlns:adec="http://schemas.microsoft.com/office/drawing/2017/decorative" val="1"/>
              </a:ext>
            </a:extLst>
          </p:cNvPr>
          <p:cNvSpPr txBox="1"/>
          <p:nvPr/>
        </p:nvSpPr>
        <p:spPr>
          <a:xfrm>
            <a:off x="165147" y="1255804"/>
            <a:ext cx="4254351" cy="2439129"/>
          </a:xfrm>
          <a:prstGeom prst="rect">
            <a:avLst/>
          </a:prstGeom>
        </p:spPr>
        <p:txBody>
          <a:bodyPr wrap="square" rtlCol="0">
            <a:spAutoFit/>
          </a:bodyPr>
          <a:lstStyle/>
          <a:p>
            <a:pPr algn="ctr">
              <a:spcAft>
                <a:spcPts val="600"/>
              </a:spcAft>
            </a:pPr>
            <a:r>
              <a:rPr lang="en-AU" sz="1100" b="1">
                <a:solidFill>
                  <a:schemeClr val="tx2"/>
                </a:solidFill>
              </a:rPr>
              <a:t>Changes in the labour market</a:t>
            </a:r>
          </a:p>
          <a:p>
            <a:r>
              <a:rPr lang="en-AU" sz="1050">
                <a:solidFill>
                  <a:schemeClr val="tx1"/>
                </a:solidFill>
              </a:rPr>
              <a:t>Australia has seen a rapid rise in tech jobs since the early 2000s. Since that time, growth in technology jobs has outpaced all other occupations by a factor of four.</a:t>
            </a:r>
            <a:r>
              <a:rPr lang="en-AU" sz="1050" baseline="30000">
                <a:solidFill>
                  <a:schemeClr val="tx1"/>
                </a:solidFill>
              </a:rPr>
              <a:t>1</a:t>
            </a:r>
          </a:p>
          <a:p>
            <a:endParaRPr lang="en-AU" sz="1050">
              <a:solidFill>
                <a:schemeClr val="tx1"/>
              </a:solidFill>
            </a:endParaRPr>
          </a:p>
          <a:p>
            <a:r>
              <a:rPr lang="en-AU" sz="1050">
                <a:solidFill>
                  <a:schemeClr val="tx1"/>
                </a:solidFill>
              </a:rPr>
              <a:t>This growth was at an all-time high during the COVID-19 pandemic, which occurred shortly prior to the establishment of the trial. Since that time, Australia has seen these numbers stabilise and a normalisation of strong demand for technology jobs occur.</a:t>
            </a:r>
            <a:endParaRPr lang="en-AU" sz="1050" baseline="30000">
              <a:solidFill>
                <a:schemeClr val="tx1"/>
              </a:solidFill>
            </a:endParaRPr>
          </a:p>
          <a:p>
            <a:endParaRPr lang="en-AU" sz="1050">
              <a:solidFill>
                <a:schemeClr val="tx1"/>
              </a:solidFill>
            </a:endParaRPr>
          </a:p>
          <a:p>
            <a:r>
              <a:rPr lang="en-AU" sz="1050">
                <a:solidFill>
                  <a:schemeClr val="tx1"/>
                </a:solidFill>
              </a:rPr>
              <a:t>As these figures have stabilised, it’s become clear that demand for technology jobs </a:t>
            </a:r>
            <a:r>
              <a:rPr lang="en-AU" sz="1050"/>
              <a:t>is</a:t>
            </a:r>
            <a:r>
              <a:rPr lang="en-AU" sz="1050">
                <a:solidFill>
                  <a:schemeClr val="tx1"/>
                </a:solidFill>
              </a:rPr>
              <a:t> highly concentrated in specialised tech roles, where there are high barriers to entry. Demand for more junior tech roles, other than those in highly specialised roles, has softened.</a:t>
            </a:r>
            <a:r>
              <a:rPr lang="en-AU" sz="1050" baseline="30000"/>
              <a:t>2</a:t>
            </a:r>
            <a:endParaRPr lang="en-AU" sz="1050" baseline="30000">
              <a:solidFill>
                <a:schemeClr val="tx1"/>
              </a:solidFill>
            </a:endParaRPr>
          </a:p>
          <a:p>
            <a:pPr>
              <a:spcAft>
                <a:spcPts val="600"/>
              </a:spcAft>
            </a:pPr>
            <a:endParaRPr lang="en-AU" sz="1050"/>
          </a:p>
        </p:txBody>
      </p:sp>
      <p:sp>
        <p:nvSpPr>
          <p:cNvPr id="61" name="TextBox 60">
            <a:extLst>
              <a:ext uri="{FF2B5EF4-FFF2-40B4-BE49-F238E27FC236}">
                <a16:creationId xmlns:a16="http://schemas.microsoft.com/office/drawing/2014/main" id="{84FAF21F-0A94-B411-2C3C-CCF1E8E5E27A}"/>
              </a:ext>
              <a:ext uri="{C183D7F6-B498-43B3-948B-1728B52AA6E4}">
                <adec:decorative xmlns:adec="http://schemas.microsoft.com/office/drawing/2017/decorative" val="1"/>
              </a:ext>
            </a:extLst>
          </p:cNvPr>
          <p:cNvSpPr txBox="1"/>
          <p:nvPr/>
        </p:nvSpPr>
        <p:spPr>
          <a:xfrm>
            <a:off x="0" y="6335866"/>
            <a:ext cx="4962524" cy="600164"/>
          </a:xfrm>
          <a:prstGeom prst="rect">
            <a:avLst/>
          </a:prstGeom>
          <a:noFill/>
        </p:spPr>
        <p:txBody>
          <a:bodyPr wrap="square">
            <a:spAutoFit/>
          </a:bodyPr>
          <a:lstStyle/>
          <a:p>
            <a:r>
              <a:rPr lang="en-AU" sz="900" baseline="30000"/>
              <a:t>1 </a:t>
            </a:r>
            <a:r>
              <a:rPr lang="en-AU" sz="900"/>
              <a:t>Tech Council of Australia, the state of Australia’s tech ecosystem, March 2024.</a:t>
            </a:r>
          </a:p>
          <a:p>
            <a:r>
              <a:rPr lang="en-AU" sz="900" baseline="30000"/>
              <a:t>2 </a:t>
            </a:r>
            <a:r>
              <a:rPr lang="en-AU" sz="900"/>
              <a:t>Tech Council of Australia, the state of Australia’s tech ecosystem, March 2024. </a:t>
            </a:r>
            <a:endParaRPr lang="en-AU" sz="900" baseline="30000">
              <a:solidFill>
                <a:schemeClr val="tx1"/>
              </a:solidFill>
            </a:endParaRPr>
          </a:p>
          <a:p>
            <a:r>
              <a:rPr lang="en-AU" sz="900" baseline="30000"/>
              <a:t>3 </a:t>
            </a:r>
            <a:r>
              <a:rPr lang="en-AU" sz="900"/>
              <a:t>Tech Council of Australia, the state of Australia’s tech ecosystem, March 2024. </a:t>
            </a:r>
            <a:endParaRPr lang="en-AU" sz="900" baseline="30000">
              <a:solidFill>
                <a:schemeClr val="tx1"/>
              </a:solidFill>
            </a:endParaRPr>
          </a:p>
          <a:p>
            <a:endParaRPr lang="en-AU" sz="900" baseline="30000">
              <a:solidFill>
                <a:schemeClr val="tx1"/>
              </a:solidFill>
            </a:endParaRPr>
          </a:p>
        </p:txBody>
      </p:sp>
      <p:sp>
        <p:nvSpPr>
          <p:cNvPr id="64" name="Rectangle 63">
            <a:extLst>
              <a:ext uri="{FF2B5EF4-FFF2-40B4-BE49-F238E27FC236}">
                <a16:creationId xmlns:a16="http://schemas.microsoft.com/office/drawing/2014/main" id="{90DDEB5D-D3D0-EBCE-732D-8AE4F395E63B}"/>
              </a:ext>
              <a:ext uri="{C183D7F6-B498-43B3-948B-1728B52AA6E4}">
                <adec:decorative xmlns:adec="http://schemas.microsoft.com/office/drawing/2017/decorative" val="1"/>
              </a:ext>
            </a:extLst>
          </p:cNvPr>
          <p:cNvSpPr/>
          <p:nvPr/>
        </p:nvSpPr>
        <p:spPr>
          <a:xfrm>
            <a:off x="629098" y="5775796"/>
            <a:ext cx="828662" cy="533400"/>
          </a:xfrm>
          <a:prstGeom prst="rect">
            <a:avLst/>
          </a:prstGeom>
          <a:solidFill>
            <a:schemeClr val="bg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25,000</a:t>
            </a:r>
          </a:p>
        </p:txBody>
      </p:sp>
      <p:sp>
        <p:nvSpPr>
          <p:cNvPr id="65" name="Rectangle 64">
            <a:extLst>
              <a:ext uri="{FF2B5EF4-FFF2-40B4-BE49-F238E27FC236}">
                <a16:creationId xmlns:a16="http://schemas.microsoft.com/office/drawing/2014/main" id="{5C918264-8732-98B2-D6CE-29B7F5B24CF2}"/>
              </a:ext>
              <a:ext uri="{C183D7F6-B498-43B3-948B-1728B52AA6E4}">
                <adec:decorative xmlns:adec="http://schemas.microsoft.com/office/drawing/2017/decorative" val="1"/>
              </a:ext>
            </a:extLst>
          </p:cNvPr>
          <p:cNvSpPr/>
          <p:nvPr/>
        </p:nvSpPr>
        <p:spPr>
          <a:xfrm>
            <a:off x="629098" y="4582604"/>
            <a:ext cx="828662" cy="1205850"/>
          </a:xfrm>
          <a:prstGeom prst="rect">
            <a:avLst/>
          </a:prstGeom>
          <a:solidFill>
            <a:schemeClr val="bg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86,000</a:t>
            </a:r>
          </a:p>
        </p:txBody>
      </p:sp>
      <p:sp>
        <p:nvSpPr>
          <p:cNvPr id="66" name="Rectangle 65">
            <a:extLst>
              <a:ext uri="{FF2B5EF4-FFF2-40B4-BE49-F238E27FC236}">
                <a16:creationId xmlns:a16="http://schemas.microsoft.com/office/drawing/2014/main" id="{1AB502AC-3874-DC15-8F5B-906D66134FCB}"/>
              </a:ext>
              <a:ext uri="{C183D7F6-B498-43B3-948B-1728B52AA6E4}">
                <adec:decorative xmlns:adec="http://schemas.microsoft.com/office/drawing/2017/decorative" val="1"/>
              </a:ext>
            </a:extLst>
          </p:cNvPr>
          <p:cNvSpPr/>
          <p:nvPr/>
        </p:nvSpPr>
        <p:spPr>
          <a:xfrm>
            <a:off x="629098" y="4099571"/>
            <a:ext cx="828662" cy="533400"/>
          </a:xfrm>
          <a:prstGeom prst="rect">
            <a:avLst/>
          </a:prstGeom>
          <a:solidFill>
            <a:schemeClr val="bg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30,000</a:t>
            </a:r>
          </a:p>
        </p:txBody>
      </p:sp>
      <p:sp>
        <p:nvSpPr>
          <p:cNvPr id="68" name="Rectangle 67">
            <a:extLst>
              <a:ext uri="{FF2B5EF4-FFF2-40B4-BE49-F238E27FC236}">
                <a16:creationId xmlns:a16="http://schemas.microsoft.com/office/drawing/2014/main" id="{94260727-74BA-7DE9-CE90-3F545912626B}"/>
              </a:ext>
              <a:ext uri="{C183D7F6-B498-43B3-948B-1728B52AA6E4}">
                <adec:decorative xmlns:adec="http://schemas.microsoft.com/office/drawing/2017/decorative" val="1"/>
              </a:ext>
            </a:extLst>
          </p:cNvPr>
          <p:cNvSpPr/>
          <p:nvPr/>
        </p:nvSpPr>
        <p:spPr>
          <a:xfrm>
            <a:off x="1457760" y="5962054"/>
            <a:ext cx="828662" cy="347142"/>
          </a:xfrm>
          <a:prstGeom prst="rect">
            <a:avLst/>
          </a:prstGeom>
          <a:solidFill>
            <a:schemeClr val="bg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33,000</a:t>
            </a:r>
          </a:p>
        </p:txBody>
      </p:sp>
      <p:sp>
        <p:nvSpPr>
          <p:cNvPr id="69" name="Rectangle 68">
            <a:extLst>
              <a:ext uri="{FF2B5EF4-FFF2-40B4-BE49-F238E27FC236}">
                <a16:creationId xmlns:a16="http://schemas.microsoft.com/office/drawing/2014/main" id="{026E50CD-7C0E-EC17-678F-A22420858928}"/>
              </a:ext>
              <a:ext uri="{C183D7F6-B498-43B3-948B-1728B52AA6E4}">
                <adec:decorative xmlns:adec="http://schemas.microsoft.com/office/drawing/2017/decorative" val="1"/>
              </a:ext>
            </a:extLst>
          </p:cNvPr>
          <p:cNvSpPr/>
          <p:nvPr/>
        </p:nvSpPr>
        <p:spPr>
          <a:xfrm>
            <a:off x="1457760" y="4450909"/>
            <a:ext cx="828662" cy="1511145"/>
          </a:xfrm>
          <a:prstGeom prst="rect">
            <a:avLst/>
          </a:prstGeom>
          <a:solidFill>
            <a:schemeClr val="bg2">
              <a:lumMod val="75000"/>
            </a:schemeClr>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175,000</a:t>
            </a:r>
          </a:p>
        </p:txBody>
      </p:sp>
      <p:sp>
        <p:nvSpPr>
          <p:cNvPr id="71" name="Rectangle 70">
            <a:extLst>
              <a:ext uri="{FF2B5EF4-FFF2-40B4-BE49-F238E27FC236}">
                <a16:creationId xmlns:a16="http://schemas.microsoft.com/office/drawing/2014/main" id="{7FEFF9F2-F729-DF5B-F2C5-8A2B2810E8FC}"/>
              </a:ext>
              <a:ext uri="{C183D7F6-B498-43B3-948B-1728B52AA6E4}">
                <adec:decorative xmlns:adec="http://schemas.microsoft.com/office/drawing/2017/decorative" val="1"/>
              </a:ext>
            </a:extLst>
          </p:cNvPr>
          <p:cNvSpPr/>
          <p:nvPr/>
        </p:nvSpPr>
        <p:spPr>
          <a:xfrm>
            <a:off x="2286422" y="5473522"/>
            <a:ext cx="828662" cy="835674"/>
          </a:xfrm>
          <a:prstGeom prst="rect">
            <a:avLst/>
          </a:prstGeom>
          <a:solidFill>
            <a:schemeClr val="bg2">
              <a:lumMod val="75000"/>
            </a:schemeClr>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87,000</a:t>
            </a:r>
          </a:p>
        </p:txBody>
      </p:sp>
      <p:sp>
        <p:nvSpPr>
          <p:cNvPr id="72" name="Rectangle 71">
            <a:extLst>
              <a:ext uri="{FF2B5EF4-FFF2-40B4-BE49-F238E27FC236}">
                <a16:creationId xmlns:a16="http://schemas.microsoft.com/office/drawing/2014/main" id="{57DDC1DF-8DE7-A3FE-F9BB-A54AAB21BB2C}"/>
              </a:ext>
              <a:ext uri="{C183D7F6-B498-43B3-948B-1728B52AA6E4}">
                <adec:decorative xmlns:adec="http://schemas.microsoft.com/office/drawing/2017/decorative" val="1"/>
              </a:ext>
            </a:extLst>
          </p:cNvPr>
          <p:cNvSpPr/>
          <p:nvPr/>
        </p:nvSpPr>
        <p:spPr>
          <a:xfrm>
            <a:off x="2286422" y="4277309"/>
            <a:ext cx="828662" cy="1231787"/>
          </a:xfrm>
          <a:prstGeom prst="rect">
            <a:avLst/>
          </a:prstGeom>
          <a:solidFill>
            <a:schemeClr val="bg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125,000</a:t>
            </a:r>
          </a:p>
        </p:txBody>
      </p:sp>
      <p:sp>
        <p:nvSpPr>
          <p:cNvPr id="73" name="Rectangle 72">
            <a:extLst>
              <a:ext uri="{FF2B5EF4-FFF2-40B4-BE49-F238E27FC236}">
                <a16:creationId xmlns:a16="http://schemas.microsoft.com/office/drawing/2014/main" id="{1CA5E44B-3DC7-1551-A137-F3E36949F9CE}"/>
              </a:ext>
              <a:ext uri="{C183D7F6-B498-43B3-948B-1728B52AA6E4}">
                <adec:decorative xmlns:adec="http://schemas.microsoft.com/office/drawing/2017/decorative" val="1"/>
              </a:ext>
            </a:extLst>
          </p:cNvPr>
          <p:cNvSpPr/>
          <p:nvPr/>
        </p:nvSpPr>
        <p:spPr>
          <a:xfrm>
            <a:off x="2286422" y="4099571"/>
            <a:ext cx="828662" cy="266700"/>
          </a:xfrm>
          <a:prstGeom prst="rect">
            <a:avLst/>
          </a:prstGeom>
          <a:solidFill>
            <a:schemeClr val="bg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tx1"/>
                </a:solidFill>
              </a:rPr>
              <a:t>11,000</a:t>
            </a:r>
          </a:p>
        </p:txBody>
      </p:sp>
      <p:sp>
        <p:nvSpPr>
          <p:cNvPr id="74" name="Rectangle 73">
            <a:extLst>
              <a:ext uri="{FF2B5EF4-FFF2-40B4-BE49-F238E27FC236}">
                <a16:creationId xmlns:a16="http://schemas.microsoft.com/office/drawing/2014/main" id="{FBC1C056-D7B1-1D0E-927E-857A67482801}"/>
              </a:ext>
              <a:ext uri="{C183D7F6-B498-43B3-948B-1728B52AA6E4}">
                <adec:decorative xmlns:adec="http://schemas.microsoft.com/office/drawing/2017/decorative" val="1"/>
              </a:ext>
            </a:extLst>
          </p:cNvPr>
          <p:cNvSpPr/>
          <p:nvPr/>
        </p:nvSpPr>
        <p:spPr>
          <a:xfrm>
            <a:off x="3113314" y="5602196"/>
            <a:ext cx="828662" cy="707000"/>
          </a:xfrm>
          <a:prstGeom prst="rect">
            <a:avLst/>
          </a:prstGeom>
          <a:solidFill>
            <a:schemeClr val="tx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bg1"/>
                </a:solidFill>
              </a:rPr>
              <a:t>146,000</a:t>
            </a:r>
          </a:p>
        </p:txBody>
      </p:sp>
      <p:sp>
        <p:nvSpPr>
          <p:cNvPr id="75" name="Rectangle 74">
            <a:extLst>
              <a:ext uri="{FF2B5EF4-FFF2-40B4-BE49-F238E27FC236}">
                <a16:creationId xmlns:a16="http://schemas.microsoft.com/office/drawing/2014/main" id="{CD42A14A-8915-FD2A-1704-1D0BB99E0AC8}"/>
              </a:ext>
              <a:ext uri="{C183D7F6-B498-43B3-948B-1728B52AA6E4}">
                <adec:decorative xmlns:adec="http://schemas.microsoft.com/office/drawing/2017/decorative" val="1"/>
              </a:ext>
            </a:extLst>
          </p:cNvPr>
          <p:cNvSpPr/>
          <p:nvPr/>
        </p:nvSpPr>
        <p:spPr>
          <a:xfrm>
            <a:off x="3113314" y="4277309"/>
            <a:ext cx="828662" cy="1324887"/>
          </a:xfrm>
          <a:prstGeom prst="rect">
            <a:avLst/>
          </a:prstGeom>
          <a:solidFill>
            <a:schemeClr val="tx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bg1"/>
                </a:solidFill>
              </a:rPr>
              <a:t>345,000</a:t>
            </a:r>
          </a:p>
        </p:txBody>
      </p:sp>
      <p:sp>
        <p:nvSpPr>
          <p:cNvPr id="76" name="Rectangle 75">
            <a:extLst>
              <a:ext uri="{FF2B5EF4-FFF2-40B4-BE49-F238E27FC236}">
                <a16:creationId xmlns:a16="http://schemas.microsoft.com/office/drawing/2014/main" id="{984294A6-D39A-837F-2C86-93F8357EA255}"/>
              </a:ext>
              <a:ext uri="{C183D7F6-B498-43B3-948B-1728B52AA6E4}">
                <adec:decorative xmlns:adec="http://schemas.microsoft.com/office/drawing/2017/decorative" val="1"/>
              </a:ext>
            </a:extLst>
          </p:cNvPr>
          <p:cNvSpPr/>
          <p:nvPr/>
        </p:nvSpPr>
        <p:spPr>
          <a:xfrm>
            <a:off x="3113314" y="4099571"/>
            <a:ext cx="828662" cy="187263"/>
          </a:xfrm>
          <a:prstGeom prst="rect">
            <a:avLst/>
          </a:prstGeom>
          <a:solidFill>
            <a:schemeClr val="tx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bg1"/>
                </a:solidFill>
              </a:rPr>
              <a:t>94,000</a:t>
            </a:r>
          </a:p>
        </p:txBody>
      </p:sp>
      <p:sp>
        <p:nvSpPr>
          <p:cNvPr id="78" name="Rectangle 77">
            <a:extLst>
              <a:ext uri="{FF2B5EF4-FFF2-40B4-BE49-F238E27FC236}">
                <a16:creationId xmlns:a16="http://schemas.microsoft.com/office/drawing/2014/main" id="{1B31526F-4982-5460-5205-E95B01A07B27}"/>
              </a:ext>
              <a:ext uri="{C183D7F6-B498-43B3-948B-1728B52AA6E4}">
                <adec:decorative xmlns:adec="http://schemas.microsoft.com/office/drawing/2017/decorative" val="1"/>
              </a:ext>
            </a:extLst>
          </p:cNvPr>
          <p:cNvSpPr/>
          <p:nvPr/>
        </p:nvSpPr>
        <p:spPr>
          <a:xfrm>
            <a:off x="3627166" y="3404141"/>
            <a:ext cx="964724" cy="188386"/>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AU" sz="1000">
                <a:solidFill>
                  <a:schemeClr val="tx1"/>
                </a:solidFill>
              </a:rPr>
              <a:t>High demand</a:t>
            </a:r>
          </a:p>
        </p:txBody>
      </p:sp>
      <p:sp>
        <p:nvSpPr>
          <p:cNvPr id="80" name="Rectangle 79">
            <a:extLst>
              <a:ext uri="{FF2B5EF4-FFF2-40B4-BE49-F238E27FC236}">
                <a16:creationId xmlns:a16="http://schemas.microsoft.com/office/drawing/2014/main" id="{4A6EDAB2-35CD-7C75-47DB-F58DD8AA82EA}"/>
              </a:ext>
              <a:ext uri="{C183D7F6-B498-43B3-948B-1728B52AA6E4}">
                <adec:decorative xmlns:adec="http://schemas.microsoft.com/office/drawing/2017/decorative" val="1"/>
              </a:ext>
            </a:extLst>
          </p:cNvPr>
          <p:cNvSpPr/>
          <p:nvPr/>
        </p:nvSpPr>
        <p:spPr>
          <a:xfrm>
            <a:off x="3627166" y="3607491"/>
            <a:ext cx="964724" cy="188386"/>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AU" sz="1000">
                <a:solidFill>
                  <a:schemeClr val="tx1"/>
                </a:solidFill>
              </a:rPr>
              <a:t>Medium demand</a:t>
            </a:r>
          </a:p>
        </p:txBody>
      </p:sp>
      <p:sp>
        <p:nvSpPr>
          <p:cNvPr id="82" name="Rectangle 81">
            <a:extLst>
              <a:ext uri="{FF2B5EF4-FFF2-40B4-BE49-F238E27FC236}">
                <a16:creationId xmlns:a16="http://schemas.microsoft.com/office/drawing/2014/main" id="{0B27DD6C-44BE-D29E-A5AC-B6F2909F4F68}"/>
              </a:ext>
              <a:ext uri="{C183D7F6-B498-43B3-948B-1728B52AA6E4}">
                <adec:decorative xmlns:adec="http://schemas.microsoft.com/office/drawing/2017/decorative" val="1"/>
              </a:ext>
            </a:extLst>
          </p:cNvPr>
          <p:cNvSpPr/>
          <p:nvPr/>
        </p:nvSpPr>
        <p:spPr>
          <a:xfrm>
            <a:off x="3627166" y="3817465"/>
            <a:ext cx="964724" cy="188386"/>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AU" sz="1000">
                <a:solidFill>
                  <a:schemeClr val="tx1"/>
                </a:solidFill>
              </a:rPr>
              <a:t>Low demand</a:t>
            </a:r>
          </a:p>
        </p:txBody>
      </p:sp>
      <p:sp>
        <p:nvSpPr>
          <p:cNvPr id="89" name="Rectangle 88">
            <a:extLst>
              <a:ext uri="{FF2B5EF4-FFF2-40B4-BE49-F238E27FC236}">
                <a16:creationId xmlns:a16="http://schemas.microsoft.com/office/drawing/2014/main" id="{6628C5F9-BC9D-BAE9-C99B-AB2579103A8E}"/>
              </a:ext>
              <a:ext uri="{C183D7F6-B498-43B3-948B-1728B52AA6E4}">
                <adec:decorative xmlns:adec="http://schemas.microsoft.com/office/drawing/2017/decorative" val="1"/>
              </a:ext>
            </a:extLst>
          </p:cNvPr>
          <p:cNvSpPr/>
          <p:nvPr/>
        </p:nvSpPr>
        <p:spPr>
          <a:xfrm>
            <a:off x="757764" y="3826473"/>
            <a:ext cx="714373" cy="244351"/>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000" b="1">
                <a:solidFill>
                  <a:schemeClr val="tx1"/>
                </a:solidFill>
              </a:rPr>
              <a:t>140k</a:t>
            </a:r>
          </a:p>
        </p:txBody>
      </p:sp>
      <p:sp>
        <p:nvSpPr>
          <p:cNvPr id="90" name="Rectangle 89">
            <a:extLst>
              <a:ext uri="{FF2B5EF4-FFF2-40B4-BE49-F238E27FC236}">
                <a16:creationId xmlns:a16="http://schemas.microsoft.com/office/drawing/2014/main" id="{945C9AD3-F6F8-25BB-AA94-F967B18182F3}"/>
              </a:ext>
              <a:ext uri="{C183D7F6-B498-43B3-948B-1728B52AA6E4}">
                <adec:decorative xmlns:adec="http://schemas.microsoft.com/office/drawing/2017/decorative" val="1"/>
              </a:ext>
            </a:extLst>
          </p:cNvPr>
          <p:cNvSpPr/>
          <p:nvPr/>
        </p:nvSpPr>
        <p:spPr>
          <a:xfrm>
            <a:off x="1510468" y="3826473"/>
            <a:ext cx="714373" cy="244351"/>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000" b="1">
                <a:solidFill>
                  <a:schemeClr val="tx1"/>
                </a:solidFill>
              </a:rPr>
              <a:t>235k</a:t>
            </a:r>
          </a:p>
        </p:txBody>
      </p:sp>
      <p:sp>
        <p:nvSpPr>
          <p:cNvPr id="91" name="Rectangle 90">
            <a:extLst>
              <a:ext uri="{FF2B5EF4-FFF2-40B4-BE49-F238E27FC236}">
                <a16:creationId xmlns:a16="http://schemas.microsoft.com/office/drawing/2014/main" id="{36FF4AE6-5C8E-1864-0706-FA5F7FAEE239}"/>
              </a:ext>
              <a:ext uri="{C183D7F6-B498-43B3-948B-1728B52AA6E4}">
                <adec:decorative xmlns:adec="http://schemas.microsoft.com/office/drawing/2017/decorative" val="1"/>
              </a:ext>
            </a:extLst>
          </p:cNvPr>
          <p:cNvSpPr/>
          <p:nvPr/>
        </p:nvSpPr>
        <p:spPr>
          <a:xfrm>
            <a:off x="2322144" y="3826473"/>
            <a:ext cx="714373" cy="244351"/>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000" b="1">
                <a:solidFill>
                  <a:schemeClr val="tx1"/>
                </a:solidFill>
              </a:rPr>
              <a:t>223k</a:t>
            </a:r>
          </a:p>
        </p:txBody>
      </p:sp>
      <p:sp>
        <p:nvSpPr>
          <p:cNvPr id="92" name="Rectangle 91">
            <a:extLst>
              <a:ext uri="{FF2B5EF4-FFF2-40B4-BE49-F238E27FC236}">
                <a16:creationId xmlns:a16="http://schemas.microsoft.com/office/drawing/2014/main" id="{68F89795-0E13-C243-FA34-9E8F6DCFE5EF}"/>
              </a:ext>
              <a:ext uri="{C183D7F6-B498-43B3-948B-1728B52AA6E4}">
                <adec:decorative xmlns:adec="http://schemas.microsoft.com/office/drawing/2017/decorative" val="1"/>
              </a:ext>
            </a:extLst>
          </p:cNvPr>
          <p:cNvSpPr/>
          <p:nvPr/>
        </p:nvSpPr>
        <p:spPr>
          <a:xfrm>
            <a:off x="3064774" y="3826473"/>
            <a:ext cx="468753" cy="244351"/>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000" b="1">
                <a:solidFill>
                  <a:schemeClr val="tx1"/>
                </a:solidFill>
              </a:rPr>
              <a:t>585k</a:t>
            </a:r>
          </a:p>
        </p:txBody>
      </p:sp>
      <p:cxnSp>
        <p:nvCxnSpPr>
          <p:cNvPr id="58" name="Straight Connector 57">
            <a:extLst>
              <a:ext uri="{FF2B5EF4-FFF2-40B4-BE49-F238E27FC236}">
                <a16:creationId xmlns:a16="http://schemas.microsoft.com/office/drawing/2014/main" id="{4E2AB173-8630-D86C-29C1-8C7EAAE8CDF7}"/>
              </a:ext>
              <a:ext uri="{C183D7F6-B498-43B3-948B-1728B52AA6E4}">
                <adec:decorative xmlns:adec="http://schemas.microsoft.com/office/drawing/2017/decorative" val="1"/>
              </a:ext>
            </a:extLst>
          </p:cNvPr>
          <p:cNvCxnSpPr/>
          <p:nvPr/>
        </p:nvCxnSpPr>
        <p:spPr>
          <a:xfrm>
            <a:off x="4556383" y="1295972"/>
            <a:ext cx="0" cy="5327702"/>
          </a:xfrm>
          <a:prstGeom prst="line">
            <a:avLst/>
          </a:prstGeom>
          <a:ln w="9525">
            <a:solidFill>
              <a:schemeClr val="accent3"/>
            </a:solidFill>
          </a:ln>
        </p:spPr>
        <p:style>
          <a:lnRef idx="2">
            <a:schemeClr val="accent1"/>
          </a:lnRef>
          <a:fillRef idx="0">
            <a:schemeClr val="accent1"/>
          </a:fillRef>
          <a:effectRef idx="1">
            <a:schemeClr val="accent1"/>
          </a:effectRef>
          <a:fontRef idx="minor">
            <a:schemeClr val="tx1"/>
          </a:fontRef>
        </p:style>
      </p:cxnSp>
      <p:sp>
        <p:nvSpPr>
          <p:cNvPr id="93" name="Rectangle 92">
            <a:extLst>
              <a:ext uri="{FF2B5EF4-FFF2-40B4-BE49-F238E27FC236}">
                <a16:creationId xmlns:a16="http://schemas.microsoft.com/office/drawing/2014/main" id="{4FA26153-D776-86DC-BB30-27E8F1C112C4}"/>
              </a:ext>
              <a:ext uri="{C183D7F6-B498-43B3-948B-1728B52AA6E4}">
                <adec:decorative xmlns:adec="http://schemas.microsoft.com/office/drawing/2017/decorative" val="1"/>
              </a:ext>
            </a:extLst>
          </p:cNvPr>
          <p:cNvSpPr/>
          <p:nvPr/>
        </p:nvSpPr>
        <p:spPr>
          <a:xfrm>
            <a:off x="-531" y="3833756"/>
            <a:ext cx="828662" cy="244351"/>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000" b="1">
                <a:solidFill>
                  <a:schemeClr val="tx1"/>
                </a:solidFill>
              </a:rPr>
              <a:t>Experience</a:t>
            </a:r>
          </a:p>
        </p:txBody>
      </p:sp>
      <p:sp>
        <p:nvSpPr>
          <p:cNvPr id="94" name="Rectangle 93">
            <a:extLst>
              <a:ext uri="{FF2B5EF4-FFF2-40B4-BE49-F238E27FC236}">
                <a16:creationId xmlns:a16="http://schemas.microsoft.com/office/drawing/2014/main" id="{769863C4-19B6-9542-E5A1-932FF752D1C8}"/>
              </a:ext>
              <a:ext uri="{C183D7F6-B498-43B3-948B-1728B52AA6E4}">
                <adec:decorative xmlns:adec="http://schemas.microsoft.com/office/drawing/2017/decorative" val="1"/>
              </a:ext>
            </a:extLst>
          </p:cNvPr>
          <p:cNvSpPr/>
          <p:nvPr/>
        </p:nvSpPr>
        <p:spPr>
          <a:xfrm>
            <a:off x="38724" y="4216930"/>
            <a:ext cx="534900" cy="223839"/>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AU" sz="1000" b="1">
                <a:solidFill>
                  <a:schemeClr val="tx1"/>
                </a:solidFill>
              </a:rPr>
              <a:t>Senior</a:t>
            </a:r>
          </a:p>
          <a:p>
            <a:pPr algn="l"/>
            <a:r>
              <a:rPr lang="en-AU" sz="1000">
                <a:solidFill>
                  <a:schemeClr val="tx1"/>
                </a:solidFill>
              </a:rPr>
              <a:t>9+ years</a:t>
            </a:r>
          </a:p>
        </p:txBody>
      </p:sp>
      <p:sp>
        <p:nvSpPr>
          <p:cNvPr id="95" name="Rectangle 94">
            <a:extLst>
              <a:ext uri="{FF2B5EF4-FFF2-40B4-BE49-F238E27FC236}">
                <a16:creationId xmlns:a16="http://schemas.microsoft.com/office/drawing/2014/main" id="{5DCC9AB6-6700-8FE0-2E64-5C8C3C709D5B}"/>
              </a:ext>
              <a:ext uri="{C183D7F6-B498-43B3-948B-1728B52AA6E4}">
                <adec:decorative xmlns:adec="http://schemas.microsoft.com/office/drawing/2017/decorative" val="1"/>
              </a:ext>
            </a:extLst>
          </p:cNvPr>
          <p:cNvSpPr/>
          <p:nvPr/>
        </p:nvSpPr>
        <p:spPr>
          <a:xfrm>
            <a:off x="38723" y="4842499"/>
            <a:ext cx="465883" cy="222102"/>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AU" sz="1000" b="1">
                <a:solidFill>
                  <a:schemeClr val="tx1"/>
                </a:solidFill>
              </a:rPr>
              <a:t>Mid</a:t>
            </a:r>
          </a:p>
          <a:p>
            <a:pPr algn="l"/>
            <a:r>
              <a:rPr lang="en-AU" sz="1000">
                <a:solidFill>
                  <a:schemeClr val="tx1"/>
                </a:solidFill>
              </a:rPr>
              <a:t>3-8 years</a:t>
            </a:r>
          </a:p>
        </p:txBody>
      </p:sp>
      <p:sp>
        <p:nvSpPr>
          <p:cNvPr id="96" name="Rectangle 95">
            <a:extLst>
              <a:ext uri="{FF2B5EF4-FFF2-40B4-BE49-F238E27FC236}">
                <a16:creationId xmlns:a16="http://schemas.microsoft.com/office/drawing/2014/main" id="{89284D65-F5DA-87B0-A2E5-BE7A84CC1893}"/>
              </a:ext>
              <a:ext uri="{C183D7F6-B498-43B3-948B-1728B52AA6E4}">
                <adec:decorative xmlns:adec="http://schemas.microsoft.com/office/drawing/2017/decorative" val="1"/>
              </a:ext>
            </a:extLst>
          </p:cNvPr>
          <p:cNvSpPr/>
          <p:nvPr/>
        </p:nvSpPr>
        <p:spPr>
          <a:xfrm>
            <a:off x="42530" y="5775796"/>
            <a:ext cx="551062" cy="244351"/>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AU" sz="1000" b="1">
                <a:solidFill>
                  <a:schemeClr val="tx1"/>
                </a:solidFill>
              </a:rPr>
              <a:t>Junior</a:t>
            </a:r>
          </a:p>
          <a:p>
            <a:pPr algn="l"/>
            <a:r>
              <a:rPr lang="en-AU" sz="1000">
                <a:solidFill>
                  <a:schemeClr val="tx1"/>
                </a:solidFill>
              </a:rPr>
              <a:t>0-2 years</a:t>
            </a:r>
          </a:p>
        </p:txBody>
      </p:sp>
      <p:sp>
        <p:nvSpPr>
          <p:cNvPr id="97" name="Rectangle 96">
            <a:extLst>
              <a:ext uri="{FF2B5EF4-FFF2-40B4-BE49-F238E27FC236}">
                <a16:creationId xmlns:a16="http://schemas.microsoft.com/office/drawing/2014/main" id="{D95EE889-30CB-B849-7775-29C474DFD03E}"/>
              </a:ext>
              <a:ext uri="{C183D7F6-B498-43B3-948B-1728B52AA6E4}">
                <adec:decorative xmlns:adec="http://schemas.microsoft.com/office/drawing/2017/decorative" val="1"/>
              </a:ext>
            </a:extLst>
          </p:cNvPr>
          <p:cNvSpPr/>
          <p:nvPr/>
        </p:nvSpPr>
        <p:spPr>
          <a:xfrm>
            <a:off x="166363" y="3498334"/>
            <a:ext cx="3357033" cy="244351"/>
          </a:xfrm>
          <a:prstGeom prst="rect">
            <a:avLst/>
          </a:prstGeom>
          <a:solidFill>
            <a:schemeClr val="bg1"/>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r>
              <a:rPr lang="en-AU" sz="1000" b="1">
                <a:solidFill>
                  <a:schemeClr val="tx1"/>
                </a:solidFill>
              </a:rPr>
              <a:t>Demand for tech jobs by 2030 by experience and specialisation</a:t>
            </a:r>
            <a:r>
              <a:rPr lang="en-AU" sz="1000" baseline="30000">
                <a:solidFill>
                  <a:schemeClr val="tx1"/>
                </a:solidFill>
              </a:rPr>
              <a:t>3</a:t>
            </a:r>
            <a:r>
              <a:rPr lang="en-AU" sz="1000" b="1">
                <a:solidFill>
                  <a:schemeClr val="tx1"/>
                </a:solidFill>
              </a:rPr>
              <a:t> </a:t>
            </a:r>
          </a:p>
        </p:txBody>
      </p:sp>
      <p:sp>
        <p:nvSpPr>
          <p:cNvPr id="98" name="TextBox 97">
            <a:extLst>
              <a:ext uri="{FF2B5EF4-FFF2-40B4-BE49-F238E27FC236}">
                <a16:creationId xmlns:a16="http://schemas.microsoft.com/office/drawing/2014/main" id="{8BDB6C4E-618F-288F-46B7-F4E3F6D0398C}"/>
              </a:ext>
              <a:ext uri="{C183D7F6-B498-43B3-948B-1728B52AA6E4}">
                <adec:decorative xmlns:adec="http://schemas.microsoft.com/office/drawing/2017/decorative" val="1"/>
              </a:ext>
            </a:extLst>
          </p:cNvPr>
          <p:cNvSpPr txBox="1"/>
          <p:nvPr/>
        </p:nvSpPr>
        <p:spPr>
          <a:xfrm>
            <a:off x="4820457" y="1244967"/>
            <a:ext cx="4818842" cy="2623795"/>
          </a:xfrm>
          <a:prstGeom prst="rect">
            <a:avLst/>
          </a:prstGeom>
          <a:solidFill>
            <a:schemeClr val="bg2"/>
          </a:solidFill>
        </p:spPr>
        <p:txBody>
          <a:bodyPr wrap="square" rtlCol="0">
            <a:spAutoFit/>
          </a:bodyPr>
          <a:lstStyle/>
          <a:p>
            <a:pPr algn="ctr">
              <a:spcAft>
                <a:spcPts val="600"/>
              </a:spcAft>
            </a:pPr>
            <a:r>
              <a:rPr lang="en-AU" sz="1100" b="1">
                <a:solidFill>
                  <a:schemeClr val="tx2"/>
                </a:solidFill>
              </a:rPr>
              <a:t>Changes in the policy environment</a:t>
            </a:r>
          </a:p>
          <a:p>
            <a:r>
              <a:rPr lang="en-AU" sz="1050">
                <a:solidFill>
                  <a:schemeClr val="tx1"/>
                </a:solidFill>
              </a:rPr>
              <a:t>Since the establishment of the DSCT, there have been a number of implemented and planned changes that have occurred across the vo</a:t>
            </a:r>
            <a:r>
              <a:rPr lang="en-AU" sz="1050"/>
              <a:t>cational education and training system in Australia. Examples of this include:</a:t>
            </a:r>
          </a:p>
          <a:p>
            <a:endParaRPr lang="en-AU" sz="1050" baseline="30000">
              <a:solidFill>
                <a:schemeClr val="tx1"/>
              </a:solidFill>
            </a:endParaRPr>
          </a:p>
          <a:p>
            <a:pPr marL="171450" indent="-171450">
              <a:spcAft>
                <a:spcPts val="600"/>
              </a:spcAft>
              <a:buFontTx/>
              <a:buChar char="-"/>
            </a:pPr>
            <a:r>
              <a:rPr lang="en-AU" sz="1050"/>
              <a:t>The establishment of </a:t>
            </a:r>
            <a:r>
              <a:rPr lang="en-AU" sz="1050" b="1"/>
              <a:t>Jobs and Skills Councils</a:t>
            </a:r>
            <a:r>
              <a:rPr lang="en-AU" sz="1050"/>
              <a:t>, which have the mandate of providing innovative solutions to qualifications beyond the traditional role of training packages. Relevantly to this trial, the former Digital Skills Organisation has had its mandate as the organisation responsible for addressing current labour and skills shortages across the finance, technology and business sectors formalised. </a:t>
            </a:r>
          </a:p>
          <a:p>
            <a:pPr marL="171450" indent="-171450">
              <a:spcAft>
                <a:spcPts val="600"/>
              </a:spcAft>
              <a:buFontTx/>
              <a:buChar char="-"/>
            </a:pPr>
            <a:r>
              <a:rPr lang="en-AU" sz="1050"/>
              <a:t>Jurisdictions pursuing their own approaches to establish training pathways to support learners to upskill into digital skills roles and create pathways for underrepresented cohorts in the digital and technology sectors. This includes the Victorian Government’s </a:t>
            </a:r>
            <a:r>
              <a:rPr lang="en-AU" sz="1050" b="1"/>
              <a:t>Digital Jobs Program </a:t>
            </a:r>
            <a:r>
              <a:rPr lang="en-AU" sz="1050"/>
              <a:t>and Queensland Government’s </a:t>
            </a:r>
            <a:r>
              <a:rPr lang="en-AU" sz="1050" b="1"/>
              <a:t>First Nations Digital Careers Program </a:t>
            </a:r>
            <a:r>
              <a:rPr lang="en-AU" sz="1050"/>
              <a:t>(see </a:t>
            </a:r>
            <a:r>
              <a:rPr lang="en-AU" sz="1050" u="sng"/>
              <a:t>Appendix C</a:t>
            </a:r>
            <a:r>
              <a:rPr lang="en-AU" sz="1050"/>
              <a:t> for more information). </a:t>
            </a:r>
          </a:p>
        </p:txBody>
      </p:sp>
      <p:sp>
        <p:nvSpPr>
          <p:cNvPr id="99" name="TextBox 98">
            <a:extLst>
              <a:ext uri="{FF2B5EF4-FFF2-40B4-BE49-F238E27FC236}">
                <a16:creationId xmlns:a16="http://schemas.microsoft.com/office/drawing/2014/main" id="{C43D95A7-10DA-55A0-DC28-38802C96F505}"/>
              </a:ext>
              <a:ext uri="{C183D7F6-B498-43B3-948B-1728B52AA6E4}">
                <adec:decorative xmlns:adec="http://schemas.microsoft.com/office/drawing/2017/decorative" val="1"/>
              </a:ext>
            </a:extLst>
          </p:cNvPr>
          <p:cNvSpPr txBox="1"/>
          <p:nvPr/>
        </p:nvSpPr>
        <p:spPr>
          <a:xfrm>
            <a:off x="4820457" y="3936959"/>
            <a:ext cx="4818842" cy="2439129"/>
          </a:xfrm>
          <a:prstGeom prst="rect">
            <a:avLst/>
          </a:prstGeom>
          <a:solidFill>
            <a:schemeClr val="bg2">
              <a:lumMod val="75000"/>
            </a:schemeClr>
          </a:solidFill>
        </p:spPr>
        <p:txBody>
          <a:bodyPr wrap="square" rtlCol="0">
            <a:spAutoFit/>
          </a:bodyPr>
          <a:lstStyle/>
          <a:p>
            <a:pPr algn="ctr">
              <a:spcAft>
                <a:spcPts val="600"/>
              </a:spcAft>
            </a:pPr>
            <a:r>
              <a:rPr lang="en-AU" sz="1100" b="1"/>
              <a:t>Changes in the intergovernmental context</a:t>
            </a:r>
          </a:p>
          <a:p>
            <a:r>
              <a:rPr lang="en-AU" sz="1050"/>
              <a:t>A new 5-year National Skills Agreement (NSA) between the Commonwealth, states and territories commenced in January 2024. The NSA aims to significantly shift the way that governments work together to address the shared challenges across the VET sector, with a new stewardship model to support governments to work collaboratively towards shared priorities. This includes a renewed focus on equity and ensuring Australia’s digital and technology capabilities. </a:t>
            </a:r>
          </a:p>
          <a:p>
            <a:endParaRPr lang="en-AU" sz="1050"/>
          </a:p>
          <a:p>
            <a:r>
              <a:rPr lang="en-AU" sz="1050"/>
              <a:t>Alongside the NSA, Jobs and Skills Australia (JSA) was established in 2023 to provide a permanent role to advise government and key partners on skills needs, including the current and emerging labour market, workforce needs and priorities and future skills training needs. The JSA has established a new tripartite partnership between the Australian Government, states and territories and unions, industry and education providers to work together to address these challenges. </a:t>
            </a:r>
          </a:p>
        </p:txBody>
      </p:sp>
      <p:sp>
        <p:nvSpPr>
          <p:cNvPr id="77" name="Rectangle 76">
            <a:extLst>
              <a:ext uri="{FF2B5EF4-FFF2-40B4-BE49-F238E27FC236}">
                <a16:creationId xmlns:a16="http://schemas.microsoft.com/office/drawing/2014/main" id="{922F0039-425B-42C4-E604-92979EB80B29}"/>
              </a:ext>
              <a:ext uri="{C183D7F6-B498-43B3-948B-1728B52AA6E4}">
                <adec:decorative xmlns:adec="http://schemas.microsoft.com/office/drawing/2017/decorative" val="1"/>
              </a:ext>
            </a:extLst>
          </p:cNvPr>
          <p:cNvSpPr/>
          <p:nvPr/>
        </p:nvSpPr>
        <p:spPr>
          <a:xfrm>
            <a:off x="3474496" y="3452602"/>
            <a:ext cx="180975" cy="149352"/>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000">
              <a:solidFill>
                <a:schemeClr val="tx1"/>
              </a:solidFill>
            </a:endParaRPr>
          </a:p>
        </p:txBody>
      </p:sp>
      <p:sp>
        <p:nvSpPr>
          <p:cNvPr id="79" name="Rectangle 78">
            <a:extLst>
              <a:ext uri="{FF2B5EF4-FFF2-40B4-BE49-F238E27FC236}">
                <a16:creationId xmlns:a16="http://schemas.microsoft.com/office/drawing/2014/main" id="{0468CA12-1F14-DC76-AC1D-2086EF249BD3}"/>
              </a:ext>
              <a:ext uri="{C183D7F6-B498-43B3-948B-1728B52AA6E4}">
                <adec:decorative xmlns:adec="http://schemas.microsoft.com/office/drawing/2017/decorative" val="1"/>
              </a:ext>
            </a:extLst>
          </p:cNvPr>
          <p:cNvSpPr/>
          <p:nvPr/>
        </p:nvSpPr>
        <p:spPr>
          <a:xfrm>
            <a:off x="3474496" y="3655952"/>
            <a:ext cx="180975" cy="149352"/>
          </a:xfrm>
          <a:prstGeom prst="rect">
            <a:avLst/>
          </a:prstGeom>
          <a:solidFill>
            <a:schemeClr val="bg2">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000">
              <a:solidFill>
                <a:schemeClr val="tx1"/>
              </a:solidFill>
            </a:endParaRPr>
          </a:p>
        </p:txBody>
      </p:sp>
      <p:sp>
        <p:nvSpPr>
          <p:cNvPr id="81" name="Rectangle 80">
            <a:extLst>
              <a:ext uri="{FF2B5EF4-FFF2-40B4-BE49-F238E27FC236}">
                <a16:creationId xmlns:a16="http://schemas.microsoft.com/office/drawing/2014/main" id="{15987ADC-78E2-53BA-71A6-BEAAA2DC8575}"/>
              </a:ext>
              <a:ext uri="{C183D7F6-B498-43B3-948B-1728B52AA6E4}">
                <adec:decorative xmlns:adec="http://schemas.microsoft.com/office/drawing/2017/decorative" val="1"/>
              </a:ext>
            </a:extLst>
          </p:cNvPr>
          <p:cNvSpPr/>
          <p:nvPr/>
        </p:nvSpPr>
        <p:spPr>
          <a:xfrm>
            <a:off x="3474496" y="3865926"/>
            <a:ext cx="180975" cy="149352"/>
          </a:xfrm>
          <a:prstGeom prst="rect">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Aft>
                <a:spcPts val="600"/>
              </a:spcAft>
            </a:pPr>
            <a:endParaRPr lang="en-AU" sz="1000">
              <a:solidFill>
                <a:schemeClr val="tx1"/>
              </a:solidFill>
            </a:endParaRPr>
          </a:p>
        </p:txBody>
      </p:sp>
      <p:sp>
        <p:nvSpPr>
          <p:cNvPr id="70" name="Rectangle 69">
            <a:extLst>
              <a:ext uri="{FF2B5EF4-FFF2-40B4-BE49-F238E27FC236}">
                <a16:creationId xmlns:a16="http://schemas.microsoft.com/office/drawing/2014/main" id="{30D4636A-17A4-50FC-DCF0-C53A2204A8A7}"/>
              </a:ext>
              <a:ext uri="{C183D7F6-B498-43B3-948B-1728B52AA6E4}">
                <adec:decorative xmlns:adec="http://schemas.microsoft.com/office/drawing/2017/decorative" val="1"/>
              </a:ext>
            </a:extLst>
          </p:cNvPr>
          <p:cNvSpPr/>
          <p:nvPr/>
        </p:nvSpPr>
        <p:spPr>
          <a:xfrm>
            <a:off x="1457760" y="4099571"/>
            <a:ext cx="828662" cy="351338"/>
          </a:xfrm>
          <a:prstGeom prst="rect">
            <a:avLst/>
          </a:prstGeom>
          <a:solidFill>
            <a:schemeClr val="tx2"/>
          </a:solidFill>
          <a:ln w="9525" cap="flat" cmpd="sng" algn="ctr">
            <a:solidFill>
              <a:schemeClr val="bg1"/>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spcAft>
                <a:spcPts val="600"/>
              </a:spcAft>
            </a:pPr>
            <a:r>
              <a:rPr lang="en-AU" sz="1000">
                <a:solidFill>
                  <a:schemeClr val="bg1"/>
                </a:solidFill>
              </a:rPr>
              <a:t>43,000</a:t>
            </a:r>
          </a:p>
        </p:txBody>
      </p:sp>
    </p:spTree>
    <p:extLst>
      <p:ext uri="{BB962C8B-B14F-4D97-AF65-F5344CB8AC3E}">
        <p14:creationId xmlns:p14="http://schemas.microsoft.com/office/powerpoint/2010/main" val="22781606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73F28-8A93-DD87-7626-4509AB79CDF9}"/>
              </a:ext>
              <a:ext uri="{C183D7F6-B498-43B3-948B-1728B52AA6E4}">
                <adec:decorative xmlns:adec="http://schemas.microsoft.com/office/drawing/2017/decorative" val="1"/>
              </a:ext>
            </a:extLst>
          </p:cNvPr>
          <p:cNvSpPr>
            <a:spLocks noGrp="1"/>
          </p:cNvSpPr>
          <p:nvPr>
            <p:ph type="title"/>
          </p:nvPr>
        </p:nvSpPr>
        <p:spPr/>
        <p:txBody>
          <a:bodyPr/>
          <a:lstStyle/>
          <a:p>
            <a:r>
              <a:rPr lang="en-AU"/>
              <a:t>Key lessons for the Australian Government from the DSCT (1)</a:t>
            </a:r>
          </a:p>
        </p:txBody>
      </p:sp>
      <p:sp>
        <p:nvSpPr>
          <p:cNvPr id="4" name="Slide Number Placeholder 3">
            <a:extLst>
              <a:ext uri="{FF2B5EF4-FFF2-40B4-BE49-F238E27FC236}">
                <a16:creationId xmlns:a16="http://schemas.microsoft.com/office/drawing/2014/main" id="{9F2B013B-950A-71F7-6A7D-2D38A1A8D2D2}"/>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72</a:t>
            </a:fld>
            <a:endParaRPr lang="en-US"/>
          </a:p>
        </p:txBody>
      </p:sp>
      <p:sp>
        <p:nvSpPr>
          <p:cNvPr id="22" name="Rounded Rectangle 19">
            <a:extLst>
              <a:ext uri="{FF2B5EF4-FFF2-40B4-BE49-F238E27FC236}">
                <a16:creationId xmlns:a16="http://schemas.microsoft.com/office/drawing/2014/main" id="{D45DC8AA-5854-10B8-824D-514AB8B7FC08}"/>
              </a:ext>
              <a:ext uri="{C183D7F6-B498-43B3-948B-1728B52AA6E4}">
                <adec:decorative xmlns:adec="http://schemas.microsoft.com/office/drawing/2017/decorative" val="1"/>
              </a:ext>
            </a:extLst>
          </p:cNvPr>
          <p:cNvSpPr/>
          <p:nvPr/>
        </p:nvSpPr>
        <p:spPr>
          <a:xfrm>
            <a:off x="5224130" y="1747406"/>
            <a:ext cx="4403265" cy="4100944"/>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200" b="1">
                <a:solidFill>
                  <a:schemeClr val="tx2"/>
                </a:solidFill>
              </a:rPr>
              <a:t>The Australian Government should seek to thoroughly interrogate and validate problems identified by stakeholders ahead of designing interventions to address them. This includes:</a:t>
            </a:r>
            <a:endParaRPr lang="en-US" sz="1200" b="1">
              <a:solidFill>
                <a:schemeClr val="tx1"/>
              </a:solidFill>
            </a:endParaRPr>
          </a:p>
        </p:txBody>
      </p:sp>
      <p:sp>
        <p:nvSpPr>
          <p:cNvPr id="23" name="Rounded Rectangle 6">
            <a:extLst>
              <a:ext uri="{FF2B5EF4-FFF2-40B4-BE49-F238E27FC236}">
                <a16:creationId xmlns:a16="http://schemas.microsoft.com/office/drawing/2014/main" id="{D8691973-5C36-5848-AB53-1766AD59185D}"/>
              </a:ext>
              <a:ext uri="{C183D7F6-B498-43B3-948B-1728B52AA6E4}">
                <adec:decorative xmlns:adec="http://schemas.microsoft.com/office/drawing/2017/decorative" val="1"/>
              </a:ext>
            </a:extLst>
          </p:cNvPr>
          <p:cNvSpPr/>
          <p:nvPr/>
        </p:nvSpPr>
        <p:spPr>
          <a:xfrm>
            <a:off x="147353" y="1747404"/>
            <a:ext cx="4534518" cy="4100943"/>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200" b="1">
                <a:solidFill>
                  <a:schemeClr val="tx2"/>
                </a:solidFill>
              </a:rPr>
              <a:t>The DSCT was designed to address clear gaps and challenges identified by and advocated for by stakeholders. These gaps and challenges identified by stakeholders, however, did not play out as anticipated. </a:t>
            </a:r>
          </a:p>
          <a:p>
            <a:pPr lvl="1">
              <a:spcAft>
                <a:spcPts val="600"/>
              </a:spcAft>
            </a:pPr>
            <a:r>
              <a:rPr lang="en-US" sz="1100">
                <a:solidFill>
                  <a:schemeClr val="tx1"/>
                </a:solidFill>
              </a:rPr>
              <a:t>Stakeholder perspectives informed key assumptions underpinning the trial, which were sound and well reasoned in theory, based on what government was hearing. They included:</a:t>
            </a:r>
          </a:p>
          <a:p>
            <a:pPr marL="628650" lvl="1" indent="-171450">
              <a:spcAft>
                <a:spcPts val="600"/>
              </a:spcAft>
              <a:buFont typeface="Arial" panose="020B0604020202020204" pitchFamily="34" charset="0"/>
              <a:buChar char="•"/>
            </a:pPr>
            <a:r>
              <a:rPr lang="en-US" sz="1100">
                <a:solidFill>
                  <a:schemeClr val="tx1"/>
                </a:solidFill>
              </a:rPr>
              <a:t>That there was demand for entry-level jobs in the digital and tech sectors</a:t>
            </a:r>
          </a:p>
          <a:p>
            <a:pPr marL="628650" lvl="1" indent="-171450">
              <a:spcAft>
                <a:spcPts val="600"/>
              </a:spcAft>
              <a:buFont typeface="Arial" panose="020B0604020202020204" pitchFamily="34" charset="0"/>
              <a:buChar char="•"/>
            </a:pPr>
            <a:r>
              <a:rPr lang="en-US" sz="1100">
                <a:solidFill>
                  <a:schemeClr val="tx1"/>
                </a:solidFill>
              </a:rPr>
              <a:t>That the problem to overcome was on the supply side</a:t>
            </a:r>
          </a:p>
          <a:p>
            <a:pPr marL="628650" lvl="1" indent="-171450">
              <a:spcAft>
                <a:spcPts val="600"/>
              </a:spcAft>
              <a:buFont typeface="Arial" panose="020B0604020202020204" pitchFamily="34" charset="0"/>
              <a:buChar char="•"/>
            </a:pPr>
            <a:r>
              <a:rPr lang="en-US" sz="1100">
                <a:solidFill>
                  <a:schemeClr val="tx1"/>
                </a:solidFill>
              </a:rPr>
              <a:t>That short, sharp training pathways would be effective to overcome these challenges. </a:t>
            </a:r>
          </a:p>
          <a:p>
            <a:pPr lvl="1">
              <a:spcAft>
                <a:spcPts val="600"/>
              </a:spcAft>
            </a:pPr>
            <a:r>
              <a:rPr lang="en-AU" sz="1100">
                <a:solidFill>
                  <a:schemeClr val="tx1"/>
                </a:solidFill>
              </a:rPr>
              <a:t>Ultimately, however, some of the assumptions underpinning the DSCT, in particular that there was a short-supply of digitally skilled workers in entry level positions, did not play out as it was anticipated through implementation.</a:t>
            </a:r>
          </a:p>
        </p:txBody>
      </p:sp>
      <p:sp>
        <p:nvSpPr>
          <p:cNvPr id="28" name="TextBox 27">
            <a:extLst>
              <a:ext uri="{FF2B5EF4-FFF2-40B4-BE49-F238E27FC236}">
                <a16:creationId xmlns:a16="http://schemas.microsoft.com/office/drawing/2014/main" id="{5F16C02C-E914-A350-4638-FE8E4F9FA614}"/>
              </a:ext>
              <a:ext uri="{C183D7F6-B498-43B3-948B-1728B52AA6E4}">
                <adec:decorative xmlns:adec="http://schemas.microsoft.com/office/drawing/2017/decorative" val="1"/>
              </a:ext>
            </a:extLst>
          </p:cNvPr>
          <p:cNvSpPr txBox="1"/>
          <p:nvPr/>
        </p:nvSpPr>
        <p:spPr>
          <a:xfrm>
            <a:off x="6315728" y="2757379"/>
            <a:ext cx="3191156" cy="268471"/>
          </a:xfrm>
          <a:prstGeom prst="rect">
            <a:avLst/>
          </a:prstGeom>
          <a:noFill/>
        </p:spPr>
        <p:txBody>
          <a:bodyPr wrap="square" anchor="ctr" anchorCtr="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en-AU" sz="1100" b="1"/>
              <a:t>Ensuring the problem is well defined and articulated</a:t>
            </a:r>
            <a:endParaRPr lang="en-AU" sz="1100"/>
          </a:p>
        </p:txBody>
      </p:sp>
      <p:sp>
        <p:nvSpPr>
          <p:cNvPr id="29" name="TextBox 28">
            <a:extLst>
              <a:ext uri="{FF2B5EF4-FFF2-40B4-BE49-F238E27FC236}">
                <a16:creationId xmlns:a16="http://schemas.microsoft.com/office/drawing/2014/main" id="{D5D9564E-ED68-8984-94EF-11C09B780E46}"/>
              </a:ext>
              <a:ext uri="{C183D7F6-B498-43B3-948B-1728B52AA6E4}">
                <adec:decorative xmlns:adec="http://schemas.microsoft.com/office/drawing/2017/decorative" val="1"/>
              </a:ext>
            </a:extLst>
          </p:cNvPr>
          <p:cNvSpPr txBox="1"/>
          <p:nvPr/>
        </p:nvSpPr>
        <p:spPr>
          <a:xfrm>
            <a:off x="6315728" y="3188797"/>
            <a:ext cx="3191156" cy="654282"/>
          </a:xfrm>
          <a:prstGeom prst="rect">
            <a:avLst/>
          </a:prstGeom>
          <a:noFill/>
        </p:spPr>
        <p:txBody>
          <a:bodyPr wrap="square" anchor="ctr" anchorCtr="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en-AU" sz="1100" b="1"/>
              <a:t>The problem definition is backed up by evidence and evidence is triangulated through multiple data sources and voices</a:t>
            </a:r>
          </a:p>
        </p:txBody>
      </p:sp>
      <p:sp>
        <p:nvSpPr>
          <p:cNvPr id="30" name="TextBox 29">
            <a:extLst>
              <a:ext uri="{FF2B5EF4-FFF2-40B4-BE49-F238E27FC236}">
                <a16:creationId xmlns:a16="http://schemas.microsoft.com/office/drawing/2014/main" id="{84CC3F39-A589-FCD8-C806-6E316AC44E8F}"/>
              </a:ext>
              <a:ext uri="{C183D7F6-B498-43B3-948B-1728B52AA6E4}">
                <adec:decorative xmlns:adec="http://schemas.microsoft.com/office/drawing/2017/decorative" val="1"/>
              </a:ext>
            </a:extLst>
          </p:cNvPr>
          <p:cNvSpPr txBox="1"/>
          <p:nvPr/>
        </p:nvSpPr>
        <p:spPr>
          <a:xfrm>
            <a:off x="6315728" y="3955796"/>
            <a:ext cx="3191156" cy="654282"/>
          </a:xfrm>
          <a:prstGeom prst="rect">
            <a:avLst/>
          </a:prstGeom>
          <a:noFill/>
        </p:spPr>
        <p:txBody>
          <a:bodyPr wrap="square" anchor="ctr" anchorCtr="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en-AU" sz="1100" b="1"/>
              <a:t>The solution or intervention is designed to respond to the problem definition and designed to address the nuances of the defined challenges</a:t>
            </a:r>
          </a:p>
        </p:txBody>
      </p:sp>
      <p:sp>
        <p:nvSpPr>
          <p:cNvPr id="31" name="Oval 30">
            <a:extLst>
              <a:ext uri="{FF2B5EF4-FFF2-40B4-BE49-F238E27FC236}">
                <a16:creationId xmlns:a16="http://schemas.microsoft.com/office/drawing/2014/main" id="{5F23843B-98B2-1801-2E89-43903606AC5C}"/>
              </a:ext>
              <a:ext uri="{C183D7F6-B498-43B3-948B-1728B52AA6E4}">
                <adec:decorative xmlns:adec="http://schemas.microsoft.com/office/drawing/2017/decorative" val="1"/>
              </a:ext>
            </a:extLst>
          </p:cNvPr>
          <p:cNvSpPr>
            <a:spLocks noChangeAspect="1"/>
          </p:cNvSpPr>
          <p:nvPr/>
        </p:nvSpPr>
        <p:spPr>
          <a:xfrm>
            <a:off x="473695" y="2803438"/>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1</a:t>
            </a:r>
          </a:p>
        </p:txBody>
      </p:sp>
      <p:sp>
        <p:nvSpPr>
          <p:cNvPr id="32" name="Oval 31">
            <a:extLst>
              <a:ext uri="{FF2B5EF4-FFF2-40B4-BE49-F238E27FC236}">
                <a16:creationId xmlns:a16="http://schemas.microsoft.com/office/drawing/2014/main" id="{84A195FC-D7CD-0C29-3294-5B6992EF9FF1}"/>
              </a:ext>
              <a:ext uri="{C183D7F6-B498-43B3-948B-1728B52AA6E4}">
                <adec:decorative xmlns:adec="http://schemas.microsoft.com/office/drawing/2017/decorative" val="1"/>
              </a:ext>
            </a:extLst>
          </p:cNvPr>
          <p:cNvSpPr>
            <a:spLocks noChangeAspect="1"/>
          </p:cNvSpPr>
          <p:nvPr/>
        </p:nvSpPr>
        <p:spPr>
          <a:xfrm>
            <a:off x="473695" y="4554184"/>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2</a:t>
            </a:r>
          </a:p>
        </p:txBody>
      </p:sp>
      <p:sp>
        <p:nvSpPr>
          <p:cNvPr id="34" name="Text Placeholder 1">
            <a:extLst>
              <a:ext uri="{FF2B5EF4-FFF2-40B4-BE49-F238E27FC236}">
                <a16:creationId xmlns:a16="http://schemas.microsoft.com/office/drawing/2014/main" id="{8A13E489-43C7-3365-CE4A-BDE5E5F6CC5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a:t>The DSCT was designed to address gaps and challenges identified by stakeholders, but these didn’t play out as anticipated. Going forward, the Australian Government should thoroughly interrogate and validate problems identified by stakeholders ahead of designing and tailoring interventions to address them. </a:t>
            </a:r>
          </a:p>
        </p:txBody>
      </p:sp>
      <p:sp>
        <p:nvSpPr>
          <p:cNvPr id="35" name="TextBox 34">
            <a:extLst>
              <a:ext uri="{FF2B5EF4-FFF2-40B4-BE49-F238E27FC236}">
                <a16:creationId xmlns:a16="http://schemas.microsoft.com/office/drawing/2014/main" id="{37B650C8-5DF6-F37F-1DA6-79BFAA66D49A}"/>
              </a:ext>
              <a:ext uri="{C183D7F6-B498-43B3-948B-1728B52AA6E4}">
                <adec:decorative xmlns:adec="http://schemas.microsoft.com/office/drawing/2017/decorative" val="1"/>
              </a:ext>
            </a:extLst>
          </p:cNvPr>
          <p:cNvSpPr txBox="1"/>
          <p:nvPr/>
        </p:nvSpPr>
        <p:spPr>
          <a:xfrm>
            <a:off x="2117995" y="1468298"/>
            <a:ext cx="891905" cy="261610"/>
          </a:xfrm>
          <a:prstGeom prst="rect">
            <a:avLst/>
          </a:prstGeom>
        </p:spPr>
        <p:txBody>
          <a:bodyPr wrap="square" rtlCol="0">
            <a:spAutoFit/>
          </a:bodyPr>
          <a:lstStyle/>
          <a:p>
            <a:pPr algn="l"/>
            <a:r>
              <a:rPr lang="en-US" sz="1100" b="1"/>
              <a:t>Conclusion</a:t>
            </a:r>
          </a:p>
        </p:txBody>
      </p:sp>
      <p:sp>
        <p:nvSpPr>
          <p:cNvPr id="36" name="TextBox 35">
            <a:extLst>
              <a:ext uri="{FF2B5EF4-FFF2-40B4-BE49-F238E27FC236}">
                <a16:creationId xmlns:a16="http://schemas.microsoft.com/office/drawing/2014/main" id="{F2CFF20E-4D3F-51FF-6972-30B1E01706FE}"/>
              </a:ext>
              <a:ext uri="{C183D7F6-B498-43B3-948B-1728B52AA6E4}">
                <adec:decorative xmlns:adec="http://schemas.microsoft.com/office/drawing/2017/decorative" val="1"/>
              </a:ext>
            </a:extLst>
          </p:cNvPr>
          <p:cNvSpPr txBox="1"/>
          <p:nvPr/>
        </p:nvSpPr>
        <p:spPr>
          <a:xfrm>
            <a:off x="5834553" y="1468298"/>
            <a:ext cx="3552824" cy="261610"/>
          </a:xfrm>
          <a:prstGeom prst="rect">
            <a:avLst/>
          </a:prstGeom>
        </p:spPr>
        <p:txBody>
          <a:bodyPr wrap="square" rtlCol="0">
            <a:spAutoFit/>
          </a:bodyPr>
          <a:lstStyle/>
          <a:p>
            <a:pPr algn="l"/>
            <a:r>
              <a:rPr lang="en-US" sz="1100" b="1"/>
              <a:t>Key lessons for the Australian Government going forward </a:t>
            </a:r>
          </a:p>
        </p:txBody>
      </p:sp>
      <p:sp>
        <p:nvSpPr>
          <p:cNvPr id="37" name="TextBox 36">
            <a:extLst>
              <a:ext uri="{FF2B5EF4-FFF2-40B4-BE49-F238E27FC236}">
                <a16:creationId xmlns:a16="http://schemas.microsoft.com/office/drawing/2014/main" id="{12296236-3DB7-1DBD-1E39-EA2AA3B218F1}"/>
              </a:ext>
              <a:ext uri="{C183D7F6-B498-43B3-948B-1728B52AA6E4}">
                <adec:decorative xmlns:adec="http://schemas.microsoft.com/office/drawing/2017/decorative" val="1"/>
              </a:ext>
            </a:extLst>
          </p:cNvPr>
          <p:cNvSpPr txBox="1"/>
          <p:nvPr/>
        </p:nvSpPr>
        <p:spPr>
          <a:xfrm>
            <a:off x="6315728" y="4756684"/>
            <a:ext cx="3191156" cy="461280"/>
          </a:xfrm>
          <a:prstGeom prst="rect">
            <a:avLst/>
          </a:prstGeom>
          <a:noFill/>
        </p:spPr>
        <p:txBody>
          <a:bodyPr wrap="square" anchor="ctr" anchorCtr="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en-AU" sz="1100" b="1" dirty="0"/>
              <a:t>Where policy advice is required, Jobs and Skills Australia resources should be leveraged</a:t>
            </a:r>
          </a:p>
        </p:txBody>
      </p:sp>
      <p:pic>
        <p:nvPicPr>
          <p:cNvPr id="5" name="Graphic 4">
            <a:extLst>
              <a:ext uri="{FF2B5EF4-FFF2-40B4-BE49-F238E27FC236}">
                <a16:creationId xmlns:a16="http://schemas.microsoft.com/office/drawing/2014/main" id="{C7EE7822-B4E1-91A4-5CA9-374EE7DD3B5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4344" y="2709881"/>
            <a:ext cx="409031" cy="409031"/>
          </a:xfrm>
          <a:prstGeom prst="rect">
            <a:avLst/>
          </a:prstGeom>
        </p:spPr>
      </p:pic>
      <p:pic>
        <p:nvPicPr>
          <p:cNvPr id="8" name="Graphic 7">
            <a:extLst>
              <a:ext uri="{FF2B5EF4-FFF2-40B4-BE49-F238E27FC236}">
                <a16:creationId xmlns:a16="http://schemas.microsoft.com/office/drawing/2014/main" id="{0D87522A-1632-75CE-767B-B8A2E261382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4344" y="3311423"/>
            <a:ext cx="409031" cy="409031"/>
          </a:xfrm>
          <a:prstGeom prst="rect">
            <a:avLst/>
          </a:prstGeom>
        </p:spPr>
      </p:pic>
      <p:pic>
        <p:nvPicPr>
          <p:cNvPr id="10" name="Graphic 9">
            <a:extLst>
              <a:ext uri="{FF2B5EF4-FFF2-40B4-BE49-F238E27FC236}">
                <a16:creationId xmlns:a16="http://schemas.microsoft.com/office/drawing/2014/main" id="{0D198697-A01E-C5F4-6B25-B12C560A20C3}"/>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44344" y="4078422"/>
            <a:ext cx="409031" cy="409031"/>
          </a:xfrm>
          <a:prstGeom prst="rect">
            <a:avLst/>
          </a:prstGeom>
        </p:spPr>
      </p:pic>
      <p:pic>
        <p:nvPicPr>
          <p:cNvPr id="12" name="Graphic 11">
            <a:extLst>
              <a:ext uri="{FF2B5EF4-FFF2-40B4-BE49-F238E27FC236}">
                <a16:creationId xmlns:a16="http://schemas.microsoft.com/office/drawing/2014/main" id="{D0AA2262-F888-E25F-6703-2E119CB2BE4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49603" y="4756684"/>
            <a:ext cx="409031" cy="409031"/>
          </a:xfrm>
          <a:prstGeom prst="rect">
            <a:avLst/>
          </a:prstGeom>
        </p:spPr>
      </p:pic>
    </p:spTree>
    <p:extLst>
      <p:ext uri="{BB962C8B-B14F-4D97-AF65-F5344CB8AC3E}">
        <p14:creationId xmlns:p14="http://schemas.microsoft.com/office/powerpoint/2010/main" val="3254639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9">
            <a:extLst>
              <a:ext uri="{FF2B5EF4-FFF2-40B4-BE49-F238E27FC236}">
                <a16:creationId xmlns:a16="http://schemas.microsoft.com/office/drawing/2014/main" id="{D45DC8AA-5854-10B8-824D-514AB8B7FC08}"/>
              </a:ext>
              <a:ext uri="{C183D7F6-B498-43B3-948B-1728B52AA6E4}">
                <adec:decorative xmlns:adec="http://schemas.microsoft.com/office/drawing/2017/decorative" val="1"/>
              </a:ext>
            </a:extLst>
          </p:cNvPr>
          <p:cNvSpPr/>
          <p:nvPr/>
        </p:nvSpPr>
        <p:spPr>
          <a:xfrm>
            <a:off x="5224131" y="1708954"/>
            <a:ext cx="4403265" cy="4100944"/>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200" b="1">
                <a:solidFill>
                  <a:schemeClr val="tx2"/>
                </a:solidFill>
              </a:rPr>
              <a:t>When designing interventions that aim to respond to and address multiple, intersecting challenges, it’s important to:</a:t>
            </a:r>
            <a:endParaRPr lang="en-US" sz="1200" b="1">
              <a:solidFill>
                <a:schemeClr val="tx1"/>
              </a:solidFill>
            </a:endParaRPr>
          </a:p>
        </p:txBody>
      </p:sp>
      <p:sp>
        <p:nvSpPr>
          <p:cNvPr id="3" name="Title 2">
            <a:extLst>
              <a:ext uri="{FF2B5EF4-FFF2-40B4-BE49-F238E27FC236}">
                <a16:creationId xmlns:a16="http://schemas.microsoft.com/office/drawing/2014/main" id="{06573F28-8A93-DD87-7626-4509AB79CDF9}"/>
              </a:ext>
              <a:ext uri="{C183D7F6-B498-43B3-948B-1728B52AA6E4}">
                <adec:decorative xmlns:adec="http://schemas.microsoft.com/office/drawing/2017/decorative" val="1"/>
              </a:ext>
            </a:extLst>
          </p:cNvPr>
          <p:cNvSpPr>
            <a:spLocks noGrp="1"/>
          </p:cNvSpPr>
          <p:nvPr>
            <p:ph type="title"/>
          </p:nvPr>
        </p:nvSpPr>
        <p:spPr/>
        <p:txBody>
          <a:bodyPr/>
          <a:lstStyle/>
          <a:p>
            <a:r>
              <a:rPr lang="en-AU"/>
              <a:t>Key lessons for the Australian Government from the DSCT (2)</a:t>
            </a:r>
          </a:p>
        </p:txBody>
      </p:sp>
      <p:sp>
        <p:nvSpPr>
          <p:cNvPr id="4" name="Slide Number Placeholder 3">
            <a:extLst>
              <a:ext uri="{FF2B5EF4-FFF2-40B4-BE49-F238E27FC236}">
                <a16:creationId xmlns:a16="http://schemas.microsoft.com/office/drawing/2014/main" id="{9F2B013B-950A-71F7-6A7D-2D38A1A8D2D2}"/>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73</a:t>
            </a:fld>
            <a:endParaRPr lang="en-US"/>
          </a:p>
        </p:txBody>
      </p:sp>
      <p:sp>
        <p:nvSpPr>
          <p:cNvPr id="23" name="Rounded Rectangle 6">
            <a:extLst>
              <a:ext uri="{FF2B5EF4-FFF2-40B4-BE49-F238E27FC236}">
                <a16:creationId xmlns:a16="http://schemas.microsoft.com/office/drawing/2014/main" id="{D8691973-5C36-5848-AB53-1766AD59185D}"/>
              </a:ext>
              <a:ext uri="{C183D7F6-B498-43B3-948B-1728B52AA6E4}">
                <adec:decorative xmlns:adec="http://schemas.microsoft.com/office/drawing/2017/decorative" val="1"/>
              </a:ext>
            </a:extLst>
          </p:cNvPr>
          <p:cNvSpPr/>
          <p:nvPr/>
        </p:nvSpPr>
        <p:spPr>
          <a:xfrm>
            <a:off x="147353" y="1747404"/>
            <a:ext cx="4534518" cy="4100943"/>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200" b="1">
                <a:solidFill>
                  <a:schemeClr val="tx2"/>
                </a:solidFill>
              </a:rPr>
              <a:t>The DSCT aimed to address multiple challenges at once. </a:t>
            </a:r>
          </a:p>
          <a:p>
            <a:pPr lvl="1">
              <a:spcAft>
                <a:spcPts val="600"/>
              </a:spcAft>
            </a:pPr>
            <a:r>
              <a:rPr lang="en-US" sz="1100">
                <a:solidFill>
                  <a:schemeClr val="tx1"/>
                </a:solidFill>
              </a:rPr>
              <a:t>The DSCT had a several intersecting challenges and problems it was seeking to address. These included:</a:t>
            </a:r>
          </a:p>
          <a:p>
            <a:pPr marL="628650" lvl="1" indent="-171450">
              <a:spcAft>
                <a:spcPts val="600"/>
              </a:spcAft>
              <a:buFont typeface="Arial" panose="020B0604020202020204" pitchFamily="34" charset="0"/>
              <a:buChar char="•"/>
            </a:pPr>
            <a:r>
              <a:rPr lang="en-US" sz="1100">
                <a:solidFill>
                  <a:schemeClr val="tx1"/>
                </a:solidFill>
              </a:rPr>
              <a:t>The need to increase the supply of individuals with digital skills identified as in demand by employers</a:t>
            </a:r>
          </a:p>
          <a:p>
            <a:pPr marL="628650" lvl="1" indent="-171450">
              <a:spcAft>
                <a:spcPts val="600"/>
              </a:spcAft>
              <a:buFont typeface="Arial" panose="020B0604020202020204" pitchFamily="34" charset="0"/>
              <a:buChar char="•"/>
            </a:pPr>
            <a:r>
              <a:rPr lang="en-US" sz="1100">
                <a:solidFill>
                  <a:schemeClr val="tx1"/>
                </a:solidFill>
              </a:rPr>
              <a:t>Considering how to increase pathways for underrepresented cohorts to address skills shortages in the digital and technology industries. </a:t>
            </a:r>
          </a:p>
          <a:p>
            <a:pPr lvl="1">
              <a:spcAft>
                <a:spcPts val="600"/>
              </a:spcAft>
            </a:pPr>
            <a:r>
              <a:rPr lang="en-US" sz="1100">
                <a:solidFill>
                  <a:schemeClr val="tx1"/>
                </a:solidFill>
              </a:rPr>
              <a:t>While it was reasonable to consider ways to address both of these things, they are two different challenges with different contributing factors, which creates complexity.</a:t>
            </a:r>
          </a:p>
          <a:p>
            <a:pPr lvl="1">
              <a:spcAft>
                <a:spcPts val="600"/>
              </a:spcAft>
            </a:pPr>
            <a:r>
              <a:rPr lang="en-US" sz="1100">
                <a:solidFill>
                  <a:schemeClr val="tx1"/>
                </a:solidFill>
              </a:rPr>
              <a:t>The DSCT aimed to address both of these challenges together but did not clearly identify or outline a hierarchy for how they should be prioritised and addressed together. </a:t>
            </a:r>
            <a:endParaRPr lang="en-AU" sz="1100">
              <a:solidFill>
                <a:schemeClr val="tx1"/>
              </a:solidFill>
            </a:endParaRPr>
          </a:p>
        </p:txBody>
      </p:sp>
      <p:sp>
        <p:nvSpPr>
          <p:cNvPr id="28" name="TextBox 27">
            <a:extLst>
              <a:ext uri="{FF2B5EF4-FFF2-40B4-BE49-F238E27FC236}">
                <a16:creationId xmlns:a16="http://schemas.microsoft.com/office/drawing/2014/main" id="{5F16C02C-E914-A350-4638-FE8E4F9FA614}"/>
              </a:ext>
              <a:ext uri="{C183D7F6-B498-43B3-948B-1728B52AA6E4}">
                <adec:decorative xmlns:adec="http://schemas.microsoft.com/office/drawing/2017/decorative" val="1"/>
              </a:ext>
            </a:extLst>
          </p:cNvPr>
          <p:cNvSpPr txBox="1"/>
          <p:nvPr/>
        </p:nvSpPr>
        <p:spPr>
          <a:xfrm>
            <a:off x="6238084" y="2757475"/>
            <a:ext cx="3191156" cy="461537"/>
          </a:xfrm>
          <a:prstGeom prst="rect">
            <a:avLst/>
          </a:prstGeom>
          <a:noFill/>
        </p:spPr>
        <p:txBody>
          <a:bodyPr wrap="square" anchor="ctr" anchorCtr="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en-AU" sz="1100" b="1" dirty="0"/>
              <a:t>Understand the relationship between multiple problems and how they compound each other</a:t>
            </a:r>
            <a:endParaRPr lang="en-AU" sz="1100" dirty="0"/>
          </a:p>
        </p:txBody>
      </p:sp>
      <p:sp>
        <p:nvSpPr>
          <p:cNvPr id="29" name="TextBox 28">
            <a:extLst>
              <a:ext uri="{FF2B5EF4-FFF2-40B4-BE49-F238E27FC236}">
                <a16:creationId xmlns:a16="http://schemas.microsoft.com/office/drawing/2014/main" id="{D5D9564E-ED68-8984-94EF-11C09B780E46}"/>
              </a:ext>
              <a:ext uri="{C183D7F6-B498-43B3-948B-1728B52AA6E4}">
                <adec:decorative xmlns:adec="http://schemas.microsoft.com/office/drawing/2017/decorative" val="1"/>
              </a:ext>
            </a:extLst>
          </p:cNvPr>
          <p:cNvSpPr txBox="1"/>
          <p:nvPr/>
        </p:nvSpPr>
        <p:spPr>
          <a:xfrm>
            <a:off x="6238084" y="3631970"/>
            <a:ext cx="3191156" cy="654282"/>
          </a:xfrm>
          <a:prstGeom prst="rect">
            <a:avLst/>
          </a:prstGeom>
          <a:noFill/>
        </p:spPr>
        <p:txBody>
          <a:bodyPr wrap="square" anchor="ctr" anchorCtr="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en-AU" sz="1100" b="1" dirty="0"/>
              <a:t>Consider trade-offs between these challenges, and the extent to which addressing a challenge may have flow on impacts for others</a:t>
            </a:r>
          </a:p>
        </p:txBody>
      </p:sp>
      <p:sp>
        <p:nvSpPr>
          <p:cNvPr id="31" name="Oval 30">
            <a:extLst>
              <a:ext uri="{FF2B5EF4-FFF2-40B4-BE49-F238E27FC236}">
                <a16:creationId xmlns:a16="http://schemas.microsoft.com/office/drawing/2014/main" id="{5F23843B-98B2-1801-2E89-43903606AC5C}"/>
              </a:ext>
              <a:ext uri="{C183D7F6-B498-43B3-948B-1728B52AA6E4}">
                <adec:decorative xmlns:adec="http://schemas.microsoft.com/office/drawing/2017/decorative" val="1"/>
              </a:ext>
            </a:extLst>
          </p:cNvPr>
          <p:cNvSpPr>
            <a:spLocks noChangeAspect="1"/>
          </p:cNvSpPr>
          <p:nvPr/>
        </p:nvSpPr>
        <p:spPr>
          <a:xfrm>
            <a:off x="429515" y="2202566"/>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1</a:t>
            </a:r>
          </a:p>
        </p:txBody>
      </p:sp>
      <p:sp>
        <p:nvSpPr>
          <p:cNvPr id="32" name="Oval 31">
            <a:extLst>
              <a:ext uri="{FF2B5EF4-FFF2-40B4-BE49-F238E27FC236}">
                <a16:creationId xmlns:a16="http://schemas.microsoft.com/office/drawing/2014/main" id="{84A195FC-D7CD-0C29-3294-5B6992EF9FF1}"/>
              </a:ext>
              <a:ext uri="{C183D7F6-B498-43B3-948B-1728B52AA6E4}">
                <adec:decorative xmlns:adec="http://schemas.microsoft.com/office/drawing/2017/decorative" val="1"/>
              </a:ext>
            </a:extLst>
          </p:cNvPr>
          <p:cNvSpPr>
            <a:spLocks noChangeAspect="1"/>
          </p:cNvSpPr>
          <p:nvPr/>
        </p:nvSpPr>
        <p:spPr>
          <a:xfrm>
            <a:off x="429515" y="4025456"/>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2</a:t>
            </a:r>
          </a:p>
        </p:txBody>
      </p:sp>
      <p:sp>
        <p:nvSpPr>
          <p:cNvPr id="34" name="Text Placeholder 1">
            <a:extLst>
              <a:ext uri="{FF2B5EF4-FFF2-40B4-BE49-F238E27FC236}">
                <a16:creationId xmlns:a16="http://schemas.microsoft.com/office/drawing/2014/main" id="{8A13E489-43C7-3365-CE4A-BDE5E5F6CC5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a:t>The DSCT aimed to address multiple challenges at once. Going forward, when the Australian Government is designing interventions that aim to address multiple challenges at once, it should consider the relationship between the challenges and trade-offs required when addressing them together. </a:t>
            </a:r>
          </a:p>
        </p:txBody>
      </p:sp>
      <p:sp>
        <p:nvSpPr>
          <p:cNvPr id="35" name="TextBox 34">
            <a:extLst>
              <a:ext uri="{FF2B5EF4-FFF2-40B4-BE49-F238E27FC236}">
                <a16:creationId xmlns:a16="http://schemas.microsoft.com/office/drawing/2014/main" id="{37B650C8-5DF6-F37F-1DA6-79BFAA66D49A}"/>
              </a:ext>
              <a:ext uri="{C183D7F6-B498-43B3-948B-1728B52AA6E4}">
                <adec:decorative xmlns:adec="http://schemas.microsoft.com/office/drawing/2017/decorative" val="1"/>
              </a:ext>
            </a:extLst>
          </p:cNvPr>
          <p:cNvSpPr txBox="1"/>
          <p:nvPr/>
        </p:nvSpPr>
        <p:spPr>
          <a:xfrm>
            <a:off x="2117995" y="1485794"/>
            <a:ext cx="891905" cy="261610"/>
          </a:xfrm>
          <a:prstGeom prst="rect">
            <a:avLst/>
          </a:prstGeom>
        </p:spPr>
        <p:txBody>
          <a:bodyPr wrap="square" rtlCol="0">
            <a:spAutoFit/>
          </a:bodyPr>
          <a:lstStyle/>
          <a:p>
            <a:pPr algn="l"/>
            <a:r>
              <a:rPr lang="en-US" sz="1100" b="1"/>
              <a:t>Conclusion</a:t>
            </a:r>
          </a:p>
        </p:txBody>
      </p:sp>
      <p:sp>
        <p:nvSpPr>
          <p:cNvPr id="36" name="TextBox 35">
            <a:extLst>
              <a:ext uri="{FF2B5EF4-FFF2-40B4-BE49-F238E27FC236}">
                <a16:creationId xmlns:a16="http://schemas.microsoft.com/office/drawing/2014/main" id="{F2CFF20E-4D3F-51FF-6972-30B1E01706FE}"/>
              </a:ext>
              <a:ext uri="{C183D7F6-B498-43B3-948B-1728B52AA6E4}">
                <adec:decorative xmlns:adec="http://schemas.microsoft.com/office/drawing/2017/decorative" val="1"/>
              </a:ext>
            </a:extLst>
          </p:cNvPr>
          <p:cNvSpPr txBox="1"/>
          <p:nvPr/>
        </p:nvSpPr>
        <p:spPr>
          <a:xfrm>
            <a:off x="5834553" y="1468298"/>
            <a:ext cx="3552824" cy="261610"/>
          </a:xfrm>
          <a:prstGeom prst="rect">
            <a:avLst/>
          </a:prstGeom>
        </p:spPr>
        <p:txBody>
          <a:bodyPr wrap="square" rtlCol="0">
            <a:spAutoFit/>
          </a:bodyPr>
          <a:lstStyle/>
          <a:p>
            <a:pPr algn="l"/>
            <a:r>
              <a:rPr lang="en-US" sz="1100" b="1"/>
              <a:t>Key lessons for the Australian Government going forward </a:t>
            </a:r>
          </a:p>
        </p:txBody>
      </p:sp>
      <p:sp>
        <p:nvSpPr>
          <p:cNvPr id="37" name="TextBox 36">
            <a:extLst>
              <a:ext uri="{FF2B5EF4-FFF2-40B4-BE49-F238E27FC236}">
                <a16:creationId xmlns:a16="http://schemas.microsoft.com/office/drawing/2014/main" id="{12296236-3DB7-1DBD-1E39-EA2AA3B218F1}"/>
              </a:ext>
              <a:ext uri="{C183D7F6-B498-43B3-948B-1728B52AA6E4}">
                <adec:decorative xmlns:adec="http://schemas.microsoft.com/office/drawing/2017/decorative" val="1"/>
              </a:ext>
            </a:extLst>
          </p:cNvPr>
          <p:cNvSpPr txBox="1"/>
          <p:nvPr/>
        </p:nvSpPr>
        <p:spPr>
          <a:xfrm>
            <a:off x="6238084" y="4617389"/>
            <a:ext cx="3191156" cy="654282"/>
          </a:xfrm>
          <a:prstGeom prst="rect">
            <a:avLst/>
          </a:prstGeom>
          <a:noFill/>
        </p:spPr>
        <p:txBody>
          <a:bodyPr wrap="square" anchor="ctr" anchorCtr="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en-AU" sz="1100" b="1" dirty="0"/>
              <a:t>Clearly define and articulate a hierarchy for how the multiple challenges should be prioritised and addressed together</a:t>
            </a:r>
          </a:p>
        </p:txBody>
      </p:sp>
      <p:pic>
        <p:nvPicPr>
          <p:cNvPr id="5" name="Graphic 4">
            <a:extLst>
              <a:ext uri="{FF2B5EF4-FFF2-40B4-BE49-F238E27FC236}">
                <a16:creationId xmlns:a16="http://schemas.microsoft.com/office/drawing/2014/main" id="{5055978F-A79E-D438-A5FE-FF86A20BD91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3237" y="2783729"/>
            <a:ext cx="409031" cy="409031"/>
          </a:xfrm>
          <a:prstGeom prst="rect">
            <a:avLst/>
          </a:prstGeom>
        </p:spPr>
      </p:pic>
      <p:pic>
        <p:nvPicPr>
          <p:cNvPr id="7" name="Graphic 6">
            <a:extLst>
              <a:ext uri="{FF2B5EF4-FFF2-40B4-BE49-F238E27FC236}">
                <a16:creationId xmlns:a16="http://schemas.microsoft.com/office/drawing/2014/main" id="{B55FB569-C306-9949-2A16-4D651953DA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3237" y="3754596"/>
            <a:ext cx="409031" cy="409031"/>
          </a:xfrm>
          <a:prstGeom prst="rect">
            <a:avLst/>
          </a:prstGeom>
        </p:spPr>
      </p:pic>
      <p:pic>
        <p:nvPicPr>
          <p:cNvPr id="9" name="Graphic 8">
            <a:extLst>
              <a:ext uri="{FF2B5EF4-FFF2-40B4-BE49-F238E27FC236}">
                <a16:creationId xmlns:a16="http://schemas.microsoft.com/office/drawing/2014/main" id="{408695A9-E1A7-292D-A4C9-9557E1820D0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3237" y="4740015"/>
            <a:ext cx="409031" cy="409031"/>
          </a:xfrm>
          <a:prstGeom prst="rect">
            <a:avLst/>
          </a:prstGeom>
        </p:spPr>
      </p:pic>
    </p:spTree>
    <p:extLst>
      <p:ext uri="{BB962C8B-B14F-4D97-AF65-F5344CB8AC3E}">
        <p14:creationId xmlns:p14="http://schemas.microsoft.com/office/powerpoint/2010/main" val="2504548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73F28-8A93-DD87-7626-4509AB79CDF9}"/>
              </a:ext>
              <a:ext uri="{C183D7F6-B498-43B3-948B-1728B52AA6E4}">
                <adec:decorative xmlns:adec="http://schemas.microsoft.com/office/drawing/2017/decorative" val="1"/>
              </a:ext>
            </a:extLst>
          </p:cNvPr>
          <p:cNvSpPr>
            <a:spLocks noGrp="1"/>
          </p:cNvSpPr>
          <p:nvPr>
            <p:ph type="title"/>
          </p:nvPr>
        </p:nvSpPr>
        <p:spPr/>
        <p:txBody>
          <a:bodyPr/>
          <a:lstStyle/>
          <a:p>
            <a:r>
              <a:rPr lang="en-AU"/>
              <a:t>Key lessons for the Australian Government from the DSCT (3)</a:t>
            </a:r>
          </a:p>
        </p:txBody>
      </p:sp>
      <p:sp>
        <p:nvSpPr>
          <p:cNvPr id="4" name="Slide Number Placeholder 3">
            <a:extLst>
              <a:ext uri="{FF2B5EF4-FFF2-40B4-BE49-F238E27FC236}">
                <a16:creationId xmlns:a16="http://schemas.microsoft.com/office/drawing/2014/main" id="{9F2B013B-950A-71F7-6A7D-2D38A1A8D2D2}"/>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74</a:t>
            </a:fld>
            <a:endParaRPr lang="en-US"/>
          </a:p>
        </p:txBody>
      </p:sp>
      <p:sp>
        <p:nvSpPr>
          <p:cNvPr id="22" name="Rounded Rectangle 19">
            <a:extLst>
              <a:ext uri="{FF2B5EF4-FFF2-40B4-BE49-F238E27FC236}">
                <a16:creationId xmlns:a16="http://schemas.microsoft.com/office/drawing/2014/main" id="{D45DC8AA-5854-10B8-824D-514AB8B7FC08}"/>
              </a:ext>
              <a:ext uri="{C183D7F6-B498-43B3-948B-1728B52AA6E4}">
                <adec:decorative xmlns:adec="http://schemas.microsoft.com/office/drawing/2017/decorative" val="1"/>
              </a:ext>
            </a:extLst>
          </p:cNvPr>
          <p:cNvSpPr/>
          <p:nvPr/>
        </p:nvSpPr>
        <p:spPr>
          <a:xfrm>
            <a:off x="5224130" y="1747406"/>
            <a:ext cx="4403265" cy="4100944"/>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200" b="1">
                <a:solidFill>
                  <a:schemeClr val="tx2"/>
                </a:solidFill>
              </a:rPr>
              <a:t>Interventions that relate to the training system and employment may need to overcome multiple barriers / market failures. It’s important to consider:</a:t>
            </a:r>
          </a:p>
        </p:txBody>
      </p:sp>
      <p:sp>
        <p:nvSpPr>
          <p:cNvPr id="23" name="Rounded Rectangle 6">
            <a:extLst>
              <a:ext uri="{FF2B5EF4-FFF2-40B4-BE49-F238E27FC236}">
                <a16:creationId xmlns:a16="http://schemas.microsoft.com/office/drawing/2014/main" id="{D8691973-5C36-5848-AB53-1766AD59185D}"/>
              </a:ext>
              <a:ext uri="{C183D7F6-B498-43B3-948B-1728B52AA6E4}">
                <adec:decorative xmlns:adec="http://schemas.microsoft.com/office/drawing/2017/decorative" val="1"/>
              </a:ext>
            </a:extLst>
          </p:cNvPr>
          <p:cNvSpPr/>
          <p:nvPr/>
        </p:nvSpPr>
        <p:spPr>
          <a:xfrm>
            <a:off x="147353" y="1747404"/>
            <a:ext cx="4534518" cy="4100943"/>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200" b="1">
                <a:solidFill>
                  <a:schemeClr val="tx2"/>
                </a:solidFill>
              </a:rPr>
              <a:t>The DSCT assumed that there was a structural / financial barrier to providers offering a suitable pathway and that this was the key ‘market failure’, which a government intervention would respond to.</a:t>
            </a:r>
          </a:p>
          <a:p>
            <a:pPr lvl="1">
              <a:spcAft>
                <a:spcPts val="600"/>
              </a:spcAft>
            </a:pPr>
            <a:r>
              <a:rPr lang="en-US" sz="1100">
                <a:solidFill>
                  <a:schemeClr val="tx1"/>
                </a:solidFill>
              </a:rPr>
              <a:t>Our evaluation revealed that this barrier was not the only, or indeed necessarily the major rate limiting step connecting employers with new digitally skilled talent. The mismatch between the level and specialisation of skills and demand was more significant. This contributed to fewer employers providing fewer placements than originally anticipated.</a:t>
            </a:r>
          </a:p>
          <a:p>
            <a:pPr lvl="1">
              <a:spcAft>
                <a:spcPts val="600"/>
              </a:spcAft>
            </a:pPr>
            <a:r>
              <a:rPr lang="en-US" sz="1100">
                <a:solidFill>
                  <a:schemeClr val="tx1"/>
                </a:solidFill>
              </a:rPr>
              <a:t>Other work undertaken across industry and government, including the Digital and Tech Skills Working Group, has suggested an underlying market failure on the demand side: employers were reluctant to hire junior level employees – even with some training complete – because those employees generally needed significant investment in their development, with too much risk that this not be recouped before an employee leaves. </a:t>
            </a:r>
          </a:p>
          <a:p>
            <a:pPr lvl="1">
              <a:spcAft>
                <a:spcPts val="600"/>
              </a:spcAft>
            </a:pPr>
            <a:r>
              <a:rPr lang="en-US" sz="1100">
                <a:solidFill>
                  <a:schemeClr val="tx1"/>
                </a:solidFill>
              </a:rPr>
              <a:t>This represents a coordination failure where the industry as a whole has an interest in supporting junior staff, but individual employers do not.</a:t>
            </a:r>
          </a:p>
        </p:txBody>
      </p:sp>
      <p:sp>
        <p:nvSpPr>
          <p:cNvPr id="29" name="TextBox 28">
            <a:extLst>
              <a:ext uri="{FF2B5EF4-FFF2-40B4-BE49-F238E27FC236}">
                <a16:creationId xmlns:a16="http://schemas.microsoft.com/office/drawing/2014/main" id="{D5D9564E-ED68-8984-94EF-11C09B780E46}"/>
              </a:ext>
              <a:ext uri="{C183D7F6-B498-43B3-948B-1728B52AA6E4}">
                <adec:decorative xmlns:adec="http://schemas.microsoft.com/office/drawing/2017/decorative" val="1"/>
              </a:ext>
            </a:extLst>
          </p:cNvPr>
          <p:cNvSpPr txBox="1"/>
          <p:nvPr/>
        </p:nvSpPr>
        <p:spPr>
          <a:xfrm>
            <a:off x="6196221" y="2723083"/>
            <a:ext cx="3191156" cy="854786"/>
          </a:xfrm>
          <a:prstGeom prst="rect">
            <a:avLst/>
          </a:prstGeom>
          <a:noFill/>
        </p:spPr>
        <p:txBody>
          <a:bodyPr wrap="square">
            <a:spAutoFit/>
          </a:bodyPr>
          <a:lstStyle/>
          <a:p>
            <a:pPr>
              <a:lnSpc>
                <a:spcPct val="114000"/>
              </a:lnSpc>
              <a:defRPr/>
            </a:pPr>
            <a:r>
              <a:rPr lang="en-US" sz="1100" b="1"/>
              <a:t>There is a risk in assuming that targeting one issue will be sufficient. It is useful to try and test each step in a logic or theory of change that is assumed to underpin an intervention to assess its likely viability</a:t>
            </a:r>
          </a:p>
        </p:txBody>
      </p:sp>
      <p:sp>
        <p:nvSpPr>
          <p:cNvPr id="31" name="Oval 30">
            <a:extLst>
              <a:ext uri="{FF2B5EF4-FFF2-40B4-BE49-F238E27FC236}">
                <a16:creationId xmlns:a16="http://schemas.microsoft.com/office/drawing/2014/main" id="{5F23843B-98B2-1801-2E89-43903606AC5C}"/>
              </a:ext>
              <a:ext uri="{C183D7F6-B498-43B3-948B-1728B52AA6E4}">
                <adec:decorative xmlns:adec="http://schemas.microsoft.com/office/drawing/2017/decorative" val="1"/>
              </a:ext>
            </a:extLst>
          </p:cNvPr>
          <p:cNvSpPr>
            <a:spLocks noChangeAspect="1"/>
          </p:cNvSpPr>
          <p:nvPr/>
        </p:nvSpPr>
        <p:spPr>
          <a:xfrm>
            <a:off x="429515" y="2564474"/>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1</a:t>
            </a:r>
          </a:p>
        </p:txBody>
      </p:sp>
      <p:sp>
        <p:nvSpPr>
          <p:cNvPr id="32" name="Oval 31">
            <a:extLst>
              <a:ext uri="{FF2B5EF4-FFF2-40B4-BE49-F238E27FC236}">
                <a16:creationId xmlns:a16="http://schemas.microsoft.com/office/drawing/2014/main" id="{84A195FC-D7CD-0C29-3294-5B6992EF9FF1}"/>
              </a:ext>
              <a:ext uri="{C183D7F6-B498-43B3-948B-1728B52AA6E4}">
                <adec:decorative xmlns:adec="http://schemas.microsoft.com/office/drawing/2017/decorative" val="1"/>
              </a:ext>
            </a:extLst>
          </p:cNvPr>
          <p:cNvSpPr>
            <a:spLocks noChangeAspect="1"/>
          </p:cNvSpPr>
          <p:nvPr/>
        </p:nvSpPr>
        <p:spPr>
          <a:xfrm>
            <a:off x="429515" y="3549938"/>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2</a:t>
            </a:r>
          </a:p>
        </p:txBody>
      </p:sp>
      <p:sp>
        <p:nvSpPr>
          <p:cNvPr id="34" name="Text Placeholder 1">
            <a:extLst>
              <a:ext uri="{FF2B5EF4-FFF2-40B4-BE49-F238E27FC236}">
                <a16:creationId xmlns:a16="http://schemas.microsoft.com/office/drawing/2014/main" id="{8A13E489-43C7-3365-CE4A-BDE5E5F6CC5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AU"/>
              <a:t>The DSCT assumed that there was a structural / financial barrier to providers offering a suitable pathway and this was a key ‘market failure’ for government to respond to. It’s important to consider the risks associated with this. </a:t>
            </a:r>
          </a:p>
        </p:txBody>
      </p:sp>
      <p:sp>
        <p:nvSpPr>
          <p:cNvPr id="35" name="TextBox 34">
            <a:extLst>
              <a:ext uri="{FF2B5EF4-FFF2-40B4-BE49-F238E27FC236}">
                <a16:creationId xmlns:a16="http://schemas.microsoft.com/office/drawing/2014/main" id="{37B650C8-5DF6-F37F-1DA6-79BFAA66D49A}"/>
              </a:ext>
              <a:ext uri="{C183D7F6-B498-43B3-948B-1728B52AA6E4}">
                <adec:decorative xmlns:adec="http://schemas.microsoft.com/office/drawing/2017/decorative" val="1"/>
              </a:ext>
            </a:extLst>
          </p:cNvPr>
          <p:cNvSpPr txBox="1"/>
          <p:nvPr/>
        </p:nvSpPr>
        <p:spPr>
          <a:xfrm>
            <a:off x="2127520" y="1468298"/>
            <a:ext cx="891905" cy="261610"/>
          </a:xfrm>
          <a:prstGeom prst="rect">
            <a:avLst/>
          </a:prstGeom>
        </p:spPr>
        <p:txBody>
          <a:bodyPr wrap="square" rtlCol="0">
            <a:spAutoFit/>
          </a:bodyPr>
          <a:lstStyle/>
          <a:p>
            <a:pPr algn="l"/>
            <a:r>
              <a:rPr lang="en-US" sz="1100" b="1"/>
              <a:t>Conclusion</a:t>
            </a:r>
          </a:p>
        </p:txBody>
      </p:sp>
      <p:sp>
        <p:nvSpPr>
          <p:cNvPr id="36" name="TextBox 35">
            <a:extLst>
              <a:ext uri="{FF2B5EF4-FFF2-40B4-BE49-F238E27FC236}">
                <a16:creationId xmlns:a16="http://schemas.microsoft.com/office/drawing/2014/main" id="{F2CFF20E-4D3F-51FF-6972-30B1E01706FE}"/>
              </a:ext>
              <a:ext uri="{C183D7F6-B498-43B3-948B-1728B52AA6E4}">
                <adec:decorative xmlns:adec="http://schemas.microsoft.com/office/drawing/2017/decorative" val="1"/>
              </a:ext>
            </a:extLst>
          </p:cNvPr>
          <p:cNvSpPr txBox="1"/>
          <p:nvPr/>
        </p:nvSpPr>
        <p:spPr>
          <a:xfrm>
            <a:off x="5834553" y="1468298"/>
            <a:ext cx="3552824" cy="261610"/>
          </a:xfrm>
          <a:prstGeom prst="rect">
            <a:avLst/>
          </a:prstGeom>
        </p:spPr>
        <p:txBody>
          <a:bodyPr wrap="square" rtlCol="0">
            <a:spAutoFit/>
          </a:bodyPr>
          <a:lstStyle/>
          <a:p>
            <a:pPr algn="l"/>
            <a:r>
              <a:rPr lang="en-US" sz="1100" b="1"/>
              <a:t>Key lessons for the Australian Government going forward </a:t>
            </a:r>
          </a:p>
        </p:txBody>
      </p:sp>
      <p:pic>
        <p:nvPicPr>
          <p:cNvPr id="6" name="Graphic 5">
            <a:extLst>
              <a:ext uri="{FF2B5EF4-FFF2-40B4-BE49-F238E27FC236}">
                <a16:creationId xmlns:a16="http://schemas.microsoft.com/office/drawing/2014/main" id="{D4636B95-5A66-70BA-4600-AF9A5B43DFD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7812" y="2945960"/>
            <a:ext cx="409031" cy="409031"/>
          </a:xfrm>
          <a:prstGeom prst="rect">
            <a:avLst/>
          </a:prstGeom>
        </p:spPr>
      </p:pic>
    </p:spTree>
    <p:extLst>
      <p:ext uri="{BB962C8B-B14F-4D97-AF65-F5344CB8AC3E}">
        <p14:creationId xmlns:p14="http://schemas.microsoft.com/office/powerpoint/2010/main" val="40594627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73F28-8A93-DD87-7626-4509AB79CDF9}"/>
              </a:ext>
              <a:ext uri="{C183D7F6-B498-43B3-948B-1728B52AA6E4}">
                <adec:decorative xmlns:adec="http://schemas.microsoft.com/office/drawing/2017/decorative" val="1"/>
              </a:ext>
            </a:extLst>
          </p:cNvPr>
          <p:cNvSpPr>
            <a:spLocks noGrp="1"/>
          </p:cNvSpPr>
          <p:nvPr>
            <p:ph type="title"/>
          </p:nvPr>
        </p:nvSpPr>
        <p:spPr/>
        <p:txBody>
          <a:bodyPr/>
          <a:lstStyle/>
          <a:p>
            <a:r>
              <a:rPr lang="en-AU"/>
              <a:t>Key lessons for the Australian Government from the DSCT (4)</a:t>
            </a:r>
          </a:p>
        </p:txBody>
      </p:sp>
      <p:sp>
        <p:nvSpPr>
          <p:cNvPr id="4" name="Slide Number Placeholder 3">
            <a:extLst>
              <a:ext uri="{FF2B5EF4-FFF2-40B4-BE49-F238E27FC236}">
                <a16:creationId xmlns:a16="http://schemas.microsoft.com/office/drawing/2014/main" id="{9F2B013B-950A-71F7-6A7D-2D38A1A8D2D2}"/>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75</a:t>
            </a:fld>
            <a:endParaRPr lang="en-US"/>
          </a:p>
        </p:txBody>
      </p:sp>
      <p:sp>
        <p:nvSpPr>
          <p:cNvPr id="22" name="Rounded Rectangle 19">
            <a:extLst>
              <a:ext uri="{FF2B5EF4-FFF2-40B4-BE49-F238E27FC236}">
                <a16:creationId xmlns:a16="http://schemas.microsoft.com/office/drawing/2014/main" id="{D45DC8AA-5854-10B8-824D-514AB8B7FC08}"/>
              </a:ext>
              <a:ext uri="{C183D7F6-B498-43B3-948B-1728B52AA6E4}">
                <adec:decorative xmlns:adec="http://schemas.microsoft.com/office/drawing/2017/decorative" val="1"/>
              </a:ext>
            </a:extLst>
          </p:cNvPr>
          <p:cNvSpPr/>
          <p:nvPr/>
        </p:nvSpPr>
        <p:spPr>
          <a:xfrm>
            <a:off x="5224130" y="1747406"/>
            <a:ext cx="4403265" cy="4100944"/>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200" b="1">
                <a:solidFill>
                  <a:schemeClr val="tx2"/>
                </a:solidFill>
              </a:rPr>
              <a:t>When engaging employers and industry in co-design processes going forward, there should be clearly defined roles, responsibilities and expectations set out about what this should include. </a:t>
            </a:r>
          </a:p>
        </p:txBody>
      </p:sp>
      <p:sp>
        <p:nvSpPr>
          <p:cNvPr id="23" name="Rounded Rectangle 6">
            <a:extLst>
              <a:ext uri="{FF2B5EF4-FFF2-40B4-BE49-F238E27FC236}">
                <a16:creationId xmlns:a16="http://schemas.microsoft.com/office/drawing/2014/main" id="{D8691973-5C36-5848-AB53-1766AD59185D}"/>
              </a:ext>
              <a:ext uri="{C183D7F6-B498-43B3-948B-1728B52AA6E4}">
                <adec:decorative xmlns:adec="http://schemas.microsoft.com/office/drawing/2017/decorative" val="1"/>
              </a:ext>
            </a:extLst>
          </p:cNvPr>
          <p:cNvSpPr/>
          <p:nvPr/>
        </p:nvSpPr>
        <p:spPr>
          <a:xfrm>
            <a:off x="147353" y="1747404"/>
            <a:ext cx="4534518" cy="4100943"/>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200" b="1">
                <a:solidFill>
                  <a:schemeClr val="tx2"/>
                </a:solidFill>
              </a:rPr>
              <a:t>The DSCT was designed with the intention that the projects would be co-designed with employers. In practice, providers encountered significant challenges with engaging with employers during the design process. These included:</a:t>
            </a:r>
          </a:p>
          <a:p>
            <a:pPr>
              <a:spcAft>
                <a:spcPts val="600"/>
              </a:spcAft>
            </a:pPr>
            <a:endParaRPr lang="en-US" sz="1200" b="1">
              <a:solidFill>
                <a:schemeClr val="tx2"/>
              </a:solidFill>
            </a:endParaRPr>
          </a:p>
          <a:p>
            <a:pPr lvl="1">
              <a:spcAft>
                <a:spcPts val="600"/>
              </a:spcAft>
            </a:pPr>
            <a:r>
              <a:rPr lang="en-US" sz="1100">
                <a:solidFill>
                  <a:schemeClr val="tx1"/>
                </a:solidFill>
              </a:rPr>
              <a:t>Employers were not engaged in a meaningful way on the design of many aspects of the projects. </a:t>
            </a:r>
          </a:p>
          <a:p>
            <a:pPr lvl="1">
              <a:spcAft>
                <a:spcPts val="600"/>
              </a:spcAft>
            </a:pPr>
            <a:endParaRPr lang="en-US" sz="1100">
              <a:solidFill>
                <a:schemeClr val="tx1"/>
              </a:solidFill>
            </a:endParaRPr>
          </a:p>
          <a:p>
            <a:pPr lvl="1">
              <a:spcAft>
                <a:spcPts val="600"/>
              </a:spcAft>
            </a:pPr>
            <a:r>
              <a:rPr lang="en-US" sz="1100">
                <a:solidFill>
                  <a:schemeClr val="tx1"/>
                </a:solidFill>
              </a:rPr>
              <a:t>Where employers were engaged, many of them chose, for a range of reasons, to not take cadets for placements or be involved in the projects more broadly. </a:t>
            </a:r>
          </a:p>
        </p:txBody>
      </p:sp>
      <p:sp>
        <p:nvSpPr>
          <p:cNvPr id="28" name="TextBox 27">
            <a:extLst>
              <a:ext uri="{FF2B5EF4-FFF2-40B4-BE49-F238E27FC236}">
                <a16:creationId xmlns:a16="http://schemas.microsoft.com/office/drawing/2014/main" id="{5F16C02C-E914-A350-4638-FE8E4F9FA614}"/>
              </a:ext>
              <a:ext uri="{C183D7F6-B498-43B3-948B-1728B52AA6E4}">
                <adec:decorative xmlns:adec="http://schemas.microsoft.com/office/drawing/2017/decorative" val="1"/>
              </a:ext>
            </a:extLst>
          </p:cNvPr>
          <p:cNvSpPr txBox="1"/>
          <p:nvPr/>
        </p:nvSpPr>
        <p:spPr>
          <a:xfrm>
            <a:off x="6238084" y="2779043"/>
            <a:ext cx="3191156" cy="600164"/>
          </a:xfrm>
          <a:prstGeom prst="rect">
            <a:avLst/>
          </a:prstGeom>
          <a:noFill/>
        </p:spPr>
        <p:txBody>
          <a:bodyPr wrap="square">
            <a:spAutoFit/>
          </a:bodyPr>
          <a:lstStyle/>
          <a:p>
            <a:pPr>
              <a:buClr>
                <a:schemeClr val="tx2"/>
              </a:buClr>
              <a:buSzPct val="100000"/>
            </a:pPr>
            <a:r>
              <a:rPr lang="en-US" sz="1100" b="1"/>
              <a:t>Clearly defined roles, responsibilities and expectations of what role industry and employers should have in design</a:t>
            </a:r>
          </a:p>
        </p:txBody>
      </p:sp>
      <p:sp>
        <p:nvSpPr>
          <p:cNvPr id="29" name="TextBox 28">
            <a:extLst>
              <a:ext uri="{FF2B5EF4-FFF2-40B4-BE49-F238E27FC236}">
                <a16:creationId xmlns:a16="http://schemas.microsoft.com/office/drawing/2014/main" id="{D5D9564E-ED68-8984-94EF-11C09B780E46}"/>
              </a:ext>
              <a:ext uri="{C183D7F6-B498-43B3-948B-1728B52AA6E4}">
                <adec:decorative xmlns:adec="http://schemas.microsoft.com/office/drawing/2017/decorative" val="1"/>
              </a:ext>
            </a:extLst>
          </p:cNvPr>
          <p:cNvSpPr txBox="1"/>
          <p:nvPr/>
        </p:nvSpPr>
        <p:spPr>
          <a:xfrm>
            <a:off x="6238084" y="3673401"/>
            <a:ext cx="3191156" cy="769441"/>
          </a:xfrm>
          <a:prstGeom prst="rect">
            <a:avLst/>
          </a:prstGeom>
          <a:noFill/>
        </p:spPr>
        <p:txBody>
          <a:bodyPr wrap="square">
            <a:spAutoFit/>
          </a:bodyPr>
          <a:lstStyle/>
          <a:p>
            <a:pPr>
              <a:buClr>
                <a:schemeClr val="tx2"/>
              </a:buClr>
              <a:buSzPct val="100000"/>
            </a:pPr>
            <a:r>
              <a:rPr lang="en-US" sz="1100" b="1"/>
              <a:t>Established mechanisms through contract arrangements to ensure that employers engaged in co-design continue to be involved in implementation (e.g. drawing from an Industry Compact model)</a:t>
            </a:r>
          </a:p>
        </p:txBody>
      </p:sp>
      <p:sp>
        <p:nvSpPr>
          <p:cNvPr id="31" name="Oval 30">
            <a:extLst>
              <a:ext uri="{FF2B5EF4-FFF2-40B4-BE49-F238E27FC236}">
                <a16:creationId xmlns:a16="http://schemas.microsoft.com/office/drawing/2014/main" id="{5F23843B-98B2-1801-2E89-43903606AC5C}"/>
              </a:ext>
              <a:ext uri="{C183D7F6-B498-43B3-948B-1728B52AA6E4}">
                <adec:decorative xmlns:adec="http://schemas.microsoft.com/office/drawing/2017/decorative" val="1"/>
              </a:ext>
            </a:extLst>
          </p:cNvPr>
          <p:cNvSpPr>
            <a:spLocks noChangeAspect="1"/>
          </p:cNvSpPr>
          <p:nvPr/>
        </p:nvSpPr>
        <p:spPr>
          <a:xfrm>
            <a:off x="429515" y="3037597"/>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1</a:t>
            </a:r>
          </a:p>
        </p:txBody>
      </p:sp>
      <p:sp>
        <p:nvSpPr>
          <p:cNvPr id="32" name="Oval 31">
            <a:extLst>
              <a:ext uri="{FF2B5EF4-FFF2-40B4-BE49-F238E27FC236}">
                <a16:creationId xmlns:a16="http://schemas.microsoft.com/office/drawing/2014/main" id="{84A195FC-D7CD-0C29-3294-5B6992EF9FF1}"/>
              </a:ext>
              <a:ext uri="{C183D7F6-B498-43B3-948B-1728B52AA6E4}">
                <adec:decorative xmlns:adec="http://schemas.microsoft.com/office/drawing/2017/decorative" val="1"/>
              </a:ext>
            </a:extLst>
          </p:cNvPr>
          <p:cNvSpPr>
            <a:spLocks noChangeAspect="1"/>
          </p:cNvSpPr>
          <p:nvPr/>
        </p:nvSpPr>
        <p:spPr>
          <a:xfrm>
            <a:off x="429515" y="3694672"/>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2</a:t>
            </a:r>
          </a:p>
        </p:txBody>
      </p:sp>
      <p:sp>
        <p:nvSpPr>
          <p:cNvPr id="34" name="Text Placeholder 1">
            <a:extLst>
              <a:ext uri="{FF2B5EF4-FFF2-40B4-BE49-F238E27FC236}">
                <a16:creationId xmlns:a16="http://schemas.microsoft.com/office/drawing/2014/main" id="{8A13E489-43C7-3365-CE4A-BDE5E5F6CC5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a:t>The DSCT was designed with the intention that the projects would be co-designed with employers, but this was more difficult in practice than anticipated. When engaging employers and industry going forward in co-design processes, the Australian Government should clearly define roles, responsibilities and expectations. </a:t>
            </a:r>
          </a:p>
        </p:txBody>
      </p:sp>
      <p:sp>
        <p:nvSpPr>
          <p:cNvPr id="35" name="TextBox 34">
            <a:extLst>
              <a:ext uri="{FF2B5EF4-FFF2-40B4-BE49-F238E27FC236}">
                <a16:creationId xmlns:a16="http://schemas.microsoft.com/office/drawing/2014/main" id="{37B650C8-5DF6-F37F-1DA6-79BFAA66D49A}"/>
              </a:ext>
              <a:ext uri="{C183D7F6-B498-43B3-948B-1728B52AA6E4}">
                <adec:decorative xmlns:adec="http://schemas.microsoft.com/office/drawing/2017/decorative" val="1"/>
              </a:ext>
            </a:extLst>
          </p:cNvPr>
          <p:cNvSpPr txBox="1"/>
          <p:nvPr/>
        </p:nvSpPr>
        <p:spPr>
          <a:xfrm>
            <a:off x="2127520" y="1468298"/>
            <a:ext cx="891905" cy="261610"/>
          </a:xfrm>
          <a:prstGeom prst="rect">
            <a:avLst/>
          </a:prstGeom>
        </p:spPr>
        <p:txBody>
          <a:bodyPr wrap="square" rtlCol="0">
            <a:spAutoFit/>
          </a:bodyPr>
          <a:lstStyle/>
          <a:p>
            <a:pPr algn="l"/>
            <a:r>
              <a:rPr lang="en-US" sz="1100" b="1"/>
              <a:t>Conclusion</a:t>
            </a:r>
          </a:p>
        </p:txBody>
      </p:sp>
      <p:sp>
        <p:nvSpPr>
          <p:cNvPr id="36" name="TextBox 35">
            <a:extLst>
              <a:ext uri="{FF2B5EF4-FFF2-40B4-BE49-F238E27FC236}">
                <a16:creationId xmlns:a16="http://schemas.microsoft.com/office/drawing/2014/main" id="{F2CFF20E-4D3F-51FF-6972-30B1E01706FE}"/>
              </a:ext>
              <a:ext uri="{C183D7F6-B498-43B3-948B-1728B52AA6E4}">
                <adec:decorative xmlns:adec="http://schemas.microsoft.com/office/drawing/2017/decorative" val="1"/>
              </a:ext>
            </a:extLst>
          </p:cNvPr>
          <p:cNvSpPr txBox="1"/>
          <p:nvPr/>
        </p:nvSpPr>
        <p:spPr>
          <a:xfrm>
            <a:off x="5834553" y="1468298"/>
            <a:ext cx="3552824" cy="261610"/>
          </a:xfrm>
          <a:prstGeom prst="rect">
            <a:avLst/>
          </a:prstGeom>
        </p:spPr>
        <p:txBody>
          <a:bodyPr wrap="square" rtlCol="0">
            <a:spAutoFit/>
          </a:bodyPr>
          <a:lstStyle/>
          <a:p>
            <a:pPr algn="l"/>
            <a:r>
              <a:rPr lang="en-US" sz="1100" b="1"/>
              <a:t>Key lessons for the Australian Government going forward </a:t>
            </a:r>
          </a:p>
        </p:txBody>
      </p:sp>
      <p:sp>
        <p:nvSpPr>
          <p:cNvPr id="2" name="TextBox 1">
            <a:extLst>
              <a:ext uri="{FF2B5EF4-FFF2-40B4-BE49-F238E27FC236}">
                <a16:creationId xmlns:a16="http://schemas.microsoft.com/office/drawing/2014/main" id="{EA153FD5-9621-54FB-79BD-44B4BFF8B264}"/>
              </a:ext>
              <a:ext uri="{C183D7F6-B498-43B3-948B-1728B52AA6E4}">
                <adec:decorative xmlns:adec="http://schemas.microsoft.com/office/drawing/2017/decorative" val="1"/>
              </a:ext>
            </a:extLst>
          </p:cNvPr>
          <p:cNvSpPr txBox="1"/>
          <p:nvPr/>
        </p:nvSpPr>
        <p:spPr>
          <a:xfrm>
            <a:off x="6238084" y="4864354"/>
            <a:ext cx="3191156" cy="430887"/>
          </a:xfrm>
          <a:prstGeom prst="rect">
            <a:avLst/>
          </a:prstGeom>
          <a:noFill/>
        </p:spPr>
        <p:txBody>
          <a:bodyPr wrap="square">
            <a:spAutoFit/>
          </a:bodyPr>
          <a:lstStyle/>
          <a:p>
            <a:pPr>
              <a:buClr>
                <a:schemeClr val="tx2"/>
              </a:buClr>
              <a:buSzPct val="100000"/>
            </a:pPr>
            <a:r>
              <a:rPr lang="en-US" sz="1100" b="1"/>
              <a:t>Considering ways to incentivise employers to be engaged and involved in future projects</a:t>
            </a:r>
          </a:p>
        </p:txBody>
      </p:sp>
      <p:pic>
        <p:nvPicPr>
          <p:cNvPr id="6" name="Graphic 5">
            <a:extLst>
              <a:ext uri="{FF2B5EF4-FFF2-40B4-BE49-F238E27FC236}">
                <a16:creationId xmlns:a16="http://schemas.microsoft.com/office/drawing/2014/main" id="{B3DF47E3-5B86-BC0F-5921-174F5DB6684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5936" y="2874610"/>
            <a:ext cx="409031" cy="409031"/>
          </a:xfrm>
          <a:prstGeom prst="rect">
            <a:avLst/>
          </a:prstGeom>
        </p:spPr>
      </p:pic>
      <p:pic>
        <p:nvPicPr>
          <p:cNvPr id="8" name="Graphic 7">
            <a:extLst>
              <a:ext uri="{FF2B5EF4-FFF2-40B4-BE49-F238E27FC236}">
                <a16:creationId xmlns:a16="http://schemas.microsoft.com/office/drawing/2014/main" id="{9B51A214-92E7-D2F5-04AC-125D71BE7A0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55936" y="3853606"/>
            <a:ext cx="409031" cy="409031"/>
          </a:xfrm>
          <a:prstGeom prst="rect">
            <a:avLst/>
          </a:prstGeom>
        </p:spPr>
      </p:pic>
      <p:pic>
        <p:nvPicPr>
          <p:cNvPr id="10" name="Graphic 9">
            <a:extLst>
              <a:ext uri="{FF2B5EF4-FFF2-40B4-BE49-F238E27FC236}">
                <a16:creationId xmlns:a16="http://schemas.microsoft.com/office/drawing/2014/main" id="{6E91EA61-492B-1DBB-F4BE-D913EF4B40E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5936" y="4875282"/>
            <a:ext cx="409031" cy="409031"/>
          </a:xfrm>
          <a:prstGeom prst="rect">
            <a:avLst/>
          </a:prstGeom>
        </p:spPr>
      </p:pic>
    </p:spTree>
    <p:extLst>
      <p:ext uri="{BB962C8B-B14F-4D97-AF65-F5344CB8AC3E}">
        <p14:creationId xmlns:p14="http://schemas.microsoft.com/office/powerpoint/2010/main" val="3218215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73F28-8A93-DD87-7626-4509AB79CDF9}"/>
              </a:ext>
              <a:ext uri="{C183D7F6-B498-43B3-948B-1728B52AA6E4}">
                <adec:decorative xmlns:adec="http://schemas.microsoft.com/office/drawing/2017/decorative" val="1"/>
              </a:ext>
            </a:extLst>
          </p:cNvPr>
          <p:cNvSpPr>
            <a:spLocks noGrp="1"/>
          </p:cNvSpPr>
          <p:nvPr>
            <p:ph type="title"/>
          </p:nvPr>
        </p:nvSpPr>
        <p:spPr/>
        <p:txBody>
          <a:bodyPr/>
          <a:lstStyle/>
          <a:p>
            <a:r>
              <a:rPr lang="en-AU"/>
              <a:t>Key lessons for the Australian Government from the DSCT (5)</a:t>
            </a:r>
          </a:p>
        </p:txBody>
      </p:sp>
      <p:sp>
        <p:nvSpPr>
          <p:cNvPr id="4" name="Slide Number Placeholder 3">
            <a:extLst>
              <a:ext uri="{FF2B5EF4-FFF2-40B4-BE49-F238E27FC236}">
                <a16:creationId xmlns:a16="http://schemas.microsoft.com/office/drawing/2014/main" id="{9F2B013B-950A-71F7-6A7D-2D38A1A8D2D2}"/>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76</a:t>
            </a:fld>
            <a:endParaRPr lang="en-US"/>
          </a:p>
        </p:txBody>
      </p:sp>
      <p:sp>
        <p:nvSpPr>
          <p:cNvPr id="22" name="Rounded Rectangle 19">
            <a:extLst>
              <a:ext uri="{FF2B5EF4-FFF2-40B4-BE49-F238E27FC236}">
                <a16:creationId xmlns:a16="http://schemas.microsoft.com/office/drawing/2014/main" id="{D45DC8AA-5854-10B8-824D-514AB8B7FC08}"/>
              </a:ext>
              <a:ext uri="{C183D7F6-B498-43B3-948B-1728B52AA6E4}">
                <adec:decorative xmlns:adec="http://schemas.microsoft.com/office/drawing/2017/decorative" val="1"/>
              </a:ext>
            </a:extLst>
          </p:cNvPr>
          <p:cNvSpPr/>
          <p:nvPr/>
        </p:nvSpPr>
        <p:spPr>
          <a:xfrm>
            <a:off x="5224130" y="1747406"/>
            <a:ext cx="4403265" cy="4100944"/>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200" b="1">
                <a:solidFill>
                  <a:schemeClr val="tx2"/>
                </a:solidFill>
              </a:rPr>
              <a:t>If considering ways to scale this model, the Australian Government should:</a:t>
            </a:r>
          </a:p>
        </p:txBody>
      </p:sp>
      <p:sp>
        <p:nvSpPr>
          <p:cNvPr id="23" name="Rounded Rectangle 6">
            <a:extLst>
              <a:ext uri="{FF2B5EF4-FFF2-40B4-BE49-F238E27FC236}">
                <a16:creationId xmlns:a16="http://schemas.microsoft.com/office/drawing/2014/main" id="{D8691973-5C36-5848-AB53-1766AD59185D}"/>
              </a:ext>
              <a:ext uri="{C183D7F6-B498-43B3-948B-1728B52AA6E4}">
                <adec:decorative xmlns:adec="http://schemas.microsoft.com/office/drawing/2017/decorative" val="1"/>
              </a:ext>
            </a:extLst>
          </p:cNvPr>
          <p:cNvSpPr/>
          <p:nvPr/>
        </p:nvSpPr>
        <p:spPr>
          <a:xfrm>
            <a:off x="147353" y="1747404"/>
            <a:ext cx="4534518" cy="4100943"/>
          </a:xfrm>
          <a:prstGeom prst="roundRect">
            <a:avLst>
              <a:gd name="adj" fmla="val 8486"/>
            </a:avLst>
          </a:prstGeom>
          <a:solidFill>
            <a:schemeClr val="bg2">
              <a:alpha val="29804"/>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1200" b="1" dirty="0">
                <a:solidFill>
                  <a:schemeClr val="tx2"/>
                </a:solidFill>
              </a:rPr>
              <a:t>The cadetships model has limited options for scalability in its current form.</a:t>
            </a:r>
          </a:p>
          <a:p>
            <a:pPr lvl="1">
              <a:spcAft>
                <a:spcPts val="600"/>
              </a:spcAft>
            </a:pPr>
            <a:r>
              <a:rPr lang="en-US" sz="1100" dirty="0">
                <a:solidFill>
                  <a:schemeClr val="tx1"/>
                </a:solidFill>
              </a:rPr>
              <a:t>The DSCT delivered training and placements to 140 cadets, approximately 48% less than the maximum number of cadets intended to be involved. </a:t>
            </a:r>
          </a:p>
          <a:p>
            <a:pPr lvl="1">
              <a:spcAft>
                <a:spcPts val="600"/>
              </a:spcAft>
            </a:pPr>
            <a:endParaRPr lang="en-US" sz="1100" dirty="0">
              <a:solidFill>
                <a:schemeClr val="tx1"/>
              </a:solidFill>
            </a:endParaRPr>
          </a:p>
          <a:p>
            <a:pPr lvl="1">
              <a:spcAft>
                <a:spcPts val="600"/>
              </a:spcAft>
            </a:pPr>
            <a:r>
              <a:rPr lang="en-US" sz="1100" dirty="0">
                <a:solidFill>
                  <a:schemeClr val="tx1"/>
                </a:solidFill>
              </a:rPr>
              <a:t>The smaller projects (Community Corporate and Goanna Education) were able to adapt more readily to respond to the needs of employers on an ad hoc basis and adjust to unforeseen circumstances in the broader </a:t>
            </a:r>
            <a:r>
              <a:rPr lang="en-US" sz="1100" dirty="0" err="1">
                <a:solidFill>
                  <a:schemeClr val="tx1"/>
                </a:solidFill>
              </a:rPr>
              <a:t>labour</a:t>
            </a:r>
            <a:r>
              <a:rPr lang="en-US" sz="1100" dirty="0">
                <a:solidFill>
                  <a:schemeClr val="tx1"/>
                </a:solidFill>
              </a:rPr>
              <a:t> and economic market. </a:t>
            </a:r>
          </a:p>
          <a:p>
            <a:pPr lvl="1">
              <a:spcAft>
                <a:spcPts val="600"/>
              </a:spcAft>
            </a:pPr>
            <a:endParaRPr lang="en-US" sz="1100" dirty="0">
              <a:solidFill>
                <a:schemeClr val="tx1"/>
              </a:solidFill>
            </a:endParaRPr>
          </a:p>
          <a:p>
            <a:pPr lvl="1">
              <a:spcAft>
                <a:spcPts val="600"/>
              </a:spcAft>
            </a:pPr>
            <a:r>
              <a:rPr lang="en-US" sz="1100" dirty="0">
                <a:solidFill>
                  <a:schemeClr val="tx1"/>
                </a:solidFill>
              </a:rPr>
              <a:t>While this was a strength of the projects, it also limits the scalability of the model. </a:t>
            </a:r>
          </a:p>
          <a:p>
            <a:pPr lvl="1">
              <a:spcAft>
                <a:spcPts val="600"/>
              </a:spcAft>
            </a:pPr>
            <a:endParaRPr lang="en-US" sz="1100" dirty="0">
              <a:solidFill>
                <a:schemeClr val="tx1"/>
              </a:solidFill>
            </a:endParaRPr>
          </a:p>
        </p:txBody>
      </p:sp>
      <p:sp>
        <p:nvSpPr>
          <p:cNvPr id="28" name="TextBox 27">
            <a:extLst>
              <a:ext uri="{FF2B5EF4-FFF2-40B4-BE49-F238E27FC236}">
                <a16:creationId xmlns:a16="http://schemas.microsoft.com/office/drawing/2014/main" id="{5F16C02C-E914-A350-4638-FE8E4F9FA614}"/>
              </a:ext>
              <a:ext uri="{C183D7F6-B498-43B3-948B-1728B52AA6E4}">
                <adec:decorative xmlns:adec="http://schemas.microsoft.com/office/drawing/2017/decorative" val="1"/>
              </a:ext>
            </a:extLst>
          </p:cNvPr>
          <p:cNvSpPr txBox="1"/>
          <p:nvPr/>
        </p:nvSpPr>
        <p:spPr>
          <a:xfrm>
            <a:off x="6238084" y="2605447"/>
            <a:ext cx="3191156" cy="430887"/>
          </a:xfrm>
          <a:prstGeom prst="rect">
            <a:avLst/>
          </a:prstGeom>
          <a:noFill/>
        </p:spPr>
        <p:txBody>
          <a:bodyPr wrap="square">
            <a:spAutoFit/>
          </a:bodyPr>
          <a:lstStyle/>
          <a:p>
            <a:pPr>
              <a:buClr>
                <a:schemeClr val="tx2"/>
              </a:buClr>
              <a:buSzPct val="100000"/>
            </a:pPr>
            <a:r>
              <a:rPr lang="en-US" sz="1100" b="1"/>
              <a:t>Consider implementing the model with more providers involved</a:t>
            </a:r>
          </a:p>
        </p:txBody>
      </p:sp>
      <p:sp>
        <p:nvSpPr>
          <p:cNvPr id="29" name="TextBox 28">
            <a:extLst>
              <a:ext uri="{FF2B5EF4-FFF2-40B4-BE49-F238E27FC236}">
                <a16:creationId xmlns:a16="http://schemas.microsoft.com/office/drawing/2014/main" id="{D5D9564E-ED68-8984-94EF-11C09B780E46}"/>
              </a:ext>
              <a:ext uri="{C183D7F6-B498-43B3-948B-1728B52AA6E4}">
                <adec:decorative xmlns:adec="http://schemas.microsoft.com/office/drawing/2017/decorative" val="1"/>
              </a:ext>
            </a:extLst>
          </p:cNvPr>
          <p:cNvSpPr txBox="1"/>
          <p:nvPr/>
        </p:nvSpPr>
        <p:spPr>
          <a:xfrm>
            <a:off x="6238084" y="3299376"/>
            <a:ext cx="3191156" cy="430887"/>
          </a:xfrm>
          <a:prstGeom prst="rect">
            <a:avLst/>
          </a:prstGeom>
          <a:noFill/>
        </p:spPr>
        <p:txBody>
          <a:bodyPr wrap="square">
            <a:spAutoFit/>
          </a:bodyPr>
          <a:lstStyle/>
          <a:p>
            <a:pPr>
              <a:buClr>
                <a:schemeClr val="tx2"/>
              </a:buClr>
              <a:buSzPct val="100000"/>
            </a:pPr>
            <a:r>
              <a:rPr lang="en-US" sz="1100" b="1"/>
              <a:t>Consider ways to scale the model by considering employer-led models</a:t>
            </a:r>
          </a:p>
        </p:txBody>
      </p:sp>
      <p:sp>
        <p:nvSpPr>
          <p:cNvPr id="31" name="Oval 30">
            <a:extLst>
              <a:ext uri="{FF2B5EF4-FFF2-40B4-BE49-F238E27FC236}">
                <a16:creationId xmlns:a16="http://schemas.microsoft.com/office/drawing/2014/main" id="{5F23843B-98B2-1801-2E89-43903606AC5C}"/>
              </a:ext>
              <a:ext uri="{C183D7F6-B498-43B3-948B-1728B52AA6E4}">
                <adec:decorative xmlns:adec="http://schemas.microsoft.com/office/drawing/2017/decorative" val="1"/>
              </a:ext>
            </a:extLst>
          </p:cNvPr>
          <p:cNvSpPr>
            <a:spLocks noChangeAspect="1"/>
          </p:cNvSpPr>
          <p:nvPr/>
        </p:nvSpPr>
        <p:spPr>
          <a:xfrm>
            <a:off x="429515" y="2434499"/>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1</a:t>
            </a:r>
          </a:p>
        </p:txBody>
      </p:sp>
      <p:sp>
        <p:nvSpPr>
          <p:cNvPr id="32" name="Oval 31">
            <a:extLst>
              <a:ext uri="{FF2B5EF4-FFF2-40B4-BE49-F238E27FC236}">
                <a16:creationId xmlns:a16="http://schemas.microsoft.com/office/drawing/2014/main" id="{84A195FC-D7CD-0C29-3294-5B6992EF9FF1}"/>
              </a:ext>
              <a:ext uri="{C183D7F6-B498-43B3-948B-1728B52AA6E4}">
                <adec:decorative xmlns:adec="http://schemas.microsoft.com/office/drawing/2017/decorative" val="1"/>
              </a:ext>
            </a:extLst>
          </p:cNvPr>
          <p:cNvSpPr>
            <a:spLocks noChangeAspect="1"/>
          </p:cNvSpPr>
          <p:nvPr/>
        </p:nvSpPr>
        <p:spPr>
          <a:xfrm>
            <a:off x="429515" y="3312137"/>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2</a:t>
            </a:r>
          </a:p>
        </p:txBody>
      </p:sp>
      <p:sp>
        <p:nvSpPr>
          <p:cNvPr id="34" name="Text Placeholder 1">
            <a:extLst>
              <a:ext uri="{FF2B5EF4-FFF2-40B4-BE49-F238E27FC236}">
                <a16:creationId xmlns:a16="http://schemas.microsoft.com/office/drawing/2014/main" id="{8A13E489-43C7-3365-CE4A-BDE5E5F6CC50}"/>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738664"/>
          </a:xfrm>
        </p:spPr>
        <p:txBody>
          <a:bodyPr/>
          <a:lstStyle/>
          <a:p>
            <a:r>
              <a:rPr lang="en-AU"/>
              <a:t>The DSCT model has limited options for scalability in its current form. In considering ways to scale the model, the Australian Government should consider models that involve more providers, are employer developed and led or partnerships with other jurisdictions. </a:t>
            </a:r>
          </a:p>
        </p:txBody>
      </p:sp>
      <p:sp>
        <p:nvSpPr>
          <p:cNvPr id="35" name="TextBox 34">
            <a:extLst>
              <a:ext uri="{FF2B5EF4-FFF2-40B4-BE49-F238E27FC236}">
                <a16:creationId xmlns:a16="http://schemas.microsoft.com/office/drawing/2014/main" id="{37B650C8-5DF6-F37F-1DA6-79BFAA66D49A}"/>
              </a:ext>
              <a:ext uri="{C183D7F6-B498-43B3-948B-1728B52AA6E4}">
                <adec:decorative xmlns:adec="http://schemas.microsoft.com/office/drawing/2017/decorative" val="1"/>
              </a:ext>
            </a:extLst>
          </p:cNvPr>
          <p:cNvSpPr txBox="1"/>
          <p:nvPr/>
        </p:nvSpPr>
        <p:spPr>
          <a:xfrm>
            <a:off x="2127520" y="1468298"/>
            <a:ext cx="891905" cy="261610"/>
          </a:xfrm>
          <a:prstGeom prst="rect">
            <a:avLst/>
          </a:prstGeom>
        </p:spPr>
        <p:txBody>
          <a:bodyPr wrap="square" rtlCol="0">
            <a:spAutoFit/>
          </a:bodyPr>
          <a:lstStyle/>
          <a:p>
            <a:pPr algn="l"/>
            <a:r>
              <a:rPr lang="en-US" sz="1100" b="1"/>
              <a:t>Conclusion</a:t>
            </a:r>
          </a:p>
        </p:txBody>
      </p:sp>
      <p:sp>
        <p:nvSpPr>
          <p:cNvPr id="36" name="TextBox 35">
            <a:extLst>
              <a:ext uri="{FF2B5EF4-FFF2-40B4-BE49-F238E27FC236}">
                <a16:creationId xmlns:a16="http://schemas.microsoft.com/office/drawing/2014/main" id="{F2CFF20E-4D3F-51FF-6972-30B1E01706FE}"/>
              </a:ext>
              <a:ext uri="{C183D7F6-B498-43B3-948B-1728B52AA6E4}">
                <adec:decorative xmlns:adec="http://schemas.microsoft.com/office/drawing/2017/decorative" val="1"/>
              </a:ext>
            </a:extLst>
          </p:cNvPr>
          <p:cNvSpPr txBox="1"/>
          <p:nvPr/>
        </p:nvSpPr>
        <p:spPr>
          <a:xfrm>
            <a:off x="5834553" y="1468298"/>
            <a:ext cx="3552824" cy="261610"/>
          </a:xfrm>
          <a:prstGeom prst="rect">
            <a:avLst/>
          </a:prstGeom>
        </p:spPr>
        <p:txBody>
          <a:bodyPr wrap="square" rtlCol="0">
            <a:spAutoFit/>
          </a:bodyPr>
          <a:lstStyle/>
          <a:p>
            <a:pPr algn="l"/>
            <a:r>
              <a:rPr lang="en-US" sz="1100" b="1"/>
              <a:t>Key lessons for the Australian Government going forward </a:t>
            </a:r>
          </a:p>
        </p:txBody>
      </p:sp>
      <p:sp>
        <p:nvSpPr>
          <p:cNvPr id="2" name="TextBox 1">
            <a:extLst>
              <a:ext uri="{FF2B5EF4-FFF2-40B4-BE49-F238E27FC236}">
                <a16:creationId xmlns:a16="http://schemas.microsoft.com/office/drawing/2014/main" id="{EA153FD5-9621-54FB-79BD-44B4BFF8B264}"/>
              </a:ext>
              <a:ext uri="{C183D7F6-B498-43B3-948B-1728B52AA6E4}">
                <adec:decorative xmlns:adec="http://schemas.microsoft.com/office/drawing/2017/decorative" val="1"/>
              </a:ext>
            </a:extLst>
          </p:cNvPr>
          <p:cNvSpPr txBox="1"/>
          <p:nvPr/>
        </p:nvSpPr>
        <p:spPr>
          <a:xfrm>
            <a:off x="6238084" y="3969653"/>
            <a:ext cx="3191156" cy="600164"/>
          </a:xfrm>
          <a:prstGeom prst="rect">
            <a:avLst/>
          </a:prstGeom>
          <a:noFill/>
        </p:spPr>
        <p:txBody>
          <a:bodyPr wrap="square">
            <a:spAutoFit/>
          </a:bodyPr>
          <a:lstStyle/>
          <a:p>
            <a:pPr>
              <a:buClr>
                <a:schemeClr val="tx2"/>
              </a:buClr>
              <a:buSzPct val="100000"/>
            </a:pPr>
            <a:r>
              <a:rPr lang="en-US" sz="1100" b="1"/>
              <a:t>Consider ways to partner with other jurisdictions and partners to support initiatives that could be implemented by others</a:t>
            </a:r>
          </a:p>
        </p:txBody>
      </p:sp>
      <p:sp>
        <p:nvSpPr>
          <p:cNvPr id="5" name="Oval 4">
            <a:extLst>
              <a:ext uri="{FF2B5EF4-FFF2-40B4-BE49-F238E27FC236}">
                <a16:creationId xmlns:a16="http://schemas.microsoft.com/office/drawing/2014/main" id="{0DBBAEEA-9820-DDC6-4C5E-DFCCDD9A53E5}"/>
              </a:ext>
              <a:ext uri="{C183D7F6-B498-43B3-948B-1728B52AA6E4}">
                <adec:decorative xmlns:adec="http://schemas.microsoft.com/office/drawing/2017/decorative" val="1"/>
              </a:ext>
            </a:extLst>
          </p:cNvPr>
          <p:cNvSpPr>
            <a:spLocks noChangeAspect="1"/>
          </p:cNvSpPr>
          <p:nvPr/>
        </p:nvSpPr>
        <p:spPr>
          <a:xfrm>
            <a:off x="429515" y="4189775"/>
            <a:ext cx="202500" cy="20250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r>
              <a:rPr lang="en-US" sz="1050" b="1">
                <a:solidFill>
                  <a:schemeClr val="bg1"/>
                </a:solidFill>
              </a:rPr>
              <a:t>3</a:t>
            </a:r>
          </a:p>
        </p:txBody>
      </p:sp>
      <p:pic>
        <p:nvPicPr>
          <p:cNvPr id="7" name="Graphic 6">
            <a:extLst>
              <a:ext uri="{FF2B5EF4-FFF2-40B4-BE49-F238E27FC236}">
                <a16:creationId xmlns:a16="http://schemas.microsoft.com/office/drawing/2014/main" id="{8BF925A2-0A61-73CF-B295-CB908ED4D1C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8623" y="4065220"/>
            <a:ext cx="409031" cy="409031"/>
          </a:xfrm>
          <a:prstGeom prst="rect">
            <a:avLst/>
          </a:prstGeom>
        </p:spPr>
      </p:pic>
      <p:pic>
        <p:nvPicPr>
          <p:cNvPr id="11" name="Graphic 10">
            <a:extLst>
              <a:ext uri="{FF2B5EF4-FFF2-40B4-BE49-F238E27FC236}">
                <a16:creationId xmlns:a16="http://schemas.microsoft.com/office/drawing/2014/main" id="{FA595622-8C27-9196-35BC-0EC9724D347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8623" y="3310304"/>
            <a:ext cx="409031" cy="409031"/>
          </a:xfrm>
          <a:prstGeom prst="rect">
            <a:avLst/>
          </a:prstGeom>
        </p:spPr>
      </p:pic>
      <p:pic>
        <p:nvPicPr>
          <p:cNvPr id="13" name="Graphic 12">
            <a:extLst>
              <a:ext uri="{FF2B5EF4-FFF2-40B4-BE49-F238E27FC236}">
                <a16:creationId xmlns:a16="http://schemas.microsoft.com/office/drawing/2014/main" id="{57B1A8AA-A140-934E-DA0F-E959FFF8075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08623" y="2616375"/>
            <a:ext cx="409031" cy="409031"/>
          </a:xfrm>
          <a:prstGeom prst="rect">
            <a:avLst/>
          </a:prstGeom>
        </p:spPr>
      </p:pic>
    </p:spTree>
    <p:extLst>
      <p:ext uri="{BB962C8B-B14F-4D97-AF65-F5344CB8AC3E}">
        <p14:creationId xmlns:p14="http://schemas.microsoft.com/office/powerpoint/2010/main" val="33979869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4C6AFD-71FB-D91A-33B7-DEB9BEAB89A7}"/>
              </a:ext>
            </a:extLst>
          </p:cNvPr>
          <p:cNvSpPr>
            <a:spLocks noGrp="1"/>
          </p:cNvSpPr>
          <p:nvPr>
            <p:ph type="title" idx="4294967295"/>
          </p:nvPr>
        </p:nvSpPr>
        <p:spPr>
          <a:xfrm>
            <a:off x="635000" y="3244850"/>
            <a:ext cx="6934200" cy="476250"/>
          </a:xfrm>
          <a:prstGeom prst="rect">
            <a:avLst/>
          </a:prstGeom>
          <a:noFill/>
          <a:ln>
            <a:noFill/>
            <a:prstDash/>
          </a:ln>
          <a:effectLst/>
        </p:spPr>
        <p:txBody>
          <a:bodyPr rot="0" spcFirstLastPara="0" vertOverflow="overflow" horzOverflow="overflow" vert="horz" wrap="square" lIns="0" tIns="45720" rIns="0" bIns="0" numCol="1" spcCol="0" rtlCol="0" fromWordArt="0" anchor="b"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US" sz="2800" b="0" i="0" u="none" strike="noStrike" kern="1200" cap="none" spc="0" normalizeH="0" baseline="0" noProof="0" dirty="0">
                <a:ln>
                  <a:noFill/>
                </a:ln>
                <a:solidFill>
                  <a:schemeClr val="tx2"/>
                </a:solidFill>
                <a:effectLst/>
                <a:uLnTx/>
                <a:uFillTx/>
                <a:latin typeface="Arial Narrow"/>
                <a:ea typeface="+mn-ea"/>
                <a:cs typeface="Arial Narrow"/>
              </a:rPr>
              <a:t>Appendices</a:t>
            </a:r>
          </a:p>
        </p:txBody>
      </p:sp>
      <p:sp>
        <p:nvSpPr>
          <p:cNvPr id="3" name="Slide Number Placeholder 2">
            <a:extLst>
              <a:ext uri="{FF2B5EF4-FFF2-40B4-BE49-F238E27FC236}">
                <a16:creationId xmlns:a16="http://schemas.microsoft.com/office/drawing/2014/main" id="{EE659B59-C657-2783-1297-9EFF9E427DF9}"/>
              </a:ext>
            </a:extLst>
          </p:cNvPr>
          <p:cNvSpPr>
            <a:spLocks noGrp="1"/>
          </p:cNvSpPr>
          <p:nvPr>
            <p:ph type="sldNum" sz="quarter" idx="4"/>
          </p:nvPr>
        </p:nvSpPr>
        <p:spPr/>
        <p:txBody>
          <a:bodyPr/>
          <a:lstStyle/>
          <a:p>
            <a:fld id="{8E793E86-3D78-F546-A494-18B76795FC70}" type="slidenum">
              <a:rPr lang="en-US" smtClean="0"/>
              <a:pPr/>
              <a:t>77</a:t>
            </a:fld>
            <a:endParaRPr lang="en-US"/>
          </a:p>
        </p:txBody>
      </p:sp>
    </p:spTree>
    <p:extLst>
      <p:ext uri="{BB962C8B-B14F-4D97-AF65-F5344CB8AC3E}">
        <p14:creationId xmlns:p14="http://schemas.microsoft.com/office/powerpoint/2010/main" val="30035303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E52D57-726D-913B-054F-3C91689DA666}"/>
              </a:ext>
            </a:extLst>
          </p:cNvPr>
          <p:cNvSpPr>
            <a:spLocks noGrp="1"/>
          </p:cNvSpPr>
          <p:nvPr>
            <p:ph type="title" idx="4294967295"/>
          </p:nvPr>
        </p:nvSpPr>
        <p:spPr>
          <a:xfrm>
            <a:off x="635000" y="2813050"/>
            <a:ext cx="6934200" cy="908050"/>
          </a:xfrm>
          <a:prstGeom prst="rect">
            <a:avLst/>
          </a:prstGeom>
          <a:noFill/>
          <a:ln>
            <a:noFill/>
            <a:prstDash/>
          </a:ln>
          <a:effectLst/>
        </p:spPr>
        <p:txBody>
          <a:bodyPr rot="0" spcFirstLastPara="0" vertOverflow="overflow" horzOverflow="overflow" vert="horz" wrap="square" lIns="0" tIns="45720" rIns="0" bIns="0" numCol="1" spcCol="0" rtlCol="0" fromWordArt="0" anchor="b"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AU" sz="2800" b="0" i="0" u="none" strike="noStrike" kern="1200" cap="none" spc="0" normalizeH="0" baseline="0" noProof="0" dirty="0">
                <a:ln>
                  <a:noFill/>
                </a:ln>
                <a:solidFill>
                  <a:schemeClr val="tx2"/>
                </a:solidFill>
                <a:effectLst/>
                <a:uLnTx/>
                <a:uFillTx/>
                <a:latin typeface="Arial Narrow"/>
                <a:ea typeface="+mn-ea"/>
                <a:cs typeface="Arial Narrow"/>
              </a:rPr>
              <a:t>Appendix A : Detailed evaluation framework and evaluation questions</a:t>
            </a:r>
          </a:p>
        </p:txBody>
      </p:sp>
      <p:sp>
        <p:nvSpPr>
          <p:cNvPr id="3" name="Slide Number Placeholder 2">
            <a:extLst>
              <a:ext uri="{FF2B5EF4-FFF2-40B4-BE49-F238E27FC236}">
                <a16:creationId xmlns:a16="http://schemas.microsoft.com/office/drawing/2014/main" id="{8D9B2B71-1F7D-DB60-926C-0D9F0D5F6744}"/>
              </a:ext>
            </a:extLst>
          </p:cNvPr>
          <p:cNvSpPr>
            <a:spLocks noGrp="1"/>
          </p:cNvSpPr>
          <p:nvPr>
            <p:ph type="sldNum" sz="quarter" idx="4"/>
          </p:nvPr>
        </p:nvSpPr>
        <p:spPr/>
        <p:txBody>
          <a:bodyPr/>
          <a:lstStyle/>
          <a:p>
            <a:fld id="{8E793E86-3D78-F546-A494-18B76795FC70}" type="slidenum">
              <a:rPr lang="en-US" smtClean="0"/>
              <a:pPr/>
              <a:t>78</a:t>
            </a:fld>
            <a:endParaRPr lang="en-US"/>
          </a:p>
        </p:txBody>
      </p:sp>
    </p:spTree>
    <p:extLst>
      <p:ext uri="{BB962C8B-B14F-4D97-AF65-F5344CB8AC3E}">
        <p14:creationId xmlns:p14="http://schemas.microsoft.com/office/powerpoint/2010/main" val="194523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AD26B0-A294-23F0-3C12-162628FDE97F}"/>
              </a:ext>
              <a:ext uri="{C183D7F6-B498-43B3-948B-1728B52AA6E4}">
                <adec:decorative xmlns:adec="http://schemas.microsoft.com/office/drawing/2017/decorative" val="1"/>
              </a:ext>
            </a:extLst>
          </p:cNvPr>
          <p:cNvSpPr>
            <a:spLocks noGrp="1"/>
          </p:cNvSpPr>
          <p:nvPr>
            <p:ph type="title"/>
          </p:nvPr>
        </p:nvSpPr>
        <p:spPr/>
        <p:txBody>
          <a:bodyPr/>
          <a:lstStyle/>
          <a:p>
            <a:r>
              <a:rPr lang="en-AU" dirty="0"/>
              <a:t>Key outputs of the DSCT</a:t>
            </a:r>
            <a:endParaRPr lang="en-US" dirty="0"/>
          </a:p>
        </p:txBody>
      </p:sp>
      <p:sp>
        <p:nvSpPr>
          <p:cNvPr id="4" name="Slide Number Placeholder 3">
            <a:extLst>
              <a:ext uri="{FF2B5EF4-FFF2-40B4-BE49-F238E27FC236}">
                <a16:creationId xmlns:a16="http://schemas.microsoft.com/office/drawing/2014/main" id="{4C4E2E77-9D76-4EBF-CF51-1757C335214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7</a:t>
            </a:fld>
            <a:endParaRPr lang="en-US"/>
          </a:p>
        </p:txBody>
      </p:sp>
      <p:sp>
        <p:nvSpPr>
          <p:cNvPr id="5" name="Footer Placeholder 4">
            <a:extLst>
              <a:ext uri="{FF2B5EF4-FFF2-40B4-BE49-F238E27FC236}">
                <a16:creationId xmlns:a16="http://schemas.microsoft.com/office/drawing/2014/main" id="{8A044EA6-ADDE-7F22-E2E0-E329474D5588}"/>
              </a:ext>
              <a:ext uri="{C183D7F6-B498-43B3-948B-1728B52AA6E4}">
                <adec:decorative xmlns:adec="http://schemas.microsoft.com/office/drawing/2017/decorative" val="1"/>
              </a:ext>
            </a:extLst>
          </p:cNvPr>
          <p:cNvSpPr>
            <a:spLocks noGrp="1"/>
          </p:cNvSpPr>
          <p:nvPr>
            <p:ph type="ftr" sz="quarter" idx="14"/>
          </p:nvPr>
        </p:nvSpPr>
        <p:spPr>
          <a:xfrm>
            <a:off x="165148" y="6409241"/>
            <a:ext cx="7132320" cy="371513"/>
          </a:xfrm>
        </p:spPr>
        <p:txBody>
          <a:bodyPr/>
          <a:lstStyle/>
          <a:p>
            <a:r>
              <a:rPr lang="en-AU" dirty="0"/>
              <a:t>Sources: Provider final reports, dandolo cost analysis.</a:t>
            </a:r>
          </a:p>
          <a:p>
            <a:r>
              <a:rPr lang="en-AU" baseline="30000" dirty="0"/>
              <a:t>1</a:t>
            </a:r>
            <a:r>
              <a:rPr lang="en-AU" dirty="0"/>
              <a:t>Up to 260 cadets were anticipated to be taken on by Goanna Education for two cohorts. However, the second cohort did not go ahead. </a:t>
            </a:r>
          </a:p>
        </p:txBody>
      </p:sp>
      <p:sp>
        <p:nvSpPr>
          <p:cNvPr id="10" name="Text Placeholder 1">
            <a:extLst>
              <a:ext uri="{FF2B5EF4-FFF2-40B4-BE49-F238E27FC236}">
                <a16:creationId xmlns:a16="http://schemas.microsoft.com/office/drawing/2014/main" id="{A6046DC7-91BC-E6F8-9731-BBB8874FCC51}"/>
              </a:ext>
              <a:ext uri="{C183D7F6-B498-43B3-948B-1728B52AA6E4}">
                <adec:decorative xmlns:adec="http://schemas.microsoft.com/office/drawing/2017/decorative" val="1"/>
              </a:ext>
            </a:extLst>
          </p:cNvPr>
          <p:cNvSpPr txBox="1">
            <a:spLocks/>
          </p:cNvSpPr>
          <p:nvPr/>
        </p:nvSpPr>
        <p:spPr>
          <a:xfrm>
            <a:off x="186435" y="521930"/>
            <a:ext cx="4883405" cy="738664"/>
          </a:xfrm>
          <a:prstGeom prst="rect">
            <a:avLst/>
          </a:prstGeom>
        </p:spPr>
        <p:txBody>
          <a:bodyPr vert="horz" wrap="square" lIns="0" tIns="0" rIns="0" bIns="0" rtlCol="0" anchor="t" anchorCtr="0">
            <a:spAutoFit/>
          </a:bodyPr>
          <a:lstStyle>
            <a:lvl1pPr marL="0" indent="0" algn="l" defTabSz="457200" rtl="0" eaLnBrk="1" latinLnBrk="0" hangingPunct="1">
              <a:spcBef>
                <a:spcPts val="0"/>
              </a:spcBef>
              <a:spcAft>
                <a:spcPts val="600"/>
              </a:spcAft>
              <a:buClr>
                <a:schemeClr val="tx2"/>
              </a:buClr>
              <a:buFont typeface="Arial" panose="020B0604020202020204" pitchFamily="34" charset="0"/>
              <a:buNone/>
              <a:defRPr sz="1600" b="0" i="0" kern="1200">
                <a:solidFill>
                  <a:schemeClr val="tx1">
                    <a:lumMod val="50000"/>
                    <a:lumOff val="50000"/>
                  </a:schemeClr>
                </a:solidFill>
                <a:latin typeface="+mn-lt"/>
                <a:ea typeface="+mn-ea"/>
                <a:cs typeface="Arial Narrow"/>
              </a:defRPr>
            </a:lvl1pPr>
            <a:lvl2pPr marL="17145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2pPr>
            <a:lvl3pPr marL="400050" indent="0" algn="l" defTabSz="457200" rtl="0" eaLnBrk="1" latinLnBrk="0" hangingPunct="1">
              <a:spcBef>
                <a:spcPts val="0"/>
              </a:spcBef>
              <a:spcAft>
                <a:spcPts val="600"/>
              </a:spcAft>
              <a:buClr>
                <a:schemeClr val="tx2"/>
              </a:buClr>
              <a:buFont typeface="Arial" panose="020B0604020202020204" pitchFamily="34" charset="0"/>
              <a:buNone/>
              <a:defRPr sz="1100" b="0" i="0" kern="1200">
                <a:solidFill>
                  <a:schemeClr val="tx1"/>
                </a:solidFill>
                <a:latin typeface="+mn-lt"/>
                <a:ea typeface="+mn-ea"/>
                <a:cs typeface="Arial Narrow"/>
              </a:defRPr>
            </a:lvl3pPr>
            <a:lvl4pPr marL="57150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4pPr>
            <a:lvl5pPr marL="182880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250 cadets commenced training and 140 cadets completed the cadetship. The completion rate for Goanna Education was lower than other providers.</a:t>
            </a:r>
            <a:r>
              <a:rPr lang="en-US" baseline="30000" dirty="0"/>
              <a:t>1</a:t>
            </a:r>
            <a:endParaRPr lang="en-US" dirty="0"/>
          </a:p>
        </p:txBody>
      </p:sp>
      <p:sp>
        <p:nvSpPr>
          <p:cNvPr id="11" name="Text Placeholder 1">
            <a:extLst>
              <a:ext uri="{FF2B5EF4-FFF2-40B4-BE49-F238E27FC236}">
                <a16:creationId xmlns:a16="http://schemas.microsoft.com/office/drawing/2014/main" id="{19C02129-0873-0A6A-970F-6CDC2C73ECA4}"/>
              </a:ext>
              <a:ext uri="{C183D7F6-B498-43B3-948B-1728B52AA6E4}">
                <adec:decorative xmlns:adec="http://schemas.microsoft.com/office/drawing/2017/decorative" val="1"/>
              </a:ext>
            </a:extLst>
          </p:cNvPr>
          <p:cNvSpPr txBox="1">
            <a:spLocks/>
          </p:cNvSpPr>
          <p:nvPr/>
        </p:nvSpPr>
        <p:spPr>
          <a:xfrm>
            <a:off x="5329520" y="504461"/>
            <a:ext cx="4148435" cy="1308050"/>
          </a:xfrm>
          <a:prstGeom prst="rect">
            <a:avLst/>
          </a:prstGeom>
        </p:spPr>
        <p:txBody>
          <a:bodyPr vert="horz" wrap="square" lIns="0" tIns="0" rIns="0" bIns="0" rtlCol="0" anchor="t" anchorCtr="0">
            <a:spAutoFit/>
          </a:bodyPr>
          <a:lstStyle>
            <a:lvl1pPr marL="0" indent="0" algn="l" defTabSz="457200" rtl="0" eaLnBrk="1" latinLnBrk="0" hangingPunct="1">
              <a:spcBef>
                <a:spcPts val="0"/>
              </a:spcBef>
              <a:spcAft>
                <a:spcPts val="600"/>
              </a:spcAft>
              <a:buClr>
                <a:schemeClr val="tx2"/>
              </a:buClr>
              <a:buFont typeface="Arial" panose="020B0604020202020204" pitchFamily="34" charset="0"/>
              <a:buNone/>
              <a:defRPr sz="1600" b="0" i="0" kern="1200">
                <a:solidFill>
                  <a:schemeClr val="tx1">
                    <a:lumMod val="50000"/>
                    <a:lumOff val="50000"/>
                  </a:schemeClr>
                </a:solidFill>
                <a:latin typeface="+mn-lt"/>
                <a:ea typeface="+mn-ea"/>
                <a:cs typeface="Arial Narrow"/>
              </a:defRPr>
            </a:lvl1pPr>
            <a:lvl2pPr marL="17145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2pPr>
            <a:lvl3pPr marL="400050" indent="0" algn="l" defTabSz="457200" rtl="0" eaLnBrk="1" latinLnBrk="0" hangingPunct="1">
              <a:spcBef>
                <a:spcPts val="0"/>
              </a:spcBef>
              <a:spcAft>
                <a:spcPts val="600"/>
              </a:spcAft>
              <a:buClr>
                <a:schemeClr val="tx2"/>
              </a:buClr>
              <a:buFont typeface="Arial" panose="020B0604020202020204" pitchFamily="34" charset="0"/>
              <a:buNone/>
              <a:defRPr sz="1100" b="0" i="0" kern="1200">
                <a:solidFill>
                  <a:schemeClr val="tx1"/>
                </a:solidFill>
                <a:latin typeface="+mn-lt"/>
                <a:ea typeface="+mn-ea"/>
                <a:cs typeface="Arial Narrow"/>
              </a:defRPr>
            </a:lvl3pPr>
            <a:lvl4pPr marL="57150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4pPr>
            <a:lvl5pPr marL="1828800" indent="0" algn="l" defTabSz="457200" rtl="0" eaLnBrk="1" latinLnBrk="0" hangingPunct="1">
              <a:spcBef>
                <a:spcPts val="0"/>
              </a:spcBef>
              <a:spcAft>
                <a:spcPts val="600"/>
              </a:spcAft>
              <a:buClr>
                <a:schemeClr val="tx2"/>
              </a:buClr>
              <a:buFont typeface="Arial Narrow" panose="020B0606020202030204" pitchFamily="34" charset="0"/>
              <a:buNone/>
              <a:defRPr sz="1100" b="0" i="0" kern="1200">
                <a:solidFill>
                  <a:schemeClr val="tx1"/>
                </a:solidFill>
                <a:latin typeface="+mn-lt"/>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Each of the DSCT projects were funded to meet a target number of cadetship completions. </a:t>
            </a:r>
          </a:p>
          <a:p>
            <a:r>
              <a:rPr lang="en-US" dirty="0"/>
              <a:t>None of the DSCT projects met these targets. This led to costs per completion to vary widely across the three projects from $24,000 to $48,000. </a:t>
            </a:r>
          </a:p>
        </p:txBody>
      </p:sp>
      <p:graphicFrame>
        <p:nvGraphicFramePr>
          <p:cNvPr id="15" name="Chart 14">
            <a:extLst>
              <a:ext uri="{FF2B5EF4-FFF2-40B4-BE49-F238E27FC236}">
                <a16:creationId xmlns:a16="http://schemas.microsoft.com/office/drawing/2014/main" id="{51814904-F264-5C75-2148-044A1EE453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2748393"/>
              </p:ext>
            </p:extLst>
          </p:nvPr>
        </p:nvGraphicFramePr>
        <p:xfrm>
          <a:off x="5329520" y="1964920"/>
          <a:ext cx="4111245" cy="3847483"/>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a16="http://schemas.microsoft.com/office/drawing/2014/main" id="{F700846B-6E8E-CAE7-D8F4-58CBFED5F502}"/>
              </a:ext>
              <a:ext uri="{C183D7F6-B498-43B3-948B-1728B52AA6E4}">
                <adec:decorative xmlns:adec="http://schemas.microsoft.com/office/drawing/2017/decorative" val="1"/>
              </a:ext>
            </a:extLst>
          </p:cNvPr>
          <p:cNvCxnSpPr>
            <a:cxnSpLocks/>
          </p:cNvCxnSpPr>
          <p:nvPr/>
        </p:nvCxnSpPr>
        <p:spPr>
          <a:xfrm>
            <a:off x="5191760" y="521930"/>
            <a:ext cx="0" cy="558423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 name="Chart 5">
            <a:extLst>
              <a:ext uri="{FF2B5EF4-FFF2-40B4-BE49-F238E27FC236}">
                <a16:creationId xmlns:a16="http://schemas.microsoft.com/office/drawing/2014/main" id="{0D79137F-90D2-412D-6BF2-ABDAF3781DB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2266894"/>
              </p:ext>
            </p:extLst>
          </p:nvPr>
        </p:nvGraphicFramePr>
        <p:xfrm>
          <a:off x="165148" y="1964920"/>
          <a:ext cx="4904692" cy="4141240"/>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4">
            <a:extLst>
              <a:ext uri="{FF2B5EF4-FFF2-40B4-BE49-F238E27FC236}">
                <a16:creationId xmlns:a16="http://schemas.microsoft.com/office/drawing/2014/main" id="{172D1D88-E4E9-BCC2-2ECC-9351FC7F18DC}"/>
              </a:ext>
              <a:ext uri="{C183D7F6-B498-43B3-948B-1728B52AA6E4}">
                <adec:decorative xmlns:adec="http://schemas.microsoft.com/office/drawing/2017/decorative" val="1"/>
              </a:ext>
            </a:extLst>
          </p:cNvPr>
          <p:cNvSpPr txBox="1">
            <a:spLocks/>
          </p:cNvSpPr>
          <p:nvPr/>
        </p:nvSpPr>
        <p:spPr>
          <a:xfrm>
            <a:off x="5547949" y="5751104"/>
            <a:ext cx="3892816" cy="648512"/>
          </a:xfrm>
          <a:prstGeom prst="rect">
            <a:avLst/>
          </a:prstGeom>
        </p:spPr>
        <p:txBody>
          <a:bodyPr vert="horz" wrap="square" lIns="0" tIns="46800" rIns="0" bIns="46800" rtlCol="0" anchor="ctr" anchorCtr="0">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dirty="0"/>
              <a:t>NB: These costings detailed on this page have been designed for measuring and comparative purposes and should be used with caution. It’s important to note that they do not take into account the differences between provider models and factor this into costing models. </a:t>
            </a:r>
          </a:p>
        </p:txBody>
      </p:sp>
    </p:spTree>
    <p:extLst>
      <p:ext uri="{BB962C8B-B14F-4D97-AF65-F5344CB8AC3E}">
        <p14:creationId xmlns:p14="http://schemas.microsoft.com/office/powerpoint/2010/main" val="1006779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4CEE851-9122-1350-6A45-54D3EC5BB0E8}"/>
              </a:ext>
              <a:ext uri="{C183D7F6-B498-43B3-948B-1728B52AA6E4}">
                <adec:decorative xmlns:adec="http://schemas.microsoft.com/office/drawing/2017/decorative" val="1"/>
              </a:ext>
            </a:extLst>
          </p:cNvPr>
          <p:cNvSpPr/>
          <p:nvPr/>
        </p:nvSpPr>
        <p:spPr>
          <a:xfrm>
            <a:off x="5017865" y="5647645"/>
            <a:ext cx="4779044" cy="637346"/>
          </a:xfrm>
          <a:prstGeom prst="rect">
            <a:avLst/>
          </a:prstGeom>
          <a:solidFill>
            <a:schemeClr val="bg1"/>
          </a:solidFill>
          <a:ln w="9525" cap="flat" cmpd="sng" algn="ctr">
            <a:solidFill>
              <a:schemeClr val="accent2">
                <a:lumMod val="5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1" i="0" u="none" strike="noStrike" kern="0" cap="none" spc="0" normalizeH="0" baseline="0" noProof="0">
                <a:ln>
                  <a:noFill/>
                </a:ln>
                <a:solidFill>
                  <a:srgbClr val="E4E5E3">
                    <a:lumMod val="50000"/>
                  </a:srgbClr>
                </a:solidFill>
                <a:effectLst/>
                <a:uLnTx/>
                <a:uFillTx/>
                <a:latin typeface="Arial Narrow"/>
                <a:ea typeface="+mn-ea"/>
                <a:cs typeface="+mn-cs"/>
              </a:rPr>
              <a:t>Segmentation</a:t>
            </a:r>
          </a:p>
        </p:txBody>
      </p:sp>
      <p:sp>
        <p:nvSpPr>
          <p:cNvPr id="33" name="TextBox 32">
            <a:extLst>
              <a:ext uri="{FF2B5EF4-FFF2-40B4-BE49-F238E27FC236}">
                <a16:creationId xmlns:a16="http://schemas.microsoft.com/office/drawing/2014/main" id="{A7EE2AC0-B798-73BB-99DB-7C4197841F29}"/>
              </a:ext>
              <a:ext uri="{C183D7F6-B498-43B3-948B-1728B52AA6E4}">
                <adec:decorative xmlns:adec="http://schemas.microsoft.com/office/drawing/2017/decorative" val="1"/>
              </a:ext>
            </a:extLst>
          </p:cNvPr>
          <p:cNvSpPr txBox="1"/>
          <p:nvPr/>
        </p:nvSpPr>
        <p:spPr>
          <a:xfrm>
            <a:off x="1308554" y="3325371"/>
            <a:ext cx="7728208" cy="2175581"/>
          </a:xfrm>
          <a:prstGeom prst="roundRect">
            <a:avLst>
              <a:gd name="adj" fmla="val 12546"/>
            </a:avLst>
          </a:prstGeom>
          <a:solidFill>
            <a:schemeClr val="accent2">
              <a:lumMod val="90000"/>
            </a:schemeClr>
          </a:solidFill>
          <a:ln>
            <a:noFill/>
          </a:ln>
        </p:spPr>
        <p:txBody>
          <a:bodyPr vert="vert270" wrap="square" lIns="0" tIns="180000" rIns="180000">
            <a:noAutofit/>
          </a:bodyPr>
          <a:lstStyle>
            <a:defPPr>
              <a:defRPr lang="en-US"/>
            </a:defPPr>
            <a:lvl1pPr algn="ctr">
              <a:defRPr sz="900" b="1"/>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Narrow"/>
                <a:ea typeface="+mn-ea"/>
                <a:cs typeface="+mn-cs"/>
              </a:rPr>
              <a:t>Project 3</a:t>
            </a:r>
          </a:p>
        </p:txBody>
      </p:sp>
      <p:sp>
        <p:nvSpPr>
          <p:cNvPr id="53" name="TextBox 52">
            <a:extLst>
              <a:ext uri="{FF2B5EF4-FFF2-40B4-BE49-F238E27FC236}">
                <a16:creationId xmlns:a16="http://schemas.microsoft.com/office/drawing/2014/main" id="{C5E19FF5-5008-4948-262A-BA338E6B2809}"/>
              </a:ext>
              <a:ext uri="{C183D7F6-B498-43B3-948B-1728B52AA6E4}">
                <adec:decorative xmlns:adec="http://schemas.microsoft.com/office/drawing/2017/decorative" val="1"/>
              </a:ext>
            </a:extLst>
          </p:cNvPr>
          <p:cNvSpPr txBox="1"/>
          <p:nvPr/>
        </p:nvSpPr>
        <p:spPr>
          <a:xfrm rot="5400000">
            <a:off x="2124534" y="2779705"/>
            <a:ext cx="883132" cy="184666"/>
          </a:xfrm>
          <a:prstGeom prst="homePlate">
            <a:avLst/>
          </a:prstGeom>
          <a:solidFill>
            <a:schemeClr val="accent2">
              <a:lumMod val="90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34" name="TextBox 33">
            <a:extLst>
              <a:ext uri="{FF2B5EF4-FFF2-40B4-BE49-F238E27FC236}">
                <a16:creationId xmlns:a16="http://schemas.microsoft.com/office/drawing/2014/main" id="{B9C0FA6C-FF76-64AD-27A7-8840A8DF175E}"/>
              </a:ext>
              <a:ext uri="{C183D7F6-B498-43B3-948B-1728B52AA6E4}">
                <adec:decorative xmlns:adec="http://schemas.microsoft.com/office/drawing/2017/decorative" val="1"/>
              </a:ext>
            </a:extLst>
          </p:cNvPr>
          <p:cNvSpPr txBox="1"/>
          <p:nvPr/>
        </p:nvSpPr>
        <p:spPr>
          <a:xfrm>
            <a:off x="1566042" y="3377186"/>
            <a:ext cx="7728208" cy="2175581"/>
          </a:xfrm>
          <a:prstGeom prst="roundRect">
            <a:avLst>
              <a:gd name="adj" fmla="val 12546"/>
            </a:avLst>
          </a:prstGeom>
          <a:solidFill>
            <a:schemeClr val="bg1">
              <a:lumMod val="95000"/>
            </a:schemeClr>
          </a:solidFill>
          <a:ln>
            <a:noFill/>
          </a:ln>
        </p:spPr>
        <p:txBody>
          <a:bodyPr vert="vert270" wrap="square" lIns="0" tIns="180000" rIns="18000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Narrow"/>
                <a:ea typeface="+mn-ea"/>
                <a:cs typeface="+mn-cs"/>
              </a:rPr>
              <a:t>Project 2</a:t>
            </a:r>
          </a:p>
        </p:txBody>
      </p:sp>
      <p:sp>
        <p:nvSpPr>
          <p:cNvPr id="52" name="TextBox 51">
            <a:extLst>
              <a:ext uri="{FF2B5EF4-FFF2-40B4-BE49-F238E27FC236}">
                <a16:creationId xmlns:a16="http://schemas.microsoft.com/office/drawing/2014/main" id="{1E309324-6099-4C9B-6DB6-A72129C1D458}"/>
              </a:ext>
              <a:ext uri="{C183D7F6-B498-43B3-948B-1728B52AA6E4}">
                <adec:decorative xmlns:adec="http://schemas.microsoft.com/office/drawing/2017/decorative" val="1"/>
              </a:ext>
            </a:extLst>
          </p:cNvPr>
          <p:cNvSpPr txBox="1"/>
          <p:nvPr/>
        </p:nvSpPr>
        <p:spPr>
          <a:xfrm rot="5400000">
            <a:off x="2272117" y="2809727"/>
            <a:ext cx="943176" cy="184666"/>
          </a:xfrm>
          <a:prstGeom prst="homePlate">
            <a:avLst/>
          </a:prstGeom>
          <a:solidFill>
            <a:schemeClr val="bg1">
              <a:lumMod val="95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35" name="TextBox 34">
            <a:extLst>
              <a:ext uri="{FF2B5EF4-FFF2-40B4-BE49-F238E27FC236}">
                <a16:creationId xmlns:a16="http://schemas.microsoft.com/office/drawing/2014/main" id="{1449DFE6-AD5A-576C-59B5-16E44298A100}"/>
              </a:ext>
              <a:ext uri="{C183D7F6-B498-43B3-948B-1728B52AA6E4}">
                <adec:decorative xmlns:adec="http://schemas.microsoft.com/office/drawing/2017/decorative" val="1"/>
              </a:ext>
            </a:extLst>
          </p:cNvPr>
          <p:cNvSpPr txBox="1"/>
          <p:nvPr/>
        </p:nvSpPr>
        <p:spPr>
          <a:xfrm>
            <a:off x="1823530" y="3429000"/>
            <a:ext cx="7728208" cy="2143991"/>
          </a:xfrm>
          <a:prstGeom prst="roundRect">
            <a:avLst>
              <a:gd name="adj" fmla="val 12546"/>
            </a:avLst>
          </a:prstGeom>
          <a:solidFill>
            <a:schemeClr val="tx2">
              <a:lumMod val="20000"/>
              <a:lumOff val="80000"/>
            </a:schemeClr>
          </a:solidFill>
          <a:ln>
            <a:noFill/>
          </a:ln>
        </p:spPr>
        <p:txBody>
          <a:bodyPr vert="vert270" wrap="square" lIns="0" tIns="180000" rIns="180000">
            <a:noAutofit/>
          </a:bodyPr>
          <a:lstStyle>
            <a:defPPr>
              <a:defRPr lang="en-US"/>
            </a:defPPr>
            <a:lvl1pPr algn="ctr">
              <a:defRPr sz="900" b="1"/>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Narrow"/>
                <a:ea typeface="+mn-ea"/>
                <a:cs typeface="+mn-cs"/>
              </a:rPr>
              <a:t>Project 1</a:t>
            </a:r>
          </a:p>
        </p:txBody>
      </p:sp>
      <p:sp>
        <p:nvSpPr>
          <p:cNvPr id="45" name="TextBox 44">
            <a:extLst>
              <a:ext uri="{FF2B5EF4-FFF2-40B4-BE49-F238E27FC236}">
                <a16:creationId xmlns:a16="http://schemas.microsoft.com/office/drawing/2014/main" id="{6EA8A78C-B690-274D-85B1-030A2ED45AC4}"/>
              </a:ext>
              <a:ext uri="{C183D7F6-B498-43B3-948B-1728B52AA6E4}">
                <adec:decorative xmlns:adec="http://schemas.microsoft.com/office/drawing/2017/decorative" val="1"/>
              </a:ext>
            </a:extLst>
          </p:cNvPr>
          <p:cNvSpPr txBox="1"/>
          <p:nvPr/>
        </p:nvSpPr>
        <p:spPr>
          <a:xfrm rot="5400000">
            <a:off x="2418175" y="2913276"/>
            <a:ext cx="1148725" cy="183116"/>
          </a:xfrm>
          <a:prstGeom prst="homePlate">
            <a:avLst/>
          </a:prstGeom>
          <a:solidFill>
            <a:schemeClr val="accent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 Placeholder 2">
            <a:extLst>
              <a:ext uri="{FF2B5EF4-FFF2-40B4-BE49-F238E27FC236}">
                <a16:creationId xmlns:a16="http://schemas.microsoft.com/office/drawing/2014/main" id="{61367F5D-3C5D-2813-01BA-CFA513E16DA9}"/>
              </a:ext>
              <a:ext uri="{C183D7F6-B498-43B3-948B-1728B52AA6E4}">
                <adec:decorative xmlns:adec="http://schemas.microsoft.com/office/drawing/2017/decorative" val="1"/>
              </a:ext>
            </a:extLst>
          </p:cNvPr>
          <p:cNvSpPr>
            <a:spLocks noGrp="1"/>
          </p:cNvSpPr>
          <p:nvPr>
            <p:ph type="title" idx="4294967295"/>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mn-lt"/>
                <a:ea typeface="+mn-ea"/>
                <a:cs typeface="Arial Narrow"/>
              </a:rPr>
              <a:t>Our evaluation framework</a:t>
            </a:r>
            <a:endParaRPr kumimoji="0" lang="en-US" sz="24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a:endParaRPr>
          </a:p>
        </p:txBody>
      </p:sp>
      <p:sp>
        <p:nvSpPr>
          <p:cNvPr id="18" name="TextBox 17">
            <a:extLst>
              <a:ext uri="{FF2B5EF4-FFF2-40B4-BE49-F238E27FC236}">
                <a16:creationId xmlns:a16="http://schemas.microsoft.com/office/drawing/2014/main" id="{841318E0-EA90-07F1-BFE9-6CEF0C5820FC}"/>
              </a:ext>
              <a:ext uri="{C183D7F6-B498-43B3-948B-1728B52AA6E4}">
                <adec:decorative xmlns:adec="http://schemas.microsoft.com/office/drawing/2017/decorative" val="1"/>
              </a:ext>
            </a:extLst>
          </p:cNvPr>
          <p:cNvSpPr txBox="1"/>
          <p:nvPr/>
        </p:nvSpPr>
        <p:spPr>
          <a:xfrm>
            <a:off x="632278" y="2030361"/>
            <a:ext cx="1483961" cy="861774"/>
          </a:xfrm>
          <a:prstGeom prst="rect">
            <a:avLst/>
          </a:prstGeom>
          <a:noFill/>
          <a:ln>
            <a:solidFill>
              <a:schemeClr val="accent1"/>
            </a:solidFill>
          </a:ln>
        </p:spPr>
        <p:txBody>
          <a:bodyPr wrap="square" rtlCol="0">
            <a:sp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Was the DSCT designed to address an identified gap?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Did the DSCT procurement and management design set it up for success?</a:t>
            </a:r>
          </a:p>
        </p:txBody>
      </p:sp>
      <p:sp>
        <p:nvSpPr>
          <p:cNvPr id="20" name="TextBox 19">
            <a:extLst>
              <a:ext uri="{FF2B5EF4-FFF2-40B4-BE49-F238E27FC236}">
                <a16:creationId xmlns:a16="http://schemas.microsoft.com/office/drawing/2014/main" id="{3DC78A1A-4FC1-F8A4-D5CE-3A6AEEE3B178}"/>
              </a:ext>
              <a:ext uri="{C183D7F6-B498-43B3-948B-1728B52AA6E4}">
                <adec:decorative xmlns:adec="http://schemas.microsoft.com/office/drawing/2017/decorative" val="1"/>
              </a:ext>
            </a:extLst>
          </p:cNvPr>
          <p:cNvSpPr txBox="1"/>
          <p:nvPr/>
        </p:nvSpPr>
        <p:spPr>
          <a:xfrm>
            <a:off x="4657852" y="2057179"/>
            <a:ext cx="2853309" cy="400110"/>
          </a:xfrm>
          <a:prstGeom prst="rect">
            <a:avLst/>
          </a:prstGeom>
          <a:noFill/>
          <a:ln>
            <a:solidFill>
              <a:schemeClr val="accent1"/>
            </a:solidFill>
          </a:ln>
        </p:spPr>
        <p:txBody>
          <a:bodyPr wrap="square" rtlCol="0">
            <a:sp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What outputs were produced across the DSCT as a whole?</a:t>
            </a:r>
          </a:p>
        </p:txBody>
      </p:sp>
      <p:sp>
        <p:nvSpPr>
          <p:cNvPr id="21" name="TextBox 20">
            <a:extLst>
              <a:ext uri="{FF2B5EF4-FFF2-40B4-BE49-F238E27FC236}">
                <a16:creationId xmlns:a16="http://schemas.microsoft.com/office/drawing/2014/main" id="{FD615763-C193-1FB9-496F-ACF52E4CEA82}"/>
              </a:ext>
              <a:ext uri="{C183D7F6-B498-43B3-948B-1728B52AA6E4}">
                <adec:decorative xmlns:adec="http://schemas.microsoft.com/office/drawing/2017/decorative" val="1"/>
              </a:ext>
            </a:extLst>
          </p:cNvPr>
          <p:cNvSpPr txBox="1"/>
          <p:nvPr/>
        </p:nvSpPr>
        <p:spPr>
          <a:xfrm>
            <a:off x="7646591" y="2015483"/>
            <a:ext cx="1960915" cy="1015663"/>
          </a:xfrm>
          <a:prstGeom prst="rect">
            <a:avLst/>
          </a:prstGeom>
          <a:noFill/>
          <a:ln>
            <a:solidFill>
              <a:schemeClr val="accent1"/>
            </a:solidFill>
          </a:ln>
        </p:spPr>
        <p:txBody>
          <a:bodyPr wrap="square" rtlCol="0">
            <a:sp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Did the DSCT generate insights into innovative approaches to developing digital skills and capabilities?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Do these insights provide useful learnings for the national training and education system?</a:t>
            </a:r>
          </a:p>
        </p:txBody>
      </p:sp>
      <p:sp>
        <p:nvSpPr>
          <p:cNvPr id="24" name="TextBox 23">
            <a:extLst>
              <a:ext uri="{FF2B5EF4-FFF2-40B4-BE49-F238E27FC236}">
                <a16:creationId xmlns:a16="http://schemas.microsoft.com/office/drawing/2014/main" id="{CAF37500-35ED-D67D-960D-17659E1F21CE}"/>
              </a:ext>
              <a:ext uri="{C183D7F6-B498-43B3-948B-1728B52AA6E4}">
                <adec:decorative xmlns:adec="http://schemas.microsoft.com/office/drawing/2017/decorative" val="1"/>
              </a:ext>
            </a:extLst>
          </p:cNvPr>
          <p:cNvSpPr txBox="1"/>
          <p:nvPr/>
        </p:nvSpPr>
        <p:spPr>
          <a:xfrm>
            <a:off x="2084677" y="3808396"/>
            <a:ext cx="2014681" cy="163121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Was the design of the project appropriate to address Trial objectives?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Was the project set up for success in terms of the design of:</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Recruitment and matching participants and employers</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Structured training</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Industry placements</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Wrap-around / transition / mentoring support</a:t>
            </a:r>
          </a:p>
        </p:txBody>
      </p:sp>
      <p:sp>
        <p:nvSpPr>
          <p:cNvPr id="25" name="TextBox 24">
            <a:extLst>
              <a:ext uri="{FF2B5EF4-FFF2-40B4-BE49-F238E27FC236}">
                <a16:creationId xmlns:a16="http://schemas.microsoft.com/office/drawing/2014/main" id="{E9ECAE37-743D-C1B0-CDBE-74E635321784}"/>
              </a:ext>
              <a:ext uri="{C183D7F6-B498-43B3-948B-1728B52AA6E4}">
                <adec:decorative xmlns:adec="http://schemas.microsoft.com/office/drawing/2017/decorative" val="1"/>
              </a:ext>
            </a:extLst>
          </p:cNvPr>
          <p:cNvSpPr txBox="1"/>
          <p:nvPr/>
        </p:nvSpPr>
        <p:spPr>
          <a:xfrm>
            <a:off x="4212070" y="3817921"/>
            <a:ext cx="1980000" cy="163121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Was the project implemented as designed? If not, why not?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What were the strengths and challenges in implementing:</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Recruitment and matching of participants and employers</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Structured training</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Industry placements</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Wrap-around / transition / mentoring support</a:t>
            </a:r>
          </a:p>
        </p:txBody>
      </p:sp>
      <p:sp>
        <p:nvSpPr>
          <p:cNvPr id="26" name="TextBox 25">
            <a:extLst>
              <a:ext uri="{FF2B5EF4-FFF2-40B4-BE49-F238E27FC236}">
                <a16:creationId xmlns:a16="http://schemas.microsoft.com/office/drawing/2014/main" id="{BD2492DA-645D-A976-DD17-47F98EFC8D3F}"/>
              </a:ext>
              <a:ext uri="{C183D7F6-B498-43B3-948B-1728B52AA6E4}">
                <adec:decorative xmlns:adec="http://schemas.microsoft.com/office/drawing/2017/decorative" val="1"/>
              </a:ext>
            </a:extLst>
          </p:cNvPr>
          <p:cNvSpPr txBox="1"/>
          <p:nvPr/>
        </p:nvSpPr>
        <p:spPr>
          <a:xfrm>
            <a:off x="6348644" y="3838908"/>
            <a:ext cx="860884" cy="116955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What outputs did the project produce? (e.g., completions / qualifications / certifications)</a:t>
            </a:r>
          </a:p>
        </p:txBody>
      </p:sp>
      <p:sp>
        <p:nvSpPr>
          <p:cNvPr id="29" name="TextBox 28">
            <a:extLst>
              <a:ext uri="{FF2B5EF4-FFF2-40B4-BE49-F238E27FC236}">
                <a16:creationId xmlns:a16="http://schemas.microsoft.com/office/drawing/2014/main" id="{A8C8B228-0ECA-888A-C2D9-AE3BC9B20A8B}"/>
              </a:ext>
              <a:ext uri="{C183D7F6-B498-43B3-948B-1728B52AA6E4}">
                <adec:decorative xmlns:adec="http://schemas.microsoft.com/office/drawing/2017/decorative" val="1"/>
              </a:ext>
            </a:extLst>
          </p:cNvPr>
          <p:cNvSpPr txBox="1"/>
          <p:nvPr/>
        </p:nvSpPr>
        <p:spPr>
          <a:xfrm>
            <a:off x="165148" y="589241"/>
            <a:ext cx="9575703" cy="261610"/>
          </a:xfrm>
          <a:prstGeom prst="rect">
            <a:avLst/>
          </a:prstGeom>
          <a:solidFill>
            <a:schemeClr val="tx2"/>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Narrow"/>
                <a:ea typeface="+mn-ea"/>
                <a:cs typeface="+mn-cs"/>
              </a:rPr>
              <a:t>Objective of the DSCT</a:t>
            </a:r>
          </a:p>
        </p:txBody>
      </p:sp>
      <p:sp>
        <p:nvSpPr>
          <p:cNvPr id="6" name="TextBox 5">
            <a:extLst>
              <a:ext uri="{FF2B5EF4-FFF2-40B4-BE49-F238E27FC236}">
                <a16:creationId xmlns:a16="http://schemas.microsoft.com/office/drawing/2014/main" id="{5F353559-344E-2324-45DB-AA098DCDB5F4}"/>
              </a:ext>
              <a:ext uri="{C183D7F6-B498-43B3-948B-1728B52AA6E4}">
                <adec:decorative xmlns:adec="http://schemas.microsoft.com/office/drawing/2017/decorative" val="1"/>
              </a:ext>
            </a:extLst>
          </p:cNvPr>
          <p:cNvSpPr txBox="1"/>
          <p:nvPr/>
        </p:nvSpPr>
        <p:spPr>
          <a:xfrm>
            <a:off x="4657853" y="1804025"/>
            <a:ext cx="2979622" cy="246221"/>
          </a:xfrm>
          <a:prstGeom prst="homePlate">
            <a:avLst/>
          </a:prstGeom>
          <a:solidFill>
            <a:schemeClr val="tx2"/>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Outputs</a:t>
            </a:r>
          </a:p>
        </p:txBody>
      </p:sp>
      <p:sp>
        <p:nvSpPr>
          <p:cNvPr id="7" name="TextBox 6">
            <a:extLst>
              <a:ext uri="{FF2B5EF4-FFF2-40B4-BE49-F238E27FC236}">
                <a16:creationId xmlns:a16="http://schemas.microsoft.com/office/drawing/2014/main" id="{5BBBCC63-81C3-32DD-16F6-D1A317C9DF14}"/>
              </a:ext>
              <a:ext uri="{C183D7F6-B498-43B3-948B-1728B52AA6E4}">
                <adec:decorative xmlns:adec="http://schemas.microsoft.com/office/drawing/2017/decorative" val="1"/>
              </a:ext>
            </a:extLst>
          </p:cNvPr>
          <p:cNvSpPr txBox="1"/>
          <p:nvPr/>
        </p:nvSpPr>
        <p:spPr>
          <a:xfrm>
            <a:off x="7646591" y="1791440"/>
            <a:ext cx="2094260" cy="246221"/>
          </a:xfrm>
          <a:prstGeom prst="homePlate">
            <a:avLst/>
          </a:prstGeom>
          <a:solidFill>
            <a:schemeClr val="tx2"/>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Outcomes</a:t>
            </a:r>
          </a:p>
        </p:txBody>
      </p:sp>
      <p:sp>
        <p:nvSpPr>
          <p:cNvPr id="4" name="TextBox 3">
            <a:extLst>
              <a:ext uri="{FF2B5EF4-FFF2-40B4-BE49-F238E27FC236}">
                <a16:creationId xmlns:a16="http://schemas.microsoft.com/office/drawing/2014/main" id="{A0995211-4564-AE04-5DDF-1A904DC3107D}"/>
              </a:ext>
              <a:ext uri="{C183D7F6-B498-43B3-948B-1728B52AA6E4}">
                <adec:decorative xmlns:adec="http://schemas.microsoft.com/office/drawing/2017/decorative" val="1"/>
              </a:ext>
            </a:extLst>
          </p:cNvPr>
          <p:cNvSpPr txBox="1"/>
          <p:nvPr/>
        </p:nvSpPr>
        <p:spPr>
          <a:xfrm>
            <a:off x="624309" y="1784566"/>
            <a:ext cx="1614394" cy="245795"/>
          </a:xfrm>
          <a:prstGeom prst="homePlate">
            <a:avLst/>
          </a:prstGeom>
          <a:solidFill>
            <a:schemeClr val="tx2"/>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Design</a:t>
            </a:r>
          </a:p>
        </p:txBody>
      </p:sp>
      <p:sp>
        <p:nvSpPr>
          <p:cNvPr id="43" name="TextBox 42">
            <a:extLst>
              <a:ext uri="{FF2B5EF4-FFF2-40B4-BE49-F238E27FC236}">
                <a16:creationId xmlns:a16="http://schemas.microsoft.com/office/drawing/2014/main" id="{80D31DF0-2A75-5F79-4F81-7326F2238FE0}"/>
              </a:ext>
              <a:ext uri="{C183D7F6-B498-43B3-948B-1728B52AA6E4}">
                <adec:decorative xmlns:adec="http://schemas.microsoft.com/office/drawing/2017/decorative" val="1"/>
              </a:ext>
            </a:extLst>
          </p:cNvPr>
          <p:cNvSpPr txBox="1"/>
          <p:nvPr/>
        </p:nvSpPr>
        <p:spPr>
          <a:xfrm rot="16200000">
            <a:off x="6343557" y="2858949"/>
            <a:ext cx="1295764" cy="184667"/>
          </a:xfrm>
          <a:prstGeom prst="homePlate">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FFFFFF"/>
              </a:solidFill>
              <a:effectLst/>
              <a:uLnTx/>
              <a:uFillTx/>
              <a:latin typeface="Arial Narrow"/>
              <a:ea typeface="+mn-ea"/>
              <a:cs typeface="+mn-cs"/>
            </a:endParaRPr>
          </a:p>
        </p:txBody>
      </p:sp>
      <p:sp>
        <p:nvSpPr>
          <p:cNvPr id="37" name="TextBox 36">
            <a:extLst>
              <a:ext uri="{FF2B5EF4-FFF2-40B4-BE49-F238E27FC236}">
                <a16:creationId xmlns:a16="http://schemas.microsoft.com/office/drawing/2014/main" id="{8CE4FD90-90A0-F967-1D87-B1A6456CEBCF}"/>
              </a:ext>
              <a:ext uri="{C183D7F6-B498-43B3-948B-1728B52AA6E4}">
                <adec:decorative xmlns:adec="http://schemas.microsoft.com/office/drawing/2017/decorative" val="1"/>
              </a:ext>
            </a:extLst>
          </p:cNvPr>
          <p:cNvSpPr txBox="1"/>
          <p:nvPr/>
        </p:nvSpPr>
        <p:spPr>
          <a:xfrm>
            <a:off x="4212070" y="3589136"/>
            <a:ext cx="2113782" cy="246221"/>
          </a:xfrm>
          <a:prstGeom prst="homePlate">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Implementation</a:t>
            </a:r>
          </a:p>
        </p:txBody>
      </p:sp>
      <p:sp>
        <p:nvSpPr>
          <p:cNvPr id="38" name="TextBox 37">
            <a:extLst>
              <a:ext uri="{FF2B5EF4-FFF2-40B4-BE49-F238E27FC236}">
                <a16:creationId xmlns:a16="http://schemas.microsoft.com/office/drawing/2014/main" id="{D25E3272-8D63-0D4B-8E00-2183A8B43B69}"/>
              </a:ext>
              <a:ext uri="{C183D7F6-B498-43B3-948B-1728B52AA6E4}">
                <adec:decorative xmlns:adec="http://schemas.microsoft.com/office/drawing/2017/decorative" val="1"/>
              </a:ext>
            </a:extLst>
          </p:cNvPr>
          <p:cNvSpPr txBox="1"/>
          <p:nvPr/>
        </p:nvSpPr>
        <p:spPr>
          <a:xfrm>
            <a:off x="6348644" y="3589136"/>
            <a:ext cx="973596" cy="246221"/>
          </a:xfrm>
          <a:prstGeom prst="homePlate">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Outputs</a:t>
            </a:r>
          </a:p>
        </p:txBody>
      </p:sp>
      <p:sp>
        <p:nvSpPr>
          <p:cNvPr id="39" name="TextBox 38">
            <a:extLst>
              <a:ext uri="{FF2B5EF4-FFF2-40B4-BE49-F238E27FC236}">
                <a16:creationId xmlns:a16="http://schemas.microsoft.com/office/drawing/2014/main" id="{6FEE8D1B-0785-E06C-1F6C-4C33F52183C1}"/>
              </a:ext>
              <a:ext uri="{C183D7F6-B498-43B3-948B-1728B52AA6E4}">
                <adec:decorative xmlns:adec="http://schemas.microsoft.com/office/drawing/2017/decorative" val="1"/>
              </a:ext>
            </a:extLst>
          </p:cNvPr>
          <p:cNvSpPr txBox="1"/>
          <p:nvPr/>
        </p:nvSpPr>
        <p:spPr>
          <a:xfrm>
            <a:off x="7386312" y="3589136"/>
            <a:ext cx="1892996" cy="246221"/>
          </a:xfrm>
          <a:prstGeom prst="homePlate">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Outcomes</a:t>
            </a:r>
          </a:p>
        </p:txBody>
      </p:sp>
      <p:sp>
        <p:nvSpPr>
          <p:cNvPr id="40" name="TextBox 39">
            <a:extLst>
              <a:ext uri="{FF2B5EF4-FFF2-40B4-BE49-F238E27FC236}">
                <a16:creationId xmlns:a16="http://schemas.microsoft.com/office/drawing/2014/main" id="{1C2144CD-A362-89D2-F03C-A8BCD01B1967}"/>
              </a:ext>
              <a:ext uri="{C183D7F6-B498-43B3-948B-1728B52AA6E4}">
                <adec:decorative xmlns:adec="http://schemas.microsoft.com/office/drawing/2017/decorative" val="1"/>
              </a:ext>
            </a:extLst>
          </p:cNvPr>
          <p:cNvSpPr txBox="1"/>
          <p:nvPr/>
        </p:nvSpPr>
        <p:spPr>
          <a:xfrm>
            <a:off x="2084677" y="3589136"/>
            <a:ext cx="2127392" cy="246221"/>
          </a:xfrm>
          <a:prstGeom prst="homePlate">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Design</a:t>
            </a:r>
          </a:p>
        </p:txBody>
      </p:sp>
      <p:sp>
        <p:nvSpPr>
          <p:cNvPr id="5" name="TextBox 4">
            <a:extLst>
              <a:ext uri="{FF2B5EF4-FFF2-40B4-BE49-F238E27FC236}">
                <a16:creationId xmlns:a16="http://schemas.microsoft.com/office/drawing/2014/main" id="{98F689C1-C02E-838C-657C-E9B3852C4D3B}"/>
              </a:ext>
              <a:ext uri="{C183D7F6-B498-43B3-948B-1728B52AA6E4}">
                <adec:decorative xmlns:adec="http://schemas.microsoft.com/office/drawing/2017/decorative" val="1"/>
              </a:ext>
            </a:extLst>
          </p:cNvPr>
          <p:cNvSpPr txBox="1"/>
          <p:nvPr/>
        </p:nvSpPr>
        <p:spPr>
          <a:xfrm>
            <a:off x="2260458" y="1787680"/>
            <a:ext cx="2383914" cy="246221"/>
          </a:xfrm>
          <a:prstGeom prst="homePlate">
            <a:avLst/>
          </a:prstGeom>
          <a:solidFill>
            <a:schemeClr val="tx2"/>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Implementation</a:t>
            </a:r>
          </a:p>
        </p:txBody>
      </p:sp>
      <p:sp>
        <p:nvSpPr>
          <p:cNvPr id="49" name="TextBox 48">
            <a:extLst>
              <a:ext uri="{FF2B5EF4-FFF2-40B4-BE49-F238E27FC236}">
                <a16:creationId xmlns:a16="http://schemas.microsoft.com/office/drawing/2014/main" id="{75B5F08D-3494-2DAD-B2AA-23BBCA782283}"/>
              </a:ext>
              <a:ext uri="{C183D7F6-B498-43B3-948B-1728B52AA6E4}">
                <adec:decorative xmlns:adec="http://schemas.microsoft.com/office/drawing/2017/decorative" val="1"/>
              </a:ext>
            </a:extLst>
          </p:cNvPr>
          <p:cNvSpPr txBox="1"/>
          <p:nvPr/>
        </p:nvSpPr>
        <p:spPr>
          <a:xfrm rot="5400000">
            <a:off x="3872852" y="2912501"/>
            <a:ext cx="1148725" cy="184666"/>
          </a:xfrm>
          <a:prstGeom prst="homePlate">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FFFFFF"/>
              </a:solidFill>
              <a:effectLst/>
              <a:uLnTx/>
              <a:uFillTx/>
              <a:latin typeface="Arial Narrow"/>
              <a:ea typeface="+mn-ea"/>
              <a:cs typeface="+mn-cs"/>
            </a:endParaRPr>
          </a:p>
        </p:txBody>
      </p:sp>
      <p:sp>
        <p:nvSpPr>
          <p:cNvPr id="56" name="TextBox 55">
            <a:extLst>
              <a:ext uri="{FF2B5EF4-FFF2-40B4-BE49-F238E27FC236}">
                <a16:creationId xmlns:a16="http://schemas.microsoft.com/office/drawing/2014/main" id="{DEAD6675-B28B-EEF4-D0EF-63D3478AAFCF}"/>
              </a:ext>
              <a:ext uri="{C183D7F6-B498-43B3-948B-1728B52AA6E4}">
                <adec:decorative xmlns:adec="http://schemas.microsoft.com/office/drawing/2017/decorative" val="1"/>
              </a:ext>
            </a:extLst>
          </p:cNvPr>
          <p:cNvSpPr txBox="1"/>
          <p:nvPr/>
        </p:nvSpPr>
        <p:spPr>
          <a:xfrm rot="16200000">
            <a:off x="5850517" y="2712275"/>
            <a:ext cx="1052563" cy="234814"/>
          </a:xfrm>
          <a:prstGeom prst="homePlate">
            <a:avLst/>
          </a:prstGeom>
          <a:solidFill>
            <a:schemeClr val="accent2">
              <a:lumMod val="90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57" name="TextBox 56">
            <a:extLst>
              <a:ext uri="{FF2B5EF4-FFF2-40B4-BE49-F238E27FC236}">
                <a16:creationId xmlns:a16="http://schemas.microsoft.com/office/drawing/2014/main" id="{A7B801F9-A885-4050-59CD-9045775F523A}"/>
              </a:ext>
              <a:ext uri="{C183D7F6-B498-43B3-948B-1728B52AA6E4}">
                <adec:decorative xmlns:adec="http://schemas.microsoft.com/office/drawing/2017/decorative" val="1"/>
              </a:ext>
            </a:extLst>
          </p:cNvPr>
          <p:cNvSpPr txBox="1"/>
          <p:nvPr/>
        </p:nvSpPr>
        <p:spPr>
          <a:xfrm rot="16200000">
            <a:off x="6034102" y="2742296"/>
            <a:ext cx="1112607" cy="234815"/>
          </a:xfrm>
          <a:prstGeom prst="homePlate">
            <a:avLst/>
          </a:prstGeom>
          <a:solidFill>
            <a:schemeClr val="bg1">
              <a:lumMod val="95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46" name="TextBox 45">
            <a:extLst>
              <a:ext uri="{FF2B5EF4-FFF2-40B4-BE49-F238E27FC236}">
                <a16:creationId xmlns:a16="http://schemas.microsoft.com/office/drawing/2014/main" id="{DAE3F0FE-051B-13FB-C95F-47F79EB78C58}"/>
              </a:ext>
              <a:ext uri="{C183D7F6-B498-43B3-948B-1728B52AA6E4}">
                <adec:decorative xmlns:adec="http://schemas.microsoft.com/office/drawing/2017/decorative" val="1"/>
              </a:ext>
            </a:extLst>
          </p:cNvPr>
          <p:cNvSpPr txBox="1"/>
          <p:nvPr/>
        </p:nvSpPr>
        <p:spPr>
          <a:xfrm rot="16200000">
            <a:off x="8797397" y="3322997"/>
            <a:ext cx="819218" cy="212006"/>
          </a:xfrm>
          <a:prstGeom prst="homePlate">
            <a:avLst/>
          </a:prstGeom>
          <a:solidFill>
            <a:schemeClr val="tx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FFFFFF"/>
              </a:solidFill>
              <a:effectLst/>
              <a:uLnTx/>
              <a:uFillTx/>
              <a:latin typeface="Arial Narrow"/>
              <a:ea typeface="+mn-ea"/>
              <a:cs typeface="+mn-cs"/>
            </a:endParaRPr>
          </a:p>
        </p:txBody>
      </p:sp>
      <p:sp>
        <p:nvSpPr>
          <p:cNvPr id="59" name="TextBox 58">
            <a:extLst>
              <a:ext uri="{FF2B5EF4-FFF2-40B4-BE49-F238E27FC236}">
                <a16:creationId xmlns:a16="http://schemas.microsoft.com/office/drawing/2014/main" id="{3332B44B-844D-72D1-44EB-E462831C311E}"/>
              </a:ext>
              <a:ext uri="{C183D7F6-B498-43B3-948B-1728B52AA6E4}">
                <adec:decorative xmlns:adec="http://schemas.microsoft.com/office/drawing/2017/decorative" val="1"/>
              </a:ext>
            </a:extLst>
          </p:cNvPr>
          <p:cNvSpPr txBox="1"/>
          <p:nvPr/>
        </p:nvSpPr>
        <p:spPr>
          <a:xfrm rot="16200000">
            <a:off x="8201047" y="3085553"/>
            <a:ext cx="313585" cy="228305"/>
          </a:xfrm>
          <a:prstGeom prst="homePlate">
            <a:avLst/>
          </a:prstGeom>
          <a:solidFill>
            <a:schemeClr val="accent2">
              <a:lumMod val="90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60" name="TextBox 59">
            <a:extLst>
              <a:ext uri="{FF2B5EF4-FFF2-40B4-BE49-F238E27FC236}">
                <a16:creationId xmlns:a16="http://schemas.microsoft.com/office/drawing/2014/main" id="{44C3496E-D659-6822-E790-C6DD356A8FCC}"/>
              </a:ext>
              <a:ext uri="{C183D7F6-B498-43B3-948B-1728B52AA6E4}">
                <adec:decorative xmlns:adec="http://schemas.microsoft.com/office/drawing/2017/decorative" val="1"/>
              </a:ext>
            </a:extLst>
          </p:cNvPr>
          <p:cNvSpPr txBox="1"/>
          <p:nvPr/>
        </p:nvSpPr>
        <p:spPr>
          <a:xfrm rot="16200000">
            <a:off x="8381353" y="3107086"/>
            <a:ext cx="380185" cy="228306"/>
          </a:xfrm>
          <a:prstGeom prst="homePlate">
            <a:avLst/>
          </a:prstGeom>
          <a:solidFill>
            <a:schemeClr val="bg1">
              <a:lumMod val="95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61" name="TextBox 60">
            <a:extLst>
              <a:ext uri="{FF2B5EF4-FFF2-40B4-BE49-F238E27FC236}">
                <a16:creationId xmlns:a16="http://schemas.microsoft.com/office/drawing/2014/main" id="{35C307A6-39BB-01FF-268E-52672799EE16}"/>
              </a:ext>
              <a:ext uri="{C183D7F6-B498-43B3-948B-1728B52AA6E4}">
                <adec:decorative xmlns:adec="http://schemas.microsoft.com/office/drawing/2017/decorative" val="1"/>
              </a:ext>
            </a:extLst>
          </p:cNvPr>
          <p:cNvSpPr txBox="1"/>
          <p:nvPr/>
        </p:nvSpPr>
        <p:spPr>
          <a:xfrm rot="5400000">
            <a:off x="3366955" y="2772443"/>
            <a:ext cx="857238" cy="173296"/>
          </a:xfrm>
          <a:prstGeom prst="homePlate">
            <a:avLst/>
          </a:prstGeom>
          <a:solidFill>
            <a:schemeClr val="accent2">
              <a:lumMod val="75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62" name="TextBox 61">
            <a:extLst>
              <a:ext uri="{FF2B5EF4-FFF2-40B4-BE49-F238E27FC236}">
                <a16:creationId xmlns:a16="http://schemas.microsoft.com/office/drawing/2014/main" id="{336CDD4F-8B51-8967-262A-B5F474351D73}"/>
              </a:ext>
              <a:ext uri="{C183D7F6-B498-43B3-948B-1728B52AA6E4}">
                <adec:decorative xmlns:adec="http://schemas.microsoft.com/office/drawing/2017/decorative" val="1"/>
              </a:ext>
            </a:extLst>
          </p:cNvPr>
          <p:cNvSpPr txBox="1"/>
          <p:nvPr/>
        </p:nvSpPr>
        <p:spPr>
          <a:xfrm rot="5400000">
            <a:off x="3522358" y="2783277"/>
            <a:ext cx="890276" cy="184666"/>
          </a:xfrm>
          <a:prstGeom prst="homePlate">
            <a:avLst/>
          </a:prstGeom>
          <a:solidFill>
            <a:schemeClr val="accent2">
              <a:lumMod val="90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63" name="TextBox 62">
            <a:extLst>
              <a:ext uri="{FF2B5EF4-FFF2-40B4-BE49-F238E27FC236}">
                <a16:creationId xmlns:a16="http://schemas.microsoft.com/office/drawing/2014/main" id="{62024EEA-C371-5631-E02B-4DD1A6F7324D}"/>
              </a:ext>
              <a:ext uri="{C183D7F6-B498-43B3-948B-1728B52AA6E4}">
                <adec:decorative xmlns:adec="http://schemas.microsoft.com/office/drawing/2017/decorative" val="1"/>
              </a:ext>
            </a:extLst>
          </p:cNvPr>
          <p:cNvSpPr txBox="1"/>
          <p:nvPr/>
        </p:nvSpPr>
        <p:spPr>
          <a:xfrm rot="5400000">
            <a:off x="3669941" y="2813299"/>
            <a:ext cx="950320" cy="184666"/>
          </a:xfrm>
          <a:prstGeom prst="homePlate">
            <a:avLst/>
          </a:prstGeom>
          <a:solidFill>
            <a:schemeClr val="bg1">
              <a:lumMod val="95000"/>
            </a:schemeClr>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a:ln>
                <a:noFill/>
              </a:ln>
              <a:solidFill>
                <a:srgbClr val="000000"/>
              </a:solidFill>
              <a:effectLst/>
              <a:uLnTx/>
              <a:uFillTx/>
              <a:latin typeface="Arial Narrow"/>
              <a:ea typeface="+mn-ea"/>
              <a:cs typeface="+mn-cs"/>
            </a:endParaRPr>
          </a:p>
        </p:txBody>
      </p:sp>
      <p:sp>
        <p:nvSpPr>
          <p:cNvPr id="64" name="TextBox 63">
            <a:extLst>
              <a:ext uri="{FF2B5EF4-FFF2-40B4-BE49-F238E27FC236}">
                <a16:creationId xmlns:a16="http://schemas.microsoft.com/office/drawing/2014/main" id="{0ED1D64E-0B5A-AA12-03FB-B6AC505C69FA}"/>
              </a:ext>
              <a:ext uri="{C183D7F6-B498-43B3-948B-1728B52AA6E4}">
                <adec:decorative xmlns:adec="http://schemas.microsoft.com/office/drawing/2017/decorative" val="1"/>
              </a:ext>
            </a:extLst>
          </p:cNvPr>
          <p:cNvSpPr txBox="1"/>
          <p:nvPr/>
        </p:nvSpPr>
        <p:spPr>
          <a:xfrm>
            <a:off x="67339" y="1738825"/>
            <a:ext cx="817980"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TRIAL LEVEL</a:t>
            </a:r>
          </a:p>
        </p:txBody>
      </p:sp>
      <p:sp>
        <p:nvSpPr>
          <p:cNvPr id="65" name="TextBox 64">
            <a:extLst>
              <a:ext uri="{FF2B5EF4-FFF2-40B4-BE49-F238E27FC236}">
                <a16:creationId xmlns:a16="http://schemas.microsoft.com/office/drawing/2014/main" id="{FF0E4E2F-3AC4-62BE-7119-4FE4D50B06F8}"/>
              </a:ext>
              <a:ext uri="{C183D7F6-B498-43B3-948B-1728B52AA6E4}">
                <adec:decorative xmlns:adec="http://schemas.microsoft.com/office/drawing/2017/decorative" val="1"/>
              </a:ext>
            </a:extLst>
          </p:cNvPr>
          <p:cNvSpPr txBox="1"/>
          <p:nvPr/>
        </p:nvSpPr>
        <p:spPr>
          <a:xfrm>
            <a:off x="67339" y="3237408"/>
            <a:ext cx="846691"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931B2F"/>
                </a:solidFill>
                <a:effectLst/>
                <a:uLnTx/>
                <a:uFillTx/>
                <a:latin typeface="Arial Narrow"/>
                <a:ea typeface="+mn-ea"/>
                <a:cs typeface="+mn-cs"/>
              </a:rPr>
              <a:t>PROJECT LEVEL</a:t>
            </a:r>
          </a:p>
        </p:txBody>
      </p:sp>
      <p:sp>
        <p:nvSpPr>
          <p:cNvPr id="69" name="Rectangle 68">
            <a:extLst>
              <a:ext uri="{FF2B5EF4-FFF2-40B4-BE49-F238E27FC236}">
                <a16:creationId xmlns:a16="http://schemas.microsoft.com/office/drawing/2014/main" id="{55A94C8C-8E08-77EF-6317-D3FB8D23F3B1}"/>
              </a:ext>
              <a:ext uri="{C183D7F6-B498-43B3-948B-1728B52AA6E4}">
                <adec:decorative xmlns:adec="http://schemas.microsoft.com/office/drawing/2017/decorative" val="1"/>
              </a:ext>
            </a:extLst>
          </p:cNvPr>
          <p:cNvSpPr/>
          <p:nvPr/>
        </p:nvSpPr>
        <p:spPr>
          <a:xfrm>
            <a:off x="6574368" y="5741992"/>
            <a:ext cx="870526" cy="482024"/>
          </a:xfrm>
          <a:prstGeom prst="rect">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Narrow"/>
                <a:ea typeface="+mn-ea"/>
                <a:cs typeface="+mn-cs"/>
              </a:rPr>
              <a:t>Provider and training type</a:t>
            </a:r>
          </a:p>
        </p:txBody>
      </p:sp>
      <p:sp>
        <p:nvSpPr>
          <p:cNvPr id="70" name="Rectangle 69">
            <a:extLst>
              <a:ext uri="{FF2B5EF4-FFF2-40B4-BE49-F238E27FC236}">
                <a16:creationId xmlns:a16="http://schemas.microsoft.com/office/drawing/2014/main" id="{D6ED4398-2099-4FA2-84E5-0B2E014CFE27}"/>
              </a:ext>
              <a:ext uri="{C183D7F6-B498-43B3-948B-1728B52AA6E4}">
                <adec:decorative xmlns:adec="http://schemas.microsoft.com/office/drawing/2017/decorative" val="1"/>
              </a:ext>
            </a:extLst>
          </p:cNvPr>
          <p:cNvSpPr/>
          <p:nvPr/>
        </p:nvSpPr>
        <p:spPr>
          <a:xfrm>
            <a:off x="7469676" y="5741992"/>
            <a:ext cx="654039" cy="482024"/>
          </a:xfrm>
          <a:prstGeom prst="rect">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Narrow"/>
                <a:ea typeface="+mn-ea"/>
                <a:cs typeface="+mn-cs"/>
              </a:rPr>
              <a:t>Employer type</a:t>
            </a:r>
          </a:p>
        </p:txBody>
      </p:sp>
      <p:sp>
        <p:nvSpPr>
          <p:cNvPr id="71" name="Rectangle 70">
            <a:extLst>
              <a:ext uri="{FF2B5EF4-FFF2-40B4-BE49-F238E27FC236}">
                <a16:creationId xmlns:a16="http://schemas.microsoft.com/office/drawing/2014/main" id="{CE4B8902-7516-AA57-F07D-74F8A35F2592}"/>
              </a:ext>
              <a:ext uri="{C183D7F6-B498-43B3-948B-1728B52AA6E4}">
                <adec:decorative xmlns:adec="http://schemas.microsoft.com/office/drawing/2017/decorative" val="1"/>
              </a:ext>
            </a:extLst>
          </p:cNvPr>
          <p:cNvSpPr/>
          <p:nvPr/>
        </p:nvSpPr>
        <p:spPr>
          <a:xfrm>
            <a:off x="5830143" y="5741992"/>
            <a:ext cx="719443" cy="482024"/>
          </a:xfrm>
          <a:prstGeom prst="rect">
            <a:avLst/>
          </a:prstGeom>
          <a:solidFill>
            <a:schemeClr val="accent2"/>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Narrow"/>
                <a:ea typeface="+mn-ea"/>
                <a:cs typeface="+mn-cs"/>
              </a:rPr>
              <a:t>Geography</a:t>
            </a:r>
          </a:p>
        </p:txBody>
      </p:sp>
      <p:sp>
        <p:nvSpPr>
          <p:cNvPr id="72" name="Rectangle 71">
            <a:extLst>
              <a:ext uri="{FF2B5EF4-FFF2-40B4-BE49-F238E27FC236}">
                <a16:creationId xmlns:a16="http://schemas.microsoft.com/office/drawing/2014/main" id="{A9856028-E39A-230A-08B2-BB63D28FE737}"/>
              </a:ext>
              <a:ext uri="{C183D7F6-B498-43B3-948B-1728B52AA6E4}">
                <adec:decorative xmlns:adec="http://schemas.microsoft.com/office/drawing/2017/decorative" val="1"/>
              </a:ext>
            </a:extLst>
          </p:cNvPr>
          <p:cNvSpPr/>
          <p:nvPr/>
        </p:nvSpPr>
        <p:spPr>
          <a:xfrm>
            <a:off x="165148" y="5649121"/>
            <a:ext cx="4799724" cy="637346"/>
          </a:xfrm>
          <a:prstGeom prst="rect">
            <a:avLst/>
          </a:prstGeom>
          <a:noFill/>
          <a:ln w="9525"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1" i="0" u="none" strike="noStrike" kern="0" cap="none" spc="0" normalizeH="0" baseline="0" noProof="0">
                <a:ln>
                  <a:noFill/>
                </a:ln>
                <a:solidFill>
                  <a:schemeClr val="tx2"/>
                </a:solidFill>
                <a:effectLst/>
                <a:uLnTx/>
                <a:uFillTx/>
                <a:latin typeface="Arial Narrow"/>
                <a:ea typeface="+mn-ea"/>
                <a:cs typeface="+mn-cs"/>
              </a:rPr>
              <a:t>Lenses for </a:t>
            </a:r>
            <a:br>
              <a:rPr kumimoji="0" lang="en-AU" sz="1000" b="1" i="0" u="none" strike="noStrike" kern="0" cap="none" spc="0" normalizeH="0" baseline="0" noProof="0">
                <a:ln>
                  <a:noFill/>
                </a:ln>
                <a:solidFill>
                  <a:schemeClr val="tx2"/>
                </a:solidFill>
                <a:effectLst/>
                <a:uLnTx/>
                <a:uFillTx/>
                <a:latin typeface="Arial Narrow"/>
                <a:ea typeface="+mn-ea"/>
                <a:cs typeface="+mn-cs"/>
              </a:rPr>
            </a:br>
            <a:r>
              <a:rPr kumimoji="0" lang="en-AU" sz="1000" b="1" i="0" u="none" strike="noStrike" kern="0" cap="none" spc="0" normalizeH="0" baseline="0" noProof="0">
                <a:ln>
                  <a:noFill/>
                </a:ln>
                <a:solidFill>
                  <a:schemeClr val="tx2"/>
                </a:solidFill>
                <a:effectLst/>
                <a:uLnTx/>
                <a:uFillTx/>
                <a:latin typeface="Arial Narrow"/>
                <a:ea typeface="+mn-ea"/>
                <a:cs typeface="+mn-cs"/>
              </a:rPr>
              <a:t>analysis</a:t>
            </a:r>
          </a:p>
        </p:txBody>
      </p:sp>
      <p:sp>
        <p:nvSpPr>
          <p:cNvPr id="73" name="Oval 72">
            <a:extLst>
              <a:ext uri="{FF2B5EF4-FFF2-40B4-BE49-F238E27FC236}">
                <a16:creationId xmlns:a16="http://schemas.microsoft.com/office/drawing/2014/main" id="{9DE4A72C-3135-6FB5-116D-AFE521D006F6}"/>
              </a:ext>
              <a:ext uri="{C183D7F6-B498-43B3-948B-1728B52AA6E4}">
                <adec:decorative xmlns:adec="http://schemas.microsoft.com/office/drawing/2017/decorative" val="1"/>
              </a:ext>
            </a:extLst>
          </p:cNvPr>
          <p:cNvSpPr/>
          <p:nvPr/>
        </p:nvSpPr>
        <p:spPr>
          <a:xfrm>
            <a:off x="834216" y="5699206"/>
            <a:ext cx="1157226" cy="537176"/>
          </a:xfrm>
          <a:prstGeom prst="ellipse">
            <a:avLst/>
          </a:prstGeom>
          <a:noFill/>
          <a:ln w="1270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rgbClr val="000000"/>
                </a:solidFill>
                <a:effectLst/>
                <a:uLnTx/>
                <a:uFillTx/>
                <a:latin typeface="Arial Narrow"/>
                <a:ea typeface="+mn-ea"/>
                <a:cs typeface="+mn-cs"/>
              </a:rPr>
              <a:t>Value for money</a:t>
            </a:r>
          </a:p>
        </p:txBody>
      </p:sp>
      <p:sp>
        <p:nvSpPr>
          <p:cNvPr id="74" name="Oval 73">
            <a:extLst>
              <a:ext uri="{FF2B5EF4-FFF2-40B4-BE49-F238E27FC236}">
                <a16:creationId xmlns:a16="http://schemas.microsoft.com/office/drawing/2014/main" id="{8D22F643-7896-5490-1B8F-FE886260BBBB}"/>
              </a:ext>
              <a:ext uri="{C183D7F6-B498-43B3-948B-1728B52AA6E4}">
                <adec:decorative xmlns:adec="http://schemas.microsoft.com/office/drawing/2017/decorative" val="1"/>
              </a:ext>
            </a:extLst>
          </p:cNvPr>
          <p:cNvSpPr/>
          <p:nvPr/>
        </p:nvSpPr>
        <p:spPr>
          <a:xfrm>
            <a:off x="2716879" y="5699206"/>
            <a:ext cx="1157226" cy="537176"/>
          </a:xfrm>
          <a:prstGeom prst="ellipse">
            <a:avLst/>
          </a:prstGeom>
          <a:noFill/>
          <a:ln w="1270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rgbClr val="000000"/>
                </a:solidFill>
                <a:effectLst/>
                <a:uLnTx/>
                <a:uFillTx/>
                <a:latin typeface="Arial Narrow"/>
                <a:ea typeface="+mn-ea"/>
                <a:cs typeface="+mn-cs"/>
              </a:rPr>
              <a:t>Strengths and benefits</a:t>
            </a:r>
          </a:p>
        </p:txBody>
      </p:sp>
      <p:sp>
        <p:nvSpPr>
          <p:cNvPr id="75" name="Oval 74">
            <a:extLst>
              <a:ext uri="{FF2B5EF4-FFF2-40B4-BE49-F238E27FC236}">
                <a16:creationId xmlns:a16="http://schemas.microsoft.com/office/drawing/2014/main" id="{C0C7CA24-CCB0-99D8-54B7-E1A1AA06F7D6}"/>
              </a:ext>
              <a:ext uri="{C183D7F6-B498-43B3-948B-1728B52AA6E4}">
                <adec:decorative xmlns:adec="http://schemas.microsoft.com/office/drawing/2017/decorative" val="1"/>
              </a:ext>
            </a:extLst>
          </p:cNvPr>
          <p:cNvSpPr/>
          <p:nvPr/>
        </p:nvSpPr>
        <p:spPr>
          <a:xfrm>
            <a:off x="1748527" y="5699206"/>
            <a:ext cx="1157226" cy="537176"/>
          </a:xfrm>
          <a:prstGeom prst="ellipse">
            <a:avLst/>
          </a:prstGeom>
          <a:noFill/>
          <a:ln w="1270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rgbClr val="000000"/>
                </a:solidFill>
                <a:effectLst/>
                <a:uLnTx/>
                <a:uFillTx/>
                <a:latin typeface="Arial Narrow"/>
                <a:ea typeface="+mn-ea"/>
                <a:cs typeface="+mn-cs"/>
              </a:rPr>
              <a:t>Lessons for improvement</a:t>
            </a:r>
          </a:p>
        </p:txBody>
      </p:sp>
      <p:sp>
        <p:nvSpPr>
          <p:cNvPr id="76" name="Oval 75">
            <a:extLst>
              <a:ext uri="{FF2B5EF4-FFF2-40B4-BE49-F238E27FC236}">
                <a16:creationId xmlns:a16="http://schemas.microsoft.com/office/drawing/2014/main" id="{84D30B84-0ED4-046C-F0E7-155F1C903682}"/>
              </a:ext>
              <a:ext uri="{C183D7F6-B498-43B3-948B-1728B52AA6E4}">
                <adec:decorative xmlns:adec="http://schemas.microsoft.com/office/drawing/2017/decorative" val="1"/>
              </a:ext>
            </a:extLst>
          </p:cNvPr>
          <p:cNvSpPr/>
          <p:nvPr/>
        </p:nvSpPr>
        <p:spPr>
          <a:xfrm>
            <a:off x="3679375" y="5699206"/>
            <a:ext cx="1157226" cy="537176"/>
          </a:xfrm>
          <a:prstGeom prst="ellipse">
            <a:avLst/>
          </a:prstGeom>
          <a:noFill/>
          <a:ln w="1270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rgbClr val="000000"/>
                </a:solidFill>
                <a:effectLst/>
                <a:uLnTx/>
                <a:uFillTx/>
                <a:latin typeface="Arial Narrow"/>
                <a:ea typeface="+mn-ea"/>
                <a:cs typeface="+mn-cs"/>
              </a:rPr>
              <a:t>Scalability</a:t>
            </a:r>
          </a:p>
        </p:txBody>
      </p:sp>
      <p:sp>
        <p:nvSpPr>
          <p:cNvPr id="2" name="TextBox 1">
            <a:extLst>
              <a:ext uri="{FF2B5EF4-FFF2-40B4-BE49-F238E27FC236}">
                <a16:creationId xmlns:a16="http://schemas.microsoft.com/office/drawing/2014/main" id="{F96EA1C1-B420-9837-48E0-09D9318A3696}"/>
              </a:ext>
              <a:ext uri="{C183D7F6-B498-43B3-948B-1728B52AA6E4}">
                <adec:decorative xmlns:adec="http://schemas.microsoft.com/office/drawing/2017/decorative" val="1"/>
              </a:ext>
            </a:extLst>
          </p:cNvPr>
          <p:cNvSpPr txBox="1"/>
          <p:nvPr/>
        </p:nvSpPr>
        <p:spPr>
          <a:xfrm>
            <a:off x="165148" y="842260"/>
            <a:ext cx="9575703" cy="769441"/>
          </a:xfrm>
          <a:prstGeom prst="rect">
            <a:avLst/>
          </a:prstGeom>
          <a:solidFill>
            <a:schemeClr val="tx2">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r>
              <a:rPr kumimoji="0" lang="en-US" sz="1100" b="0" i="0" u="none" strike="noStrike" kern="1200" cap="none" spc="0" normalizeH="0" baseline="0" noProof="0">
                <a:ln>
                  <a:noFill/>
                </a:ln>
                <a:solidFill>
                  <a:srgbClr val="000000"/>
                </a:solidFill>
                <a:effectLst/>
                <a:uLnTx/>
                <a:uFillTx/>
                <a:latin typeface="Arial Narrow"/>
                <a:ea typeface="+mn-ea"/>
                <a:cs typeface="+mn-cs"/>
              </a:rPr>
              <a:t>The Trial aimed to:</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100" b="0" i="0" u="none" strike="noStrike" kern="1200" cap="none" spc="0" normalizeH="0" baseline="0" noProof="0">
                <a:ln>
                  <a:noFill/>
                </a:ln>
                <a:solidFill>
                  <a:srgbClr val="000000"/>
                </a:solidFill>
                <a:effectLst/>
                <a:uLnTx/>
                <a:uFillTx/>
                <a:latin typeface="Arial Narrow"/>
                <a:ea typeface="+mn-ea"/>
                <a:cs typeface="+mn-cs"/>
              </a:rPr>
              <a:t>Generate insights into innovative approaches to developing digital skills and capabilities.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100" b="0" i="0" u="none" strike="noStrike" kern="1200" cap="none" spc="0" normalizeH="0" baseline="0" noProof="0">
                <a:ln>
                  <a:noFill/>
                </a:ln>
                <a:solidFill>
                  <a:srgbClr val="000000"/>
                </a:solidFill>
                <a:effectLst/>
                <a:uLnTx/>
                <a:uFillTx/>
                <a:latin typeface="Arial Narrow"/>
                <a:ea typeface="+mn-ea"/>
                <a:cs typeface="+mn-cs"/>
              </a:rPr>
              <a:t>Support participants to obtain the skills (and qualifications) required to move into employment in digital roles, and / or into further education and training.</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100" b="0" i="0" u="none" strike="noStrike" kern="1200" cap="none" spc="0" normalizeH="0" baseline="0" noProof="0">
                <a:ln>
                  <a:noFill/>
                </a:ln>
                <a:solidFill>
                  <a:srgbClr val="000000"/>
                </a:solidFill>
                <a:effectLst/>
                <a:uLnTx/>
                <a:uFillTx/>
                <a:latin typeface="Arial Narrow"/>
                <a:ea typeface="+mn-ea"/>
                <a:cs typeface="+mn-cs"/>
              </a:rPr>
              <a:t>Increase the number of people with high level digital skills identified as in demand by employers.</a:t>
            </a:r>
          </a:p>
        </p:txBody>
      </p:sp>
      <p:sp>
        <p:nvSpPr>
          <p:cNvPr id="19" name="TextBox 18">
            <a:extLst>
              <a:ext uri="{FF2B5EF4-FFF2-40B4-BE49-F238E27FC236}">
                <a16:creationId xmlns:a16="http://schemas.microsoft.com/office/drawing/2014/main" id="{CF9EEBF8-A0B5-02B6-C3E6-4F932451A54E}"/>
              </a:ext>
              <a:ext uri="{C183D7F6-B498-43B3-948B-1728B52AA6E4}">
                <adec:decorative xmlns:adec="http://schemas.microsoft.com/office/drawing/2017/decorative" val="1"/>
              </a:ext>
            </a:extLst>
          </p:cNvPr>
          <p:cNvSpPr txBox="1"/>
          <p:nvPr/>
        </p:nvSpPr>
        <p:spPr>
          <a:xfrm>
            <a:off x="2260458" y="2030362"/>
            <a:ext cx="2279995" cy="553998"/>
          </a:xfrm>
          <a:prstGeom prst="rect">
            <a:avLst/>
          </a:prstGeom>
          <a:solidFill>
            <a:schemeClr val="bg1"/>
          </a:solidFill>
          <a:ln>
            <a:solidFill>
              <a:schemeClr val="accent1"/>
            </a:solidFill>
          </a:ln>
        </p:spPr>
        <p:txBody>
          <a:bodyPr wrap="square" rtlCol="0">
            <a:spAutoFit/>
          </a:bodyPr>
          <a:lstStyle>
            <a:defPPr>
              <a:defRPr lang="en-US"/>
            </a:defPPr>
            <a:lvl1pPr>
              <a:defRPr sz="1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Was the procurement and management of the DSCT implemented as intended? If not, why not?</a:t>
            </a:r>
          </a:p>
        </p:txBody>
      </p:sp>
      <p:sp>
        <p:nvSpPr>
          <p:cNvPr id="27" name="TextBox 26">
            <a:extLst>
              <a:ext uri="{FF2B5EF4-FFF2-40B4-BE49-F238E27FC236}">
                <a16:creationId xmlns:a16="http://schemas.microsoft.com/office/drawing/2014/main" id="{DF8F151E-4A0D-7691-BBAD-0BD4CB9046AD}"/>
              </a:ext>
              <a:ext uri="{C183D7F6-B498-43B3-948B-1728B52AA6E4}">
                <adec:decorative xmlns:adec="http://schemas.microsoft.com/office/drawing/2017/decorative" val="1"/>
              </a:ext>
            </a:extLst>
          </p:cNvPr>
          <p:cNvSpPr txBox="1"/>
          <p:nvPr/>
        </p:nvSpPr>
        <p:spPr>
          <a:xfrm>
            <a:off x="7386312" y="3838609"/>
            <a:ext cx="1892995" cy="1477328"/>
          </a:xfrm>
          <a:prstGeom prst="rect">
            <a:avLst/>
          </a:prstGeom>
          <a:solidFill>
            <a:schemeClr val="bg1"/>
          </a:solidFill>
        </p:spPr>
        <p:txBody>
          <a:bodyPr wrap="square" rtlCol="0">
            <a:spAutoFit/>
          </a:bodyPr>
          <a:lstStyle/>
          <a:p>
            <a:pPr marL="139700" marR="0" lvl="0" indent="-1397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Did the project support participants to obtain the skills (and qualifications) required to move into employment in digital roles, and / or into further education and training?</a:t>
            </a:r>
          </a:p>
          <a:p>
            <a:pPr marL="139700" marR="0" lvl="0" indent="-1397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Did the project support more people into long-term employment in digital skills relevant industries?</a:t>
            </a:r>
          </a:p>
        </p:txBody>
      </p:sp>
      <p:sp>
        <p:nvSpPr>
          <p:cNvPr id="9" name="Rectangle 8">
            <a:extLst>
              <a:ext uri="{FF2B5EF4-FFF2-40B4-BE49-F238E27FC236}">
                <a16:creationId xmlns:a16="http://schemas.microsoft.com/office/drawing/2014/main" id="{15F341E6-04FA-3DF7-A1FD-D97C0E32BCDF}"/>
              </a:ext>
              <a:ext uri="{C183D7F6-B498-43B3-948B-1728B52AA6E4}">
                <adec:decorative xmlns:adec="http://schemas.microsoft.com/office/drawing/2017/decorative" val="1"/>
              </a:ext>
            </a:extLst>
          </p:cNvPr>
          <p:cNvSpPr/>
          <p:nvPr/>
        </p:nvSpPr>
        <p:spPr>
          <a:xfrm>
            <a:off x="9043807" y="5741992"/>
            <a:ext cx="719443" cy="482024"/>
          </a:xfrm>
          <a:prstGeom prst="rect">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Narrow"/>
                <a:ea typeface="+mn-ea"/>
                <a:cs typeface="+mn-cs"/>
              </a:rPr>
              <a:t>Participant skills / experience</a:t>
            </a:r>
          </a:p>
        </p:txBody>
      </p:sp>
      <p:sp>
        <p:nvSpPr>
          <p:cNvPr id="10" name="Rectangle 9">
            <a:extLst>
              <a:ext uri="{FF2B5EF4-FFF2-40B4-BE49-F238E27FC236}">
                <a16:creationId xmlns:a16="http://schemas.microsoft.com/office/drawing/2014/main" id="{A90039F0-45BD-A352-B432-0DF064AE13ED}"/>
              </a:ext>
              <a:ext uri="{C183D7F6-B498-43B3-948B-1728B52AA6E4}">
                <adec:decorative xmlns:adec="http://schemas.microsoft.com/office/drawing/2017/decorative" val="1"/>
              </a:ext>
            </a:extLst>
          </p:cNvPr>
          <p:cNvSpPr/>
          <p:nvPr/>
        </p:nvSpPr>
        <p:spPr>
          <a:xfrm>
            <a:off x="8148497" y="5741992"/>
            <a:ext cx="870526" cy="482024"/>
          </a:xfrm>
          <a:prstGeom prst="rect">
            <a:avLst/>
          </a:prstGeom>
          <a:solidFill>
            <a:schemeClr val="accent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Narrow"/>
                <a:ea typeface="+mn-ea"/>
                <a:cs typeface="+mn-cs"/>
              </a:rPr>
              <a:t>Participant demographics </a:t>
            </a:r>
          </a:p>
        </p:txBody>
      </p:sp>
      <p:sp>
        <p:nvSpPr>
          <p:cNvPr id="11" name="Slide Number Placeholder 6">
            <a:extLst>
              <a:ext uri="{FF2B5EF4-FFF2-40B4-BE49-F238E27FC236}">
                <a16:creationId xmlns:a16="http://schemas.microsoft.com/office/drawing/2014/main" id="{57F4C5ED-4128-442A-3F07-63843E96AB04}"/>
              </a:ext>
              <a:ext uri="{C183D7F6-B498-43B3-948B-1728B52AA6E4}">
                <adec:decorative xmlns:adec="http://schemas.microsoft.com/office/drawing/2017/decorative" val="1"/>
              </a:ext>
            </a:extLst>
          </p:cNvPr>
          <p:cNvSpPr>
            <a:spLocks noGrp="1"/>
          </p:cNvSpPr>
          <p:nvPr>
            <p:ph type="sldNum" sz="quarter" idx="11"/>
          </p:nvPr>
        </p:nvSpPr>
        <p:spPr>
          <a:xfrm>
            <a:off x="9387377" y="6295928"/>
            <a:ext cx="33567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endParaRPr>
          </a:p>
        </p:txBody>
      </p:sp>
    </p:spTree>
    <p:extLst>
      <p:ext uri="{BB962C8B-B14F-4D97-AF65-F5344CB8AC3E}">
        <p14:creationId xmlns:p14="http://schemas.microsoft.com/office/powerpoint/2010/main" val="2679155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F627FC9-3EE4-44B8-95BD-CA9B76938FF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026526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57" imgH="549" progId="TCLayout.ActiveDocument.1">
                  <p:embed/>
                </p:oleObj>
              </mc:Choice>
              <mc:Fallback>
                <p:oleObj name="think-cell Slide" r:id="rId4" imgW="557" imgH="549" progId="TCLayout.ActiveDocument.1">
                  <p:embed/>
                  <p:pic>
                    <p:nvPicPr>
                      <p:cNvPr id="14" name="Object 13" hidden="1">
                        <a:extLst>
                          <a:ext uri="{FF2B5EF4-FFF2-40B4-BE49-F238E27FC236}">
                            <a16:creationId xmlns:a16="http://schemas.microsoft.com/office/drawing/2014/main" id="{6F627FC9-3EE4-44B8-95BD-CA9B76938FF3}"/>
                          </a:ext>
                          <a:ext uri="{C183D7F6-B498-43B3-948B-1728B52AA6E4}">
                            <adec:decorative xmlns:adec="http://schemas.microsoft.com/office/drawing/2017/decorative" val="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1D91FD10-DBB9-27EC-CD67-2B9BD495E85E}"/>
              </a:ext>
            </a:extLst>
          </p:cNvPr>
          <p:cNvSpPr>
            <a:spLocks noGrp="1"/>
          </p:cNvSpPr>
          <p:nvPr>
            <p:ph type="title"/>
          </p:nvPr>
        </p:nvSpPr>
        <p:spPr>
          <a:xfrm>
            <a:off x="165148" y="117899"/>
            <a:ext cx="9575703" cy="369332"/>
          </a:xfrm>
          <a:prstGeom prst="rect">
            <a:avLst/>
          </a:prstGeom>
        </p:spPr>
        <p:txBody>
          <a:bodyPr vert="horz" wrap="square" lIns="0" tIns="0" rIns="0" bIns="0" anchor="t" anchorCtr="0">
            <a:spAutoFit/>
          </a:bodyPr>
          <a:lstStyle/>
          <a:p>
            <a:pPr>
              <a:spcBef>
                <a:spcPts val="0"/>
              </a:spcBef>
            </a:pPr>
            <a:r>
              <a:rPr lang="en-US" sz="2400">
                <a:solidFill>
                  <a:schemeClr val="tx2"/>
                </a:solidFill>
                <a:latin typeface="Arial Narrow" panose="020B0604020202020204" pitchFamily="34" charset="0"/>
              </a:rPr>
              <a:t>Trial level evaluation questions (KEQs)</a:t>
            </a:r>
          </a:p>
        </p:txBody>
      </p:sp>
      <p:sp>
        <p:nvSpPr>
          <p:cNvPr id="7" name="Slide Number Placeholder 6">
            <a:extLst>
              <a:ext uri="{FF2B5EF4-FFF2-40B4-BE49-F238E27FC236}">
                <a16:creationId xmlns:a16="http://schemas.microsoft.com/office/drawing/2014/main" id="{43243BDB-BA10-433C-BFF2-6843F0B6020E}"/>
              </a:ext>
            </a:extLst>
          </p:cNvPr>
          <p:cNvSpPr>
            <a:spLocks noGrp="1"/>
          </p:cNvSpPr>
          <p:nvPr>
            <p:ph type="sldNum" sz="quarter" idx="11"/>
          </p:nvPr>
        </p:nvSpPr>
        <p:spPr>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chemeClr val="tx1"/>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000" b="0" i="0" u="none" strike="noStrike" kern="1200" cap="none" spc="0" normalizeH="0" baseline="0" noProof="0">
              <a:ln>
                <a:noFill/>
              </a:ln>
              <a:solidFill>
                <a:schemeClr val="tx1"/>
              </a:solidFill>
              <a:effectLst/>
              <a:uLnTx/>
              <a:uFillTx/>
              <a:latin typeface="Arial Narrow"/>
              <a:ea typeface="+mn-ea"/>
              <a:cs typeface="Arial Narrow"/>
            </a:endParaRPr>
          </a:p>
        </p:txBody>
      </p:sp>
      <p:graphicFrame>
        <p:nvGraphicFramePr>
          <p:cNvPr id="3" name="Table 3">
            <a:extLst>
              <a:ext uri="{FF2B5EF4-FFF2-40B4-BE49-F238E27FC236}">
                <a16:creationId xmlns:a16="http://schemas.microsoft.com/office/drawing/2014/main" id="{052C2FBD-B3D1-D3D5-9B0F-D4087CAB1683}"/>
              </a:ext>
            </a:extLst>
          </p:cNvPr>
          <p:cNvGraphicFramePr>
            <a:graphicFrameLocks noGrp="1"/>
          </p:cNvGraphicFramePr>
          <p:nvPr>
            <p:extLst>
              <p:ext uri="{D42A27DB-BD31-4B8C-83A1-F6EECF244321}">
                <p14:modId xmlns:p14="http://schemas.microsoft.com/office/powerpoint/2010/main" val="2117440226"/>
              </p:ext>
            </p:extLst>
          </p:nvPr>
        </p:nvGraphicFramePr>
        <p:xfrm>
          <a:off x="165148" y="734225"/>
          <a:ext cx="9540110" cy="5059680"/>
        </p:xfrm>
        <a:graphic>
          <a:graphicData uri="http://schemas.openxmlformats.org/drawingml/2006/table">
            <a:tbl>
              <a:tblPr firstRow="1" bandRow="1">
                <a:tableStyleId>{5C22544A-7EE6-4342-B048-85BDC9FD1C3A}</a:tableStyleId>
              </a:tblPr>
              <a:tblGrid>
                <a:gridCol w="2177596">
                  <a:extLst>
                    <a:ext uri="{9D8B030D-6E8A-4147-A177-3AD203B41FA5}">
                      <a16:colId xmlns:a16="http://schemas.microsoft.com/office/drawing/2014/main" val="2238559644"/>
                    </a:ext>
                  </a:extLst>
                </a:gridCol>
                <a:gridCol w="2046195">
                  <a:extLst>
                    <a:ext uri="{9D8B030D-6E8A-4147-A177-3AD203B41FA5}">
                      <a16:colId xmlns:a16="http://schemas.microsoft.com/office/drawing/2014/main" val="937497473"/>
                    </a:ext>
                  </a:extLst>
                </a:gridCol>
                <a:gridCol w="1614768">
                  <a:extLst>
                    <a:ext uri="{9D8B030D-6E8A-4147-A177-3AD203B41FA5}">
                      <a16:colId xmlns:a16="http://schemas.microsoft.com/office/drawing/2014/main" val="3101451355"/>
                    </a:ext>
                  </a:extLst>
                </a:gridCol>
                <a:gridCol w="3701551">
                  <a:extLst>
                    <a:ext uri="{9D8B030D-6E8A-4147-A177-3AD203B41FA5}">
                      <a16:colId xmlns:a16="http://schemas.microsoft.com/office/drawing/2014/main" val="909491483"/>
                    </a:ext>
                  </a:extLst>
                </a:gridCol>
              </a:tblGrid>
              <a:tr h="395393">
                <a:tc>
                  <a:txBody>
                    <a:bodyPr/>
                    <a:lstStyle/>
                    <a:p>
                      <a:pPr algn="ctr"/>
                      <a:r>
                        <a:rPr lang="en-US" sz="1000"/>
                        <a:t>Design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a:solidFill>
                            <a:schemeClr val="bg1"/>
                          </a:solidFill>
                        </a:rPr>
                        <a:t>Was the design of the whole Trial appropriate to address the problem?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00"/>
                        <a:t>Implementation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a:solidFill>
                            <a:schemeClr val="bg1"/>
                          </a:solidFill>
                        </a:rPr>
                        <a:t>Was the whole Trial implemented as intended? If not, why not?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00"/>
                        <a:t>Outputs</a:t>
                      </a:r>
                    </a:p>
                    <a:p>
                      <a:pPr algn="ctr"/>
                      <a:r>
                        <a:rPr lang="en-US" sz="1000" b="0"/>
                        <a:t>What did the DSCT produce?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00"/>
                        <a:t>Outcomes</a:t>
                      </a:r>
                    </a:p>
                    <a:p>
                      <a:pPr algn="ctr"/>
                      <a:r>
                        <a:rPr lang="en-US" sz="1000" b="0"/>
                        <a:t>What outcomes can we see overall?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14844867"/>
                  </a:ext>
                </a:extLst>
              </a:tr>
              <a:tr h="4129657">
                <a:tc>
                  <a:txBody>
                    <a:bodyPr/>
                    <a:lstStyle/>
                    <a:p>
                      <a:pPr marL="0" lvl="0" indent="0" algn="l" defTabSz="457200" rtl="0" eaLnBrk="1" latinLnBrk="0" hangingPunct="1">
                        <a:buClr>
                          <a:schemeClr val="tx2"/>
                        </a:buClr>
                        <a:buSzPct val="100000"/>
                        <a:buFontTx/>
                        <a:buNone/>
                      </a:pPr>
                      <a:r>
                        <a:rPr lang="en-US" sz="1000" b="1" u="none"/>
                        <a:t>Designed to address the problem:</a:t>
                      </a:r>
                    </a:p>
                    <a:p>
                      <a:pPr marL="163195" lvl="0" indent="-163195" algn="l" defTabSz="457200" rtl="0" eaLnBrk="1" latinLnBrk="0" hangingPunct="1">
                        <a:buClr>
                          <a:schemeClr val="tx2"/>
                        </a:buClr>
                        <a:buSzPct val="100000"/>
                        <a:buFont typeface="Arial" panose="020B0604020202020204" pitchFamily="34" charset="0"/>
                        <a:buChar char="•"/>
                      </a:pPr>
                      <a:r>
                        <a:rPr lang="en-US" sz="1000" u="none"/>
                        <a:t>Was there a clear demonstration of need or gap in relation to existing digital skills training offerings?</a:t>
                      </a:r>
                    </a:p>
                    <a:p>
                      <a:pPr marL="163195" lvl="0" indent="-163195" algn="l" rtl="0" eaLnBrk="1" latinLnBrk="0" hangingPunct="1">
                        <a:buClr>
                          <a:schemeClr val="tx2"/>
                        </a:buClr>
                        <a:buSzPct val="100000"/>
                        <a:buFont typeface="Arial" panose="020B0604020202020204" pitchFamily="34" charset="0"/>
                        <a:buChar char="•"/>
                      </a:pPr>
                      <a:r>
                        <a:rPr lang="en-US" sz="1000" u="none"/>
                        <a:t>Were the DSCT objectives clear, and aligned with the identified need? </a:t>
                      </a:r>
                    </a:p>
                    <a:p>
                      <a:pPr marL="163195" lvl="0" indent="-163195" algn="l" defTabSz="457200" rtl="0" eaLnBrk="1" latinLnBrk="0" hangingPunct="1">
                        <a:buClr>
                          <a:schemeClr val="tx2"/>
                        </a:buClr>
                        <a:buSzPct val="100000"/>
                        <a:buFont typeface="Arial" panose="020B0604020202020204" pitchFamily="34" charset="0"/>
                        <a:buChar char="•"/>
                      </a:pPr>
                      <a:r>
                        <a:rPr lang="en-US" sz="1000" u="none"/>
                        <a:t>Was the DSCT designed effectively to address that need or gap?</a:t>
                      </a:r>
                    </a:p>
                    <a:p>
                      <a:pPr marL="163195" marR="0" lvl="0" indent="-16319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US" sz="1000" b="0" u="none"/>
                        <a:t>Did funding arrangements support success?</a:t>
                      </a:r>
                      <a:endParaRPr lang="en-AU" sz="1000" u="none">
                        <a:solidFill>
                          <a:schemeClr val="tx1"/>
                        </a:solidFill>
                      </a:endParaRPr>
                    </a:p>
                    <a:p>
                      <a:pPr marL="163657" lvl="0" indent="-163657" algn="l" defTabSz="457200" rtl="0" eaLnBrk="1" latinLnBrk="0" hangingPunct="1">
                        <a:buClr>
                          <a:schemeClr val="tx2"/>
                        </a:buClr>
                        <a:buSzPct val="100000"/>
                        <a:buFont typeface="Arial" panose="020B0604020202020204" pitchFamily="34" charset="0"/>
                        <a:buChar char="•"/>
                      </a:pPr>
                      <a:endParaRPr lang="en-US" sz="1000" u="none"/>
                    </a:p>
                    <a:p>
                      <a:pPr marL="0" lvl="0" indent="0" algn="l" defTabSz="457200" rtl="0" eaLnBrk="1" latinLnBrk="0" hangingPunct="1">
                        <a:buClr>
                          <a:schemeClr val="tx2"/>
                        </a:buClr>
                        <a:buSzPct val="100000"/>
                        <a:buFont typeface="Arial" panose="020B0604020202020204" pitchFamily="34" charset="0"/>
                        <a:buNone/>
                      </a:pPr>
                      <a:r>
                        <a:rPr lang="en-US" sz="1000" b="1" u="none"/>
                        <a:t>Procurement design:</a:t>
                      </a:r>
                    </a:p>
                    <a:p>
                      <a:pPr marL="163195" indent="-163195" algn="l" defTabSz="457200" rtl="0" eaLnBrk="1" latinLnBrk="0" hangingPunct="1">
                        <a:buClr>
                          <a:schemeClr val="tx2"/>
                        </a:buClr>
                        <a:buSzPct val="100000"/>
                        <a:buFont typeface="Arial" panose="020B0604020202020204" pitchFamily="34" charset="0"/>
                        <a:buChar char="•"/>
                      </a:pPr>
                      <a:r>
                        <a:rPr lang="en-US" sz="1000" u="none"/>
                        <a:t>How was the procurement process designed?</a:t>
                      </a:r>
                    </a:p>
                    <a:p>
                      <a:pPr marL="163195" indent="-163195" algn="l" defTabSz="457200" rtl="0" eaLnBrk="1" latinLnBrk="0" hangingPunct="1">
                        <a:buClr>
                          <a:schemeClr val="tx2"/>
                        </a:buClr>
                        <a:buSzPct val="100000"/>
                        <a:buFont typeface="Arial" panose="020B0604020202020204" pitchFamily="34" charset="0"/>
                        <a:buChar char="•"/>
                      </a:pPr>
                      <a:r>
                        <a:rPr lang="en-US" sz="1000" u="none"/>
                        <a:t>What assessment criteria were created?</a:t>
                      </a:r>
                    </a:p>
                    <a:p>
                      <a:pPr marL="163195" indent="-163195" algn="l" defTabSz="457200" rtl="0" eaLnBrk="1" latinLnBrk="0" hangingPunct="1">
                        <a:buClr>
                          <a:schemeClr val="tx2"/>
                        </a:buClr>
                        <a:buSzPct val="100000"/>
                        <a:buFont typeface="Arial" panose="020B0604020202020204" pitchFamily="34" charset="0"/>
                        <a:buChar char="•"/>
                      </a:pPr>
                      <a:r>
                        <a:rPr lang="en-US" sz="1000" u="none"/>
                        <a:t>What key KPIs or milestones were set for the DSCT and were they aligned with the objectives of the DSCT?</a:t>
                      </a:r>
                    </a:p>
                    <a:p>
                      <a:pPr marL="163657" indent="-163657" algn="l" defTabSz="457200" rtl="0" eaLnBrk="1" latinLnBrk="0" hangingPunct="1">
                        <a:buClr>
                          <a:schemeClr val="tx2"/>
                        </a:buClr>
                        <a:buSzPct val="100000"/>
                        <a:buFont typeface="Arial" panose="020B0604020202020204" pitchFamily="34" charset="0"/>
                        <a:buChar char="•"/>
                      </a:pPr>
                      <a:endParaRPr lang="en-US" sz="1000" u="none"/>
                    </a:p>
                    <a:p>
                      <a:pPr marL="0" lvl="0" indent="0" algn="l" defTabSz="457200" rtl="0" eaLnBrk="1" latinLnBrk="0" hangingPunct="1">
                        <a:buClr>
                          <a:schemeClr val="tx2"/>
                        </a:buClr>
                        <a:buSzPct val="100000"/>
                        <a:buFontTx/>
                        <a:buNone/>
                      </a:pPr>
                      <a:r>
                        <a:rPr lang="en-US" sz="1000" b="1" u="none"/>
                        <a:t>Management design:</a:t>
                      </a:r>
                    </a:p>
                    <a:p>
                      <a:pPr marL="171450" lvl="0" indent="-171450">
                        <a:buFont typeface="Arial" panose="020B0604020202020204" pitchFamily="34" charset="0"/>
                        <a:buChar char="•"/>
                      </a:pPr>
                      <a:r>
                        <a:rPr lang="en-AU" sz="1000" u="none">
                          <a:solidFill>
                            <a:schemeClr val="tx1"/>
                          </a:solidFill>
                        </a:rPr>
                        <a:t>How was the governance, operation and reporting of the DSCT designed / structured?</a:t>
                      </a:r>
                    </a:p>
                    <a:p>
                      <a:pPr marL="171450" lvl="0" indent="-171450" algn="l" defTabSz="457200" rtl="0" eaLnBrk="1" latinLnBrk="0" hangingPunct="1">
                        <a:buClr>
                          <a:schemeClr val="tx2"/>
                        </a:buClr>
                        <a:buSzPct val="100000"/>
                        <a:buFont typeface="Arial" panose="020B0604020202020204" pitchFamily="34" charset="0"/>
                        <a:buChar char="•"/>
                      </a:pPr>
                      <a:endParaRPr lang="en-US" sz="1000" u="none"/>
                    </a:p>
                    <a:p>
                      <a:pPr marL="228600" indent="-228600" algn="l" defTabSz="457200" rtl="0" eaLnBrk="1" latinLnBrk="0" hangingPunct="1">
                        <a:buClr>
                          <a:schemeClr val="tx2"/>
                        </a:buClr>
                        <a:buSzPct val="100000"/>
                        <a:buFont typeface="+mj-lt"/>
                        <a:buChar char="•"/>
                      </a:pPr>
                      <a:endParaRPr lang="en-US" sz="1000" u="none"/>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US" sz="1000" b="1" u="none" kern="1200">
                          <a:solidFill>
                            <a:schemeClr val="dk1"/>
                          </a:solidFill>
                          <a:latin typeface="+mn-lt"/>
                          <a:ea typeface="+mn-ea"/>
                          <a:cs typeface="+mn-cs"/>
                        </a:rPr>
                        <a:t>Provider procurement: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u="none">
                          <a:solidFill>
                            <a:schemeClr val="tx1"/>
                          </a:solidFill>
                        </a:rPr>
                        <a:t>How was the REOI / RFT marketed / disseminated?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AU" sz="1000" u="none">
                          <a:solidFill>
                            <a:schemeClr val="tx1"/>
                          </a:solidFill>
                        </a:rPr>
                        <a:t>How many REOI / RFT responses were received?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u="none">
                          <a:solidFill>
                            <a:schemeClr val="tx1"/>
                          </a:solidFill>
                        </a:rPr>
                        <a:t>What were the characteristics of the providers who responded to the RFT? Did this align with expectations?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AU" sz="1000" u="none">
                          <a:solidFill>
                            <a:schemeClr val="tx1"/>
                          </a:solidFill>
                        </a:rPr>
                        <a:t>How were they assessed?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u="none">
                          <a:solidFill>
                            <a:schemeClr val="tx1"/>
                          </a:solidFill>
                        </a:rPr>
                        <a:t>What were the characteristics of the providers who were selected / contracted?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kern="1200">
                          <a:solidFill>
                            <a:schemeClr val="dk1"/>
                          </a:solidFill>
                          <a:latin typeface="+mn-lt"/>
                          <a:ea typeface="+mn-ea"/>
                          <a:cs typeface="+mn-cs"/>
                        </a:rPr>
                        <a:t>Did the procurement process and materials support / incentivise effective project design?</a:t>
                      </a:r>
                    </a:p>
                    <a:p>
                      <a:pPr marL="0" indent="0" algn="l">
                        <a:buFont typeface="Arial" panose="020B0604020202020204" pitchFamily="34" charset="0"/>
                        <a:buNone/>
                      </a:pPr>
                      <a:endParaRPr lang="en-US" sz="1000" u="none" kern="1200">
                        <a:solidFill>
                          <a:schemeClr val="dk1"/>
                        </a:solidFill>
                        <a:latin typeface="+mn-lt"/>
                        <a:ea typeface="+mn-ea"/>
                        <a:cs typeface="+mn-cs"/>
                      </a:endParaRPr>
                    </a:p>
                    <a:p>
                      <a:pPr marL="0" indent="0" algn="l">
                        <a:buFont typeface="Arial" panose="020B0604020202020204" pitchFamily="34" charset="0"/>
                        <a:buNone/>
                      </a:pPr>
                      <a:r>
                        <a:rPr lang="en-US" sz="1000" b="1" u="none" kern="1200">
                          <a:solidFill>
                            <a:schemeClr val="dk1"/>
                          </a:solidFill>
                          <a:latin typeface="+mn-lt"/>
                          <a:ea typeface="+mn-ea"/>
                          <a:cs typeface="+mn-cs"/>
                        </a:rPr>
                        <a:t>Pilot management:</a:t>
                      </a:r>
                    </a:p>
                    <a:p>
                      <a:pPr marL="171450" indent="-171450" algn="l">
                        <a:buFont typeface="Arial" panose="020B0604020202020204" pitchFamily="34" charset="0"/>
                        <a:buChar char="•"/>
                      </a:pPr>
                      <a:r>
                        <a:rPr lang="en-US" sz="1000" u="none" kern="1200">
                          <a:solidFill>
                            <a:schemeClr val="dk1"/>
                          </a:solidFill>
                          <a:latin typeface="+mn-lt"/>
                          <a:ea typeface="+mn-ea"/>
                          <a:cs typeface="+mn-cs"/>
                        </a:rPr>
                        <a:t>How were the pilots overseen and managed? </a:t>
                      </a:r>
                    </a:p>
                    <a:p>
                      <a:pPr marL="171450" indent="-171450" algn="l">
                        <a:buFont typeface="Arial" panose="020B0604020202020204" pitchFamily="34" charset="0"/>
                        <a:buChar char="•"/>
                      </a:pPr>
                      <a:r>
                        <a:rPr lang="en-US" sz="1000" u="none" kern="1200">
                          <a:solidFill>
                            <a:schemeClr val="dk1"/>
                          </a:solidFill>
                          <a:latin typeface="+mn-lt"/>
                          <a:ea typeface="+mn-ea"/>
                          <a:cs typeface="+mn-cs"/>
                        </a:rPr>
                        <a:t>Were governance and reporting arrangements followed?</a:t>
                      </a:r>
                    </a:p>
                    <a:p>
                      <a:pPr marL="171450" indent="-171450" algn="l">
                        <a:buFont typeface="Arial" panose="020B0604020202020204" pitchFamily="34" charset="0"/>
                        <a:buChar char="•"/>
                      </a:pPr>
                      <a:r>
                        <a:rPr lang="en-US" sz="1000" u="none" kern="1200">
                          <a:solidFill>
                            <a:schemeClr val="dk1"/>
                          </a:solidFill>
                          <a:latin typeface="+mn-lt"/>
                          <a:ea typeface="+mn-ea"/>
                          <a:cs typeface="+mn-cs"/>
                        </a:rPr>
                        <a:t>What support was provided to the projects? What role did the Department play and did this differ across projects? </a:t>
                      </a:r>
                    </a:p>
                    <a:p>
                      <a:pPr marL="171450" indent="-171450" algn="l">
                        <a:buFont typeface="Arial" panose="020B0604020202020204" pitchFamily="34" charset="0"/>
                        <a:buChar char="•"/>
                      </a:pPr>
                      <a:r>
                        <a:rPr lang="en-US" sz="1000" u="none" kern="1200">
                          <a:solidFill>
                            <a:schemeClr val="dk1"/>
                          </a:solidFill>
                          <a:latin typeface="+mn-lt"/>
                          <a:ea typeface="+mn-ea"/>
                          <a:cs typeface="+mn-cs"/>
                        </a:rPr>
                        <a:t>How effective was the management and support provided? How did this differ?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lgn="l">
                        <a:buFont typeface="Arial" panose="020B0604020202020204" pitchFamily="34" charset="0"/>
                        <a:buChar char="•"/>
                      </a:pPr>
                      <a:r>
                        <a:rPr lang="en-US" sz="1000"/>
                        <a:t>How many projects were established, and how many were successfully trialed / completed?</a:t>
                      </a:r>
                    </a:p>
                    <a:p>
                      <a:pPr marL="171450" indent="-171450" algn="l">
                        <a:buFont typeface="Arial" panose="020B0604020202020204" pitchFamily="34" charset="0"/>
                        <a:buChar char="•"/>
                      </a:pPr>
                      <a:endParaRPr lang="en-US" sz="1000"/>
                    </a:p>
                    <a:p>
                      <a:pPr marL="171450" indent="-171450" algn="l">
                        <a:buFont typeface="Arial" panose="020B0604020202020204" pitchFamily="34" charset="0"/>
                        <a:buChar char="•"/>
                      </a:pPr>
                      <a:r>
                        <a:rPr lang="en-US" sz="1000"/>
                        <a:t>Aggregated project outputs (for example, total number of participants, projects, employers, etc. across all projects), as well as any outputs produced by the Department.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207645" marR="0" lvl="0" indent="-20764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AutoNum type="arabicPeriod"/>
                        <a:tabLst/>
                        <a:defRPr/>
                      </a:pPr>
                      <a:r>
                        <a:rPr lang="en-US" sz="1000" b="1" dirty="0"/>
                        <a:t>Did the DSCT / project support participants to obtain the skills (and qualifications) required to move into employment in digital roles, and / or into further education and training.</a:t>
                      </a:r>
                    </a:p>
                    <a:p>
                      <a:pPr marL="415290" marR="0" lvl="1" indent="-20764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1000" b="0" dirty="0"/>
                        <a:t>Aggregated project outcomes – see Outcome 1 in project KEQs</a:t>
                      </a:r>
                    </a:p>
                    <a:p>
                      <a:pPr marL="207645" marR="0" lvl="0" indent="-20764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AutoNum type="arabicPeriod"/>
                        <a:tabLst/>
                        <a:defRPr/>
                      </a:pPr>
                      <a:r>
                        <a:rPr lang="en-US" sz="1000" b="1" dirty="0"/>
                        <a:t>Did the DSCT / project support more people into long-term employment in digital skills relevant industries?</a:t>
                      </a:r>
                    </a:p>
                    <a:p>
                      <a:pPr marL="415290" marR="0" lvl="1" indent="-20764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1000" b="0" dirty="0"/>
                        <a:t>Aggregated project outcomes – see Outcome 2 in project KEQs</a:t>
                      </a:r>
                      <a:endParaRPr lang="en-US" sz="1000" b="1" dirty="0"/>
                    </a:p>
                    <a:p>
                      <a:pPr marL="207645" marR="0" lvl="0" indent="-20764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AutoNum type="arabicPeriod"/>
                        <a:tabLst/>
                        <a:defRPr/>
                      </a:pPr>
                      <a:r>
                        <a:rPr lang="en-US" sz="1000" b="1" dirty="0"/>
                        <a:t>Did the DSCT generate insights into innovative approaches to developing digital skills and capabilities?</a:t>
                      </a:r>
                      <a:endParaRPr lang="en-US" sz="1000" dirty="0"/>
                    </a:p>
                    <a:p>
                      <a:pPr marL="415290" lvl="1" indent="-207645" algn="l" defTabSz="457200" rtl="0" eaLnBrk="1" latinLnBrk="0" hangingPunct="1">
                        <a:buClr>
                          <a:schemeClr val="tx2"/>
                        </a:buClr>
                        <a:buSzPct val="100000"/>
                        <a:buFont typeface="Arial Narrow" panose="020B0604020202020204" pitchFamily="34" charset="0"/>
                        <a:buChar char="─"/>
                      </a:pPr>
                      <a:r>
                        <a:rPr lang="en-US" sz="1000" dirty="0"/>
                        <a:t>Does the cadetship model provide a viable approach to </a:t>
                      </a:r>
                      <a:r>
                        <a:rPr lang="en-US" sz="1000" dirty="0">
                          <a:solidFill>
                            <a:schemeClr val="tx1"/>
                          </a:solidFill>
                        </a:rPr>
                        <a:t>rapidly upskill people for digital roles? In what circumstances?</a:t>
                      </a:r>
                    </a:p>
                    <a:p>
                      <a:pPr marL="415290" lvl="1" indent="-207645" algn="l" defTabSz="457200" rtl="0" eaLnBrk="1" latinLnBrk="0" hangingPunct="1">
                        <a:buClr>
                          <a:schemeClr val="tx2"/>
                        </a:buClr>
                        <a:buSzPct val="100000"/>
                        <a:buFont typeface="Arial Narrow" panose="020B0604020202020204" pitchFamily="34" charset="0"/>
                        <a:buChar char="─"/>
                      </a:pPr>
                      <a:r>
                        <a:rPr lang="en-US" sz="1000" dirty="0">
                          <a:solidFill>
                            <a:schemeClr val="tx1"/>
                          </a:solidFill>
                        </a:rPr>
                        <a:t>What are the benefits of combining formal learning with on-the-job learning?</a:t>
                      </a:r>
                    </a:p>
                    <a:p>
                      <a:pPr marL="415290" lvl="1" indent="-207645" algn="l" rtl="0" eaLnBrk="1" latinLnBrk="0" hangingPunct="1">
                        <a:buClr>
                          <a:schemeClr val="tx2"/>
                        </a:buClr>
                        <a:buSzPct val="100000"/>
                        <a:buFont typeface="Arial Narrow" panose="020B0604020202020204" pitchFamily="34" charset="0"/>
                        <a:buChar char="─"/>
                      </a:pPr>
                      <a:r>
                        <a:rPr lang="en-US" sz="1000" kern="1200" dirty="0">
                          <a:solidFill>
                            <a:schemeClr val="tx1"/>
                          </a:solidFill>
                          <a:latin typeface="+mn-lt"/>
                          <a:ea typeface="+mn-ea"/>
                          <a:cs typeface="+mn-cs"/>
                        </a:rPr>
                        <a:t>How effective is an employer-led approach? </a:t>
                      </a:r>
                    </a:p>
                    <a:p>
                      <a:pPr marL="415290" lvl="1" indent="-207645" algn="l" defTabSz="457200" rtl="0" eaLnBrk="1" latinLnBrk="0" hangingPunct="1">
                        <a:buClr>
                          <a:schemeClr val="tx2"/>
                        </a:buClr>
                        <a:buSzPct val="100000"/>
                        <a:buFont typeface="Arial Narrow" panose="020B0604020202020204" pitchFamily="34" charset="0"/>
                        <a:buChar char="─"/>
                      </a:pPr>
                      <a:r>
                        <a:rPr lang="en-US" sz="1000" kern="1200" dirty="0">
                          <a:solidFill>
                            <a:schemeClr val="tx1"/>
                          </a:solidFill>
                          <a:latin typeface="+mn-lt"/>
                          <a:ea typeface="+mn-ea"/>
                          <a:cs typeface="+mn-cs"/>
                        </a:rPr>
                        <a:t>Can short and sharp training pathways be effectively deployed to better meet the digital and work readiness needs of employers?</a:t>
                      </a:r>
                    </a:p>
                    <a:p>
                      <a:pPr marL="415290" lvl="1" indent="-207645" algn="l" defTabSz="457200" rtl="0" eaLnBrk="1" latinLnBrk="0" hangingPunct="1">
                        <a:buClr>
                          <a:schemeClr val="tx2"/>
                        </a:buClr>
                        <a:buSzPct val="100000"/>
                        <a:buFont typeface="Arial Narrow" panose="020B0604020202020204" pitchFamily="34" charset="0"/>
                        <a:buChar char="─"/>
                      </a:pPr>
                      <a:r>
                        <a:rPr lang="en-US" sz="1000" kern="1200" dirty="0">
                          <a:solidFill>
                            <a:schemeClr val="tx1"/>
                          </a:solidFill>
                          <a:latin typeface="+mn-lt"/>
                          <a:ea typeface="+mn-ea"/>
                          <a:cs typeface="+mn-cs"/>
                        </a:rPr>
                        <a:t>Can providing targeted support to specific cohorts facilitate improved training and employment outcomes?</a:t>
                      </a:r>
                    </a:p>
                    <a:p>
                      <a:pPr marL="872490" lvl="2" indent="-207645" algn="l" rtl="0" eaLnBrk="1" latinLnBrk="0" hangingPunct="1">
                        <a:buClr>
                          <a:schemeClr val="tx2"/>
                        </a:buClr>
                        <a:buSzPct val="100000"/>
                        <a:buFont typeface="Arial Narrow" panose="020B0604020202020204" pitchFamily="34" charset="0"/>
                        <a:buChar char="─"/>
                      </a:pPr>
                      <a:r>
                        <a:rPr lang="en-US" sz="1000" kern="1200" dirty="0">
                          <a:solidFill>
                            <a:schemeClr val="tx1"/>
                          </a:solidFill>
                          <a:latin typeface="+mn-lt"/>
                          <a:ea typeface="+mn-ea"/>
                          <a:cs typeface="+mn-cs"/>
                        </a:rPr>
                        <a:t>Are there learnings from the DSCT / projects that can be applied to the Digital Skills Development model / DSO’s case for change? Has this been beneficial for employers particularly in articulating skills?</a:t>
                      </a:r>
                    </a:p>
                    <a:p>
                      <a:pPr marL="415290" lvl="1" indent="-207645" algn="l" defTabSz="457200" rtl="0" eaLnBrk="1" latinLnBrk="0" hangingPunct="1">
                        <a:buClr>
                          <a:schemeClr val="tx2"/>
                        </a:buClr>
                        <a:buSzPct val="100000"/>
                        <a:buFont typeface="Arial Narrow" panose="020B0604020202020204" pitchFamily="34" charset="0"/>
                        <a:buChar char="─"/>
                      </a:pPr>
                      <a:r>
                        <a:rPr lang="en-US" sz="1000" kern="1200" dirty="0">
                          <a:solidFill>
                            <a:schemeClr val="dk1"/>
                          </a:solidFill>
                          <a:latin typeface="+mn-lt"/>
                          <a:ea typeface="+mn-ea"/>
                          <a:cs typeface="+mn-cs"/>
                        </a:rPr>
                        <a:t>Are there learnings about how to strengthen connections between employers and education and training providers?</a:t>
                      </a:r>
                    </a:p>
                    <a:p>
                      <a:pPr marL="415290" lvl="1" indent="-207645" algn="l" defTabSz="457200" rtl="0" eaLnBrk="1" latinLnBrk="0" hangingPunct="1">
                        <a:buClr>
                          <a:schemeClr val="tx2"/>
                        </a:buClr>
                        <a:buSzPct val="100000"/>
                        <a:buFont typeface="Arial Narrow" panose="020B0604020202020204" pitchFamily="34" charset="0"/>
                        <a:buChar char="─"/>
                      </a:pPr>
                      <a:r>
                        <a:rPr lang="en-US" sz="1000" kern="1200" dirty="0">
                          <a:solidFill>
                            <a:schemeClr val="dk1"/>
                          </a:solidFill>
                          <a:latin typeface="+mn-lt"/>
                          <a:ea typeface="+mn-ea"/>
                          <a:cs typeface="+mn-cs"/>
                        </a:rPr>
                        <a:t>Are there opportunities to enhance Australia's national education and training system?</a:t>
                      </a:r>
                    </a:p>
                    <a:p>
                      <a:pPr marL="155864" lvl="0" indent="-155864" algn="l" defTabSz="457200" rtl="0" eaLnBrk="1" latinLnBrk="0" hangingPunct="1">
                        <a:buClr>
                          <a:schemeClr val="tx2"/>
                        </a:buClr>
                        <a:buSzPct val="100000"/>
                        <a:buFont typeface="Arial" panose="020B0604020202020204" pitchFamily="34" charset="0"/>
                        <a:buChar char="•"/>
                      </a:pPr>
                      <a:endParaRPr lang="en-US" sz="1000" i="0" dirty="0"/>
                    </a:p>
                    <a:p>
                      <a:pPr marL="0" lvl="0" indent="0" algn="l">
                        <a:buFont typeface="Arial" panose="020B0604020202020204" pitchFamily="34" charset="0"/>
                        <a:buNone/>
                      </a:pPr>
                      <a:r>
                        <a:rPr lang="en-US" sz="1000" i="1" dirty="0"/>
                        <a:t>Note: these questions were considered as part of Stage 2 of the evaluation.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2163579"/>
                  </a:ext>
                </a:extLst>
              </a:tr>
            </a:tbl>
          </a:graphicData>
        </a:graphic>
      </p:graphicFrame>
    </p:spTree>
    <p:extLst>
      <p:ext uri="{BB962C8B-B14F-4D97-AF65-F5344CB8AC3E}">
        <p14:creationId xmlns:p14="http://schemas.microsoft.com/office/powerpoint/2010/main" val="2837661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F627FC9-3EE4-44B8-95BD-CA9B76938FF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9466142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57" imgH="549" progId="TCLayout.ActiveDocument.1">
                  <p:embed/>
                </p:oleObj>
              </mc:Choice>
              <mc:Fallback>
                <p:oleObj name="think-cell Slide" r:id="rId4" imgW="557" imgH="549" progId="TCLayout.ActiveDocument.1">
                  <p:embed/>
                  <p:pic>
                    <p:nvPicPr>
                      <p:cNvPr id="14" name="Object 13" hidden="1">
                        <a:extLst>
                          <a:ext uri="{FF2B5EF4-FFF2-40B4-BE49-F238E27FC236}">
                            <a16:creationId xmlns:a16="http://schemas.microsoft.com/office/drawing/2014/main" id="{6F627FC9-3EE4-44B8-95BD-CA9B76938FF3}"/>
                          </a:ext>
                          <a:ext uri="{C183D7F6-B498-43B3-948B-1728B52AA6E4}">
                            <adec:decorative xmlns:adec="http://schemas.microsoft.com/office/drawing/2017/decorative" val="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ext Placeholder 15">
            <a:extLst>
              <a:ext uri="{FF2B5EF4-FFF2-40B4-BE49-F238E27FC236}">
                <a16:creationId xmlns:a16="http://schemas.microsoft.com/office/drawing/2014/main" id="{AA0D7A02-425A-446F-B63A-02EDB9AA6A8B}"/>
              </a:ext>
            </a:extLst>
          </p:cNvPr>
          <p:cNvSpPr>
            <a:spLocks noGrp="1"/>
          </p:cNvSpPr>
          <p:nvPr>
            <p:ph type="title" idx="4294967295"/>
          </p:nvPr>
        </p:nvSpPr>
        <p:spPr>
          <a:xfrm>
            <a:off x="165100" y="196850"/>
            <a:ext cx="9575800" cy="369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a:rPr>
              <a:t>Project level evaluation questions (KEQs)</a:t>
            </a:r>
            <a:endParaRPr kumimoji="0" lang="en-AU" sz="24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a:endParaRPr>
          </a:p>
        </p:txBody>
      </p:sp>
      <p:sp>
        <p:nvSpPr>
          <p:cNvPr id="7" name="Slide Number Placeholder 6">
            <a:extLst>
              <a:ext uri="{FF2B5EF4-FFF2-40B4-BE49-F238E27FC236}">
                <a16:creationId xmlns:a16="http://schemas.microsoft.com/office/drawing/2014/main" id="{43243BDB-BA10-433C-BFF2-6843F0B6020E}"/>
              </a:ext>
            </a:extLst>
          </p:cNvPr>
          <p:cNvSpPr>
            <a:spLocks noGrp="1"/>
          </p:cNvSpPr>
          <p:nvPr>
            <p:ph type="sldNum" sz="quarter" idx="11"/>
          </p:nvPr>
        </p:nvSpPr>
        <p:spPr>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chemeClr val="tx1"/>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000" b="0" i="0" u="none" strike="noStrike" kern="1200" cap="none" spc="0" normalizeH="0" baseline="0" noProof="0">
              <a:ln>
                <a:noFill/>
              </a:ln>
              <a:solidFill>
                <a:schemeClr val="tx1"/>
              </a:solidFill>
              <a:effectLst/>
              <a:uLnTx/>
              <a:uFillTx/>
              <a:latin typeface="Arial Narrow"/>
              <a:ea typeface="+mn-ea"/>
              <a:cs typeface="Arial Narrow"/>
            </a:endParaRPr>
          </a:p>
        </p:txBody>
      </p:sp>
      <p:graphicFrame>
        <p:nvGraphicFramePr>
          <p:cNvPr id="3" name="Table 3">
            <a:extLst>
              <a:ext uri="{FF2B5EF4-FFF2-40B4-BE49-F238E27FC236}">
                <a16:creationId xmlns:a16="http://schemas.microsoft.com/office/drawing/2014/main" id="{052C2FBD-B3D1-D3D5-9B0F-D4087CAB1683}"/>
              </a:ext>
            </a:extLst>
          </p:cNvPr>
          <p:cNvGraphicFramePr>
            <a:graphicFrameLocks noGrp="1"/>
          </p:cNvGraphicFramePr>
          <p:nvPr>
            <p:extLst>
              <p:ext uri="{D42A27DB-BD31-4B8C-83A1-F6EECF244321}">
                <p14:modId xmlns:p14="http://schemas.microsoft.com/office/powerpoint/2010/main" val="1031246191"/>
              </p:ext>
            </p:extLst>
          </p:nvPr>
        </p:nvGraphicFramePr>
        <p:xfrm>
          <a:off x="74999" y="713115"/>
          <a:ext cx="9756000" cy="6004243"/>
        </p:xfrm>
        <a:graphic>
          <a:graphicData uri="http://schemas.openxmlformats.org/drawingml/2006/table">
            <a:tbl>
              <a:tblPr firstRow="1" bandRow="1">
                <a:tableStyleId>{5C22544A-7EE6-4342-B048-85BDC9FD1C3A}</a:tableStyleId>
              </a:tblPr>
              <a:tblGrid>
                <a:gridCol w="2916000">
                  <a:extLst>
                    <a:ext uri="{9D8B030D-6E8A-4147-A177-3AD203B41FA5}">
                      <a16:colId xmlns:a16="http://schemas.microsoft.com/office/drawing/2014/main" val="937497473"/>
                    </a:ext>
                  </a:extLst>
                </a:gridCol>
                <a:gridCol w="2700000">
                  <a:extLst>
                    <a:ext uri="{9D8B030D-6E8A-4147-A177-3AD203B41FA5}">
                      <a16:colId xmlns:a16="http://schemas.microsoft.com/office/drawing/2014/main" val="3101451355"/>
                    </a:ext>
                  </a:extLst>
                </a:gridCol>
                <a:gridCol w="1332000">
                  <a:extLst>
                    <a:ext uri="{9D8B030D-6E8A-4147-A177-3AD203B41FA5}">
                      <a16:colId xmlns:a16="http://schemas.microsoft.com/office/drawing/2014/main" val="499191126"/>
                    </a:ext>
                  </a:extLst>
                </a:gridCol>
                <a:gridCol w="2808000">
                  <a:extLst>
                    <a:ext uri="{9D8B030D-6E8A-4147-A177-3AD203B41FA5}">
                      <a16:colId xmlns:a16="http://schemas.microsoft.com/office/drawing/2014/main" val="909491483"/>
                    </a:ext>
                  </a:extLst>
                </a:gridCol>
              </a:tblGrid>
              <a:tr h="251487">
                <a:tc>
                  <a:txBody>
                    <a:bodyPr/>
                    <a:lstStyle/>
                    <a:p>
                      <a:pPr algn="ctr"/>
                      <a:r>
                        <a:rPr lang="en-US" sz="1000" b="1">
                          <a:solidFill>
                            <a:schemeClr val="tx1"/>
                          </a:solidFill>
                        </a:rPr>
                        <a:t>Design</a:t>
                      </a:r>
                    </a:p>
                  </a:txBody>
                  <a:tcP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000" b="1">
                          <a:solidFill>
                            <a:schemeClr val="tx1"/>
                          </a:solidFill>
                        </a:rPr>
                        <a:t>Implementation</a:t>
                      </a:r>
                    </a:p>
                  </a:txBody>
                  <a:tcP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000" b="1">
                          <a:solidFill>
                            <a:schemeClr val="tx1"/>
                          </a:solidFill>
                        </a:rPr>
                        <a:t>Outputs</a:t>
                      </a:r>
                    </a:p>
                  </a:txBody>
                  <a:tcP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1000" b="1">
                          <a:solidFill>
                            <a:schemeClr val="tx1"/>
                          </a:solidFill>
                        </a:rPr>
                        <a:t>Outcomes</a:t>
                      </a:r>
                    </a:p>
                  </a:txBody>
                  <a:tcP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209016984"/>
                  </a:ext>
                </a:extLst>
              </a:tr>
              <a:tr h="5752756">
                <a:tc>
                  <a:txBody>
                    <a:bodyPr/>
                    <a:lstStyle/>
                    <a:p>
                      <a:pPr lvl="0"/>
                      <a:r>
                        <a:rPr lang="en-US" sz="900" b="1" u="none">
                          <a:solidFill>
                            <a:schemeClr val="tx1"/>
                          </a:solidFill>
                        </a:rPr>
                        <a:t>Was the design of the project appropriate to address the objectives of the DSCT?</a:t>
                      </a:r>
                    </a:p>
                    <a:p>
                      <a:pPr marL="163195" lvl="0" indent="-163195" algn="l" defTabSz="457200" rtl="0" eaLnBrk="1" latinLnBrk="0" hangingPunct="1">
                        <a:buClr>
                          <a:schemeClr val="tx2"/>
                        </a:buClr>
                        <a:buSzPct val="100000"/>
                        <a:buFont typeface="Arial" panose="020B0604020202020204" pitchFamily="34" charset="0"/>
                        <a:buChar char="•"/>
                      </a:pPr>
                      <a:r>
                        <a:rPr lang="en-US" sz="900" b="0" u="none">
                          <a:solidFill>
                            <a:schemeClr val="tx1"/>
                          </a:solidFill>
                        </a:rPr>
                        <a:t>Was it co-designed with employers, training providers and other partners?</a:t>
                      </a:r>
                    </a:p>
                    <a:p>
                      <a:pPr marL="163195" lvl="0" indent="-163195" algn="l" defTabSz="457200" rtl="0" eaLnBrk="1" latinLnBrk="0" hangingPunct="1">
                        <a:buClr>
                          <a:schemeClr val="tx2"/>
                        </a:buClr>
                        <a:buSzPct val="100000"/>
                        <a:buFont typeface="Arial" panose="020B0604020202020204" pitchFamily="34" charset="0"/>
                        <a:buChar char="•"/>
                      </a:pPr>
                      <a:r>
                        <a:rPr lang="en-US" sz="900" b="0" u="none">
                          <a:solidFill>
                            <a:schemeClr val="tx1"/>
                          </a:solidFill>
                        </a:rPr>
                        <a:t>Was it designed to address employer demand in an emerging and priority digital field? Was the project design employer-led?</a:t>
                      </a:r>
                    </a:p>
                    <a:p>
                      <a:pPr marL="163195" lvl="0" indent="-163195" algn="l" defTabSz="457200" rtl="0" eaLnBrk="1" latinLnBrk="0" hangingPunct="1">
                        <a:buClr>
                          <a:schemeClr val="tx2"/>
                        </a:buClr>
                        <a:buSzPct val="100000"/>
                        <a:buFont typeface="Arial" panose="020B0604020202020204" pitchFamily="34" charset="0"/>
                        <a:buChar char="•"/>
                      </a:pPr>
                      <a:r>
                        <a:rPr lang="en-US" sz="900" b="0" u="none">
                          <a:solidFill>
                            <a:schemeClr val="tx1"/>
                          </a:solidFill>
                        </a:rPr>
                        <a:t>Was it designed to address an identified gap in existing training offerings?</a:t>
                      </a:r>
                    </a:p>
                    <a:p>
                      <a:pPr marL="163195" marR="0" lvl="0" indent="-16319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US" sz="900" b="0" u="none">
                          <a:solidFill>
                            <a:schemeClr val="tx1"/>
                          </a:solidFill>
                        </a:rPr>
                        <a:t>Was the approach new and innovative? </a:t>
                      </a:r>
                      <a:r>
                        <a:rPr lang="en-US" sz="900" u="none">
                          <a:solidFill>
                            <a:schemeClr val="tx1"/>
                          </a:solidFill>
                        </a:rPr>
                        <a:t>What were the unique design features of the project? What was the rationale for these features?</a:t>
                      </a:r>
                      <a:endParaRPr lang="en-US" sz="900" b="0" u="none">
                        <a:solidFill>
                          <a:schemeClr val="tx1"/>
                        </a:solidFill>
                      </a:endParaRPr>
                    </a:p>
                    <a:p>
                      <a:pPr marL="163195" indent="-163195" algn="l" defTabSz="457200" rtl="0" eaLnBrk="1" latinLnBrk="0" hangingPunct="1">
                        <a:buClr>
                          <a:schemeClr val="tx2"/>
                        </a:buClr>
                        <a:buSzPct val="100000"/>
                        <a:buFont typeface="Arial" panose="020B0604020202020204" pitchFamily="34" charset="0"/>
                        <a:buChar char="•"/>
                      </a:pPr>
                      <a:r>
                        <a:rPr lang="en-US" sz="900" b="0" u="none">
                          <a:solidFill>
                            <a:schemeClr val="tx1"/>
                          </a:solidFill>
                        </a:rPr>
                        <a:t>Were the digital skills standards used to describe employer skill requirements, and did the project’s design align with these requirements?</a:t>
                      </a:r>
                    </a:p>
                    <a:p>
                      <a:pPr marL="163195" indent="-163195" algn="l" defTabSz="457200" rtl="0" eaLnBrk="1" latinLnBrk="0" hangingPunct="1">
                        <a:buClr>
                          <a:schemeClr val="tx2"/>
                        </a:buClr>
                        <a:buSzPct val="100000"/>
                        <a:buFont typeface="Arial" panose="020B0604020202020204" pitchFamily="34" charset="0"/>
                        <a:buChar char="•"/>
                      </a:pPr>
                      <a:r>
                        <a:rPr lang="en-US" sz="900" b="0" u="none">
                          <a:solidFill>
                            <a:schemeClr val="tx1"/>
                          </a:solidFill>
                        </a:rPr>
                        <a:t>How was the project governance designed and structured?</a:t>
                      </a:r>
                    </a:p>
                    <a:p>
                      <a:pPr marL="163195" indent="-163195" algn="l" defTabSz="457200" rtl="0" eaLnBrk="1" latinLnBrk="0" hangingPunct="1">
                        <a:buClr>
                          <a:schemeClr val="tx2"/>
                        </a:buClr>
                        <a:buSzPct val="100000"/>
                        <a:buFont typeface="Arial" panose="020B0604020202020204" pitchFamily="34" charset="0"/>
                        <a:buChar char="•"/>
                      </a:pPr>
                      <a:r>
                        <a:rPr lang="en-US" sz="900" b="0" u="none">
                          <a:solidFill>
                            <a:schemeClr val="tx1"/>
                          </a:solidFill>
                        </a:rPr>
                        <a:t>What other objectives did the project seek to achieve?</a:t>
                      </a:r>
                    </a:p>
                    <a:p>
                      <a:pPr marL="163195" indent="-163195" algn="l" defTabSz="457200" rtl="0" eaLnBrk="1" latinLnBrk="0" hangingPunct="1">
                        <a:buClr>
                          <a:schemeClr val="tx2"/>
                        </a:buClr>
                        <a:buSzPct val="100000"/>
                        <a:buFont typeface="Arial" panose="020B0604020202020204" pitchFamily="34" charset="0"/>
                        <a:buChar char="•"/>
                      </a:pPr>
                      <a:r>
                        <a:rPr lang="en-US" sz="900" b="0" u="none">
                          <a:solidFill>
                            <a:schemeClr val="tx1"/>
                          </a:solidFill>
                        </a:rPr>
                        <a:t>Was it designed to meet participants needs?</a:t>
                      </a:r>
                    </a:p>
                    <a:p>
                      <a:pPr lvl="0"/>
                      <a:endParaRPr lang="en-US" sz="900" u="none">
                        <a:solidFill>
                          <a:schemeClr val="tx1"/>
                        </a:solidFill>
                      </a:endParaRPr>
                    </a:p>
                    <a:p>
                      <a:pPr lvl="0"/>
                      <a:r>
                        <a:rPr lang="en-US" sz="900" b="1" u="none">
                          <a:solidFill>
                            <a:schemeClr val="tx1"/>
                          </a:solidFill>
                        </a:rPr>
                        <a:t>Was the DSCT set up for success in relation to design of:</a:t>
                      </a:r>
                    </a:p>
                    <a:p>
                      <a:pPr marL="163195" lvl="0" indent="-163195" algn="l" defTabSz="457200" rtl="0" eaLnBrk="1" latinLnBrk="0" hangingPunct="1">
                        <a:buClr>
                          <a:schemeClr val="tx2"/>
                        </a:buClr>
                        <a:buSzPct val="100000"/>
                        <a:buFont typeface="Arial" panose="020B0604020202020204" pitchFamily="34" charset="0"/>
                        <a:buChar char="•"/>
                      </a:pPr>
                      <a:r>
                        <a:rPr lang="en-US" sz="900" b="1" u="none">
                          <a:solidFill>
                            <a:schemeClr val="tx1"/>
                          </a:solidFill>
                        </a:rPr>
                        <a:t>Recruitment and matching of participants and employers</a:t>
                      </a:r>
                    </a:p>
                    <a:p>
                      <a:pPr marL="381635" lvl="1" indent="-217805" algn="l" defTabSz="457200" rtl="0" eaLnBrk="1" latinLnBrk="0" hangingPunct="1">
                        <a:buClr>
                          <a:schemeClr val="tx2"/>
                        </a:buClr>
                        <a:buSzPct val="100000"/>
                        <a:buFont typeface="Arial Narrow" panose="020B0604020202020204" pitchFamily="34" charset="0"/>
                        <a:buChar char="─"/>
                      </a:pPr>
                      <a:r>
                        <a:rPr lang="en-US" sz="900" u="none">
                          <a:solidFill>
                            <a:schemeClr val="tx1"/>
                          </a:solidFill>
                        </a:rPr>
                        <a:t>What were the target demographics or skills / experience level of participants?</a:t>
                      </a:r>
                    </a:p>
                    <a:p>
                      <a:pPr marL="381635" lvl="1" indent="-217805" algn="l" defTabSz="457200" rtl="0" eaLnBrk="1" latinLnBrk="0" hangingPunct="1">
                        <a:buClr>
                          <a:schemeClr val="tx2"/>
                        </a:buClr>
                        <a:buSzPct val="100000"/>
                        <a:buFont typeface="Arial Narrow" panose="020B0604020202020204" pitchFamily="34" charset="0"/>
                        <a:buChar char="─"/>
                      </a:pPr>
                      <a:r>
                        <a:rPr lang="en-US" sz="900" u="none">
                          <a:solidFill>
                            <a:schemeClr val="tx1"/>
                          </a:solidFill>
                        </a:rPr>
                        <a:t>What were the target characteristics of employers?</a:t>
                      </a:r>
                    </a:p>
                    <a:p>
                      <a:pPr marL="381635" lvl="1" indent="-217805" algn="l" defTabSz="457200" rtl="0" eaLnBrk="1" latinLnBrk="0" hangingPunct="1">
                        <a:buClr>
                          <a:schemeClr val="tx2"/>
                        </a:buClr>
                        <a:buSzPct val="100000"/>
                        <a:buFont typeface="Arial Narrow" panose="020B0604020202020204" pitchFamily="34" charset="0"/>
                        <a:buChar char="─"/>
                      </a:pPr>
                      <a:r>
                        <a:rPr lang="en-US" sz="900" u="none">
                          <a:solidFill>
                            <a:schemeClr val="tx1"/>
                          </a:solidFill>
                        </a:rPr>
                        <a:t>What was the planned number of participants and employers?</a:t>
                      </a:r>
                    </a:p>
                    <a:p>
                      <a:pPr marL="381635" lvl="1" indent="-217805" algn="l" defTabSz="457200" rtl="0" eaLnBrk="1" latinLnBrk="0" hangingPunct="1">
                        <a:buClr>
                          <a:schemeClr val="tx2"/>
                        </a:buClr>
                        <a:buSzPct val="100000"/>
                        <a:buFont typeface="Arial Narrow" panose="020B0604020202020204" pitchFamily="34" charset="0"/>
                        <a:buChar char="─"/>
                      </a:pPr>
                      <a:r>
                        <a:rPr lang="en-US" sz="900" u="none">
                          <a:solidFill>
                            <a:schemeClr val="tx1"/>
                          </a:solidFill>
                        </a:rPr>
                        <a:t>What were the reasons behind employers engaging in projects?</a:t>
                      </a:r>
                    </a:p>
                    <a:p>
                      <a:pPr marL="163195" indent="-163195" algn="l" defTabSz="457200" rtl="0" eaLnBrk="1" latinLnBrk="0" hangingPunct="1">
                        <a:buClr>
                          <a:schemeClr val="tx2"/>
                        </a:buClr>
                        <a:buSzPct val="100000"/>
                        <a:buFont typeface="Arial" panose="020B0604020202020204" pitchFamily="34" charset="0"/>
                        <a:buChar char="•"/>
                      </a:pPr>
                      <a:r>
                        <a:rPr lang="en-US" sz="900" b="1" u="none">
                          <a:solidFill>
                            <a:schemeClr val="tx1"/>
                          </a:solidFill>
                        </a:rPr>
                        <a:t>Structured training</a:t>
                      </a:r>
                    </a:p>
                    <a:p>
                      <a:pPr marL="381635" marR="0" lvl="1" indent="-21780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900" u="none">
                          <a:solidFill>
                            <a:schemeClr val="tx1"/>
                          </a:solidFill>
                        </a:rPr>
                        <a:t>How was the structured training and assessment designed?</a:t>
                      </a:r>
                    </a:p>
                    <a:p>
                      <a:pPr marL="163195" indent="-163195" algn="l" defTabSz="457200" rtl="0" eaLnBrk="1" latinLnBrk="0" hangingPunct="1">
                        <a:buClr>
                          <a:schemeClr val="tx2"/>
                        </a:buClr>
                        <a:buSzPct val="100000"/>
                        <a:buFont typeface="Arial" panose="020B0604020202020204" pitchFamily="34" charset="0"/>
                        <a:buChar char="•"/>
                      </a:pPr>
                      <a:r>
                        <a:rPr lang="en-US" sz="900" b="1" u="none">
                          <a:solidFill>
                            <a:schemeClr val="tx1"/>
                          </a:solidFill>
                        </a:rPr>
                        <a:t>Industry placements</a:t>
                      </a:r>
                    </a:p>
                    <a:p>
                      <a:pPr marL="381635" marR="0" lvl="1" indent="-21780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900" u="none">
                          <a:solidFill>
                            <a:schemeClr val="tx1"/>
                          </a:solidFill>
                        </a:rPr>
                        <a:t>How were the industry placements designed?</a:t>
                      </a:r>
                    </a:p>
                    <a:p>
                      <a:pPr marL="381635" marR="0" lvl="1" indent="-21780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900" u="none">
                          <a:solidFill>
                            <a:schemeClr val="tx1"/>
                          </a:solidFill>
                        </a:rPr>
                        <a:t>How were supervisors supported?</a:t>
                      </a:r>
                    </a:p>
                    <a:p>
                      <a:pPr marL="163195" indent="-163195" algn="l" defTabSz="457200" rtl="0" eaLnBrk="1" latinLnBrk="0" hangingPunct="1">
                        <a:buClr>
                          <a:schemeClr val="tx2"/>
                        </a:buClr>
                        <a:buSzPct val="100000"/>
                        <a:buFont typeface="Arial" panose="020B0604020202020204" pitchFamily="34" charset="0"/>
                        <a:buChar char="•"/>
                      </a:pPr>
                      <a:r>
                        <a:rPr lang="en-US" sz="900" b="1" u="none">
                          <a:solidFill>
                            <a:schemeClr val="tx1"/>
                          </a:solidFill>
                        </a:rPr>
                        <a:t>Mentoring, wrap around and transition support</a:t>
                      </a:r>
                    </a:p>
                    <a:p>
                      <a:pPr marL="381635" marR="0" lvl="1" indent="-21780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900" u="none">
                          <a:solidFill>
                            <a:schemeClr val="tx1"/>
                          </a:solidFill>
                        </a:rPr>
                        <a:t>How were the mentoring arrangements designed?</a:t>
                      </a:r>
                    </a:p>
                    <a:p>
                      <a:pPr marL="381635" marR="0" lvl="1" indent="-21780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900" u="none">
                          <a:solidFill>
                            <a:schemeClr val="tx1"/>
                          </a:solidFill>
                        </a:rPr>
                        <a:t>Were wrap around supports designed to support the relevant target cohorts?</a:t>
                      </a:r>
                      <a:endParaRPr lang="en-AU" sz="900" u="none">
                        <a:solidFill>
                          <a:schemeClr val="tx1"/>
                        </a:solidFill>
                      </a:endParaRPr>
                    </a:p>
                    <a:p>
                      <a:pPr marL="381635" marR="0" lvl="1" indent="-21780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AU" sz="900" u="none">
                          <a:solidFill>
                            <a:schemeClr val="tx1"/>
                          </a:solidFill>
                        </a:rPr>
                        <a:t>Was transition support through and out of the project incorporated into the project's design?</a:t>
                      </a:r>
                      <a:endParaRPr lang="en-US" sz="900" u="none">
                        <a:solidFill>
                          <a:schemeClr val="tx1"/>
                        </a:solidFill>
                      </a:endParaRPr>
                    </a:p>
                  </a:txBody>
                  <a:tcP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US" sz="900" b="1" u="none">
                          <a:solidFill>
                            <a:schemeClr val="tx1"/>
                          </a:solidFill>
                        </a:rPr>
                        <a:t>Was the project implemented as designed? If not, why not?</a:t>
                      </a:r>
                    </a:p>
                    <a:p>
                      <a:pPr marL="155575" marR="0" lvl="0" indent="-155575" algn="l"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pPr>
                      <a:r>
                        <a:rPr lang="en-AU" sz="900" u="none">
                          <a:solidFill>
                            <a:schemeClr val="tx1"/>
                          </a:solidFill>
                        </a:rPr>
                        <a:t>Was the project implemented as designed? </a:t>
                      </a:r>
                    </a:p>
                    <a:p>
                      <a:pPr marL="155575" lvl="0" indent="-155575" algn="l" rtl="0" eaLnBrk="1" latinLnBrk="0" hangingPunct="1">
                        <a:buClr>
                          <a:schemeClr val="tx2"/>
                        </a:buClr>
                        <a:buSzPct val="100000"/>
                        <a:buFont typeface="Arial" panose="020B0604020202020204" pitchFamily="34" charset="0"/>
                        <a:buChar char="•"/>
                      </a:pPr>
                      <a:r>
                        <a:rPr lang="en-AU" sz="900" u="none">
                          <a:solidFill>
                            <a:schemeClr val="tx1"/>
                          </a:solidFill>
                        </a:rPr>
                        <a:t>Was the project delivered on schedule and on budget?</a:t>
                      </a:r>
                    </a:p>
                    <a:p>
                      <a:pPr marL="155575" lvl="0" indent="-155575" algn="l" defTabSz="457200">
                        <a:buClr>
                          <a:srgbClr val="931B2F"/>
                        </a:buClr>
                        <a:buSzPct val="100000"/>
                        <a:buFont typeface="Arial" panose="020B0604020202020204" pitchFamily="34" charset="0"/>
                        <a:buChar char="•"/>
                      </a:pPr>
                      <a:r>
                        <a:rPr lang="en-AU" sz="900" u="none">
                          <a:solidFill>
                            <a:schemeClr val="tx1"/>
                          </a:solidFill>
                        </a:rPr>
                        <a:t>What were the main cost drivers?</a:t>
                      </a:r>
                      <a:endParaRPr lang="en-AU">
                        <a:solidFill>
                          <a:schemeClr val="tx1"/>
                        </a:solidFill>
                      </a:endParaRPr>
                    </a:p>
                    <a:p>
                      <a:pPr marL="155575" lvl="0" indent="-155575" algn="l" defTabSz="457200" rtl="0" eaLnBrk="1" latinLnBrk="0" hangingPunct="1">
                        <a:buClr>
                          <a:schemeClr val="tx2"/>
                        </a:buClr>
                        <a:buSzPct val="100000"/>
                        <a:buFont typeface="Arial" panose="020B0604020202020204" pitchFamily="34" charset="0"/>
                        <a:buChar char="•"/>
                      </a:pPr>
                      <a:r>
                        <a:rPr lang="en-AU" sz="900" u="none">
                          <a:solidFill>
                            <a:schemeClr val="tx1"/>
                          </a:solidFill>
                        </a:rPr>
                        <a:t>Did the design of the project change as it was implemented and over time? Why / why not?</a:t>
                      </a:r>
                    </a:p>
                    <a:p>
                      <a:pPr marL="155575" lvl="0" indent="-155575" algn="l" defTabSz="457200" rtl="0" eaLnBrk="1" latinLnBrk="0" hangingPunct="1">
                        <a:buClr>
                          <a:schemeClr val="tx2"/>
                        </a:buClr>
                        <a:buSzPct val="100000"/>
                        <a:buFont typeface="Arial" panose="020B0604020202020204" pitchFamily="34" charset="0"/>
                        <a:buChar char="•"/>
                      </a:pPr>
                      <a:r>
                        <a:rPr lang="en-AU" sz="900" u="none">
                          <a:solidFill>
                            <a:schemeClr val="tx1"/>
                          </a:solidFill>
                        </a:rPr>
                        <a:t>How did employers, training providers and other partners collaborate during implementation?</a:t>
                      </a:r>
                    </a:p>
                    <a:p>
                      <a:pPr marL="155575" lvl="0" indent="-155575" algn="l" defTabSz="457200" rtl="0" eaLnBrk="1" latinLnBrk="0" hangingPunct="1">
                        <a:buClr>
                          <a:schemeClr val="tx2"/>
                        </a:buClr>
                        <a:buSzPct val="100000"/>
                        <a:buFont typeface="Arial" panose="020B0604020202020204" pitchFamily="34" charset="0"/>
                        <a:buChar char="•"/>
                      </a:pPr>
                      <a:r>
                        <a:rPr lang="en-AU" sz="900" u="none">
                          <a:solidFill>
                            <a:schemeClr val="tx1"/>
                          </a:solidFill>
                        </a:rPr>
                        <a:t>Were changes / improvements made to the project during implementation based on lessons learned?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u="none">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u="none">
                          <a:solidFill>
                            <a:schemeClr val="tx1"/>
                          </a:solidFill>
                        </a:rPr>
                        <a:t>What were the key strengths and challenges of the project’s implementation, including in relation to:</a:t>
                      </a:r>
                    </a:p>
                    <a:p>
                      <a:pPr marL="155575" lvl="0" indent="-155575" algn="l" defTabSz="457200" rtl="0" eaLnBrk="1" latinLnBrk="0" hangingPunct="1">
                        <a:buClr>
                          <a:schemeClr val="tx2"/>
                        </a:buClr>
                        <a:buSzPct val="100000"/>
                        <a:buFont typeface="Arial" panose="020B0604020202020204" pitchFamily="34" charset="0"/>
                        <a:buChar char="•"/>
                      </a:pPr>
                      <a:r>
                        <a:rPr lang="en-US" sz="900" b="1" u="none">
                          <a:solidFill>
                            <a:schemeClr val="tx1"/>
                          </a:solidFill>
                        </a:rPr>
                        <a:t>Recruitment and matching of participants and employers</a:t>
                      </a:r>
                    </a:p>
                    <a:p>
                      <a:pPr marL="363220" lvl="1" indent="-207645" algn="l" defTabSz="457200" rtl="0" eaLnBrk="1" latinLnBrk="0" hangingPunct="1">
                        <a:buClr>
                          <a:schemeClr val="tx2"/>
                        </a:buClr>
                        <a:buSzPct val="100000"/>
                        <a:buFont typeface="Arial Narrow" panose="020B0604020202020204" pitchFamily="34" charset="0"/>
                        <a:buChar char="─"/>
                      </a:pPr>
                      <a:r>
                        <a:rPr lang="en-US" sz="900" b="0" u="none">
                          <a:solidFill>
                            <a:schemeClr val="tx1"/>
                          </a:solidFill>
                        </a:rPr>
                        <a:t>How were participants and employers matched? How many employers were recruited / participated in the project? What were their characteristics?</a:t>
                      </a:r>
                    </a:p>
                    <a:p>
                      <a:pPr marL="363220" marR="0" lvl="1" indent="-20764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900" b="0" u="none">
                          <a:solidFill>
                            <a:schemeClr val="tx1"/>
                          </a:solidFill>
                        </a:rPr>
                        <a:t>How many participants were enrolled / participated in the project? What were their characteristics (skills / experience and demographics)?</a:t>
                      </a:r>
                    </a:p>
                    <a:p>
                      <a:pPr marL="363682" lvl="1" indent="-207818" algn="l" defTabSz="457200" rtl="0" eaLnBrk="1" latinLnBrk="0" hangingPunct="1">
                        <a:buClr>
                          <a:schemeClr val="tx2"/>
                        </a:buClr>
                        <a:buSzPct val="100000"/>
                        <a:buFont typeface="Arial Narrow" panose="020B0604020202020204" pitchFamily="34" charset="0"/>
                        <a:buChar char="─"/>
                      </a:pPr>
                      <a:endParaRPr lang="en-US" sz="900" b="0" u="none">
                        <a:solidFill>
                          <a:schemeClr val="tx1"/>
                        </a:solidFill>
                      </a:endParaRPr>
                    </a:p>
                    <a:p>
                      <a:pPr marL="155575" indent="-155575" algn="l" defTabSz="457200" rtl="0" eaLnBrk="1" latinLnBrk="0" hangingPunct="1">
                        <a:buClr>
                          <a:schemeClr val="tx2"/>
                        </a:buClr>
                        <a:buSzPct val="100000"/>
                        <a:buFont typeface="Arial" panose="020B0604020202020204" pitchFamily="34" charset="0"/>
                        <a:buChar char="•"/>
                      </a:pPr>
                      <a:r>
                        <a:rPr lang="en-US" sz="900" b="1" u="none">
                          <a:solidFill>
                            <a:schemeClr val="tx1"/>
                          </a:solidFill>
                        </a:rPr>
                        <a:t>Structured Training</a:t>
                      </a:r>
                    </a:p>
                    <a:p>
                      <a:pPr marL="363220" lvl="1" indent="-207645" algn="l" defTabSz="457200" rtl="0" eaLnBrk="1" latinLnBrk="0" hangingPunct="1">
                        <a:buClr>
                          <a:schemeClr val="tx2"/>
                        </a:buClr>
                        <a:buSzPct val="100000"/>
                        <a:buFont typeface="Arial Narrow" panose="020B0604020202020204" pitchFamily="34" charset="0"/>
                        <a:buChar char="─"/>
                      </a:pPr>
                      <a:r>
                        <a:rPr lang="en-US" sz="900" b="0" u="none">
                          <a:solidFill>
                            <a:schemeClr val="tx1"/>
                          </a:solidFill>
                        </a:rPr>
                        <a:t>What strengths and challenges were faced in delivering the structured training and assessment? Did it deviate from design?</a:t>
                      </a:r>
                    </a:p>
                    <a:p>
                      <a:pPr marL="155575" indent="-155575" algn="l" defTabSz="457200" rtl="0" eaLnBrk="1" latinLnBrk="0" hangingPunct="1">
                        <a:buClr>
                          <a:schemeClr val="tx2"/>
                        </a:buClr>
                        <a:buSzPct val="100000"/>
                        <a:buFont typeface="Arial" panose="020B0604020202020204" pitchFamily="34" charset="0"/>
                        <a:buChar char="•"/>
                      </a:pPr>
                      <a:r>
                        <a:rPr lang="en-US" sz="900" b="1" u="none">
                          <a:solidFill>
                            <a:schemeClr val="tx1"/>
                          </a:solidFill>
                        </a:rPr>
                        <a:t>Industry placements</a:t>
                      </a:r>
                    </a:p>
                    <a:p>
                      <a:pPr marL="363220" marR="0" lvl="1" indent="-20764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900" u="none">
                          <a:solidFill>
                            <a:schemeClr val="tx1"/>
                          </a:solidFill>
                        </a:rPr>
                        <a:t>What strengths and challenges were faced in delivering the industry placements? </a:t>
                      </a:r>
                      <a:r>
                        <a:rPr lang="en-US" sz="900" b="0" u="none">
                          <a:solidFill>
                            <a:schemeClr val="tx1"/>
                          </a:solidFill>
                        </a:rPr>
                        <a:t>Did it deviate from design?</a:t>
                      </a:r>
                    </a:p>
                    <a:p>
                      <a:pPr marL="363220" marR="0" lvl="1" indent="-20764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US" sz="900" b="0" u="none">
                          <a:solidFill>
                            <a:schemeClr val="tx1"/>
                          </a:solidFill>
                        </a:rPr>
                        <a:t>Did the placements provide work-place relevant learning opportunities?</a:t>
                      </a:r>
                      <a:endParaRPr lang="en-US" sz="900" u="none">
                        <a:solidFill>
                          <a:schemeClr val="tx1"/>
                        </a:solidFill>
                      </a:endParaRPr>
                    </a:p>
                    <a:p>
                      <a:pPr marL="155575" indent="-155575" algn="l" defTabSz="457200" rtl="0" eaLnBrk="1" latinLnBrk="0" hangingPunct="1">
                        <a:buClr>
                          <a:schemeClr val="tx2"/>
                        </a:buClr>
                        <a:buSzPct val="100000"/>
                        <a:buFont typeface="Arial" panose="020B0604020202020204" pitchFamily="34" charset="0"/>
                        <a:buChar char="•"/>
                      </a:pPr>
                      <a:r>
                        <a:rPr lang="en-US" sz="900" b="1" u="none">
                          <a:solidFill>
                            <a:schemeClr val="tx1"/>
                          </a:solidFill>
                        </a:rPr>
                        <a:t>Mentoring, wrap-around and transition support</a:t>
                      </a:r>
                    </a:p>
                    <a:p>
                      <a:pPr marL="363220" lvl="1" indent="-207645" algn="l" defTabSz="457200" rtl="0" eaLnBrk="1" latinLnBrk="0" hangingPunct="1">
                        <a:buClr>
                          <a:schemeClr val="tx2"/>
                        </a:buClr>
                        <a:buSzPct val="100000"/>
                        <a:buFont typeface="Arial Narrow" panose="020B0604020202020204" pitchFamily="34" charset="0"/>
                        <a:buChar char="─"/>
                      </a:pPr>
                      <a:r>
                        <a:rPr lang="en-US" sz="900" b="0" u="none">
                          <a:solidFill>
                            <a:schemeClr val="tx1"/>
                          </a:solidFill>
                        </a:rPr>
                        <a:t>How were mentoring supports delivered?</a:t>
                      </a:r>
                    </a:p>
                    <a:p>
                      <a:pPr marL="363220" lvl="1" indent="-207645" algn="l" defTabSz="457200" rtl="0" eaLnBrk="1" latinLnBrk="0" hangingPunct="1">
                        <a:buClr>
                          <a:schemeClr val="tx2"/>
                        </a:buClr>
                        <a:buSzPct val="100000"/>
                        <a:buFont typeface="Arial Narrow" panose="020B0604020202020204" pitchFamily="34" charset="0"/>
                        <a:buChar char="─"/>
                      </a:pPr>
                      <a:r>
                        <a:rPr lang="en-US" sz="900" b="0" u="none">
                          <a:solidFill>
                            <a:schemeClr val="tx1"/>
                          </a:solidFill>
                        </a:rPr>
                        <a:t>How were wrap-around and transition supports delivered?</a:t>
                      </a:r>
                    </a:p>
                    <a:p>
                      <a:pPr marL="363220" lvl="1" indent="-207645" algn="l" defTabSz="457200" rtl="0" eaLnBrk="1" latinLnBrk="0" hangingPunct="1">
                        <a:buClr>
                          <a:schemeClr val="tx2"/>
                        </a:buClr>
                        <a:buSzPct val="100000"/>
                        <a:buFont typeface="Arial Narrow" panose="020B0604020202020204" pitchFamily="34" charset="0"/>
                        <a:buChar char="─"/>
                      </a:pPr>
                      <a:r>
                        <a:rPr lang="en-US" sz="900" b="0" u="none">
                          <a:solidFill>
                            <a:schemeClr val="tx1"/>
                          </a:solidFill>
                        </a:rPr>
                        <a:t>What supports were offered to participants experiencing difficulties?</a:t>
                      </a:r>
                    </a:p>
                  </a:txBody>
                  <a:tcP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900" b="1" u="none">
                          <a:solidFill>
                            <a:schemeClr val="tx1"/>
                          </a:solidFill>
                        </a:rPr>
                        <a:t>What outputs did the project produce:</a:t>
                      </a: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AU" sz="900" u="none">
                          <a:solidFill>
                            <a:schemeClr val="tx1"/>
                          </a:solidFill>
                        </a:rPr>
                        <a:t>Number of cadetship completions and completion rate:</a:t>
                      </a:r>
                    </a:p>
                    <a:p>
                      <a:pPr marL="363220" marR="0" lvl="1" indent="-20764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AU" sz="900" b="0" u="none" kern="1200">
                          <a:solidFill>
                            <a:schemeClr val="tx1"/>
                          </a:solidFill>
                          <a:latin typeface="+mn-lt"/>
                          <a:ea typeface="+mn-ea"/>
                          <a:cs typeface="+mn-cs"/>
                        </a:rPr>
                        <a:t>Structured training completions</a:t>
                      </a:r>
                    </a:p>
                    <a:p>
                      <a:pPr marL="363220" marR="0" lvl="1" indent="-207645" algn="l" defTabSz="457200" rtl="0" eaLnBrk="1" fontAlgn="auto" latinLnBrk="0" hangingPunct="1">
                        <a:lnSpc>
                          <a:spcPct val="100000"/>
                        </a:lnSpc>
                        <a:spcBef>
                          <a:spcPts val="0"/>
                        </a:spcBef>
                        <a:spcAft>
                          <a:spcPts val="0"/>
                        </a:spcAft>
                        <a:buClr>
                          <a:schemeClr val="tx2"/>
                        </a:buClr>
                        <a:buSzPct val="100000"/>
                        <a:buFont typeface="Arial Narrow" panose="020B0604020202020204" pitchFamily="34" charset="0"/>
                        <a:buChar char="─"/>
                        <a:tabLst/>
                        <a:defRPr/>
                      </a:pPr>
                      <a:r>
                        <a:rPr lang="en-AU" sz="900" b="0" u="none" kern="1200">
                          <a:solidFill>
                            <a:schemeClr val="tx1"/>
                          </a:solidFill>
                          <a:latin typeface="+mn-lt"/>
                          <a:ea typeface="+mn-ea"/>
                          <a:cs typeface="+mn-cs"/>
                        </a:rPr>
                        <a:t>Industry placement completions</a:t>
                      </a: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AU" sz="900" u="none">
                          <a:solidFill>
                            <a:schemeClr val="tx1"/>
                          </a:solidFill>
                        </a:rPr>
                        <a:t>Qualifications / certifications gained / assessment outcomes achieved (for non-accredited).</a:t>
                      </a: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AU" sz="900" b="0" u="none" kern="1200">
                          <a:solidFill>
                            <a:schemeClr val="tx1"/>
                          </a:solidFill>
                          <a:latin typeface="+mn-lt"/>
                          <a:ea typeface="+mn-ea"/>
                          <a:cs typeface="+mn-cs"/>
                        </a:rPr>
                        <a:t>What specific digital and enterprise/soft skills were participants equipped with on completion?</a:t>
                      </a:r>
                      <a:endParaRPr lang="en-AU" sz="900" u="none">
                        <a:solidFill>
                          <a:schemeClr val="tx1"/>
                        </a:solidFill>
                      </a:endParaRP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AU" sz="900" b="0" u="none" kern="1200">
                          <a:solidFill>
                            <a:schemeClr val="tx1"/>
                          </a:solidFill>
                          <a:latin typeface="+mn-lt"/>
                          <a:ea typeface="+mn-ea"/>
                          <a:cs typeface="+mn-cs"/>
                        </a:rPr>
                        <a:t>Did any participants drop out? If so, why, who and when?</a:t>
                      </a: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AU" sz="900" b="0" u="none" kern="1200">
                          <a:solidFill>
                            <a:schemeClr val="tx1"/>
                          </a:solidFill>
                          <a:latin typeface="+mn-lt"/>
                          <a:ea typeface="+mn-ea"/>
                          <a:cs typeface="+mn-cs"/>
                        </a:rPr>
                        <a:t>Did participation / completion rates of structured training change over time?</a:t>
                      </a: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AU" sz="900" b="0" u="none" kern="1200">
                          <a:solidFill>
                            <a:schemeClr val="tx1"/>
                          </a:solidFill>
                          <a:latin typeface="+mn-lt"/>
                          <a:ea typeface="+mn-ea"/>
                          <a:cs typeface="+mn-cs"/>
                        </a:rPr>
                        <a:t>How did the completion rate compare with expected numbers?</a:t>
                      </a: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AU" sz="900" b="0" u="none" kern="1200">
                          <a:solidFill>
                            <a:schemeClr val="tx1"/>
                          </a:solidFill>
                          <a:latin typeface="+mn-lt"/>
                          <a:ea typeface="+mn-ea"/>
                          <a:cs typeface="+mn-cs"/>
                        </a:rPr>
                        <a:t>How did the completion rate compare with alternative training pathways?</a:t>
                      </a:r>
                    </a:p>
                    <a:p>
                      <a:endParaRPr lang="en-US" sz="900" b="1" u="none">
                        <a:solidFill>
                          <a:schemeClr val="tx1"/>
                        </a:solidFill>
                      </a:endParaRPr>
                    </a:p>
                  </a:txBody>
                  <a:tcP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r>
                        <a:rPr lang="en-US" sz="900" b="1" u="none" dirty="0">
                          <a:solidFill>
                            <a:schemeClr val="tx1"/>
                          </a:solidFill>
                        </a:rPr>
                        <a:t>What outcomes did the project produce across the three key objectives of the DSCT?</a:t>
                      </a:r>
                    </a:p>
                    <a:p>
                      <a:pPr lvl="0" algn="l"/>
                      <a:endParaRPr lang="en-US" sz="900" b="1" u="none" dirty="0">
                        <a:solidFill>
                          <a:schemeClr val="tx1"/>
                        </a:solidFill>
                      </a:endParaRPr>
                    </a:p>
                    <a:p>
                      <a:pPr lvl="0" algn="l"/>
                      <a:r>
                        <a:rPr lang="en-US" sz="900" b="1" u="none" dirty="0">
                          <a:solidFill>
                            <a:schemeClr val="tx1"/>
                          </a:solidFill>
                        </a:rPr>
                        <a:t>1. Support participants to obtain the skills (and qualifications) required to move into employment in digital roles, and / or into further education and training</a:t>
                      </a:r>
                    </a:p>
                    <a:p>
                      <a:pPr marL="155575" lvl="0" indent="-155575" algn="l" defTabSz="457200" rtl="0" eaLnBrk="1" latinLnBrk="0" hangingPunct="1">
                        <a:buClr>
                          <a:schemeClr val="tx2"/>
                        </a:buClr>
                        <a:buSzPct val="100000"/>
                        <a:buFont typeface="Arial" panose="020B0604020202020204" pitchFamily="34" charset="0"/>
                        <a:buChar char="•"/>
                      </a:pPr>
                      <a:r>
                        <a:rPr lang="en-US" sz="900" b="0" u="none" dirty="0">
                          <a:solidFill>
                            <a:schemeClr val="tx1"/>
                          </a:solidFill>
                        </a:rPr>
                        <a:t>Were participants job-ready on completion?</a:t>
                      </a:r>
                    </a:p>
                    <a:p>
                      <a:pPr marL="155575" indent="-155575" algn="l" defTabSz="457200" rtl="0" eaLnBrk="1" latinLnBrk="0" hangingPunct="1">
                        <a:buClr>
                          <a:schemeClr val="tx2"/>
                        </a:buClr>
                        <a:buSzPct val="100000"/>
                        <a:buFont typeface="Arial" panose="020B0604020202020204" pitchFamily="34" charset="0"/>
                        <a:buChar char="•"/>
                      </a:pPr>
                      <a:r>
                        <a:rPr lang="en-US" sz="900" b="0" u="none" dirty="0">
                          <a:solidFill>
                            <a:schemeClr val="tx1"/>
                          </a:solidFill>
                        </a:rPr>
                        <a:t>How many participants transitioned into a role in a relevant digital field?</a:t>
                      </a:r>
                    </a:p>
                    <a:p>
                      <a:pPr marL="155575" indent="-155575" algn="l" defTabSz="457200" rtl="0" eaLnBrk="1" latinLnBrk="0" hangingPunct="1">
                        <a:buClr>
                          <a:schemeClr val="tx2"/>
                        </a:buClr>
                        <a:buSzPct val="100000"/>
                        <a:buFont typeface="Arial" panose="020B0604020202020204" pitchFamily="34" charset="0"/>
                        <a:buChar char="•"/>
                      </a:pPr>
                      <a:r>
                        <a:rPr lang="en-US" sz="900" b="0" u="none" dirty="0">
                          <a:solidFill>
                            <a:schemeClr val="tx1"/>
                          </a:solidFill>
                        </a:rPr>
                        <a:t>How many participants transitioned into further education and training?</a:t>
                      </a:r>
                    </a:p>
                    <a:p>
                      <a:pPr marL="155575" indent="-155575" algn="l" rtl="0" eaLnBrk="1" latinLnBrk="0" hangingPunct="1">
                        <a:buClr>
                          <a:schemeClr val="tx2"/>
                        </a:buClr>
                        <a:buSzPct val="100000"/>
                        <a:buFont typeface="Arial" panose="020B0604020202020204" pitchFamily="34" charset="0"/>
                        <a:buChar char="•"/>
                      </a:pPr>
                      <a:r>
                        <a:rPr lang="en-AU" sz="900" b="0" u="none" kern="1200" dirty="0">
                          <a:solidFill>
                            <a:schemeClr val="tx1"/>
                          </a:solidFill>
                          <a:latin typeface="+mn-lt"/>
                          <a:ea typeface="+mn-ea"/>
                          <a:cs typeface="+mn-cs"/>
                        </a:rPr>
                        <a:t>What proportion of participants feel well prepared to perform their job or a future job in the same digital stream? </a:t>
                      </a:r>
                    </a:p>
                    <a:p>
                      <a:pPr marL="155864" indent="-155864" algn="l" defTabSz="457200" rtl="0" eaLnBrk="1" latinLnBrk="0" hangingPunct="1">
                        <a:buClr>
                          <a:schemeClr val="tx2"/>
                        </a:buClr>
                        <a:buSzPct val="100000"/>
                        <a:buFont typeface="Arial" panose="020B0604020202020204" pitchFamily="34" charset="0"/>
                        <a:buChar char="•"/>
                      </a:pPr>
                      <a:r>
                        <a:rPr lang="en-AU" sz="900" b="0" u="none" kern="1200" dirty="0">
                          <a:solidFill>
                            <a:schemeClr val="tx1"/>
                          </a:solidFill>
                          <a:latin typeface="+mn-lt"/>
                          <a:ea typeface="+mn-ea"/>
                          <a:cs typeface="+mn-cs"/>
                        </a:rPr>
                        <a:t>Have providers gained a clearer understanding of industry needs?</a:t>
                      </a:r>
                    </a:p>
                    <a:p>
                      <a:pPr marL="155575" marR="0" lvl="0" indent="-155575" algn="l"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pPr>
                      <a:r>
                        <a:rPr lang="en-AU" sz="900" b="0" u="none" kern="1200" dirty="0">
                          <a:solidFill>
                            <a:schemeClr val="tx1"/>
                          </a:solidFill>
                          <a:latin typeface="+mn-lt"/>
                          <a:ea typeface="+mn-ea"/>
                          <a:cs typeface="+mn-cs"/>
                        </a:rPr>
                        <a:t>Were there any outcomes unique to specific cohorts? </a:t>
                      </a:r>
                    </a:p>
                    <a:p>
                      <a:pPr marL="155864" indent="-155864" algn="l" defTabSz="457200" rtl="0" eaLnBrk="1" latinLnBrk="0" hangingPunct="1">
                        <a:buClr>
                          <a:schemeClr val="tx2"/>
                        </a:buClr>
                        <a:buSzPct val="100000"/>
                        <a:buFont typeface="Arial" panose="020B0604020202020204" pitchFamily="34" charset="0"/>
                        <a:buChar char="•"/>
                      </a:pPr>
                      <a:endParaRPr lang="en-US" sz="900" b="0" u="none" dirty="0">
                        <a:solidFill>
                          <a:schemeClr val="tx1"/>
                        </a:solidFill>
                      </a:endParaRPr>
                    </a:p>
                    <a:p>
                      <a:pPr marL="0" lvl="0" indent="0" algn="l">
                        <a:buFont typeface="Arial" panose="020B0604020202020204" pitchFamily="34" charset="0"/>
                        <a:buNone/>
                      </a:pPr>
                      <a:r>
                        <a:rPr lang="en-US" sz="900" b="0" u="none" dirty="0">
                          <a:solidFill>
                            <a:schemeClr val="tx1"/>
                          </a:solidFill>
                        </a:rPr>
                        <a:t>2. </a:t>
                      </a:r>
                      <a:r>
                        <a:rPr lang="en-US" sz="900" b="1" u="none" dirty="0">
                          <a:solidFill>
                            <a:schemeClr val="tx1"/>
                          </a:solidFill>
                        </a:rPr>
                        <a:t>Support employers to meet their skill needs</a:t>
                      </a: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AU" sz="900" b="0" u="none" kern="1200" dirty="0">
                          <a:solidFill>
                            <a:schemeClr val="tx1"/>
                          </a:solidFill>
                          <a:latin typeface="+mn-lt"/>
                          <a:ea typeface="+mn-ea"/>
                          <a:cs typeface="+mn-cs"/>
                        </a:rPr>
                        <a:t>Have employers gained a clearer understanding of their own needs relating to digital skills?</a:t>
                      </a:r>
                      <a:endParaRPr lang="en-US" sz="900" b="0" u="none" dirty="0">
                        <a:solidFill>
                          <a:schemeClr val="tx1"/>
                        </a:solidFill>
                      </a:endParaRPr>
                    </a:p>
                    <a:p>
                      <a:pPr marL="155575" lvl="0" indent="-155575" algn="l" defTabSz="457200" rtl="0" eaLnBrk="1" latinLnBrk="0" hangingPunct="1">
                        <a:buClr>
                          <a:schemeClr val="tx2"/>
                        </a:buClr>
                        <a:buSzPct val="100000"/>
                        <a:buFont typeface="Arial" panose="020B0604020202020204" pitchFamily="34" charset="0"/>
                        <a:buChar char="•"/>
                      </a:pPr>
                      <a:r>
                        <a:rPr lang="en-US" sz="900" b="0" u="none" dirty="0">
                          <a:solidFill>
                            <a:schemeClr val="tx1"/>
                          </a:solidFill>
                        </a:rPr>
                        <a:t>How relevant were the skills / qualifications / certifications gained to the participating employers?</a:t>
                      </a:r>
                    </a:p>
                    <a:p>
                      <a:pPr marL="155575" marR="0" lvl="0" indent="-155575"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US" sz="900" b="0" u="none" dirty="0">
                          <a:solidFill>
                            <a:schemeClr val="tx1"/>
                          </a:solidFill>
                        </a:rPr>
                        <a:t>How relevant were the skills / qualifications / certifications gained to industry more generally / how transferrable were the skills gained?</a:t>
                      </a:r>
                    </a:p>
                    <a:p>
                      <a:pPr marL="155575" indent="-155575" algn="l" defTabSz="457200" rtl="0" eaLnBrk="1" latinLnBrk="0" hangingPunct="1">
                        <a:buClr>
                          <a:schemeClr val="tx2"/>
                        </a:buClr>
                        <a:buSzPct val="100000"/>
                        <a:buFont typeface="Arial" panose="020B0604020202020204" pitchFamily="34" charset="0"/>
                        <a:buChar char="•"/>
                      </a:pPr>
                      <a:r>
                        <a:rPr lang="en-US" sz="900" b="0" u="none" dirty="0">
                          <a:solidFill>
                            <a:schemeClr val="tx1"/>
                          </a:solidFill>
                        </a:rPr>
                        <a:t>How many participants transitioned into on-going employment with a project participating employer?</a:t>
                      </a:r>
                    </a:p>
                    <a:p>
                      <a:pPr marL="155575" indent="-155575" algn="l" defTabSz="457200" rtl="0" eaLnBrk="1" latinLnBrk="0" hangingPunct="1">
                        <a:buClr>
                          <a:schemeClr val="tx2"/>
                        </a:buClr>
                        <a:buSzPct val="100000"/>
                        <a:buFont typeface="Arial" panose="020B0604020202020204" pitchFamily="34" charset="0"/>
                        <a:buChar char="•"/>
                      </a:pPr>
                      <a:r>
                        <a:rPr lang="en-US" sz="900" b="0" u="none" dirty="0">
                          <a:solidFill>
                            <a:schemeClr val="tx1"/>
                          </a:solidFill>
                        </a:rPr>
                        <a:t>Did the project help expand the pool of suitably skilled people available to employers?</a:t>
                      </a:r>
                    </a:p>
                    <a:p>
                      <a:pPr marL="155864" marR="0" lvl="0" indent="-155864" algn="l" defTabSz="4572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endParaRPr lang="en-US" sz="900" b="1" u="none" dirty="0">
                        <a:solidFill>
                          <a:schemeClr val="tx1"/>
                        </a:solidFill>
                      </a:endParaRPr>
                    </a:p>
                    <a:p>
                      <a:pPr lvl="0" algn="l"/>
                      <a:r>
                        <a:rPr lang="en-US" sz="900" b="1" u="none" dirty="0">
                          <a:solidFill>
                            <a:schemeClr val="tx1"/>
                          </a:solidFill>
                        </a:rPr>
                        <a:t>3. Generate insights into innovative approaches to developing digital skills and capabilities</a:t>
                      </a:r>
                    </a:p>
                    <a:p>
                      <a:pPr lvl="0" algn="l"/>
                      <a:endParaRPr lang="en-US" sz="900" b="1" u="none" dirty="0">
                        <a:solidFill>
                          <a:schemeClr val="tx1"/>
                        </a:solidFill>
                      </a:endParaRPr>
                    </a:p>
                    <a:p>
                      <a:pPr lvl="0" algn="l"/>
                      <a:r>
                        <a:rPr lang="en-US" sz="900" b="0" u="none" dirty="0">
                          <a:solidFill>
                            <a:schemeClr val="tx1"/>
                          </a:solidFill>
                        </a:rPr>
                        <a:t>See Outcome 3 in Trial KEQs</a:t>
                      </a:r>
                    </a:p>
                    <a:p>
                      <a:pPr lvl="0" algn="l"/>
                      <a:endParaRPr lang="en-US" sz="900" b="1" u="none" dirty="0">
                        <a:solidFill>
                          <a:schemeClr val="tx1"/>
                        </a:solidFill>
                      </a:endParaRPr>
                    </a:p>
                    <a:p>
                      <a:pPr lvl="0" algn="l"/>
                      <a:r>
                        <a:rPr lang="en-US" sz="900" b="1" u="none" dirty="0">
                          <a:solidFill>
                            <a:schemeClr val="tx1"/>
                          </a:solidFill>
                        </a:rPr>
                        <a:t>Were stakeholders satisfied with the project’s outcomes?</a:t>
                      </a:r>
                    </a:p>
                  </a:txBody>
                  <a:tcPr>
                    <a:lnL w="6350" cap="flat" cmpd="sng" algn="ctr">
                      <a:solidFill>
                        <a:schemeClr val="accent1">
                          <a:lumMod val="20000"/>
                          <a:lumOff val="80000"/>
                        </a:schemeClr>
                      </a:solidFill>
                      <a:prstDash val="solid"/>
                      <a:round/>
                      <a:headEnd type="none" w="med" len="med"/>
                      <a:tailEnd type="none" w="med" len="med"/>
                    </a:lnL>
                    <a:lnR w="6350" cap="flat" cmpd="sng" algn="ctr">
                      <a:solidFill>
                        <a:schemeClr val="accent1">
                          <a:lumMod val="20000"/>
                          <a:lumOff val="80000"/>
                        </a:schemeClr>
                      </a:solidFill>
                      <a:prstDash val="solid"/>
                      <a:round/>
                      <a:headEnd type="none" w="med" len="med"/>
                      <a:tailEnd type="none" w="med" len="med"/>
                    </a:lnR>
                    <a:lnT w="6350" cap="flat" cmpd="sng" algn="ctr">
                      <a:solidFill>
                        <a:schemeClr val="accent1">
                          <a:lumMod val="20000"/>
                          <a:lumOff val="80000"/>
                        </a:schemeClr>
                      </a:solidFill>
                      <a:prstDash val="solid"/>
                      <a:round/>
                      <a:headEnd type="none" w="med" len="med"/>
                      <a:tailEnd type="none" w="med" len="med"/>
                    </a:lnT>
                    <a:lnB w="635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214532"/>
                  </a:ext>
                </a:extLst>
              </a:tr>
            </a:tbl>
          </a:graphicData>
        </a:graphic>
      </p:graphicFrame>
      <p:sp>
        <p:nvSpPr>
          <p:cNvPr id="2" name="Slide Number Placeholder 3">
            <a:extLst>
              <a:ext uri="{FF2B5EF4-FFF2-40B4-BE49-F238E27FC236}">
                <a16:creationId xmlns:a16="http://schemas.microsoft.com/office/drawing/2014/main" id="{2AA7B4A3-4370-1753-64B0-6C3226B4A1AA}"/>
              </a:ext>
            </a:extLst>
          </p:cNvPr>
          <p:cNvSpPr txBox="1">
            <a:spLocks/>
          </p:cNvSpPr>
          <p:nvPr/>
        </p:nvSpPr>
        <p:spPr>
          <a:xfrm>
            <a:off x="9495321" y="6386457"/>
            <a:ext cx="335678" cy="365125"/>
          </a:xfrm>
          <a:prstGeom prst="rect">
            <a:avLst/>
          </a:prstGeom>
        </p:spPr>
        <p:txBody>
          <a:bodyPr vert="horz" lIns="91423" tIns="45712" rIns="91423" bIns="45712" rtlCol="0" anchor="ctr">
            <a:no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8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Tree>
    <p:extLst>
      <p:ext uri="{BB962C8B-B14F-4D97-AF65-F5344CB8AC3E}">
        <p14:creationId xmlns:p14="http://schemas.microsoft.com/office/powerpoint/2010/main" val="2145800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03B3A78-9AF2-F04C-7088-CD2A0424614D}"/>
              </a:ext>
            </a:extLst>
          </p:cNvPr>
          <p:cNvSpPr>
            <a:spLocks noGrp="1"/>
          </p:cNvSpPr>
          <p:nvPr>
            <p:ph type="title" idx="4294967295"/>
          </p:nvPr>
        </p:nvSpPr>
        <p:spPr>
          <a:xfrm>
            <a:off x="635000" y="3198813"/>
            <a:ext cx="6934200" cy="5222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kumimoji="0" lang="en-US" sz="2800" b="0" i="0" u="none" strike="noStrike" kern="1200" cap="none" spc="0" normalizeH="0" baseline="0" noProof="0" dirty="0">
                <a:ln>
                  <a:noFill/>
                </a:ln>
                <a:solidFill>
                  <a:schemeClr val="tx2"/>
                </a:solidFill>
                <a:effectLst/>
                <a:uLnTx/>
                <a:uFillTx/>
                <a:latin typeface="Arial Narrow"/>
                <a:ea typeface="+mn-ea"/>
                <a:cs typeface="Arial Narrow"/>
              </a:rPr>
              <a:t>Appendix B: Aspects of each project model</a:t>
            </a:r>
          </a:p>
        </p:txBody>
      </p:sp>
      <p:sp>
        <p:nvSpPr>
          <p:cNvPr id="3" name="Slide Number Placeholder 2">
            <a:extLst>
              <a:ext uri="{FF2B5EF4-FFF2-40B4-BE49-F238E27FC236}">
                <a16:creationId xmlns:a16="http://schemas.microsoft.com/office/drawing/2014/main" id="{9E1001D6-52D2-1047-0B50-BBAEA8E90A3F}"/>
              </a:ext>
            </a:extLst>
          </p:cNvPr>
          <p:cNvSpPr>
            <a:spLocks noGrp="1"/>
          </p:cNvSpPr>
          <p:nvPr>
            <p:ph type="sldNum" sz="quarter" idx="4"/>
          </p:nvPr>
        </p:nvSpPr>
        <p:spPr/>
        <p:txBody>
          <a:bodyPr/>
          <a:lstStyle/>
          <a:p>
            <a:fld id="{8E793E86-3D78-F546-A494-18B76795FC70}" type="slidenum">
              <a:rPr lang="en-US" smtClean="0"/>
              <a:pPr/>
              <a:t>82</a:t>
            </a:fld>
            <a:endParaRPr lang="en-US"/>
          </a:p>
        </p:txBody>
      </p:sp>
    </p:spTree>
    <p:extLst>
      <p:ext uri="{BB962C8B-B14F-4D97-AF65-F5344CB8AC3E}">
        <p14:creationId xmlns:p14="http://schemas.microsoft.com/office/powerpoint/2010/main" val="9458447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AEE5E3-EE1A-8E9E-6D3F-BECD99A60CC9}"/>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Each provider trialed a different approach to rapidly upskilling people for digital roles over a 4 – 6 month period, with the aim of preparing cadets to transition into employment or further training. </a:t>
            </a:r>
          </a:p>
        </p:txBody>
      </p:sp>
      <p:sp>
        <p:nvSpPr>
          <p:cNvPr id="3" name="Title 2">
            <a:extLst>
              <a:ext uri="{FF2B5EF4-FFF2-40B4-BE49-F238E27FC236}">
                <a16:creationId xmlns:a16="http://schemas.microsoft.com/office/drawing/2014/main" id="{BB551B2D-21C5-D130-6AA5-4F7EE1D54423}"/>
              </a:ext>
              <a:ext uri="{C183D7F6-B498-43B3-948B-1728B52AA6E4}">
                <adec:decorative xmlns:adec="http://schemas.microsoft.com/office/drawing/2017/decorative" val="1"/>
              </a:ext>
            </a:extLst>
          </p:cNvPr>
          <p:cNvSpPr>
            <a:spLocks noGrp="1"/>
          </p:cNvSpPr>
          <p:nvPr>
            <p:ph type="title"/>
          </p:nvPr>
        </p:nvSpPr>
        <p:spPr/>
        <p:txBody>
          <a:bodyPr/>
          <a:lstStyle/>
          <a:p>
            <a:r>
              <a:rPr lang="en-US"/>
              <a:t>Project models (1)</a:t>
            </a:r>
          </a:p>
        </p:txBody>
      </p:sp>
      <p:sp>
        <p:nvSpPr>
          <p:cNvPr id="4" name="Slide Number Placeholder 3">
            <a:extLst>
              <a:ext uri="{FF2B5EF4-FFF2-40B4-BE49-F238E27FC236}">
                <a16:creationId xmlns:a16="http://schemas.microsoft.com/office/drawing/2014/main" id="{C2524F62-285F-9A91-2425-0EF33732614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83</a:t>
            </a:fld>
            <a:endParaRPr lang="en-US"/>
          </a:p>
        </p:txBody>
      </p:sp>
      <p:sp>
        <p:nvSpPr>
          <p:cNvPr id="5" name="Footer Placeholder 4">
            <a:extLst>
              <a:ext uri="{FF2B5EF4-FFF2-40B4-BE49-F238E27FC236}">
                <a16:creationId xmlns:a16="http://schemas.microsoft.com/office/drawing/2014/main" id="{9ECAED27-F92C-23D3-10A3-DB519BD799F0}"/>
              </a:ext>
              <a:ext uri="{C183D7F6-B498-43B3-948B-1728B52AA6E4}">
                <adec:decorative xmlns:adec="http://schemas.microsoft.com/office/drawing/2017/decorative" val="1"/>
              </a:ext>
            </a:extLst>
          </p:cNvPr>
          <p:cNvSpPr>
            <a:spLocks noGrp="1"/>
          </p:cNvSpPr>
          <p:nvPr>
            <p:ph type="ftr" sz="quarter" idx="14"/>
          </p:nvPr>
        </p:nvSpPr>
        <p:spPr/>
        <p:txBody>
          <a:bodyPr/>
          <a:lstStyle/>
          <a:p>
            <a:r>
              <a:rPr lang="en-AU"/>
              <a:t>Footnote and sources</a:t>
            </a:r>
          </a:p>
        </p:txBody>
      </p:sp>
      <p:graphicFrame>
        <p:nvGraphicFramePr>
          <p:cNvPr id="7" name="Table 31">
            <a:extLst>
              <a:ext uri="{FF2B5EF4-FFF2-40B4-BE49-F238E27FC236}">
                <a16:creationId xmlns:a16="http://schemas.microsoft.com/office/drawing/2014/main" id="{0D1E580C-00A7-EA76-6A8F-CA03392498B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22615048"/>
              </p:ext>
            </p:extLst>
          </p:nvPr>
        </p:nvGraphicFramePr>
        <p:xfrm>
          <a:off x="165148" y="1117664"/>
          <a:ext cx="9487734" cy="5435536"/>
        </p:xfrm>
        <a:graphic>
          <a:graphicData uri="http://schemas.openxmlformats.org/drawingml/2006/table">
            <a:tbl>
              <a:tblPr firstRow="1" bandRow="1">
                <a:tableStyleId>{00A15C55-8517-42AA-B614-E9B94910E393}</a:tableStyleId>
              </a:tblPr>
              <a:tblGrid>
                <a:gridCol w="905496">
                  <a:extLst>
                    <a:ext uri="{9D8B030D-6E8A-4147-A177-3AD203B41FA5}">
                      <a16:colId xmlns:a16="http://schemas.microsoft.com/office/drawing/2014/main" val="2790638390"/>
                    </a:ext>
                  </a:extLst>
                </a:gridCol>
                <a:gridCol w="3191255">
                  <a:extLst>
                    <a:ext uri="{9D8B030D-6E8A-4147-A177-3AD203B41FA5}">
                      <a16:colId xmlns:a16="http://schemas.microsoft.com/office/drawing/2014/main" val="291605848"/>
                    </a:ext>
                  </a:extLst>
                </a:gridCol>
                <a:gridCol w="2425148">
                  <a:extLst>
                    <a:ext uri="{9D8B030D-6E8A-4147-A177-3AD203B41FA5}">
                      <a16:colId xmlns:a16="http://schemas.microsoft.com/office/drawing/2014/main" val="2985326883"/>
                    </a:ext>
                  </a:extLst>
                </a:gridCol>
                <a:gridCol w="2965835">
                  <a:extLst>
                    <a:ext uri="{9D8B030D-6E8A-4147-A177-3AD203B41FA5}">
                      <a16:colId xmlns:a16="http://schemas.microsoft.com/office/drawing/2014/main" val="3558286330"/>
                    </a:ext>
                  </a:extLst>
                </a:gridCol>
              </a:tblGrid>
              <a:tr h="386785">
                <a:tc>
                  <a:txBody>
                    <a:bodyPr/>
                    <a:lstStyle/>
                    <a:p>
                      <a:pPr marL="0" indent="0" algn="l" defTabSz="457200" rtl="0" eaLnBrk="1" latinLnBrk="0" hangingPunct="1">
                        <a:buFont typeface="Arial" panose="020B0604020202020204" pitchFamily="34" charset="0"/>
                        <a:buNone/>
                      </a:pPr>
                      <a:r>
                        <a:rPr lang="en-US" sz="1100" b="1" i="0" kern="1200">
                          <a:solidFill>
                            <a:schemeClr val="bg1"/>
                          </a:solidFill>
                          <a:latin typeface="+mn-lt"/>
                          <a:ea typeface="+mn-ea"/>
                          <a:cs typeface="+mn-cs"/>
                        </a:rPr>
                        <a:t>Project element</a:t>
                      </a:r>
                    </a:p>
                  </a:txBody>
                  <a:tcPr anchor="ctr">
                    <a:solidFill>
                      <a:schemeClr val="tx2"/>
                    </a:solidFill>
                  </a:tcPr>
                </a:tc>
                <a:tc>
                  <a:txBody>
                    <a:bodyPr/>
                    <a:lstStyle/>
                    <a:p>
                      <a:pPr algn="ctr"/>
                      <a:r>
                        <a:rPr lang="en-US" sz="1100" b="1"/>
                        <a:t>Community Corporate</a:t>
                      </a:r>
                    </a:p>
                  </a:txBody>
                  <a:tcPr anchor="ctr">
                    <a:lnB w="12700" cap="flat" cmpd="sng" algn="ctr">
                      <a:noFill/>
                      <a:prstDash val="solid"/>
                      <a:round/>
                      <a:headEnd type="none" w="med" len="med"/>
                      <a:tailEnd type="none" w="med" len="med"/>
                    </a:lnB>
                    <a:solidFill>
                      <a:schemeClr val="tx2"/>
                    </a:solidFill>
                  </a:tcPr>
                </a:tc>
                <a:tc>
                  <a:txBody>
                    <a:bodyPr/>
                    <a:lstStyle/>
                    <a:p>
                      <a:pPr algn="ctr"/>
                      <a:r>
                        <a:rPr lang="en-US" sz="1100" b="1"/>
                        <a:t>MEGT</a:t>
                      </a:r>
                    </a:p>
                  </a:txBody>
                  <a:tcPr anchor="ctr">
                    <a:lnB w="12700" cap="flat" cmpd="sng" algn="ctr">
                      <a:noFill/>
                      <a:prstDash val="solid"/>
                      <a:round/>
                      <a:headEnd type="none" w="med" len="med"/>
                      <a:tailEnd type="none" w="med" len="med"/>
                    </a:lnB>
                    <a:solidFill>
                      <a:schemeClr val="tx2"/>
                    </a:solidFill>
                  </a:tcPr>
                </a:tc>
                <a:tc>
                  <a:txBody>
                    <a:bodyPr/>
                    <a:lstStyle/>
                    <a:p>
                      <a:pPr algn="ctr"/>
                      <a:r>
                        <a:rPr lang="en-US" sz="1100" b="1" dirty="0"/>
                        <a:t>Goanna Education</a:t>
                      </a:r>
                    </a:p>
                  </a:txBody>
                  <a:tcPr anchor="ctr">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26504393"/>
                  </a:ext>
                </a:extLst>
              </a:tr>
              <a:tr h="1187983">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1" i="0" kern="1200" dirty="0">
                          <a:solidFill>
                            <a:schemeClr val="tx1"/>
                          </a:solidFill>
                          <a:latin typeface="+mn-lt"/>
                          <a:ea typeface="+mn-ea"/>
                          <a:cs typeface="+mn-cs"/>
                        </a:rPr>
                        <a:t>Design of project</a:t>
                      </a:r>
                    </a:p>
                  </a:txBody>
                  <a:tcPr anchor="ctr">
                    <a:lnR w="12700" cap="flat" cmpd="sng" algn="ctr">
                      <a:noFill/>
                      <a:prstDash val="solid"/>
                      <a:round/>
                      <a:headEnd type="none" w="med" len="med"/>
                      <a:tailEnd type="none" w="med" len="med"/>
                    </a:lnR>
                    <a:solidFill>
                      <a:schemeClr val="bg1">
                        <a:lumMod val="85000"/>
                      </a:schemeClr>
                    </a:solidFill>
                  </a:tcPr>
                </a:tc>
                <a:tc>
                  <a:txBody>
                    <a:bodyPr/>
                    <a:lstStyle/>
                    <a:p>
                      <a:pPr marL="0" indent="0">
                        <a:buFont typeface="Arial" panose="020B0604020202020204" pitchFamily="34" charset="0"/>
                        <a:buNone/>
                      </a:pPr>
                      <a:r>
                        <a:rPr lang="en-US" sz="1000" i="0" kern="1200">
                          <a:solidFill>
                            <a:schemeClr val="dk1"/>
                          </a:solidFill>
                          <a:latin typeface="+mn-lt"/>
                          <a:ea typeface="+mn-ea"/>
                          <a:cs typeface="+mn-cs"/>
                        </a:rPr>
                        <a:t>Host employers played a key role in the co-design of trials. They influenced the process by: identifying cadetship roles in their business and suitable training components for non-accredited training and industry accredited training courses; providing feedback on the onboarding and induction process, onboarding and induction process, sourcing and selecting job buddies and participating staff for cultural confidence training.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0" kern="1200">
                          <a:solidFill>
                            <a:schemeClr val="dk1"/>
                          </a:solidFill>
                          <a:latin typeface="+mn-lt"/>
                          <a:ea typeface="+mn-ea"/>
                          <a:cs typeface="+mn-cs"/>
                        </a:rPr>
                        <a:t>Engaged with different organisations to co-design the cadetship to facilitate industry needs. This process informed program structure, incorporation of streams and micro-credentials, program duration and Microsoft certification.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000" i="0" kern="1200" dirty="0">
                          <a:solidFill>
                            <a:schemeClr val="dk1"/>
                          </a:solidFill>
                          <a:latin typeface="+mn-lt"/>
                          <a:ea typeface="+mn-ea"/>
                          <a:cs typeface="+mn-cs"/>
                        </a:rPr>
                        <a:t>Goanna Education developed the cadetship in co-design with employers, including Atlassian, Avanade, and Macquarie. Its model was based on cadets completing formal training prior to placements (i.e. on-the-job learning). Employer feedback informed program structure as well as the curriculum, which were tailored.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48584723"/>
                  </a:ext>
                </a:extLst>
              </a:tr>
              <a:tr h="1187983">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1" i="0" kern="1200" dirty="0">
                          <a:solidFill>
                            <a:schemeClr val="tx1"/>
                          </a:solidFill>
                          <a:latin typeface="+mn-lt"/>
                          <a:ea typeface="+mn-ea"/>
                          <a:cs typeface="+mn-cs"/>
                        </a:rPr>
                        <a:t>Recruitment of cadets</a:t>
                      </a:r>
                    </a:p>
                  </a:txBody>
                  <a:tcPr anchor="ctr">
                    <a:lnR w="12700" cap="flat" cmpd="sng" algn="ctr">
                      <a:noFill/>
                      <a:prstDash val="solid"/>
                      <a:round/>
                      <a:headEnd type="none" w="med" len="med"/>
                      <a:tailEnd type="none" w="med" len="med"/>
                    </a:lnR>
                    <a:solidFill>
                      <a:schemeClr val="bg1">
                        <a:lumMod val="85000"/>
                      </a:schemeClr>
                    </a:solidFill>
                  </a:tcPr>
                </a:tc>
                <a:tc>
                  <a:txBody>
                    <a:bodyPr/>
                    <a:lstStyle/>
                    <a:p>
                      <a:pPr marL="0" indent="0">
                        <a:buFont typeface="Arial" panose="020B0604020202020204" pitchFamily="34" charset="0"/>
                        <a:buNone/>
                      </a:pPr>
                      <a:r>
                        <a:rPr lang="en-US" sz="1000" i="0" kern="1200">
                          <a:solidFill>
                            <a:schemeClr val="dk1"/>
                          </a:solidFill>
                          <a:latin typeface="+mn-lt"/>
                          <a:ea typeface="+mn-ea"/>
                          <a:cs typeface="+mn-cs"/>
                        </a:rPr>
                        <a:t>Community Corporate developed and disseminated promotional and marketing materials which included flyers, FAQs, information sheets and EOI QR postcards. They distributed surveys at meetings with community organisations. Community events were also hosted and attended at to promote cadetships . The recruitment strategy also included mapping skills based on employer feedback.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0" kern="1200">
                          <a:solidFill>
                            <a:schemeClr val="dk1"/>
                          </a:solidFill>
                          <a:latin typeface="+mn-lt"/>
                          <a:ea typeface="+mn-ea"/>
                          <a:cs typeface="+mn-cs"/>
                        </a:rPr>
                        <a:t>Utilised traditional and innovative channels to attract candidates including digital marketing platforms as well as targeted approaches (e.g. collaborations with not-for-profit organisations, partnerships with VTEC). This was to cast a wide net of female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000" i="0" kern="1200" dirty="0">
                          <a:solidFill>
                            <a:schemeClr val="dk1"/>
                          </a:solidFill>
                          <a:latin typeface="+mn-lt"/>
                          <a:ea typeface="+mn-ea"/>
                          <a:cs typeface="+mn-cs"/>
                        </a:rPr>
                        <a:t>Hudson was the primary recruiter for cadets. The cadetships were advertised through various marketing channels, and Goanna Education also supported this through similar platforms.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2904604"/>
                  </a:ext>
                </a:extLst>
              </a:tr>
              <a:tr h="911708">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100" b="1" i="0" kern="1200" dirty="0">
                          <a:solidFill>
                            <a:schemeClr val="tx1"/>
                          </a:solidFill>
                          <a:latin typeface="+mn-lt"/>
                          <a:ea typeface="+mn-ea"/>
                          <a:cs typeface="+mn-cs"/>
                        </a:rPr>
                        <a:t>Assessment of cadets prior cadetship</a:t>
                      </a:r>
                    </a:p>
                  </a:txBody>
                  <a:tcPr anchor="ctr">
                    <a:lnR w="12700" cap="flat" cmpd="sng" algn="ctr">
                      <a:noFill/>
                      <a:prstDash val="solid"/>
                      <a:round/>
                      <a:headEnd type="none" w="med" len="med"/>
                      <a:tailEnd type="none" w="med" len="med"/>
                    </a:lnR>
                    <a:solidFill>
                      <a:schemeClr val="bg1">
                        <a:lumMod val="85000"/>
                      </a:schemeClr>
                    </a:solidFill>
                  </a:tcPr>
                </a:tc>
                <a:tc>
                  <a:txBody>
                    <a:bodyPr/>
                    <a:lstStyle/>
                    <a:p>
                      <a:r>
                        <a:rPr lang="en-US" sz="1000" i="0" kern="1200">
                          <a:solidFill>
                            <a:schemeClr val="dk1"/>
                          </a:solidFill>
                          <a:latin typeface="+mn-lt"/>
                          <a:ea typeface="+mn-ea"/>
                          <a:cs typeface="+mn-cs"/>
                        </a:rPr>
                        <a:t>Cadets were assessed for the cadetship while they were being matched to employers. See </a:t>
                      </a:r>
                      <a:r>
                        <a:rPr lang="en-US" sz="1000" i="1" kern="1200">
                          <a:solidFill>
                            <a:schemeClr val="dk1"/>
                          </a:solidFill>
                          <a:latin typeface="+mn-lt"/>
                          <a:ea typeface="+mn-ea"/>
                          <a:cs typeface="+mn-cs"/>
                        </a:rPr>
                        <a:t>Matching cadets to employers </a:t>
                      </a:r>
                      <a:r>
                        <a:rPr lang="en-US" sz="1000" i="0" kern="1200">
                          <a:solidFill>
                            <a:schemeClr val="dk1"/>
                          </a:solidFill>
                          <a:latin typeface="+mn-lt"/>
                          <a:ea typeface="+mn-ea"/>
                          <a:cs typeface="+mn-cs"/>
                        </a:rPr>
                        <a:t>for further information.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kern="1200">
                          <a:solidFill>
                            <a:schemeClr val="dk1"/>
                          </a:solidFill>
                          <a:latin typeface="+mn-lt"/>
                          <a:ea typeface="+mn-ea"/>
                          <a:cs typeface="+mn-cs"/>
                        </a:rPr>
                        <a:t>Applicants were screened by MEGT recruiters to determine suitability. They then undertook a Prodigy Learning Digital Literacy Skills Test, interviewed with MEGT recruiters, as well as interviews with host employer.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kern="1200" dirty="0">
                          <a:solidFill>
                            <a:schemeClr val="dk1"/>
                          </a:solidFill>
                          <a:latin typeface="+mn-lt"/>
                          <a:ea typeface="+mn-ea"/>
                          <a:cs typeface="+mn-cs"/>
                        </a:rPr>
                        <a:t>Hudson conducted pre-selective assessments which included: predictive hire, digital literacy, abstract reasoning and psych overall. Following this assessment, Goanna Education assessed candidates to ensure that they could participate in the training (LLN, Motivation &amp; Commitment; Employability; Digital Literacy).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1952159"/>
                  </a:ext>
                </a:extLst>
              </a:tr>
              <a:tr h="77357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latin typeface="+mn-lt"/>
                          <a:ea typeface="+mn-ea"/>
                          <a:cs typeface="+mn-cs"/>
                        </a:rPr>
                        <a:t>Recruitment of employers</a:t>
                      </a:r>
                    </a:p>
                  </a:txBody>
                  <a:tcPr anchor="ctr">
                    <a:lnR w="12700" cap="flat" cmpd="sng" algn="ctr">
                      <a:noFill/>
                      <a:prstDash val="solid"/>
                      <a:round/>
                      <a:headEnd type="none" w="med" len="med"/>
                      <a:tailEnd type="none" w="med" len="med"/>
                    </a:ln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Community Corporate partnered with some organisations including key stakeholders across relevant digital areas of business, HR &amp; Talent Acquisition to ensure they had visibility of future headcount and genuine job opportunities.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Utilised various channels which include: LinkedIn, B2B avenues through sales and webinar, in-person information sessions, and  Women in Tech network newsletters.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kern="1200" noProof="0" dirty="0">
                          <a:solidFill>
                            <a:schemeClr val="dk1"/>
                          </a:solidFill>
                          <a:latin typeface="+mn-lt"/>
                          <a:ea typeface="+mn-ea"/>
                          <a:cs typeface="+mn-cs"/>
                        </a:rPr>
                        <a:t>Goanna Education </a:t>
                      </a:r>
                      <a:r>
                        <a:rPr lang="en-US" sz="1000" i="0" kern="1200" noProof="0" dirty="0" err="1">
                          <a:solidFill>
                            <a:schemeClr val="dk1"/>
                          </a:solidFill>
                          <a:latin typeface="+mn-lt"/>
                          <a:ea typeface="+mn-ea"/>
                          <a:cs typeface="+mn-cs"/>
                        </a:rPr>
                        <a:t>capitalised</a:t>
                      </a:r>
                      <a:r>
                        <a:rPr lang="en-US" sz="1000" i="0" kern="1200" noProof="0" dirty="0">
                          <a:solidFill>
                            <a:schemeClr val="dk1"/>
                          </a:solidFill>
                          <a:latin typeface="+mn-lt"/>
                          <a:ea typeface="+mn-ea"/>
                          <a:cs typeface="+mn-cs"/>
                        </a:rPr>
                        <a:t> on existing employer relationships with successful education-to-employment outcomes. They used various engagement models tailored to employer needs.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2664142"/>
                  </a:ext>
                </a:extLst>
              </a:tr>
              <a:tr h="77357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latin typeface="+mn-lt"/>
                          <a:ea typeface="+mn-ea"/>
                          <a:cs typeface="+mn-cs"/>
                        </a:rPr>
                        <a:t>Employer support</a:t>
                      </a:r>
                    </a:p>
                  </a:txBody>
                  <a:tcPr anchor="ctr">
                    <a:lnR w="12700" cap="flat" cmpd="sng" algn="ctr">
                      <a:noFill/>
                      <a:prstDash val="solid"/>
                      <a:round/>
                      <a:headEnd type="none" w="med" len="med"/>
                      <a:tailEnd type="none" w="med" len="med"/>
                    </a:lnR>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000" i="0" kern="1200">
                          <a:solidFill>
                            <a:schemeClr val="dk1"/>
                          </a:solidFill>
                          <a:latin typeface="+mn-lt"/>
                          <a:ea typeface="+mn-ea"/>
                          <a:cs typeface="+mn-cs"/>
                        </a:rPr>
                        <a:t>Community Corporate delivered Cultural Confidence Training to employers. They also organised routine check-ins with employers on a fortnightly basis for the first six weeks, which pivoted to monthly thereafter.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000" i="0" kern="1200">
                          <a:solidFill>
                            <a:schemeClr val="dk1"/>
                          </a:solidFill>
                          <a:latin typeface="+mn-lt"/>
                          <a:ea typeface="+mn-ea"/>
                          <a:cs typeface="+mn-cs"/>
                        </a:rPr>
                        <a:t>Supervisors from host employers undertook mandatory training to equip them with relevant skills and insights to support cadets. Host employers also received ongoing support and assistance from MEGT and delivery partners.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000" i="0" kern="1200" noProof="0" dirty="0">
                          <a:solidFill>
                            <a:schemeClr val="dk1"/>
                          </a:solidFill>
                          <a:latin typeface="+mn-lt"/>
                          <a:ea typeface="+mn-ea"/>
                          <a:cs typeface="+mn-cs"/>
                        </a:rPr>
                        <a:t>Goanna Education provided support and advice to host employers, as part of their service delivery model. This included coordination support and assistance to troubleshoot cadet performance issues and reporting on industry downturn and impact on the employment of cadets.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2462291"/>
                  </a:ext>
                </a:extLst>
              </a:tr>
            </a:tbl>
          </a:graphicData>
        </a:graphic>
      </p:graphicFrame>
      <p:sp>
        <p:nvSpPr>
          <p:cNvPr id="6" name="Slide Number Placeholder 3">
            <a:extLst>
              <a:ext uri="{FF2B5EF4-FFF2-40B4-BE49-F238E27FC236}">
                <a16:creationId xmlns:a16="http://schemas.microsoft.com/office/drawing/2014/main" id="{D505D394-676F-87EE-02C3-074F73BFF745}"/>
              </a:ext>
              <a:ext uri="{C183D7F6-B498-43B3-948B-1728B52AA6E4}">
                <adec:decorative xmlns:adec="http://schemas.microsoft.com/office/drawing/2017/decorative" val="1"/>
              </a:ext>
            </a:extLst>
          </p:cNvPr>
          <p:cNvSpPr txBox="1">
            <a:spLocks/>
          </p:cNvSpPr>
          <p:nvPr/>
        </p:nvSpPr>
        <p:spPr>
          <a:xfrm>
            <a:off x="9528585" y="6478490"/>
            <a:ext cx="335678" cy="365125"/>
          </a:xfrm>
          <a:prstGeom prst="rect">
            <a:avLst/>
          </a:prstGeom>
        </p:spPr>
        <p:txBody>
          <a:bodyPr vert="horz" lIns="91423" tIns="45712" rIns="91423" bIns="45712" rtlCol="0" anchor="ctr">
            <a:no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Tree>
    <p:extLst>
      <p:ext uri="{BB962C8B-B14F-4D97-AF65-F5344CB8AC3E}">
        <p14:creationId xmlns:p14="http://schemas.microsoft.com/office/powerpoint/2010/main" val="12754222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551B2D-21C5-D130-6AA5-4F7EE1D54423}"/>
              </a:ext>
            </a:extLst>
          </p:cNvPr>
          <p:cNvSpPr>
            <a:spLocks noGrp="1"/>
          </p:cNvSpPr>
          <p:nvPr>
            <p:ph type="title"/>
          </p:nvPr>
        </p:nvSpPr>
        <p:spPr/>
        <p:txBody>
          <a:bodyPr/>
          <a:lstStyle/>
          <a:p>
            <a:r>
              <a:rPr lang="en-US"/>
              <a:t>Project models (2)</a:t>
            </a:r>
          </a:p>
        </p:txBody>
      </p:sp>
      <p:sp>
        <p:nvSpPr>
          <p:cNvPr id="4" name="Slide Number Placeholder 3">
            <a:extLst>
              <a:ext uri="{FF2B5EF4-FFF2-40B4-BE49-F238E27FC236}">
                <a16:creationId xmlns:a16="http://schemas.microsoft.com/office/drawing/2014/main" id="{C2524F62-285F-9A91-2425-0EF337326146}"/>
              </a:ext>
            </a:extLst>
          </p:cNvPr>
          <p:cNvSpPr>
            <a:spLocks noGrp="1"/>
          </p:cNvSpPr>
          <p:nvPr>
            <p:ph type="sldNum" sz="quarter" idx="11"/>
          </p:nvPr>
        </p:nvSpPr>
        <p:spPr/>
        <p:txBody>
          <a:bodyPr/>
          <a:lstStyle/>
          <a:p>
            <a:fld id="{2ED7E6EB-FFB6-2B46-ABEA-442EF21ADA9F}" type="slidenum">
              <a:rPr lang="en-US" smtClean="0"/>
              <a:pPr/>
              <a:t>84</a:t>
            </a:fld>
            <a:endParaRPr lang="en-US"/>
          </a:p>
        </p:txBody>
      </p:sp>
      <p:graphicFrame>
        <p:nvGraphicFramePr>
          <p:cNvPr id="7" name="Table 31">
            <a:extLst>
              <a:ext uri="{FF2B5EF4-FFF2-40B4-BE49-F238E27FC236}">
                <a16:creationId xmlns:a16="http://schemas.microsoft.com/office/drawing/2014/main" id="{0D1E580C-00A7-EA76-6A8F-CA03392498B8}"/>
              </a:ext>
            </a:extLst>
          </p:cNvPr>
          <p:cNvGraphicFramePr>
            <a:graphicFrameLocks/>
          </p:cNvGraphicFramePr>
          <p:nvPr>
            <p:extLst>
              <p:ext uri="{D42A27DB-BD31-4B8C-83A1-F6EECF244321}">
                <p14:modId xmlns:p14="http://schemas.microsoft.com/office/powerpoint/2010/main" val="1317956778"/>
              </p:ext>
            </p:extLst>
          </p:nvPr>
        </p:nvGraphicFramePr>
        <p:xfrm>
          <a:off x="165148" y="610793"/>
          <a:ext cx="9557908" cy="5974080"/>
        </p:xfrm>
        <a:graphic>
          <a:graphicData uri="http://schemas.openxmlformats.org/drawingml/2006/table">
            <a:tbl>
              <a:tblPr firstRow="1" bandRow="1">
                <a:tableStyleId>{00A15C55-8517-42AA-B614-E9B94910E393}</a:tableStyleId>
              </a:tblPr>
              <a:tblGrid>
                <a:gridCol w="890422">
                  <a:extLst>
                    <a:ext uri="{9D8B030D-6E8A-4147-A177-3AD203B41FA5}">
                      <a16:colId xmlns:a16="http://schemas.microsoft.com/office/drawing/2014/main" val="2790638390"/>
                    </a:ext>
                  </a:extLst>
                </a:gridCol>
                <a:gridCol w="2856611">
                  <a:extLst>
                    <a:ext uri="{9D8B030D-6E8A-4147-A177-3AD203B41FA5}">
                      <a16:colId xmlns:a16="http://schemas.microsoft.com/office/drawing/2014/main" val="2007507440"/>
                    </a:ext>
                  </a:extLst>
                </a:gridCol>
                <a:gridCol w="2856611">
                  <a:extLst>
                    <a:ext uri="{9D8B030D-6E8A-4147-A177-3AD203B41FA5}">
                      <a16:colId xmlns:a16="http://schemas.microsoft.com/office/drawing/2014/main" val="477093830"/>
                    </a:ext>
                  </a:extLst>
                </a:gridCol>
                <a:gridCol w="2954264">
                  <a:extLst>
                    <a:ext uri="{9D8B030D-6E8A-4147-A177-3AD203B41FA5}">
                      <a16:colId xmlns:a16="http://schemas.microsoft.com/office/drawing/2014/main" val="3558286330"/>
                    </a:ext>
                  </a:extLst>
                </a:gridCol>
              </a:tblGrid>
              <a:tr h="236365">
                <a:tc>
                  <a:txBody>
                    <a:bodyPr/>
                    <a:lstStyle/>
                    <a:p>
                      <a:pPr marL="0" indent="0" algn="l" defTabSz="457200" rtl="0" eaLnBrk="1" latinLnBrk="0" hangingPunct="1">
                        <a:buFont typeface="Arial" panose="020B0604020202020204" pitchFamily="34" charset="0"/>
                        <a:buNone/>
                      </a:pPr>
                      <a:r>
                        <a:rPr lang="en-US" sz="1100" b="1" i="0" kern="1200" dirty="0">
                          <a:solidFill>
                            <a:schemeClr val="tx1"/>
                          </a:solidFill>
                          <a:latin typeface="+mn-lt"/>
                          <a:ea typeface="+mn-ea"/>
                          <a:cs typeface="+mn-cs"/>
                        </a:rPr>
                        <a:t>Project element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a:t>Community Corporate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b="1"/>
                        <a:t>MEGT</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b="1" dirty="0"/>
                        <a:t>Goanna Education</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6504393"/>
                  </a:ext>
                </a:extLst>
              </a:tr>
              <a:tr h="2520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latin typeface="+mn-lt"/>
                          <a:ea typeface="+mn-ea"/>
                          <a:cs typeface="+mn-cs"/>
                        </a:rPr>
                        <a:t>Matching cadets to employers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dirty="0">
                          <a:solidFill>
                            <a:schemeClr val="dk1"/>
                          </a:solidFill>
                          <a:latin typeface="+mn-lt"/>
                          <a:ea typeface="+mn-ea"/>
                          <a:cs typeface="+mn-cs"/>
                        </a:rPr>
                        <a:t>Community Corporate was heavily involved in this process. They provided updates to employers on the EOIs received from cadets prior to cadets commencing the cadetship. Once cadets were interviewed and assessed, Community Corporate provided CVs and profiles to employers (who had confirmed availability of roles). Employers then provided feedback on the shortlisted cadets. Cadets received pre-employment training and undertook a final selection period by employers. Community Corporate customised elements of cadets coaching plans during the selection stage to ensure that cadets were set up well through the process.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Recruiter and host employer met to outline specific skillsets, experience, qualifications, and cultural fit, and to capture details about workplace environment.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MEGT maintained a structured short-list candidate pool database to facilitate matching, which was used by the recruiter.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Cadets then undertook testing, phone screenings, face to face interviews, and pre-employment checks.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kern="1200" noProof="0" dirty="0">
                          <a:solidFill>
                            <a:schemeClr val="dk1"/>
                          </a:solidFill>
                          <a:latin typeface="+mn-lt"/>
                          <a:ea typeface="+mn-ea"/>
                          <a:cs typeface="+mn-cs"/>
                        </a:rPr>
                        <a:t>Goanna Education collaborated closely with host employers to ensure an optimal match. Some host employers were involved during recruitment, and others preferred to come in later. Goanna Education facilitated meetings between host employers and cadets to foster mutual understanding and promote successful matches. Host employers were also invited to contribute to the program through industry sessions, interview and resume sessions, and speed dating events where industry gets time with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1047615"/>
                  </a:ext>
                </a:extLst>
              </a:tr>
              <a:tr h="2520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latin typeface="+mn-lt"/>
                          <a:ea typeface="+mn-ea"/>
                          <a:cs typeface="+mn-cs"/>
                        </a:rPr>
                        <a:t>Structured training and learning</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dirty="0">
                          <a:solidFill>
                            <a:schemeClr val="dk1"/>
                          </a:solidFill>
                          <a:latin typeface="+mn-lt"/>
                          <a:ea typeface="+mn-ea"/>
                          <a:cs typeface="+mn-cs"/>
                        </a:rPr>
                        <a:t>The cadetship included industry accredited training delivered through 4 partners: ServiceNow, Amazon Web Services, CISCO and Google Certification.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Cadets completed an entry Digital Literacy Assessment and Foundational Digital Skills program and received a digital skills badge on successful completion. They then undertook Micro-Skills in three disciplines, and a skills assessment on a Prodigy Learning platform, and receive IAT branded digital badges. Cadets were also provided with access to LinkedIn Learning and pre-training sessions.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kern="1200" noProof="0">
                          <a:solidFill>
                            <a:schemeClr val="dk1"/>
                          </a:solidFill>
                          <a:latin typeface="+mn-lt"/>
                          <a:ea typeface="+mn-ea"/>
                          <a:cs typeface="+mn-cs"/>
                        </a:rPr>
                        <a:t>There were several programs conducted under the cadetship, which included six different courses. These included: ICT50220 Diploma of Information Technology; UST/Step It Up Program Full Stack Web Development; Data Analytics and Cloud Training (Vendor Certification); AWS re/Start+ (Vendor Certification &amp; Accredited Units of Competency); Salesforce Administrator/Developer Bootcamp (Vendor Certification &amp; Accredited Units of Competency); Indigenous Digital Operations Bootcamp (Vendor Certification &amp; Accredited Units of Competency).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4272029"/>
                  </a:ext>
                </a:extLst>
              </a:tr>
              <a:tr h="2520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kern="1200" dirty="0">
                          <a:solidFill>
                            <a:schemeClr val="tx1"/>
                          </a:solidFill>
                          <a:latin typeface="+mn-lt"/>
                          <a:ea typeface="+mn-ea"/>
                          <a:cs typeface="+mn-cs"/>
                        </a:rPr>
                        <a:t>Work placement</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Cadets undertook a 12-week work placement. Placements were organised to facilitate genuine future employment opportunities to cadets.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Cadets undertook 14-week paid placements, with one day a week dedicated to completing theoretical training.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0" kern="1200" noProof="0">
                          <a:solidFill>
                            <a:schemeClr val="dk1"/>
                          </a:solidFill>
                          <a:latin typeface="+mn-lt"/>
                          <a:ea typeface="+mn-ea"/>
                          <a:cs typeface="+mn-cs"/>
                        </a:rPr>
                        <a:t>On completion of structured learning, cadets were to undertake on-the-job learning (i.e. paid work placements).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268341"/>
                  </a:ext>
                </a:extLst>
              </a:tr>
              <a:tr h="25200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AU" sz="1100" b="1" i="0" kern="1200" dirty="0">
                          <a:solidFill>
                            <a:schemeClr val="tx1"/>
                          </a:solidFill>
                          <a:latin typeface="+mn-lt"/>
                          <a:ea typeface="+mn-ea"/>
                          <a:cs typeface="+mn-cs"/>
                        </a:rPr>
                        <a:t>Mentoring / wrap around support for cadets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i="0" kern="1200">
                          <a:solidFill>
                            <a:schemeClr val="dk1"/>
                          </a:solidFill>
                          <a:latin typeface="+mn-lt"/>
                          <a:ea typeface="+mn-ea"/>
                          <a:cs typeface="+mn-cs"/>
                        </a:rPr>
                        <a:t>Cadets underwent a pre-employment training (21 hours in total – 3 days) which was delivered face to face to prepare them for the assessment stage with employers for selection. Community Corporate’s job coaching and mentoring framework tailored to the specific needs of cadets to ensure that they were equipped and adjusting to their work placements. They also organised group and one-on-one sessions (on a case by case basis). </a:t>
                      </a:r>
                    </a:p>
                    <a:p>
                      <a:pPr marL="0" marR="0" lvl="0" indent="0" algn="l" rtl="0" eaLnBrk="1" fontAlgn="auto" latinLnBrk="0" hangingPunct="1">
                        <a:lnSpc>
                          <a:spcPct val="100000"/>
                        </a:lnSpc>
                        <a:spcBef>
                          <a:spcPts val="0"/>
                        </a:spcBef>
                        <a:spcAft>
                          <a:spcPts val="0"/>
                        </a:spcAft>
                        <a:buClrTx/>
                        <a:buSzTx/>
                        <a:buFontTx/>
                        <a:buNone/>
                      </a:pPr>
                      <a:r>
                        <a:rPr lang="en-AU" sz="1000" i="0" kern="1200">
                          <a:solidFill>
                            <a:schemeClr val="dk1"/>
                          </a:solidFill>
                          <a:latin typeface="+mn-lt"/>
                          <a:ea typeface="+mn-ea"/>
                          <a:cs typeface="+mn-cs"/>
                        </a:rPr>
                        <a:t>Refugees also received a Skilled Job Coaching toolkit.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000" i="0" kern="1200">
                          <a:solidFill>
                            <a:schemeClr val="dk1"/>
                          </a:solidFill>
                          <a:latin typeface="+mn-lt"/>
                          <a:ea typeface="+mn-ea"/>
                          <a:cs typeface="+mn-cs"/>
                        </a:rPr>
                        <a:t>Cadets were assigned a supervisor from their host employer for personalised guidance and support through fortnightly mentoring sessions.</a:t>
                      </a:r>
                    </a:p>
                    <a:p>
                      <a:pPr marL="0" marR="0" lvl="0" indent="0" algn="l" rtl="0" eaLnBrk="1" fontAlgn="auto" latinLnBrk="0" hangingPunct="1">
                        <a:lnSpc>
                          <a:spcPct val="100000"/>
                        </a:lnSpc>
                        <a:spcBef>
                          <a:spcPts val="0"/>
                        </a:spcBef>
                        <a:spcAft>
                          <a:spcPts val="0"/>
                        </a:spcAft>
                        <a:buClrTx/>
                        <a:buSzTx/>
                        <a:buFontTx/>
                        <a:buNone/>
                      </a:pPr>
                      <a:r>
                        <a:rPr lang="en-AU" sz="1000" i="0" kern="1200">
                          <a:solidFill>
                            <a:schemeClr val="dk1"/>
                          </a:solidFill>
                          <a:latin typeface="+mn-lt"/>
                          <a:ea typeface="+mn-ea"/>
                          <a:cs typeface="+mn-cs"/>
                        </a:rPr>
                        <a:t>Cadets also received indirect support which included attendance at various sessions: Induction &amp; Welcome Information session, Exam Preparation; IT Capability Checkoff Sessions, and a Networking Event by Women in Tech.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000" i="0" kern="1200" noProof="0" dirty="0">
                          <a:solidFill>
                            <a:schemeClr val="dk1"/>
                          </a:solidFill>
                          <a:latin typeface="+mn-lt"/>
                          <a:ea typeface="+mn-ea"/>
                          <a:cs typeface="+mn-cs"/>
                        </a:rPr>
                        <a:t>Cadets engaged with industry experts through mentoring programs, guest sessions and external industry events. The Australian Computer Society (ACS) offered a structured mentoring program (one-on-one mentorship) where mentees discussed goals, received feedback and explored PD opportunities. It was designed to connect experienced professionals with less experienced professionals, while working their way through a 13-week self-guided course made up of four modules.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290873"/>
                  </a:ext>
                </a:extLst>
              </a:tr>
            </a:tbl>
          </a:graphicData>
        </a:graphic>
      </p:graphicFrame>
      <p:sp>
        <p:nvSpPr>
          <p:cNvPr id="2" name="Slide Number Placeholder 3">
            <a:extLst>
              <a:ext uri="{FF2B5EF4-FFF2-40B4-BE49-F238E27FC236}">
                <a16:creationId xmlns:a16="http://schemas.microsoft.com/office/drawing/2014/main" id="{5542799F-873C-CA65-D5F9-7D631542BD8A}"/>
              </a:ext>
            </a:extLst>
          </p:cNvPr>
          <p:cNvSpPr txBox="1">
            <a:spLocks/>
          </p:cNvSpPr>
          <p:nvPr/>
        </p:nvSpPr>
        <p:spPr>
          <a:xfrm>
            <a:off x="9495321" y="6386457"/>
            <a:ext cx="335678" cy="365125"/>
          </a:xfrm>
          <a:prstGeom prst="rect">
            <a:avLst/>
          </a:prstGeom>
        </p:spPr>
        <p:txBody>
          <a:bodyPr vert="horz" lIns="91423" tIns="45712" rIns="91423" bIns="45712" rtlCol="0" anchor="ctr">
            <a:no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Tree>
    <p:extLst>
      <p:ext uri="{BB962C8B-B14F-4D97-AF65-F5344CB8AC3E}">
        <p14:creationId xmlns:p14="http://schemas.microsoft.com/office/powerpoint/2010/main" val="10886959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8C36-0B57-978D-CD15-363701AF6732}"/>
              </a:ext>
            </a:extLst>
          </p:cNvPr>
          <p:cNvSpPr>
            <a:spLocks noGrp="1"/>
          </p:cNvSpPr>
          <p:nvPr>
            <p:ph type="title"/>
          </p:nvPr>
        </p:nvSpPr>
        <p:spPr/>
        <p:txBody>
          <a:bodyPr/>
          <a:lstStyle/>
          <a:p>
            <a:r>
              <a:rPr lang="en-US"/>
              <a:t>Appendix C: Comparator programs </a:t>
            </a:r>
          </a:p>
        </p:txBody>
      </p:sp>
      <p:sp>
        <p:nvSpPr>
          <p:cNvPr id="3" name="Slide Number Placeholder 2">
            <a:extLst>
              <a:ext uri="{FF2B5EF4-FFF2-40B4-BE49-F238E27FC236}">
                <a16:creationId xmlns:a16="http://schemas.microsoft.com/office/drawing/2014/main" id="{8FE05AB3-EC10-4165-053B-A86E5B339DE0}"/>
              </a:ext>
            </a:extLst>
          </p:cNvPr>
          <p:cNvSpPr>
            <a:spLocks noGrp="1"/>
          </p:cNvSpPr>
          <p:nvPr>
            <p:ph type="sldNum" sz="quarter" idx="11"/>
          </p:nvPr>
        </p:nvSpPr>
        <p:spPr/>
        <p:txBody>
          <a:bodyPr/>
          <a:lstStyle/>
          <a:p>
            <a:fld id="{2ED7E6EB-FFB6-2B46-ABEA-442EF21ADA9F}" type="slidenum">
              <a:rPr lang="en-US" smtClean="0"/>
              <a:pPr/>
              <a:t>85</a:t>
            </a:fld>
            <a:endParaRPr lang="en-US"/>
          </a:p>
        </p:txBody>
      </p:sp>
    </p:spTree>
    <p:extLst>
      <p:ext uri="{BB962C8B-B14F-4D97-AF65-F5344CB8AC3E}">
        <p14:creationId xmlns:p14="http://schemas.microsoft.com/office/powerpoint/2010/main" val="30542474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Rounded Rectangle 1065">
            <a:extLst>
              <a:ext uri="{FF2B5EF4-FFF2-40B4-BE49-F238E27FC236}">
                <a16:creationId xmlns:a16="http://schemas.microsoft.com/office/drawing/2014/main" id="{4A3C5CE6-8050-B31F-D597-AEB4FC60CD89}"/>
              </a:ext>
              <a:ext uri="{C183D7F6-B498-43B3-948B-1728B52AA6E4}">
                <adec:decorative xmlns:adec="http://schemas.microsoft.com/office/drawing/2017/decorative" val="1"/>
              </a:ext>
            </a:extLst>
          </p:cNvPr>
          <p:cNvSpPr/>
          <p:nvPr/>
        </p:nvSpPr>
        <p:spPr>
          <a:xfrm>
            <a:off x="182945" y="4905301"/>
            <a:ext cx="4725509" cy="1460105"/>
          </a:xfrm>
          <a:prstGeom prst="roundRect">
            <a:avLst>
              <a:gd name="adj" fmla="val 6532"/>
            </a:avLst>
          </a:prstGeom>
          <a:solidFill>
            <a:schemeClr val="accent2"/>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defTabSz="914400" eaLnBrk="1" fontAlgn="auto" latinLnBrk="0" hangingPunct="1">
              <a:lnSpc>
                <a:spcPct val="100000"/>
              </a:lnSpc>
              <a:spcBef>
                <a:spcPts val="0"/>
              </a:spcBef>
              <a:spcAft>
                <a:spcPts val="300"/>
              </a:spcAft>
              <a:buClr>
                <a:schemeClr val="accent1"/>
              </a:buClr>
              <a:buSzTx/>
              <a:tabLst/>
              <a:defRPr/>
            </a:pPr>
            <a:r>
              <a:rPr kumimoji="0" lang="en-AU" sz="1100" b="1" u="none" strike="noStrike" kern="0" cap="none" spc="0" normalizeH="0" baseline="0" noProof="0">
                <a:ln>
                  <a:noFill/>
                </a:ln>
                <a:effectLst/>
                <a:uLnTx/>
                <a:uFillTx/>
                <a:latin typeface="Arial Narrow"/>
                <a:ea typeface="+mn-ea"/>
                <a:cs typeface="+mn-cs"/>
              </a:rPr>
              <a:t>Employer </a:t>
            </a:r>
            <a:r>
              <a:rPr lang="en-AU" sz="1100" b="1" kern="0">
                <a:latin typeface="Arial Narrow"/>
              </a:rPr>
              <a:t>perspectives</a:t>
            </a:r>
            <a:endParaRPr kumimoji="0" lang="en-AU" sz="1100" b="1" u="none" strike="noStrike" kern="0" cap="none" spc="0" normalizeH="0" baseline="0" noProof="0">
              <a:ln>
                <a:noFill/>
              </a:ln>
              <a:effectLst/>
              <a:uLnTx/>
              <a:uFillTx/>
              <a:latin typeface="Arial Narrow"/>
              <a:ea typeface="+mn-ea"/>
              <a:cs typeface="+mn-cs"/>
            </a:endParaRPr>
          </a:p>
        </p:txBody>
      </p:sp>
      <p:sp>
        <p:nvSpPr>
          <p:cNvPr id="2" name="Text Placeholder 1">
            <a:extLst>
              <a:ext uri="{FF2B5EF4-FFF2-40B4-BE49-F238E27FC236}">
                <a16:creationId xmlns:a16="http://schemas.microsoft.com/office/drawing/2014/main" id="{13DAD249-E5EA-A960-EEF6-499EEDF62CDB}"/>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AU"/>
              <a:t>The Program targets educated mid-career workers to transition to a digital career and has so far upskilled and placed over 5000 participants.</a:t>
            </a:r>
          </a:p>
        </p:txBody>
      </p:sp>
      <p:sp>
        <p:nvSpPr>
          <p:cNvPr id="3" name="Title 2">
            <a:extLst>
              <a:ext uri="{FF2B5EF4-FFF2-40B4-BE49-F238E27FC236}">
                <a16:creationId xmlns:a16="http://schemas.microsoft.com/office/drawing/2014/main" id="{865D1018-D269-0048-A9EB-E86612A2723C}"/>
              </a:ext>
              <a:ext uri="{C183D7F6-B498-43B3-948B-1728B52AA6E4}">
                <adec:decorative xmlns:adec="http://schemas.microsoft.com/office/drawing/2017/decorative" val="1"/>
              </a:ext>
            </a:extLst>
          </p:cNvPr>
          <p:cNvSpPr>
            <a:spLocks noGrp="1"/>
          </p:cNvSpPr>
          <p:nvPr>
            <p:ph type="title"/>
          </p:nvPr>
        </p:nvSpPr>
        <p:spPr>
          <a:xfrm>
            <a:off x="165148" y="210491"/>
            <a:ext cx="9575704" cy="369332"/>
          </a:xfrm>
        </p:spPr>
        <p:txBody>
          <a:bodyPr/>
          <a:lstStyle/>
          <a:p>
            <a:r>
              <a:rPr lang="en-AU"/>
              <a:t>Victorian Digital Jobs Program</a:t>
            </a:r>
          </a:p>
        </p:txBody>
      </p:sp>
      <p:sp>
        <p:nvSpPr>
          <p:cNvPr id="4" name="Slide Number Placeholder 3">
            <a:extLst>
              <a:ext uri="{FF2B5EF4-FFF2-40B4-BE49-F238E27FC236}">
                <a16:creationId xmlns:a16="http://schemas.microsoft.com/office/drawing/2014/main" id="{C8C5FBC1-3B40-F1F6-0AD1-27AE7AEBB3AD}"/>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86</a:t>
            </a:fld>
            <a:endParaRPr lang="en-US"/>
          </a:p>
        </p:txBody>
      </p:sp>
      <p:sp>
        <p:nvSpPr>
          <p:cNvPr id="5" name="Footer Placeholder 4">
            <a:extLst>
              <a:ext uri="{FF2B5EF4-FFF2-40B4-BE49-F238E27FC236}">
                <a16:creationId xmlns:a16="http://schemas.microsoft.com/office/drawing/2014/main" id="{75E68A2B-B9C9-832B-3DFE-A24974A8CBA8}"/>
              </a:ext>
              <a:ext uri="{C183D7F6-B498-43B3-948B-1728B52AA6E4}">
                <adec:decorative xmlns:adec="http://schemas.microsoft.com/office/drawing/2017/decorative" val="1"/>
              </a:ext>
            </a:extLst>
          </p:cNvPr>
          <p:cNvSpPr>
            <a:spLocks noGrp="1"/>
          </p:cNvSpPr>
          <p:nvPr>
            <p:ph type="ftr" sz="quarter" idx="14"/>
          </p:nvPr>
        </p:nvSpPr>
        <p:spPr>
          <a:xfrm>
            <a:off x="165148" y="6407035"/>
            <a:ext cx="7132320" cy="371513"/>
          </a:xfrm>
        </p:spPr>
        <p:txBody>
          <a:bodyPr/>
          <a:lstStyle/>
          <a:p>
            <a:r>
              <a:rPr lang="en-AU"/>
              <a:t>Victorian Department of Jobs, Skills Industry and Regions, Digital Jobs Participant Profile, no date. </a:t>
            </a:r>
          </a:p>
          <a:p>
            <a:r>
              <a:rPr lang="en-AU"/>
              <a:t>Victorian Department of Jobs, Skills Industry and Regions, Business Information Presentation, February 2024.</a:t>
            </a:r>
          </a:p>
        </p:txBody>
      </p:sp>
      <p:sp>
        <p:nvSpPr>
          <p:cNvPr id="53" name="AutoShape 4">
            <a:extLst>
              <a:ext uri="{FF2B5EF4-FFF2-40B4-BE49-F238E27FC236}">
                <a16:creationId xmlns:a16="http://schemas.microsoft.com/office/drawing/2014/main" id="{BEF033C1-B1A4-876C-D474-F31A654EC793}"/>
              </a:ext>
              <a:ext uri="{C183D7F6-B498-43B3-948B-1728B52AA6E4}">
                <adec:decorative xmlns:adec="http://schemas.microsoft.com/office/drawing/2017/decorative" val="1"/>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AutoShape 5">
            <a:extLst>
              <a:ext uri="{FF2B5EF4-FFF2-40B4-BE49-F238E27FC236}">
                <a16:creationId xmlns:a16="http://schemas.microsoft.com/office/drawing/2014/main" id="{57F058F9-7620-492C-8B66-9C8458195AD4}"/>
              </a:ext>
              <a:ext uri="{C183D7F6-B498-43B3-948B-1728B52AA6E4}">
                <adec:decorative xmlns:adec="http://schemas.microsoft.com/office/drawing/2017/decorative" val="1"/>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Rounded Rectangle 1033">
            <a:extLst>
              <a:ext uri="{FF2B5EF4-FFF2-40B4-BE49-F238E27FC236}">
                <a16:creationId xmlns:a16="http://schemas.microsoft.com/office/drawing/2014/main" id="{679D329E-9AAA-1EFB-EAF5-AE3B1B5B1CF5}"/>
              </a:ext>
              <a:ext uri="{C183D7F6-B498-43B3-948B-1728B52AA6E4}">
                <adec:decorative xmlns:adec="http://schemas.microsoft.com/office/drawing/2017/decorative" val="1"/>
              </a:ext>
            </a:extLst>
          </p:cNvPr>
          <p:cNvSpPr/>
          <p:nvPr/>
        </p:nvSpPr>
        <p:spPr>
          <a:xfrm>
            <a:off x="176009" y="2144399"/>
            <a:ext cx="9547042" cy="2572175"/>
          </a:xfrm>
          <a:prstGeom prst="roundRect">
            <a:avLst>
              <a:gd name="adj" fmla="val 6532"/>
            </a:avLst>
          </a:prstGeom>
          <a:solidFill>
            <a:schemeClr val="accent2"/>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defTabSz="914400" eaLnBrk="1" fontAlgn="auto" latinLnBrk="0" hangingPunct="1">
              <a:lnSpc>
                <a:spcPct val="100000"/>
              </a:lnSpc>
              <a:spcBef>
                <a:spcPts val="0"/>
              </a:spcBef>
              <a:spcAft>
                <a:spcPts val="300"/>
              </a:spcAft>
              <a:buClr>
                <a:schemeClr val="accent1"/>
              </a:buClr>
              <a:buSzTx/>
              <a:tabLst/>
              <a:defRPr/>
            </a:pPr>
            <a:endParaRPr kumimoji="0" lang="en-AU" sz="1100" b="1" u="none" strike="noStrike" kern="0" cap="none" spc="0" normalizeH="0" baseline="0" noProof="0">
              <a:ln>
                <a:noFill/>
              </a:ln>
              <a:solidFill>
                <a:schemeClr val="bg1"/>
              </a:solidFill>
              <a:effectLst/>
              <a:uLnTx/>
              <a:uFillTx/>
              <a:latin typeface="Arial Narrow"/>
              <a:ea typeface="+mn-ea"/>
              <a:cs typeface="+mn-cs"/>
            </a:endParaRPr>
          </a:p>
        </p:txBody>
      </p:sp>
      <p:sp>
        <p:nvSpPr>
          <p:cNvPr id="1064" name="Rounded Rectangular Callout 1063">
            <a:extLst>
              <a:ext uri="{FF2B5EF4-FFF2-40B4-BE49-F238E27FC236}">
                <a16:creationId xmlns:a16="http://schemas.microsoft.com/office/drawing/2014/main" id="{3896C441-91B4-A48B-4FCF-57CDAA840F0C}"/>
              </a:ext>
              <a:ext uri="{C183D7F6-B498-43B3-948B-1728B52AA6E4}">
                <adec:decorative xmlns:adec="http://schemas.microsoft.com/office/drawing/2017/decorative" val="1"/>
              </a:ext>
            </a:extLst>
          </p:cNvPr>
          <p:cNvSpPr/>
          <p:nvPr/>
        </p:nvSpPr>
        <p:spPr>
          <a:xfrm>
            <a:off x="300077" y="5275240"/>
            <a:ext cx="4485889" cy="928338"/>
          </a:xfrm>
          <a:prstGeom prst="wedgeRoundRectCallout">
            <a:avLst>
              <a:gd name="adj1" fmla="val 33298"/>
              <a:gd name="adj2" fmla="val 61237"/>
              <a:gd name="adj3" fmla="val 16667"/>
            </a:avLst>
          </a:prstGeom>
          <a:solidFill>
            <a:schemeClr val="bg2"/>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AU" sz="1100" i="1">
                <a:solidFill>
                  <a:schemeClr val="tx1"/>
                </a:solidFill>
                <a:effectLst/>
                <a:latin typeface="Arial Narrow" panose="020B0604020202020204" pitchFamily="34" charset="0"/>
                <a:ea typeface="Century Gothic" panose="020B0502020202020204" pitchFamily="34" charset="0"/>
                <a:cs typeface="Times New Roman" panose="02020603050405020304" pitchFamily="18" charset="0"/>
              </a:rPr>
              <a:t>‘Participants bring maturity and professional skills as well as experiential and cognitive diversity which helps us think differently about solutions for our customers and staff.’ – Shayne Elliott, ANZ CEO</a:t>
            </a:r>
            <a:endParaRPr lang="en-US" sz="1100">
              <a:solidFill>
                <a:schemeClr val="tx1"/>
              </a:solidFill>
              <a:latin typeface="Arial Narrow" panose="020B0604020202020204" pitchFamily="34" charset="0"/>
            </a:endParaRPr>
          </a:p>
        </p:txBody>
      </p:sp>
      <p:sp>
        <p:nvSpPr>
          <p:cNvPr id="1067" name="Rounded Rectangle 1066">
            <a:extLst>
              <a:ext uri="{FF2B5EF4-FFF2-40B4-BE49-F238E27FC236}">
                <a16:creationId xmlns:a16="http://schemas.microsoft.com/office/drawing/2014/main" id="{7EC9FA50-405A-BCFD-0286-303FAE8685B2}"/>
              </a:ext>
              <a:ext uri="{C183D7F6-B498-43B3-948B-1728B52AA6E4}">
                <adec:decorative xmlns:adec="http://schemas.microsoft.com/office/drawing/2017/decorative" val="1"/>
              </a:ext>
            </a:extLst>
          </p:cNvPr>
          <p:cNvSpPr/>
          <p:nvPr/>
        </p:nvSpPr>
        <p:spPr>
          <a:xfrm>
            <a:off x="5021939" y="4928691"/>
            <a:ext cx="4725509" cy="1443534"/>
          </a:xfrm>
          <a:prstGeom prst="roundRect">
            <a:avLst>
              <a:gd name="adj" fmla="val 6532"/>
            </a:avLst>
          </a:prstGeom>
          <a:solidFill>
            <a:schemeClr val="accent2"/>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defTabSz="914400" eaLnBrk="1" fontAlgn="auto" latinLnBrk="0" hangingPunct="1">
              <a:lnSpc>
                <a:spcPct val="100000"/>
              </a:lnSpc>
              <a:spcBef>
                <a:spcPts val="0"/>
              </a:spcBef>
              <a:spcAft>
                <a:spcPts val="300"/>
              </a:spcAft>
              <a:buClr>
                <a:schemeClr val="accent1"/>
              </a:buClr>
              <a:buSzTx/>
              <a:tabLst/>
              <a:defRPr/>
            </a:pPr>
            <a:r>
              <a:rPr kumimoji="0" lang="en-AU" sz="1100" b="1" u="none" strike="noStrike" kern="0" cap="none" spc="0" normalizeH="0" baseline="0" noProof="0">
                <a:ln>
                  <a:noFill/>
                </a:ln>
                <a:effectLst/>
                <a:uLnTx/>
                <a:uFillTx/>
                <a:latin typeface="Arial Narrow"/>
                <a:ea typeface="+mn-ea"/>
                <a:cs typeface="+mn-cs"/>
              </a:rPr>
              <a:t>Participant </a:t>
            </a:r>
            <a:r>
              <a:rPr lang="en-AU" sz="1100" b="1" kern="0">
                <a:latin typeface="Arial Narrow"/>
              </a:rPr>
              <a:t>perspectives</a:t>
            </a:r>
            <a:endParaRPr kumimoji="0" lang="en-AU" sz="1100" b="1" u="none" strike="noStrike" kern="0" cap="none" spc="0" normalizeH="0" baseline="0" noProof="0">
              <a:ln>
                <a:noFill/>
              </a:ln>
              <a:effectLst/>
              <a:uLnTx/>
              <a:uFillTx/>
              <a:latin typeface="Arial Narrow"/>
              <a:ea typeface="+mn-ea"/>
              <a:cs typeface="+mn-cs"/>
            </a:endParaRPr>
          </a:p>
        </p:txBody>
      </p:sp>
      <p:graphicFrame>
        <p:nvGraphicFramePr>
          <p:cNvPr id="9" name="Table 8">
            <a:extLst>
              <a:ext uri="{FF2B5EF4-FFF2-40B4-BE49-F238E27FC236}">
                <a16:creationId xmlns:a16="http://schemas.microsoft.com/office/drawing/2014/main" id="{F2DB146A-6599-F6D6-FEDA-426A8DF0E6B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2906414"/>
              </p:ext>
            </p:extLst>
          </p:nvPr>
        </p:nvGraphicFramePr>
        <p:xfrm>
          <a:off x="207228" y="2205020"/>
          <a:ext cx="9450448" cy="2434843"/>
        </p:xfrm>
        <a:graphic>
          <a:graphicData uri="http://schemas.openxmlformats.org/drawingml/2006/table">
            <a:tbl>
              <a:tblPr firstRow="1" bandRow="1">
                <a:tableStyleId>{2D5ABB26-0587-4C30-8999-92F81FD0307C}</a:tableStyleId>
              </a:tblPr>
              <a:tblGrid>
                <a:gridCol w="1181306">
                  <a:extLst>
                    <a:ext uri="{9D8B030D-6E8A-4147-A177-3AD203B41FA5}">
                      <a16:colId xmlns:a16="http://schemas.microsoft.com/office/drawing/2014/main" val="834571616"/>
                    </a:ext>
                  </a:extLst>
                </a:gridCol>
                <a:gridCol w="1181306">
                  <a:extLst>
                    <a:ext uri="{9D8B030D-6E8A-4147-A177-3AD203B41FA5}">
                      <a16:colId xmlns:a16="http://schemas.microsoft.com/office/drawing/2014/main" val="2584846766"/>
                    </a:ext>
                  </a:extLst>
                </a:gridCol>
                <a:gridCol w="1181306">
                  <a:extLst>
                    <a:ext uri="{9D8B030D-6E8A-4147-A177-3AD203B41FA5}">
                      <a16:colId xmlns:a16="http://schemas.microsoft.com/office/drawing/2014/main" val="1972363008"/>
                    </a:ext>
                  </a:extLst>
                </a:gridCol>
                <a:gridCol w="1181306">
                  <a:extLst>
                    <a:ext uri="{9D8B030D-6E8A-4147-A177-3AD203B41FA5}">
                      <a16:colId xmlns:a16="http://schemas.microsoft.com/office/drawing/2014/main" val="3566524590"/>
                    </a:ext>
                  </a:extLst>
                </a:gridCol>
                <a:gridCol w="1181306">
                  <a:extLst>
                    <a:ext uri="{9D8B030D-6E8A-4147-A177-3AD203B41FA5}">
                      <a16:colId xmlns:a16="http://schemas.microsoft.com/office/drawing/2014/main" val="3340165610"/>
                    </a:ext>
                  </a:extLst>
                </a:gridCol>
                <a:gridCol w="1181306">
                  <a:extLst>
                    <a:ext uri="{9D8B030D-6E8A-4147-A177-3AD203B41FA5}">
                      <a16:colId xmlns:a16="http://schemas.microsoft.com/office/drawing/2014/main" val="3158245521"/>
                    </a:ext>
                  </a:extLst>
                </a:gridCol>
                <a:gridCol w="1181306">
                  <a:extLst>
                    <a:ext uri="{9D8B030D-6E8A-4147-A177-3AD203B41FA5}">
                      <a16:colId xmlns:a16="http://schemas.microsoft.com/office/drawing/2014/main" val="2556062006"/>
                    </a:ext>
                  </a:extLst>
                </a:gridCol>
                <a:gridCol w="1181306">
                  <a:extLst>
                    <a:ext uri="{9D8B030D-6E8A-4147-A177-3AD203B41FA5}">
                      <a16:colId xmlns:a16="http://schemas.microsoft.com/office/drawing/2014/main" val="655299366"/>
                    </a:ext>
                  </a:extLst>
                </a:gridCol>
              </a:tblGrid>
              <a:tr h="304878">
                <a:tc>
                  <a:txBody>
                    <a:bodyPr/>
                    <a:lstStyle/>
                    <a:p>
                      <a:pPr algn="ctr"/>
                      <a:endParaRPr lang="en-US" sz="1100" b="1"/>
                    </a:p>
                  </a:txBody>
                  <a:tcPr anchor="ctr">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b="1"/>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b="1"/>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b="1"/>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b="1"/>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b="1"/>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b="1"/>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endParaRPr lang="en-US" sz="1100" b="1"/>
                    </a:p>
                  </a:txBody>
                  <a:tcPr anchor="ct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2926153695"/>
                  </a:ext>
                </a:extLst>
              </a:tr>
              <a:tr h="488845">
                <a:tc>
                  <a:txBody>
                    <a:bodyPr/>
                    <a:lstStyle/>
                    <a:p>
                      <a:pPr algn="ctr"/>
                      <a:r>
                        <a:rPr lang="en-US" sz="1100" b="1"/>
                        <a:t>Funding Timeline</a:t>
                      </a:r>
                    </a:p>
                  </a:txBody>
                  <a:tcPr anchor="ctr">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100" b="1"/>
                        <a:t>Target cohort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100" b="1"/>
                        <a:t>Application and recruitment </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100" b="1"/>
                        <a:t>Scale</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100" b="1"/>
                        <a:t>Duration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100" b="1"/>
                        <a:t>Support</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100" b="1"/>
                        <a:t>Incentives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en-US" sz="1100" b="1"/>
                        <a:t>Aims</a:t>
                      </a:r>
                    </a:p>
                  </a:txBody>
                  <a:tcPr anchor="ct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3599845085"/>
                  </a:ext>
                </a:extLst>
              </a:tr>
              <a:tr h="1641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u="none" strike="noStrike" kern="0" cap="none" spc="0" normalizeH="0" baseline="0" noProof="0" dirty="0">
                          <a:ln>
                            <a:noFill/>
                          </a:ln>
                          <a:effectLst/>
                          <a:uLnTx/>
                          <a:uFillTx/>
                          <a:latin typeface="+mn-lt"/>
                          <a:ea typeface="+mn-ea"/>
                          <a:cs typeface="+mn-cs"/>
                        </a:rPr>
                        <a:t>$64 million initiative </a:t>
                      </a:r>
                      <a:r>
                        <a:rPr kumimoji="0" lang="en-US" sz="1100" u="none" strike="noStrike" kern="0" cap="none" spc="0" normalizeH="0" baseline="0" noProof="0" dirty="0">
                          <a:ln>
                            <a:noFill/>
                          </a:ln>
                          <a:effectLst/>
                          <a:uLnTx/>
                          <a:uFillTx/>
                          <a:latin typeface="+mn-lt"/>
                          <a:ea typeface="+mn-ea"/>
                          <a:cs typeface="+mn-cs"/>
                        </a:rPr>
                        <a:t>c</a:t>
                      </a:r>
                      <a:r>
                        <a:rPr lang="en-US" sz="1100" dirty="0" err="1"/>
                        <a:t>ommenced</a:t>
                      </a:r>
                      <a:r>
                        <a:rPr lang="en-US" sz="1100" dirty="0"/>
                        <a:t> in 2021, funded until June 2024</a:t>
                      </a:r>
                    </a:p>
                    <a:p>
                      <a:pPr algn="l"/>
                      <a:endParaRPr lang="en-US" sz="1100" dirty="0"/>
                    </a:p>
                  </a:txBody>
                  <a:tcPr>
                    <a:lnR w="12700" cap="flat" cmpd="sng" algn="ctr">
                      <a:solidFill>
                        <a:schemeClr val="tx1">
                          <a:lumMod val="50000"/>
                          <a:lumOff val="50000"/>
                        </a:schemeClr>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kern="0">
                          <a:latin typeface="+mn-lt"/>
                        </a:rPr>
                        <a:t>Entry level digital skills, but targeted at mid-career workers with 10+ years’ experience. Data indicates that participants are 59% female and 63% CALD. </a:t>
                      </a:r>
                      <a:endParaRPr kumimoji="0" lang="en-AU" sz="1100" u="none" strike="noStrike" kern="0" cap="none" spc="0" normalizeH="0" baseline="0" noProof="0">
                        <a:ln>
                          <a:noFill/>
                        </a:ln>
                        <a:effectLst/>
                        <a:uLnTx/>
                        <a:uFillTx/>
                        <a:latin typeface="+mn-lt"/>
                        <a:ea typeface="+mn-ea"/>
                        <a:cs typeface="+mn-cs"/>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l"/>
                      <a:r>
                        <a:rPr lang="en-US" sz="1100"/>
                        <a:t>Selective entry, employer matching and employer-led recruitment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l"/>
                      <a:r>
                        <a:rPr lang="en-US" sz="1100"/>
                        <a:t>Just over 5000 participants selected from 31,900 applications</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l"/>
                      <a:r>
                        <a:rPr lang="en-US" sz="1100"/>
                        <a:t>12-week free training, </a:t>
                      </a:r>
                    </a:p>
                    <a:p>
                      <a:pPr algn="l"/>
                      <a:r>
                        <a:rPr lang="en-US" sz="1100"/>
                        <a:t>12-week minimum full time (or part-time equivalent work placement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l"/>
                      <a:r>
                        <a:rPr lang="en-US" sz="1100"/>
                        <a:t>Participants are paired with a mentor to support them through training and placement.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l"/>
                      <a:r>
                        <a:rPr lang="en-US" sz="1100" dirty="0"/>
                        <a:t>$5000 incentive for employers to </a:t>
                      </a:r>
                      <a:r>
                        <a:rPr lang="en-US" sz="1100" dirty="0" err="1"/>
                        <a:t>subsidise</a:t>
                      </a:r>
                      <a:r>
                        <a:rPr lang="en-US" sz="1100" dirty="0"/>
                        <a:t> participant wages. Participants are paid an entry level wage </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l"/>
                      <a:r>
                        <a:rPr lang="en-US" sz="1100" dirty="0"/>
                        <a:t>Entry level digital workers who are job ready. Employers are encouraged to employ program participants who meet their needs</a:t>
                      </a:r>
                    </a:p>
                  </a:txBody>
                  <a:tcPr>
                    <a:lnL w="12700" cap="flat" cmpd="sng" algn="ctr">
                      <a:solidFill>
                        <a:schemeClr val="tx1">
                          <a:lumMod val="50000"/>
                          <a:lumOff val="50000"/>
                        </a:schemeClr>
                      </a:solidFill>
                      <a:prstDash val="solid"/>
                      <a:round/>
                      <a:headEnd type="none" w="med" len="med"/>
                      <a:tailEnd type="none" w="med" len="med"/>
                    </a:lnL>
                  </a:tcPr>
                </a:tc>
                <a:extLst>
                  <a:ext uri="{0D108BD9-81ED-4DB2-BD59-A6C34878D82A}">
                    <a16:rowId xmlns:a16="http://schemas.microsoft.com/office/drawing/2014/main" val="1139940385"/>
                  </a:ext>
                </a:extLst>
              </a:tr>
            </a:tbl>
          </a:graphicData>
        </a:graphic>
      </p:graphicFrame>
      <p:sp>
        <p:nvSpPr>
          <p:cNvPr id="1069" name="Rounded Rectangular Callout 1068">
            <a:extLst>
              <a:ext uri="{FF2B5EF4-FFF2-40B4-BE49-F238E27FC236}">
                <a16:creationId xmlns:a16="http://schemas.microsoft.com/office/drawing/2014/main" id="{6FD42709-4E19-EC53-25CA-DCE8B73E4DDA}"/>
              </a:ext>
              <a:ext uri="{C183D7F6-B498-43B3-948B-1728B52AA6E4}">
                <adec:decorative xmlns:adec="http://schemas.microsoft.com/office/drawing/2017/decorative" val="1"/>
              </a:ext>
            </a:extLst>
          </p:cNvPr>
          <p:cNvSpPr/>
          <p:nvPr/>
        </p:nvSpPr>
        <p:spPr>
          <a:xfrm>
            <a:off x="5299776" y="5275240"/>
            <a:ext cx="4302147" cy="928338"/>
          </a:xfrm>
          <a:prstGeom prst="wedgeRoundRectCallout">
            <a:avLst>
              <a:gd name="adj1" fmla="val 33298"/>
              <a:gd name="adj2" fmla="val 61237"/>
              <a:gd name="adj3" fmla="val 16667"/>
            </a:avLst>
          </a:prstGeom>
          <a:solidFill>
            <a:schemeClr val="bg2"/>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AU" sz="1100" i="1">
                <a:solidFill>
                  <a:schemeClr val="tx2"/>
                </a:solidFill>
                <a:effectLst/>
                <a:latin typeface="+mj-lt"/>
                <a:ea typeface="Century Gothic" panose="020B0502020202020204" pitchFamily="34" charset="0"/>
                <a:cs typeface="Times New Roman" panose="02020603050405020304" pitchFamily="18" charset="0"/>
              </a:rPr>
              <a:t>‘</a:t>
            </a:r>
            <a:r>
              <a:rPr lang="en-AU" sz="1100" b="0" i="1" u="none" strike="noStrike">
                <a:solidFill>
                  <a:srgbClr val="343641"/>
                </a:solidFill>
                <a:effectLst/>
                <a:latin typeface="+mj-lt"/>
              </a:rPr>
              <a:t>I've had the opportunity through this program to develop a business that works to support other businesses. It's given me a really good foundation for how I can give back to the community that I live in, and this is really important to me.’ – Cass, participant </a:t>
            </a:r>
            <a:endParaRPr lang="en-US" sz="1100" i="1">
              <a:solidFill>
                <a:schemeClr val="tx1"/>
              </a:solidFill>
              <a:latin typeface="+mj-lt"/>
            </a:endParaRPr>
          </a:p>
        </p:txBody>
      </p:sp>
      <p:sp>
        <p:nvSpPr>
          <p:cNvPr id="10" name="Oval 9">
            <a:extLst>
              <a:ext uri="{FF2B5EF4-FFF2-40B4-BE49-F238E27FC236}">
                <a16:creationId xmlns:a16="http://schemas.microsoft.com/office/drawing/2014/main" id="{EDA71218-9F80-D312-2AE9-DDBD9AAB80A6}"/>
              </a:ext>
              <a:ext uri="{C183D7F6-B498-43B3-948B-1728B52AA6E4}">
                <adec:decorative xmlns:adec="http://schemas.microsoft.com/office/drawing/2017/decorative" val="1"/>
              </a:ext>
            </a:extLst>
          </p:cNvPr>
          <p:cNvSpPr>
            <a:spLocks noChangeArrowheads="1"/>
          </p:cNvSpPr>
          <p:nvPr>
            <p:custDataLst>
              <p:tags r:id="rId1"/>
            </p:custDataLst>
          </p:nvPr>
        </p:nvSpPr>
        <p:spPr bwMode="auto">
          <a:xfrm flipH="1">
            <a:off x="996882" y="1195016"/>
            <a:ext cx="734996" cy="734995"/>
          </a:xfrm>
          <a:prstGeom prst="ellipse">
            <a:avLst/>
          </a:prstGeom>
          <a:solidFill>
            <a:srgbClr val="FFFFFF">
              <a:lumMod val="100000"/>
            </a:srgbClr>
          </a:solidFill>
          <a:ln w="9525" cmpd="sng">
            <a:solidFill>
              <a:schemeClr val="tx2">
                <a:lumMod val="100000"/>
              </a:schemeClr>
            </a:solidFill>
            <a:prstDash val="solid"/>
            <a:round/>
            <a:headEnd/>
            <a:tailEnd/>
          </a:ln>
          <a:effectLst/>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AU" altLang="de-DE" sz="1100" b="1">
                <a:latin typeface="+mn-lt"/>
              </a:rPr>
              <a:t>Structured </a:t>
            </a:r>
            <a:br>
              <a:rPr lang="en-AU" altLang="de-DE" sz="1100" b="1">
                <a:latin typeface="+mn-lt"/>
              </a:rPr>
            </a:br>
            <a:r>
              <a:rPr lang="en-AU" altLang="de-DE" sz="1100" b="1">
                <a:latin typeface="+mn-lt"/>
              </a:rPr>
              <a:t>training</a:t>
            </a:r>
          </a:p>
        </p:txBody>
      </p:sp>
      <p:sp>
        <p:nvSpPr>
          <p:cNvPr id="11" name="Oval 10">
            <a:extLst>
              <a:ext uri="{FF2B5EF4-FFF2-40B4-BE49-F238E27FC236}">
                <a16:creationId xmlns:a16="http://schemas.microsoft.com/office/drawing/2014/main" id="{A4B088BA-D85C-BCC7-1303-719BF547BF30}"/>
              </a:ext>
              <a:ext uri="{C183D7F6-B498-43B3-948B-1728B52AA6E4}">
                <adec:decorative xmlns:adec="http://schemas.microsoft.com/office/drawing/2017/decorative" val="1"/>
              </a:ext>
            </a:extLst>
          </p:cNvPr>
          <p:cNvSpPr>
            <a:spLocks noChangeArrowheads="1"/>
          </p:cNvSpPr>
          <p:nvPr>
            <p:custDataLst>
              <p:tags r:id="rId2"/>
            </p:custDataLst>
          </p:nvPr>
        </p:nvSpPr>
        <p:spPr bwMode="auto">
          <a:xfrm flipH="1">
            <a:off x="7589386" y="1069257"/>
            <a:ext cx="986512" cy="986512"/>
          </a:xfrm>
          <a:prstGeom prst="ellipse">
            <a:avLst/>
          </a:prstGeom>
          <a:solidFill>
            <a:schemeClr val="tx2"/>
          </a:solidFill>
          <a:ln w="9525" cmpd="sng">
            <a:solidFill>
              <a:schemeClr val="tx2">
                <a:lumMod val="100000"/>
              </a:schemeClr>
            </a:solidFill>
            <a:prstDash val="solid"/>
            <a:round/>
            <a:headEnd/>
            <a:tailEnd/>
          </a:ln>
          <a:effectLst/>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AU" altLang="de-DE" sz="1200" b="1">
                <a:solidFill>
                  <a:schemeClr val="bg1"/>
                </a:solidFill>
                <a:latin typeface="+mn-lt"/>
              </a:rPr>
              <a:t>Entry level </a:t>
            </a:r>
            <a:br>
              <a:rPr lang="en-AU" altLang="de-DE" sz="1200" b="1">
                <a:solidFill>
                  <a:schemeClr val="bg1"/>
                </a:solidFill>
                <a:latin typeface="+mn-lt"/>
              </a:rPr>
            </a:br>
            <a:r>
              <a:rPr lang="en-AU" altLang="de-DE" sz="1200" b="1">
                <a:solidFill>
                  <a:schemeClr val="bg1"/>
                </a:solidFill>
                <a:latin typeface="+mn-lt"/>
              </a:rPr>
              <a:t>digital workers</a:t>
            </a:r>
          </a:p>
        </p:txBody>
      </p:sp>
      <p:pic>
        <p:nvPicPr>
          <p:cNvPr id="12" name="Graphic 11">
            <a:extLst>
              <a:ext uri="{FF2B5EF4-FFF2-40B4-BE49-F238E27FC236}">
                <a16:creationId xmlns:a16="http://schemas.microsoft.com/office/drawing/2014/main" id="{828521C2-E066-366B-8FE2-8B519C1CD4E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9425" y="1327177"/>
            <a:ext cx="470673" cy="470673"/>
          </a:xfrm>
          <a:prstGeom prst="rect">
            <a:avLst/>
          </a:prstGeom>
        </p:spPr>
      </p:pic>
      <p:grpSp>
        <p:nvGrpSpPr>
          <p:cNvPr id="13" name="Group 12">
            <a:extLst>
              <a:ext uri="{FF2B5EF4-FFF2-40B4-BE49-F238E27FC236}">
                <a16:creationId xmlns:a16="http://schemas.microsoft.com/office/drawing/2014/main" id="{D8FECD5E-5155-CE9C-0A68-AB8D56834803}"/>
              </a:ext>
              <a:ext uri="{C183D7F6-B498-43B3-948B-1728B52AA6E4}">
                <adec:decorative xmlns:adec="http://schemas.microsoft.com/office/drawing/2017/decorative" val="1"/>
              </a:ext>
            </a:extLst>
          </p:cNvPr>
          <p:cNvGrpSpPr/>
          <p:nvPr/>
        </p:nvGrpSpPr>
        <p:grpSpPr>
          <a:xfrm>
            <a:off x="6681509" y="1453522"/>
            <a:ext cx="400329" cy="217983"/>
            <a:chOff x="780585" y="3429000"/>
            <a:chExt cx="2040674" cy="500321"/>
          </a:xfrm>
        </p:grpSpPr>
        <p:sp>
          <p:nvSpPr>
            <p:cNvPr id="14" name="Rectangle 13">
              <a:extLst>
                <a:ext uri="{FF2B5EF4-FFF2-40B4-BE49-F238E27FC236}">
                  <a16:creationId xmlns:a16="http://schemas.microsoft.com/office/drawing/2014/main" id="{D6CD471E-C77B-2F74-680D-CA699C465BA2}"/>
                </a:ext>
              </a:extLst>
            </p:cNvPr>
            <p:cNvSpPr/>
            <p:nvPr/>
          </p:nvSpPr>
          <p:spPr>
            <a:xfrm>
              <a:off x="780585" y="3429000"/>
              <a:ext cx="2040674" cy="180653"/>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15" name="Rectangle 14">
              <a:extLst>
                <a:ext uri="{FF2B5EF4-FFF2-40B4-BE49-F238E27FC236}">
                  <a16:creationId xmlns:a16="http://schemas.microsoft.com/office/drawing/2014/main" id="{EB6104D9-E01D-9E5E-0E7B-92087D55E919}"/>
                </a:ext>
              </a:extLst>
            </p:cNvPr>
            <p:cNvSpPr/>
            <p:nvPr/>
          </p:nvSpPr>
          <p:spPr>
            <a:xfrm>
              <a:off x="780585" y="3748668"/>
              <a:ext cx="2040674" cy="180653"/>
            </a:xfrm>
            <a:prstGeom prst="rect">
              <a:avLst/>
            </a:prstGeom>
            <a:solidFill>
              <a:schemeClr val="tx2"/>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grpSp>
      <p:sp>
        <p:nvSpPr>
          <p:cNvPr id="16" name="Oval 15">
            <a:extLst>
              <a:ext uri="{FF2B5EF4-FFF2-40B4-BE49-F238E27FC236}">
                <a16:creationId xmlns:a16="http://schemas.microsoft.com/office/drawing/2014/main" id="{4CF83B1B-6BEC-D817-2566-0F36BCA89730}"/>
              </a:ext>
              <a:ext uri="{C183D7F6-B498-43B3-948B-1728B52AA6E4}">
                <adec:decorative xmlns:adec="http://schemas.microsoft.com/office/drawing/2017/decorative" val="1"/>
              </a:ext>
            </a:extLst>
          </p:cNvPr>
          <p:cNvSpPr>
            <a:spLocks noChangeArrowheads="1"/>
          </p:cNvSpPr>
          <p:nvPr>
            <p:custDataLst>
              <p:tags r:id="rId3"/>
            </p:custDataLst>
          </p:nvPr>
        </p:nvSpPr>
        <p:spPr bwMode="auto">
          <a:xfrm flipH="1">
            <a:off x="3217645" y="1195015"/>
            <a:ext cx="734997" cy="734996"/>
          </a:xfrm>
          <a:prstGeom prst="ellipse">
            <a:avLst/>
          </a:prstGeom>
          <a:solidFill>
            <a:srgbClr val="FFFFFF">
              <a:lumMod val="100000"/>
            </a:srgbClr>
          </a:solidFill>
          <a:ln w="9525" cmpd="sng">
            <a:solidFill>
              <a:schemeClr val="tx2">
                <a:lumMod val="100000"/>
              </a:schemeClr>
            </a:solidFill>
            <a:prstDash val="solid"/>
            <a:round/>
            <a:headEnd/>
            <a:tailEnd/>
          </a:ln>
          <a:effectLst/>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AU" altLang="de-DE" sz="1100" b="1">
                <a:latin typeface="+mn-lt"/>
              </a:rPr>
              <a:t>Mentoring</a:t>
            </a:r>
          </a:p>
        </p:txBody>
      </p:sp>
      <p:sp>
        <p:nvSpPr>
          <p:cNvPr id="17" name="Oval 16">
            <a:extLst>
              <a:ext uri="{FF2B5EF4-FFF2-40B4-BE49-F238E27FC236}">
                <a16:creationId xmlns:a16="http://schemas.microsoft.com/office/drawing/2014/main" id="{435A12D0-A646-F651-6117-EE5FE1F46566}"/>
              </a:ext>
              <a:ext uri="{C183D7F6-B498-43B3-948B-1728B52AA6E4}">
                <adec:decorative xmlns:adec="http://schemas.microsoft.com/office/drawing/2017/decorative" val="1"/>
              </a:ext>
            </a:extLst>
          </p:cNvPr>
          <p:cNvSpPr>
            <a:spLocks noChangeArrowheads="1"/>
          </p:cNvSpPr>
          <p:nvPr>
            <p:custDataLst>
              <p:tags r:id="rId4"/>
            </p:custDataLst>
          </p:nvPr>
        </p:nvSpPr>
        <p:spPr bwMode="auto">
          <a:xfrm flipH="1">
            <a:off x="5438409" y="1194737"/>
            <a:ext cx="735553" cy="735552"/>
          </a:xfrm>
          <a:prstGeom prst="ellipse">
            <a:avLst/>
          </a:prstGeom>
          <a:solidFill>
            <a:srgbClr val="FFFFFF">
              <a:lumMod val="100000"/>
            </a:srgbClr>
          </a:solidFill>
          <a:ln w="9525" cmpd="sng">
            <a:solidFill>
              <a:schemeClr val="tx2">
                <a:lumMod val="100000"/>
              </a:schemeClr>
            </a:solidFill>
            <a:prstDash val="solid"/>
            <a:round/>
            <a:headEnd/>
            <a:tailEnd/>
          </a:ln>
          <a:effectLst/>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en-AU" altLang="de-DE" sz="1100" b="1">
                <a:latin typeface="+mn-lt"/>
              </a:rPr>
              <a:t>Work </a:t>
            </a:r>
            <a:br>
              <a:rPr lang="en-AU" altLang="de-DE" sz="1100" b="1">
                <a:latin typeface="+mn-lt"/>
              </a:rPr>
            </a:br>
            <a:r>
              <a:rPr lang="en-AU" altLang="de-DE" sz="1100" b="1">
                <a:latin typeface="+mn-lt"/>
              </a:rPr>
              <a:t>placement</a:t>
            </a:r>
          </a:p>
        </p:txBody>
      </p:sp>
      <p:pic>
        <p:nvPicPr>
          <p:cNvPr id="18" name="Graphic 17">
            <a:extLst>
              <a:ext uri="{FF2B5EF4-FFF2-40B4-BE49-F238E27FC236}">
                <a16:creationId xmlns:a16="http://schemas.microsoft.com/office/drawing/2014/main" id="{245A7588-2DD0-6F3C-A725-CC960DB31E4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0189" y="1327177"/>
            <a:ext cx="470673" cy="470673"/>
          </a:xfrm>
          <a:prstGeom prst="rect">
            <a:avLst/>
          </a:prstGeom>
        </p:spPr>
      </p:pic>
      <p:pic>
        <p:nvPicPr>
          <p:cNvPr id="1049" name="Graphic 1048">
            <a:extLst>
              <a:ext uri="{FF2B5EF4-FFF2-40B4-BE49-F238E27FC236}">
                <a16:creationId xmlns:a16="http://schemas.microsoft.com/office/drawing/2014/main" id="{902FB34B-AC7A-B2DD-98A4-9679C9B84AE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76482" y="2207559"/>
            <a:ext cx="379737" cy="379737"/>
          </a:xfrm>
          <a:prstGeom prst="rect">
            <a:avLst/>
          </a:prstGeom>
        </p:spPr>
      </p:pic>
      <p:pic>
        <p:nvPicPr>
          <p:cNvPr id="1051" name="Graphic 1050">
            <a:extLst>
              <a:ext uri="{FF2B5EF4-FFF2-40B4-BE49-F238E27FC236}">
                <a16:creationId xmlns:a16="http://schemas.microsoft.com/office/drawing/2014/main" id="{CC090B1D-99CD-6928-3753-92D813CDED1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6856" y="2277672"/>
            <a:ext cx="309624" cy="309624"/>
          </a:xfrm>
          <a:prstGeom prst="rect">
            <a:avLst/>
          </a:prstGeom>
        </p:spPr>
      </p:pic>
      <p:pic>
        <p:nvPicPr>
          <p:cNvPr id="21" name="Graphic 20">
            <a:extLst>
              <a:ext uri="{FF2B5EF4-FFF2-40B4-BE49-F238E27FC236}">
                <a16:creationId xmlns:a16="http://schemas.microsoft.com/office/drawing/2014/main" id="{49B22D22-BA94-C0CB-255D-17306A28601C}"/>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33229" y="2218709"/>
            <a:ext cx="379737" cy="379737"/>
          </a:xfrm>
          <a:prstGeom prst="rect">
            <a:avLst/>
          </a:prstGeom>
        </p:spPr>
      </p:pic>
      <p:pic>
        <p:nvPicPr>
          <p:cNvPr id="23" name="Graphic 22">
            <a:extLst>
              <a:ext uri="{FF2B5EF4-FFF2-40B4-BE49-F238E27FC236}">
                <a16:creationId xmlns:a16="http://schemas.microsoft.com/office/drawing/2014/main" id="{C4C43343-94B2-3E4F-4C3D-BDAFA704FE49}"/>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52002" y="2190885"/>
            <a:ext cx="379737" cy="379737"/>
          </a:xfrm>
          <a:prstGeom prst="rect">
            <a:avLst/>
          </a:prstGeom>
        </p:spPr>
      </p:pic>
      <p:pic>
        <p:nvPicPr>
          <p:cNvPr id="27" name="Graphic 26">
            <a:extLst>
              <a:ext uri="{FF2B5EF4-FFF2-40B4-BE49-F238E27FC236}">
                <a16:creationId xmlns:a16="http://schemas.microsoft.com/office/drawing/2014/main" id="{B57480F6-0AA3-C04D-0058-3C6364B2D5FB}"/>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04016" y="2246941"/>
            <a:ext cx="379737" cy="379737"/>
          </a:xfrm>
          <a:prstGeom prst="rect">
            <a:avLst/>
          </a:prstGeom>
        </p:spPr>
      </p:pic>
      <p:pic>
        <p:nvPicPr>
          <p:cNvPr id="29" name="Graphic 28">
            <a:extLst>
              <a:ext uri="{FF2B5EF4-FFF2-40B4-BE49-F238E27FC236}">
                <a16:creationId xmlns:a16="http://schemas.microsoft.com/office/drawing/2014/main" id="{B2024526-11FA-63BF-887A-D27F98E7FCC3}"/>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99407" y="2246941"/>
            <a:ext cx="379737" cy="379737"/>
          </a:xfrm>
          <a:prstGeom prst="rect">
            <a:avLst/>
          </a:prstGeom>
        </p:spPr>
      </p:pic>
      <p:pic>
        <p:nvPicPr>
          <p:cNvPr id="31" name="Graphic 30">
            <a:extLst>
              <a:ext uri="{FF2B5EF4-FFF2-40B4-BE49-F238E27FC236}">
                <a16:creationId xmlns:a16="http://schemas.microsoft.com/office/drawing/2014/main" id="{C39D6279-F05C-F6E5-287C-FEA8ECA8598E}"/>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674803" y="2246941"/>
            <a:ext cx="379737" cy="379737"/>
          </a:xfrm>
          <a:prstGeom prst="rect">
            <a:avLst/>
          </a:prstGeom>
        </p:spPr>
      </p:pic>
      <p:pic>
        <p:nvPicPr>
          <p:cNvPr id="35" name="Graphic 34">
            <a:extLst>
              <a:ext uri="{FF2B5EF4-FFF2-40B4-BE49-F238E27FC236}">
                <a16:creationId xmlns:a16="http://schemas.microsoft.com/office/drawing/2014/main" id="{1FD66528-C7AB-DE53-CA75-394CC7744B3F}"/>
              </a:ext>
              <a:ext uri="{C183D7F6-B498-43B3-948B-1728B52AA6E4}">
                <adec:decorative xmlns:adec="http://schemas.microsoft.com/office/drawing/2017/decorative" val="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136156" y="2214015"/>
            <a:ext cx="379737" cy="379737"/>
          </a:xfrm>
          <a:prstGeom prst="rect">
            <a:avLst/>
          </a:prstGeom>
        </p:spPr>
      </p:pic>
    </p:spTree>
    <p:extLst>
      <p:ext uri="{BB962C8B-B14F-4D97-AF65-F5344CB8AC3E}">
        <p14:creationId xmlns:p14="http://schemas.microsoft.com/office/powerpoint/2010/main" val="33550213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E52D57-726D-913B-054F-3C91689DA666}"/>
              </a:ext>
            </a:extLst>
          </p:cNvPr>
          <p:cNvSpPr>
            <a:spLocks noGrp="1"/>
          </p:cNvSpPr>
          <p:nvPr>
            <p:ph type="title" idx="4294967295"/>
          </p:nvPr>
        </p:nvSpPr>
        <p:spPr>
          <a:xfrm>
            <a:off x="635000" y="3244850"/>
            <a:ext cx="6934200" cy="476250"/>
          </a:xfrm>
          <a:prstGeom prst="rect">
            <a:avLst/>
          </a:prstGeom>
          <a:noFill/>
          <a:ln>
            <a:noFill/>
            <a:prstDash/>
          </a:ln>
          <a:effectLst/>
        </p:spPr>
        <p:txBody>
          <a:bodyPr rot="0" spcFirstLastPara="0" vertOverflow="overflow" horzOverflow="overflow" vert="horz" wrap="square" lIns="0" tIns="45720" rIns="0" bIns="0" numCol="1" spcCol="0" rtlCol="0" fromWordArt="0" anchor="b"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AU" sz="2800" b="0" i="0" u="none" strike="noStrike" kern="1200" cap="none" spc="0" normalizeH="0" baseline="0" noProof="0" dirty="0">
                <a:ln>
                  <a:noFill/>
                </a:ln>
                <a:solidFill>
                  <a:schemeClr val="tx2"/>
                </a:solidFill>
                <a:effectLst/>
                <a:uLnTx/>
                <a:uFillTx/>
                <a:latin typeface="Arial Narrow"/>
                <a:ea typeface="+mn-ea"/>
                <a:cs typeface="Arial Narrow"/>
              </a:rPr>
              <a:t>Appendix D: Fieldwork</a:t>
            </a:r>
          </a:p>
        </p:txBody>
      </p:sp>
      <p:sp>
        <p:nvSpPr>
          <p:cNvPr id="3" name="Slide Number Placeholder 2">
            <a:extLst>
              <a:ext uri="{FF2B5EF4-FFF2-40B4-BE49-F238E27FC236}">
                <a16:creationId xmlns:a16="http://schemas.microsoft.com/office/drawing/2014/main" id="{8D9B2B71-1F7D-DB60-926C-0D9F0D5F6744}"/>
              </a:ext>
            </a:extLst>
          </p:cNvPr>
          <p:cNvSpPr>
            <a:spLocks noGrp="1"/>
          </p:cNvSpPr>
          <p:nvPr>
            <p:ph type="sldNum" sz="quarter" idx="4"/>
          </p:nvPr>
        </p:nvSpPr>
        <p:spPr/>
        <p:txBody>
          <a:bodyPr/>
          <a:lstStyle/>
          <a:p>
            <a:fld id="{8E793E86-3D78-F546-A494-18B76795FC70}" type="slidenum">
              <a:rPr lang="en-US" smtClean="0"/>
              <a:pPr/>
              <a:t>87</a:t>
            </a:fld>
            <a:endParaRPr lang="en-US"/>
          </a:p>
        </p:txBody>
      </p:sp>
    </p:spTree>
    <p:extLst>
      <p:ext uri="{BB962C8B-B14F-4D97-AF65-F5344CB8AC3E}">
        <p14:creationId xmlns:p14="http://schemas.microsoft.com/office/powerpoint/2010/main" val="26337566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EBE9D5-77F3-EE76-49A5-D9BDEAB6B6E7}"/>
              </a:ext>
              <a:ext uri="{C183D7F6-B498-43B3-948B-1728B52AA6E4}">
                <adec:decorative xmlns:adec="http://schemas.microsoft.com/office/drawing/2017/decorative" val="1"/>
              </a:ext>
            </a:extLst>
          </p:cNvPr>
          <p:cNvSpPr>
            <a:spLocks noGrp="1"/>
          </p:cNvSpPr>
          <p:nvPr>
            <p:ph type="title" idx="4294967295"/>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a:rPr>
              <a:t>Engagement Summary: Fieldwork cycle 1 &amp; 2</a:t>
            </a:r>
          </a:p>
        </p:txBody>
      </p:sp>
      <p:sp>
        <p:nvSpPr>
          <p:cNvPr id="3" name="Slide Number Placeholder 2">
            <a:extLst>
              <a:ext uri="{FF2B5EF4-FFF2-40B4-BE49-F238E27FC236}">
                <a16:creationId xmlns:a16="http://schemas.microsoft.com/office/drawing/2014/main" id="{7BEFBB9F-DC34-82EE-9107-B759788F4F22}"/>
              </a:ext>
              <a:ext uri="{C183D7F6-B498-43B3-948B-1728B52AA6E4}">
                <adec:decorative xmlns:adec="http://schemas.microsoft.com/office/drawing/2017/decorative" val="1"/>
              </a:ext>
            </a:extLst>
          </p:cNvPr>
          <p:cNvSpPr>
            <a:spLocks noGrp="1"/>
          </p:cNvSpPr>
          <p:nvPr>
            <p:ph type="sldNum" sz="quarter" idx="11"/>
          </p:nvPr>
        </p:nvSpPr>
        <p:spPr/>
        <p:txBody>
          <a:bodyPr/>
          <a:lstStyle/>
          <a:p>
            <a:fld id="{8E793E86-3D78-F546-A494-18B76795FC70}" type="slidenum">
              <a:rPr lang="en-US" smtClean="0"/>
              <a:pPr/>
              <a:t>88</a:t>
            </a:fld>
            <a:endParaRPr lang="en-US"/>
          </a:p>
        </p:txBody>
      </p:sp>
      <p:sp>
        <p:nvSpPr>
          <p:cNvPr id="6" name="Rectangle 5">
            <a:extLst>
              <a:ext uri="{FF2B5EF4-FFF2-40B4-BE49-F238E27FC236}">
                <a16:creationId xmlns:a16="http://schemas.microsoft.com/office/drawing/2014/main" id="{6C85A12D-D43E-6F59-25EE-C4D357B3C926}"/>
              </a:ext>
              <a:ext uri="{C183D7F6-B498-43B3-948B-1728B52AA6E4}">
                <adec:decorative xmlns:adec="http://schemas.microsoft.com/office/drawing/2017/decorative" val="1"/>
              </a:ext>
            </a:extLst>
          </p:cNvPr>
          <p:cNvSpPr/>
          <p:nvPr/>
        </p:nvSpPr>
        <p:spPr>
          <a:xfrm>
            <a:off x="165640" y="1800076"/>
            <a:ext cx="5729257" cy="4917777"/>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7" name="Rectangle 6">
            <a:extLst>
              <a:ext uri="{FF2B5EF4-FFF2-40B4-BE49-F238E27FC236}">
                <a16:creationId xmlns:a16="http://schemas.microsoft.com/office/drawing/2014/main" id="{7829866D-C57A-3772-CC9E-518BB943003D}"/>
              </a:ext>
              <a:ext uri="{C183D7F6-B498-43B3-948B-1728B52AA6E4}">
                <adec:decorative xmlns:adec="http://schemas.microsoft.com/office/drawing/2017/decorative" val="1"/>
              </a:ext>
            </a:extLst>
          </p:cNvPr>
          <p:cNvSpPr/>
          <p:nvPr/>
        </p:nvSpPr>
        <p:spPr>
          <a:xfrm>
            <a:off x="6057360" y="753303"/>
            <a:ext cx="3338357" cy="233668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highlight>
                <a:srgbClr val="FFFF00"/>
              </a:highlight>
            </a:endParaRPr>
          </a:p>
        </p:txBody>
      </p:sp>
      <p:sp>
        <p:nvSpPr>
          <p:cNvPr id="12" name="TextBox 11">
            <a:extLst>
              <a:ext uri="{FF2B5EF4-FFF2-40B4-BE49-F238E27FC236}">
                <a16:creationId xmlns:a16="http://schemas.microsoft.com/office/drawing/2014/main" id="{01A92912-E2D7-B40E-1665-ECF5D028DAAB}"/>
              </a:ext>
              <a:ext uri="{C183D7F6-B498-43B3-948B-1728B52AA6E4}">
                <adec:decorative xmlns:adec="http://schemas.microsoft.com/office/drawing/2017/decorative" val="1"/>
              </a:ext>
            </a:extLst>
          </p:cNvPr>
          <p:cNvSpPr txBox="1"/>
          <p:nvPr/>
        </p:nvSpPr>
        <p:spPr>
          <a:xfrm>
            <a:off x="284416" y="1818362"/>
            <a:ext cx="5695729" cy="253916"/>
          </a:xfrm>
          <a:prstGeom prst="rect">
            <a:avLst/>
          </a:prstGeom>
        </p:spPr>
        <p:txBody>
          <a:bodyPr wrap="square" rtlCol="0">
            <a:spAutoFit/>
          </a:bodyPr>
          <a:lstStyle/>
          <a:p>
            <a:r>
              <a:rPr lang="en-US" sz="1050" b="1">
                <a:solidFill>
                  <a:schemeClr val="tx2"/>
                </a:solidFill>
              </a:rPr>
              <a:t>Cadet survey responses [Cycle 2]</a:t>
            </a:r>
          </a:p>
        </p:txBody>
      </p:sp>
      <p:sp>
        <p:nvSpPr>
          <p:cNvPr id="13" name="TextBox 12">
            <a:extLst>
              <a:ext uri="{FF2B5EF4-FFF2-40B4-BE49-F238E27FC236}">
                <a16:creationId xmlns:a16="http://schemas.microsoft.com/office/drawing/2014/main" id="{9D77D869-BB64-E87F-D66F-846FD23CB04D}"/>
              </a:ext>
              <a:ext uri="{C183D7F6-B498-43B3-948B-1728B52AA6E4}">
                <adec:decorative xmlns:adec="http://schemas.microsoft.com/office/drawing/2017/decorative" val="1"/>
              </a:ext>
            </a:extLst>
          </p:cNvPr>
          <p:cNvSpPr txBox="1"/>
          <p:nvPr/>
        </p:nvSpPr>
        <p:spPr>
          <a:xfrm>
            <a:off x="284416" y="3577034"/>
            <a:ext cx="5677440" cy="253916"/>
          </a:xfrm>
          <a:prstGeom prst="rect">
            <a:avLst/>
          </a:prstGeom>
        </p:spPr>
        <p:txBody>
          <a:bodyPr wrap="square" rtlCol="0">
            <a:spAutoFit/>
          </a:bodyPr>
          <a:lstStyle/>
          <a:p>
            <a:r>
              <a:rPr lang="en-US" sz="1050" b="1">
                <a:solidFill>
                  <a:schemeClr val="tx2"/>
                </a:solidFill>
              </a:rPr>
              <a:t>Employer survey responses [Cycle 2]</a:t>
            </a:r>
          </a:p>
        </p:txBody>
      </p:sp>
      <p:sp>
        <p:nvSpPr>
          <p:cNvPr id="14" name="TextBox 13">
            <a:extLst>
              <a:ext uri="{FF2B5EF4-FFF2-40B4-BE49-F238E27FC236}">
                <a16:creationId xmlns:a16="http://schemas.microsoft.com/office/drawing/2014/main" id="{58061BEF-FA12-F3D1-7134-77CD47433CCC}"/>
              </a:ext>
              <a:ext uri="{C183D7F6-B498-43B3-948B-1728B52AA6E4}">
                <adec:decorative xmlns:adec="http://schemas.microsoft.com/office/drawing/2017/decorative" val="1"/>
              </a:ext>
            </a:extLst>
          </p:cNvPr>
          <p:cNvSpPr txBox="1"/>
          <p:nvPr/>
        </p:nvSpPr>
        <p:spPr>
          <a:xfrm>
            <a:off x="6573616" y="2298345"/>
            <a:ext cx="673485" cy="261610"/>
          </a:xfrm>
          <a:prstGeom prst="rect">
            <a:avLst/>
          </a:prstGeom>
        </p:spPr>
        <p:txBody>
          <a:bodyPr wrap="square" rtlCol="0">
            <a:spAutoFit/>
          </a:bodyPr>
          <a:lstStyle/>
          <a:p>
            <a:pPr algn="ctr"/>
            <a:r>
              <a:rPr lang="en-US" sz="1100">
                <a:solidFill>
                  <a:schemeClr val="bg1">
                    <a:lumMod val="50000"/>
                  </a:schemeClr>
                </a:solidFill>
              </a:rPr>
              <a:t>Providers</a:t>
            </a:r>
          </a:p>
        </p:txBody>
      </p:sp>
      <p:sp>
        <p:nvSpPr>
          <p:cNvPr id="15" name="TextBox 14">
            <a:extLst>
              <a:ext uri="{FF2B5EF4-FFF2-40B4-BE49-F238E27FC236}">
                <a16:creationId xmlns:a16="http://schemas.microsoft.com/office/drawing/2014/main" id="{6412F191-5114-DDBC-65CB-A2B174692A22}"/>
              </a:ext>
              <a:ext uri="{C183D7F6-B498-43B3-948B-1728B52AA6E4}">
                <adec:decorative xmlns:adec="http://schemas.microsoft.com/office/drawing/2017/decorative" val="1"/>
              </a:ext>
            </a:extLst>
          </p:cNvPr>
          <p:cNvSpPr txBox="1"/>
          <p:nvPr/>
        </p:nvSpPr>
        <p:spPr>
          <a:xfrm>
            <a:off x="6808357" y="870449"/>
            <a:ext cx="1753299" cy="261610"/>
          </a:xfrm>
          <a:prstGeom prst="rect">
            <a:avLst/>
          </a:prstGeom>
        </p:spPr>
        <p:txBody>
          <a:bodyPr wrap="square" rtlCol="0">
            <a:spAutoFit/>
          </a:bodyPr>
          <a:lstStyle/>
          <a:p>
            <a:pPr algn="ctr"/>
            <a:r>
              <a:rPr lang="en-US" sz="1100" b="1">
                <a:solidFill>
                  <a:schemeClr val="tx2"/>
                </a:solidFill>
              </a:rPr>
              <a:t>Number of interviews</a:t>
            </a:r>
          </a:p>
        </p:txBody>
      </p:sp>
      <p:sp>
        <p:nvSpPr>
          <p:cNvPr id="17" name="TextBox 16">
            <a:extLst>
              <a:ext uri="{FF2B5EF4-FFF2-40B4-BE49-F238E27FC236}">
                <a16:creationId xmlns:a16="http://schemas.microsoft.com/office/drawing/2014/main" id="{07C18610-6E20-E4A1-0C91-F219CDD231C2}"/>
              </a:ext>
              <a:ext uri="{C183D7F6-B498-43B3-948B-1728B52AA6E4}">
                <adec:decorative xmlns:adec="http://schemas.microsoft.com/office/drawing/2017/decorative" val="1"/>
              </a:ext>
            </a:extLst>
          </p:cNvPr>
          <p:cNvSpPr txBox="1"/>
          <p:nvPr/>
        </p:nvSpPr>
        <p:spPr>
          <a:xfrm>
            <a:off x="7442059" y="2290597"/>
            <a:ext cx="870143" cy="261610"/>
          </a:xfrm>
          <a:prstGeom prst="rect">
            <a:avLst/>
          </a:prstGeom>
        </p:spPr>
        <p:txBody>
          <a:bodyPr wrap="square" rtlCol="0">
            <a:spAutoFit/>
          </a:bodyPr>
          <a:lstStyle/>
          <a:p>
            <a:pPr algn="ctr"/>
            <a:r>
              <a:rPr lang="en-US" sz="1100">
                <a:solidFill>
                  <a:schemeClr val="bg1">
                    <a:lumMod val="50000"/>
                  </a:schemeClr>
                </a:solidFill>
              </a:rPr>
              <a:t>Employers</a:t>
            </a:r>
          </a:p>
        </p:txBody>
      </p:sp>
      <p:sp>
        <p:nvSpPr>
          <p:cNvPr id="18" name="TextBox 17">
            <a:extLst>
              <a:ext uri="{FF2B5EF4-FFF2-40B4-BE49-F238E27FC236}">
                <a16:creationId xmlns:a16="http://schemas.microsoft.com/office/drawing/2014/main" id="{1D3266B3-E158-B778-3E2C-8844A381F333}"/>
              </a:ext>
              <a:ext uri="{C183D7F6-B498-43B3-948B-1728B52AA6E4}">
                <adec:decorative xmlns:adec="http://schemas.microsoft.com/office/drawing/2017/decorative" val="1"/>
              </a:ext>
            </a:extLst>
          </p:cNvPr>
          <p:cNvSpPr txBox="1"/>
          <p:nvPr/>
        </p:nvSpPr>
        <p:spPr>
          <a:xfrm>
            <a:off x="8367192" y="2301397"/>
            <a:ext cx="870143" cy="261610"/>
          </a:xfrm>
          <a:prstGeom prst="rect">
            <a:avLst/>
          </a:prstGeom>
        </p:spPr>
        <p:txBody>
          <a:bodyPr wrap="square" rtlCol="0">
            <a:spAutoFit/>
          </a:bodyPr>
          <a:lstStyle/>
          <a:p>
            <a:pPr algn="ctr"/>
            <a:r>
              <a:rPr lang="en-US" sz="1100">
                <a:solidFill>
                  <a:schemeClr val="bg1">
                    <a:lumMod val="50000"/>
                  </a:schemeClr>
                </a:solidFill>
              </a:rPr>
              <a:t>Supervisors</a:t>
            </a:r>
          </a:p>
        </p:txBody>
      </p:sp>
      <p:graphicFrame>
        <p:nvGraphicFramePr>
          <p:cNvPr id="33" name="Table 33">
            <a:extLst>
              <a:ext uri="{FF2B5EF4-FFF2-40B4-BE49-F238E27FC236}">
                <a16:creationId xmlns:a16="http://schemas.microsoft.com/office/drawing/2014/main" id="{0CAAD336-6EA0-A061-897A-3CCAD2F4F82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9625521"/>
              </p:ext>
            </p:extLst>
          </p:nvPr>
        </p:nvGraphicFramePr>
        <p:xfrm>
          <a:off x="284415" y="2105530"/>
          <a:ext cx="5399999" cy="914400"/>
        </p:xfrm>
        <a:graphic>
          <a:graphicData uri="http://schemas.openxmlformats.org/drawingml/2006/table">
            <a:tbl>
              <a:tblPr firstRow="1" bandRow="1">
                <a:tableStyleId>{5C22544A-7EE6-4342-B048-85BDC9FD1C3A}</a:tableStyleId>
              </a:tblPr>
              <a:tblGrid>
                <a:gridCol w="1316576">
                  <a:extLst>
                    <a:ext uri="{9D8B030D-6E8A-4147-A177-3AD203B41FA5}">
                      <a16:colId xmlns:a16="http://schemas.microsoft.com/office/drawing/2014/main" val="2147446979"/>
                    </a:ext>
                  </a:extLst>
                </a:gridCol>
                <a:gridCol w="1054279">
                  <a:extLst>
                    <a:ext uri="{9D8B030D-6E8A-4147-A177-3AD203B41FA5}">
                      <a16:colId xmlns:a16="http://schemas.microsoft.com/office/drawing/2014/main" val="3928413428"/>
                    </a:ext>
                  </a:extLst>
                </a:gridCol>
                <a:gridCol w="810201">
                  <a:extLst>
                    <a:ext uri="{9D8B030D-6E8A-4147-A177-3AD203B41FA5}">
                      <a16:colId xmlns:a16="http://schemas.microsoft.com/office/drawing/2014/main" val="3960666092"/>
                    </a:ext>
                  </a:extLst>
                </a:gridCol>
                <a:gridCol w="1164664">
                  <a:extLst>
                    <a:ext uri="{9D8B030D-6E8A-4147-A177-3AD203B41FA5}">
                      <a16:colId xmlns:a16="http://schemas.microsoft.com/office/drawing/2014/main" val="1224068275"/>
                    </a:ext>
                  </a:extLst>
                </a:gridCol>
                <a:gridCol w="1054279">
                  <a:extLst>
                    <a:ext uri="{9D8B030D-6E8A-4147-A177-3AD203B41FA5}">
                      <a16:colId xmlns:a16="http://schemas.microsoft.com/office/drawing/2014/main" val="95670547"/>
                    </a:ext>
                  </a:extLst>
                </a:gridCol>
              </a:tblGrid>
              <a:tr h="143833">
                <a:tc>
                  <a:txBody>
                    <a:bodyPr/>
                    <a:lstStyle/>
                    <a:p>
                      <a:pPr algn="ctr"/>
                      <a:r>
                        <a:rPr lang="en-US" sz="1050">
                          <a:solidFill>
                            <a:schemeClr val="bg1"/>
                          </a:solidFill>
                        </a:rPr>
                        <a:t>By provider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50">
                          <a:solidFill>
                            <a:schemeClr val="bg1"/>
                          </a:solidFill>
                        </a:rPr>
                        <a:t>Total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50">
                          <a:solidFill>
                            <a:schemeClr val="bg1"/>
                          </a:solidFill>
                        </a:rPr>
                        <a:t>MEGT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50">
                          <a:solidFill>
                            <a:schemeClr val="bg1"/>
                          </a:solidFill>
                        </a:rPr>
                        <a:t>Community Corporate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50" dirty="0">
                          <a:solidFill>
                            <a:schemeClr val="bg1"/>
                          </a:solidFill>
                        </a:rPr>
                        <a:t>Goanna Education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01624865"/>
                  </a:ext>
                </a:extLst>
              </a:tr>
              <a:tr h="0">
                <a:tc>
                  <a:txBody>
                    <a:bodyPr/>
                    <a:lstStyle/>
                    <a:p>
                      <a:pPr algn="r"/>
                      <a:r>
                        <a:rPr lang="en-US" sz="1050" b="1">
                          <a:solidFill>
                            <a:schemeClr val="tx1"/>
                          </a:solidFill>
                        </a:rPr>
                        <a:t>Baseline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1"/>
                          </a:solidFill>
                        </a:rPr>
                        <a:t>20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a:solidFill>
                            <a:schemeClr val="tx1"/>
                          </a:solidFill>
                          <a:effectLst/>
                          <a:latin typeface="+mj-lt"/>
                        </a:rPr>
                        <a:t>8</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a:solidFill>
                            <a:schemeClr val="tx1"/>
                          </a:solidFill>
                          <a:effectLst/>
                          <a:latin typeface="+mj-lt"/>
                        </a:rPr>
                        <a:t>8</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a:solidFill>
                            <a:schemeClr val="tx1"/>
                          </a:solidFill>
                          <a:effectLst/>
                          <a:latin typeface="+mj-lt"/>
                        </a:rPr>
                        <a:t>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144941"/>
                  </a:ext>
                </a:extLst>
              </a:tr>
              <a:tr h="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b="1">
                          <a:solidFill>
                            <a:schemeClr val="tx1"/>
                          </a:solidFill>
                        </a:rPr>
                        <a:t>Endline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050" dirty="0">
                          <a:solidFill>
                            <a:schemeClr val="tx1"/>
                          </a:solidFill>
                        </a:rPr>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dirty="0">
                          <a:solidFill>
                            <a:schemeClr val="tx1"/>
                          </a:solidFill>
                          <a:effectLst/>
                          <a:latin typeface="+mj-lt"/>
                        </a:rPr>
                        <a:t>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a:solidFill>
                            <a:schemeClr val="tx1"/>
                          </a:solidFill>
                          <a:effectLst/>
                          <a:latin typeface="+mj-lt"/>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dirty="0">
                          <a:solidFill>
                            <a:schemeClr val="tx1"/>
                          </a:solidFill>
                          <a:effectLst/>
                          <a:latin typeface="+mj-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8459288"/>
                  </a:ext>
                </a:extLst>
              </a:tr>
            </a:tbl>
          </a:graphicData>
        </a:graphic>
      </p:graphicFrame>
      <p:graphicFrame>
        <p:nvGraphicFramePr>
          <p:cNvPr id="34" name="Table 33">
            <a:extLst>
              <a:ext uri="{FF2B5EF4-FFF2-40B4-BE49-F238E27FC236}">
                <a16:creationId xmlns:a16="http://schemas.microsoft.com/office/drawing/2014/main" id="{36532CF9-38AE-AABE-8CCE-7D609A607D6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7554278"/>
              </p:ext>
            </p:extLst>
          </p:nvPr>
        </p:nvGraphicFramePr>
        <p:xfrm>
          <a:off x="284416" y="3850927"/>
          <a:ext cx="5400000" cy="2389701"/>
        </p:xfrm>
        <a:graphic>
          <a:graphicData uri="http://schemas.openxmlformats.org/drawingml/2006/table">
            <a:tbl>
              <a:tblPr firstRow="1" bandRow="1">
                <a:tableStyleId>{5C22544A-7EE6-4342-B048-85BDC9FD1C3A}</a:tableStyleId>
              </a:tblPr>
              <a:tblGrid>
                <a:gridCol w="3780000">
                  <a:extLst>
                    <a:ext uri="{9D8B030D-6E8A-4147-A177-3AD203B41FA5}">
                      <a16:colId xmlns:a16="http://schemas.microsoft.com/office/drawing/2014/main" val="2147446979"/>
                    </a:ext>
                  </a:extLst>
                </a:gridCol>
                <a:gridCol w="540000">
                  <a:extLst>
                    <a:ext uri="{9D8B030D-6E8A-4147-A177-3AD203B41FA5}">
                      <a16:colId xmlns:a16="http://schemas.microsoft.com/office/drawing/2014/main" val="3960666092"/>
                    </a:ext>
                  </a:extLst>
                </a:gridCol>
                <a:gridCol w="612000">
                  <a:extLst>
                    <a:ext uri="{9D8B030D-6E8A-4147-A177-3AD203B41FA5}">
                      <a16:colId xmlns:a16="http://schemas.microsoft.com/office/drawing/2014/main" val="1224068275"/>
                    </a:ext>
                  </a:extLst>
                </a:gridCol>
                <a:gridCol w="468000">
                  <a:extLst>
                    <a:ext uri="{9D8B030D-6E8A-4147-A177-3AD203B41FA5}">
                      <a16:colId xmlns:a16="http://schemas.microsoft.com/office/drawing/2014/main" val="95670547"/>
                    </a:ext>
                  </a:extLst>
                </a:gridCol>
              </a:tblGrid>
              <a:tr h="299136">
                <a:tc>
                  <a:txBody>
                    <a:bodyPr/>
                    <a:lstStyle/>
                    <a:p>
                      <a:pPr algn="l"/>
                      <a:endParaRPr lang="en-US" sz="800" b="0">
                        <a:solidFill>
                          <a:schemeClr val="accent3"/>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00">
                          <a:solidFill>
                            <a:schemeClr val="bg1"/>
                          </a:solidFill>
                        </a:rPr>
                        <a:t>MEGT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00" dirty="0">
                          <a:solidFill>
                            <a:schemeClr val="bg1"/>
                          </a:solidFill>
                        </a:rPr>
                        <a:t>Goanna 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000">
                          <a:solidFill>
                            <a:schemeClr val="bg1"/>
                          </a:solidFill>
                        </a:rPr>
                        <a:t>CC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01624865"/>
                  </a:ext>
                </a:extLst>
              </a:tr>
              <a:tr h="217341">
                <a:tc>
                  <a:txBody>
                    <a:bodyPr/>
                    <a:lstStyle/>
                    <a:p>
                      <a:pPr algn="r" fontAlgn="b"/>
                      <a:r>
                        <a:rPr lang="en-AU" sz="1000" b="1" i="0" u="none" strike="noStrike">
                          <a:solidFill>
                            <a:schemeClr val="tx1"/>
                          </a:solidFill>
                          <a:effectLst/>
                          <a:latin typeface="+mj-lt"/>
                        </a:rPr>
                        <a:t>TOTAL</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AU" sz="1000" b="1" i="0" u="none" strike="noStrike">
                          <a:solidFill>
                            <a:schemeClr val="tx1"/>
                          </a:solidFill>
                          <a:effectLst/>
                          <a:latin typeface="+mj-lt"/>
                        </a:rPr>
                        <a:t>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AU" sz="1000" b="1" i="0" u="none" strike="noStrike">
                          <a:solidFill>
                            <a:schemeClr val="tx1"/>
                          </a:solidFill>
                          <a:effectLst/>
                          <a:latin typeface="+mj-lt"/>
                        </a:rPr>
                        <a:t>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AU" sz="1000" b="1" i="0" u="none" strike="noStrike">
                          <a:solidFill>
                            <a:schemeClr val="tx1"/>
                          </a:solidFill>
                          <a:effectLst/>
                          <a:latin typeface="+mj-lt"/>
                        </a:rPr>
                        <a:t>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65678771"/>
                  </a:ext>
                </a:extLst>
              </a:tr>
              <a:tr h="198645">
                <a:tc>
                  <a:txBody>
                    <a:bodyPr/>
                    <a:lstStyle/>
                    <a:p>
                      <a:pPr algn="r" fontAlgn="b"/>
                      <a:r>
                        <a:rPr lang="en-AU" sz="1000" b="0" i="0" u="none" strike="noStrike">
                          <a:solidFill>
                            <a:schemeClr val="tx1"/>
                          </a:solidFill>
                          <a:effectLst/>
                          <a:latin typeface="+mj-lt"/>
                        </a:rPr>
                        <a:t>Involved in the company decision to participate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144941"/>
                  </a:ext>
                </a:extLst>
              </a:tr>
              <a:tr h="198645">
                <a:tc>
                  <a:txBody>
                    <a:bodyPr/>
                    <a:lstStyle/>
                    <a:p>
                      <a:pPr algn="r" fontAlgn="b"/>
                      <a:r>
                        <a:rPr lang="en-AU" sz="1000" b="0" i="0" u="none" strike="noStrike">
                          <a:solidFill>
                            <a:schemeClr val="tx1"/>
                          </a:solidFill>
                          <a:effectLst/>
                          <a:latin typeface="+mj-lt"/>
                        </a:rPr>
                        <a:t>Involved in design of the cadetship program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5505529"/>
                  </a:ext>
                </a:extLst>
              </a:tr>
              <a:tr h="198645">
                <a:tc>
                  <a:txBody>
                    <a:bodyPr/>
                    <a:lstStyle/>
                    <a:p>
                      <a:pPr algn="r" fontAlgn="b"/>
                      <a:r>
                        <a:rPr lang="en-AU" sz="1000" b="0" i="0" u="none" strike="noStrike">
                          <a:solidFill>
                            <a:schemeClr val="tx1"/>
                          </a:solidFill>
                          <a:effectLst/>
                          <a:latin typeface="+mj-lt"/>
                        </a:rPr>
                        <a:t>Involved in the cadet recruitment process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2245033"/>
                  </a:ext>
                </a:extLst>
              </a:tr>
              <a:tr h="198645">
                <a:tc>
                  <a:txBody>
                    <a:bodyPr/>
                    <a:lstStyle/>
                    <a:p>
                      <a:pPr algn="r" fontAlgn="b"/>
                      <a:r>
                        <a:rPr lang="en-AU" sz="1000" b="0" i="0" u="none" strike="noStrike">
                          <a:solidFill>
                            <a:schemeClr val="tx1"/>
                          </a:solidFill>
                          <a:effectLst/>
                          <a:latin typeface="+mj-lt"/>
                        </a:rPr>
                        <a:t>Involved in placing cadets in a placement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9149197"/>
                  </a:ext>
                </a:extLst>
              </a:tr>
              <a:tr h="198645">
                <a:tc>
                  <a:txBody>
                    <a:bodyPr/>
                    <a:lstStyle/>
                    <a:p>
                      <a:pPr algn="r" fontAlgn="b"/>
                      <a:r>
                        <a:rPr lang="en-AU" sz="1000" b="0" i="0" u="none" strike="noStrike">
                          <a:solidFill>
                            <a:schemeClr val="tx1"/>
                          </a:solidFill>
                          <a:effectLst/>
                          <a:latin typeface="+mj-lt"/>
                        </a:rPr>
                        <a:t>Involved in supporting cadets during their work placement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1421983"/>
                  </a:ext>
                </a:extLst>
              </a:tr>
              <a:tr h="198645">
                <a:tc>
                  <a:txBody>
                    <a:bodyPr/>
                    <a:lstStyle/>
                    <a:p>
                      <a:pPr algn="r" fontAlgn="b"/>
                      <a:r>
                        <a:rPr lang="en-AU" sz="1000" b="0" i="0" u="none" strike="noStrike">
                          <a:solidFill>
                            <a:schemeClr val="tx1"/>
                          </a:solidFill>
                          <a:effectLst/>
                          <a:latin typeface="+mj-lt"/>
                        </a:rPr>
                        <a:t>Involved in the work that cadets did during the work placement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3616011"/>
                  </a:ext>
                </a:extLst>
              </a:tr>
              <a:tr h="198645">
                <a:tc>
                  <a:txBody>
                    <a:bodyPr/>
                    <a:lstStyle/>
                    <a:p>
                      <a:pPr algn="r" fontAlgn="b"/>
                      <a:r>
                        <a:rPr lang="en-AU" sz="1000" b="0" i="0" u="none" strike="noStrike">
                          <a:solidFill>
                            <a:schemeClr val="tx1"/>
                          </a:solidFill>
                          <a:effectLst/>
                          <a:latin typeface="+mj-lt"/>
                        </a:rPr>
                        <a:t>Involved in the training that cadets complete during their work placement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8459288"/>
                  </a:ext>
                </a:extLst>
              </a:tr>
              <a:tr h="385605">
                <a:tc>
                  <a:txBody>
                    <a:bodyPr/>
                    <a:lstStyle/>
                    <a:p>
                      <a:pPr algn="r" fontAlgn="b"/>
                      <a:r>
                        <a:rPr lang="en-AU" sz="1000" b="0" i="0" u="none" strike="noStrike">
                          <a:solidFill>
                            <a:schemeClr val="tx1"/>
                          </a:solidFill>
                          <a:effectLst/>
                          <a:latin typeface="+mj-lt"/>
                        </a:rPr>
                        <a:t>Involved in the cadets off-boarding (including any decisions around offering employment post-cadetship)</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chemeClr val="tx1"/>
                          </a:solidFill>
                          <a:effectLst/>
                          <a:latin typeface="+mj-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dirty="0">
                          <a:solidFill>
                            <a:schemeClr val="tx1"/>
                          </a:solidFill>
                          <a:effectLst/>
                          <a:latin typeface="+mj-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9128022"/>
                  </a:ext>
                </a:extLst>
              </a:tr>
            </a:tbl>
          </a:graphicData>
        </a:graphic>
      </p:graphicFrame>
      <p:sp>
        <p:nvSpPr>
          <p:cNvPr id="36" name="TextBox 35">
            <a:extLst>
              <a:ext uri="{FF2B5EF4-FFF2-40B4-BE49-F238E27FC236}">
                <a16:creationId xmlns:a16="http://schemas.microsoft.com/office/drawing/2014/main" id="{DAA03F14-6377-EAE2-46A1-398741DF2BC3}"/>
              </a:ext>
              <a:ext uri="{C183D7F6-B498-43B3-948B-1728B52AA6E4}">
                <adec:decorative xmlns:adec="http://schemas.microsoft.com/office/drawing/2017/decorative" val="1"/>
              </a:ext>
            </a:extLst>
          </p:cNvPr>
          <p:cNvSpPr txBox="1"/>
          <p:nvPr/>
        </p:nvSpPr>
        <p:spPr>
          <a:xfrm>
            <a:off x="284416" y="6221888"/>
            <a:ext cx="5400000" cy="400110"/>
          </a:xfrm>
          <a:prstGeom prst="rect">
            <a:avLst/>
          </a:prstGeom>
          <a:solidFill>
            <a:schemeClr val="bg2"/>
          </a:solidFill>
        </p:spPr>
        <p:txBody>
          <a:bodyPr wrap="square">
            <a:spAutoFit/>
          </a:bodyPr>
          <a:lstStyle/>
          <a:p>
            <a:pPr algn="l"/>
            <a:r>
              <a:rPr lang="en-US" sz="1000" b="0">
                <a:solidFill>
                  <a:schemeClr val="tx1"/>
                </a:solidFill>
              </a:rPr>
              <a:t>Given the low response rates for each segment of the employer survey, we have incorporated insights qualitatively throughout the report without reporting quantitative statistics to avoid false precision.</a:t>
            </a:r>
          </a:p>
        </p:txBody>
      </p:sp>
      <p:sp>
        <p:nvSpPr>
          <p:cNvPr id="35" name="TextBox 34">
            <a:extLst>
              <a:ext uri="{FF2B5EF4-FFF2-40B4-BE49-F238E27FC236}">
                <a16:creationId xmlns:a16="http://schemas.microsoft.com/office/drawing/2014/main" id="{160311AA-81BE-96DC-D494-EB7A168AA2B2}"/>
              </a:ext>
              <a:ext uri="{C183D7F6-B498-43B3-948B-1728B52AA6E4}">
                <adec:decorative xmlns:adec="http://schemas.microsoft.com/office/drawing/2017/decorative" val="1"/>
              </a:ext>
            </a:extLst>
          </p:cNvPr>
          <p:cNvSpPr txBox="1"/>
          <p:nvPr/>
        </p:nvSpPr>
        <p:spPr>
          <a:xfrm>
            <a:off x="6573616" y="1904850"/>
            <a:ext cx="673485" cy="400110"/>
          </a:xfrm>
          <a:prstGeom prst="rect">
            <a:avLst/>
          </a:prstGeom>
        </p:spPr>
        <p:txBody>
          <a:bodyPr wrap="square" rtlCol="0">
            <a:spAutoFit/>
          </a:bodyPr>
          <a:lstStyle/>
          <a:p>
            <a:pPr algn="ctr"/>
            <a:r>
              <a:rPr lang="en-US" sz="2000" b="1">
                <a:solidFill>
                  <a:schemeClr val="tx2"/>
                </a:solidFill>
              </a:rPr>
              <a:t>3</a:t>
            </a:r>
          </a:p>
        </p:txBody>
      </p:sp>
      <p:sp>
        <p:nvSpPr>
          <p:cNvPr id="37" name="TextBox 36">
            <a:extLst>
              <a:ext uri="{FF2B5EF4-FFF2-40B4-BE49-F238E27FC236}">
                <a16:creationId xmlns:a16="http://schemas.microsoft.com/office/drawing/2014/main" id="{9B2BF187-C3EE-7256-A738-4BA1E011CBAC}"/>
              </a:ext>
              <a:ext uri="{C183D7F6-B498-43B3-948B-1728B52AA6E4}">
                <adec:decorative xmlns:adec="http://schemas.microsoft.com/office/drawing/2017/decorative" val="1"/>
              </a:ext>
            </a:extLst>
          </p:cNvPr>
          <p:cNvSpPr txBox="1"/>
          <p:nvPr/>
        </p:nvSpPr>
        <p:spPr>
          <a:xfrm>
            <a:off x="7540388" y="1897102"/>
            <a:ext cx="673485" cy="400110"/>
          </a:xfrm>
          <a:prstGeom prst="rect">
            <a:avLst/>
          </a:prstGeom>
        </p:spPr>
        <p:txBody>
          <a:bodyPr wrap="square" rtlCol="0">
            <a:spAutoFit/>
          </a:bodyPr>
          <a:lstStyle/>
          <a:p>
            <a:pPr algn="ctr"/>
            <a:r>
              <a:rPr lang="en-US" sz="2000" b="1">
                <a:solidFill>
                  <a:schemeClr val="tx2"/>
                </a:solidFill>
              </a:rPr>
              <a:t>6</a:t>
            </a:r>
          </a:p>
        </p:txBody>
      </p:sp>
      <p:sp>
        <p:nvSpPr>
          <p:cNvPr id="38" name="TextBox 37">
            <a:extLst>
              <a:ext uri="{FF2B5EF4-FFF2-40B4-BE49-F238E27FC236}">
                <a16:creationId xmlns:a16="http://schemas.microsoft.com/office/drawing/2014/main" id="{601A4453-887E-02EE-FD88-A2C7C407B5DF}"/>
              </a:ext>
              <a:ext uri="{C183D7F6-B498-43B3-948B-1728B52AA6E4}">
                <adec:decorative xmlns:adec="http://schemas.microsoft.com/office/drawing/2017/decorative" val="1"/>
              </a:ext>
            </a:extLst>
          </p:cNvPr>
          <p:cNvSpPr txBox="1"/>
          <p:nvPr/>
        </p:nvSpPr>
        <p:spPr>
          <a:xfrm>
            <a:off x="8465521" y="1907902"/>
            <a:ext cx="673485" cy="400110"/>
          </a:xfrm>
          <a:prstGeom prst="rect">
            <a:avLst/>
          </a:prstGeom>
        </p:spPr>
        <p:txBody>
          <a:bodyPr wrap="square" rtlCol="0">
            <a:spAutoFit/>
          </a:bodyPr>
          <a:lstStyle/>
          <a:p>
            <a:pPr algn="ctr"/>
            <a:r>
              <a:rPr lang="en-US" sz="2000" b="1">
                <a:solidFill>
                  <a:schemeClr val="tx2"/>
                </a:solidFill>
              </a:rPr>
              <a:t>1</a:t>
            </a:r>
          </a:p>
        </p:txBody>
      </p:sp>
      <p:sp>
        <p:nvSpPr>
          <p:cNvPr id="42" name="Rectangle 41">
            <a:extLst>
              <a:ext uri="{FF2B5EF4-FFF2-40B4-BE49-F238E27FC236}">
                <a16:creationId xmlns:a16="http://schemas.microsoft.com/office/drawing/2014/main" id="{859AFF39-EAEB-D035-AE17-5D444CCFA505}"/>
              </a:ext>
              <a:ext uri="{C183D7F6-B498-43B3-948B-1728B52AA6E4}">
                <adec:decorative xmlns:adec="http://schemas.microsoft.com/office/drawing/2017/decorative" val="1"/>
              </a:ext>
            </a:extLst>
          </p:cNvPr>
          <p:cNvSpPr/>
          <p:nvPr/>
        </p:nvSpPr>
        <p:spPr>
          <a:xfrm>
            <a:off x="6058013" y="3198759"/>
            <a:ext cx="3338357" cy="3116759"/>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43" name="TextBox 42">
            <a:extLst>
              <a:ext uri="{FF2B5EF4-FFF2-40B4-BE49-F238E27FC236}">
                <a16:creationId xmlns:a16="http://schemas.microsoft.com/office/drawing/2014/main" id="{97D1288E-695D-DEFB-6696-2DB7A90FC283}"/>
              </a:ext>
              <a:ext uri="{C183D7F6-B498-43B3-948B-1728B52AA6E4}">
                <adec:decorative xmlns:adec="http://schemas.microsoft.com/office/drawing/2017/decorative" val="1"/>
              </a:ext>
            </a:extLst>
          </p:cNvPr>
          <p:cNvSpPr txBox="1"/>
          <p:nvPr/>
        </p:nvSpPr>
        <p:spPr>
          <a:xfrm>
            <a:off x="7316040" y="4152940"/>
            <a:ext cx="797507" cy="430887"/>
          </a:xfrm>
          <a:prstGeom prst="rect">
            <a:avLst/>
          </a:prstGeom>
        </p:spPr>
        <p:txBody>
          <a:bodyPr wrap="square" rtlCol="0">
            <a:spAutoFit/>
          </a:bodyPr>
          <a:lstStyle/>
          <a:p>
            <a:pPr algn="ctr"/>
            <a:r>
              <a:rPr lang="en-US" sz="1100">
                <a:solidFill>
                  <a:schemeClr val="bg1">
                    <a:lumMod val="50000"/>
                  </a:schemeClr>
                </a:solidFill>
              </a:rPr>
              <a:t>Number of attendees</a:t>
            </a:r>
          </a:p>
        </p:txBody>
      </p:sp>
      <p:sp>
        <p:nvSpPr>
          <p:cNvPr id="44" name="TextBox 43">
            <a:extLst>
              <a:ext uri="{FF2B5EF4-FFF2-40B4-BE49-F238E27FC236}">
                <a16:creationId xmlns:a16="http://schemas.microsoft.com/office/drawing/2014/main" id="{C8132FB0-7384-67A1-C6ED-A4D8AA396E60}"/>
              </a:ext>
              <a:ext uri="{C183D7F6-B498-43B3-948B-1728B52AA6E4}">
                <adec:decorative xmlns:adec="http://schemas.microsoft.com/office/drawing/2017/decorative" val="1"/>
              </a:ext>
            </a:extLst>
          </p:cNvPr>
          <p:cNvSpPr txBox="1"/>
          <p:nvPr/>
        </p:nvSpPr>
        <p:spPr>
          <a:xfrm>
            <a:off x="6809010" y="3315907"/>
            <a:ext cx="1753299" cy="261610"/>
          </a:xfrm>
          <a:prstGeom prst="rect">
            <a:avLst/>
          </a:prstGeom>
        </p:spPr>
        <p:txBody>
          <a:bodyPr wrap="square" rtlCol="0">
            <a:spAutoFit/>
          </a:bodyPr>
          <a:lstStyle/>
          <a:p>
            <a:pPr algn="ctr"/>
            <a:r>
              <a:rPr lang="en-US" sz="1100" b="1">
                <a:solidFill>
                  <a:schemeClr val="tx2"/>
                </a:solidFill>
              </a:rPr>
              <a:t>Focus groups</a:t>
            </a:r>
          </a:p>
        </p:txBody>
      </p:sp>
      <p:sp>
        <p:nvSpPr>
          <p:cNvPr id="46" name="TextBox 45">
            <a:extLst>
              <a:ext uri="{FF2B5EF4-FFF2-40B4-BE49-F238E27FC236}">
                <a16:creationId xmlns:a16="http://schemas.microsoft.com/office/drawing/2014/main" id="{D87E4343-EBAE-3D15-8678-10EFB66AA7A3}"/>
              </a:ext>
              <a:ext uri="{C183D7F6-B498-43B3-948B-1728B52AA6E4}">
                <adec:decorative xmlns:adec="http://schemas.microsoft.com/office/drawing/2017/decorative" val="1"/>
              </a:ext>
            </a:extLst>
          </p:cNvPr>
          <p:cNvSpPr txBox="1"/>
          <p:nvPr/>
        </p:nvSpPr>
        <p:spPr>
          <a:xfrm>
            <a:off x="7846452" y="5144046"/>
            <a:ext cx="870143" cy="430887"/>
          </a:xfrm>
          <a:prstGeom prst="rect">
            <a:avLst/>
          </a:prstGeom>
        </p:spPr>
        <p:txBody>
          <a:bodyPr wrap="square" rtlCol="0">
            <a:spAutoFit/>
          </a:bodyPr>
          <a:lstStyle/>
          <a:p>
            <a:pPr algn="ctr"/>
            <a:r>
              <a:rPr lang="en-US" sz="1100">
                <a:solidFill>
                  <a:schemeClr val="bg1">
                    <a:lumMod val="50000"/>
                  </a:schemeClr>
                </a:solidFill>
              </a:rPr>
              <a:t>Community Corporate</a:t>
            </a:r>
          </a:p>
        </p:txBody>
      </p:sp>
      <p:sp>
        <p:nvSpPr>
          <p:cNvPr id="47" name="TextBox 46">
            <a:extLst>
              <a:ext uri="{FF2B5EF4-FFF2-40B4-BE49-F238E27FC236}">
                <a16:creationId xmlns:a16="http://schemas.microsoft.com/office/drawing/2014/main" id="{60C9D707-8B98-95E7-63A6-0BD8EA143857}"/>
              </a:ext>
              <a:ext uri="{C183D7F6-B498-43B3-948B-1728B52AA6E4}">
                <adec:decorative xmlns:adec="http://schemas.microsoft.com/office/drawing/2017/decorative" val="1"/>
              </a:ext>
            </a:extLst>
          </p:cNvPr>
          <p:cNvSpPr txBox="1"/>
          <p:nvPr/>
        </p:nvSpPr>
        <p:spPr>
          <a:xfrm>
            <a:off x="7378051" y="3759445"/>
            <a:ext cx="673485" cy="400110"/>
          </a:xfrm>
          <a:prstGeom prst="rect">
            <a:avLst/>
          </a:prstGeom>
        </p:spPr>
        <p:txBody>
          <a:bodyPr wrap="square" rtlCol="0">
            <a:spAutoFit/>
          </a:bodyPr>
          <a:lstStyle/>
          <a:p>
            <a:pPr algn="ctr"/>
            <a:r>
              <a:rPr lang="en-US" sz="2000" b="1">
                <a:solidFill>
                  <a:schemeClr val="tx2"/>
                </a:solidFill>
              </a:rPr>
              <a:t>4</a:t>
            </a:r>
          </a:p>
        </p:txBody>
      </p:sp>
      <p:sp>
        <p:nvSpPr>
          <p:cNvPr id="48" name="TextBox 47">
            <a:extLst>
              <a:ext uri="{FF2B5EF4-FFF2-40B4-BE49-F238E27FC236}">
                <a16:creationId xmlns:a16="http://schemas.microsoft.com/office/drawing/2014/main" id="{CB86F846-1863-96F3-A7DB-00E28272C525}"/>
              </a:ext>
              <a:ext uri="{C183D7F6-B498-43B3-948B-1728B52AA6E4}">
                <adec:decorative xmlns:adec="http://schemas.microsoft.com/office/drawing/2017/decorative" val="1"/>
              </a:ext>
            </a:extLst>
          </p:cNvPr>
          <p:cNvSpPr txBox="1"/>
          <p:nvPr/>
        </p:nvSpPr>
        <p:spPr>
          <a:xfrm>
            <a:off x="6730955" y="4750551"/>
            <a:ext cx="673485" cy="400110"/>
          </a:xfrm>
          <a:prstGeom prst="rect">
            <a:avLst/>
          </a:prstGeom>
        </p:spPr>
        <p:txBody>
          <a:bodyPr wrap="square" rtlCol="0">
            <a:spAutoFit/>
          </a:bodyPr>
          <a:lstStyle/>
          <a:p>
            <a:pPr algn="ctr"/>
            <a:r>
              <a:rPr lang="en-US" sz="2000" b="1">
                <a:solidFill>
                  <a:schemeClr val="tx2"/>
                </a:solidFill>
              </a:rPr>
              <a:t>3</a:t>
            </a:r>
          </a:p>
        </p:txBody>
      </p:sp>
      <p:sp>
        <p:nvSpPr>
          <p:cNvPr id="49" name="TextBox 48">
            <a:extLst>
              <a:ext uri="{FF2B5EF4-FFF2-40B4-BE49-F238E27FC236}">
                <a16:creationId xmlns:a16="http://schemas.microsoft.com/office/drawing/2014/main" id="{0B8FB06D-1AF8-6D93-2532-4B8D9AEE3809}"/>
              </a:ext>
              <a:ext uri="{C183D7F6-B498-43B3-948B-1728B52AA6E4}">
                <adec:decorative xmlns:adec="http://schemas.microsoft.com/office/drawing/2017/decorative" val="1"/>
              </a:ext>
            </a:extLst>
          </p:cNvPr>
          <p:cNvSpPr txBox="1"/>
          <p:nvPr/>
        </p:nvSpPr>
        <p:spPr>
          <a:xfrm>
            <a:off x="7944781" y="4750551"/>
            <a:ext cx="673485" cy="400110"/>
          </a:xfrm>
          <a:prstGeom prst="rect">
            <a:avLst/>
          </a:prstGeom>
        </p:spPr>
        <p:txBody>
          <a:bodyPr wrap="square" rtlCol="0">
            <a:spAutoFit/>
          </a:bodyPr>
          <a:lstStyle/>
          <a:p>
            <a:pPr algn="ctr"/>
            <a:r>
              <a:rPr lang="en-US" sz="2000" b="1">
                <a:solidFill>
                  <a:schemeClr val="tx2"/>
                </a:solidFill>
              </a:rPr>
              <a:t>1</a:t>
            </a:r>
          </a:p>
        </p:txBody>
      </p:sp>
      <p:sp>
        <p:nvSpPr>
          <p:cNvPr id="51" name="TextBox 50">
            <a:extLst>
              <a:ext uri="{FF2B5EF4-FFF2-40B4-BE49-F238E27FC236}">
                <a16:creationId xmlns:a16="http://schemas.microsoft.com/office/drawing/2014/main" id="{CC26C7E9-56BA-5332-4280-0CF2A9A9B7D3}"/>
              </a:ext>
              <a:ext uri="{C183D7F6-B498-43B3-948B-1728B52AA6E4}">
                <adec:decorative xmlns:adec="http://schemas.microsoft.com/office/drawing/2017/decorative" val="1"/>
              </a:ext>
            </a:extLst>
          </p:cNvPr>
          <p:cNvSpPr txBox="1"/>
          <p:nvPr/>
        </p:nvSpPr>
        <p:spPr>
          <a:xfrm>
            <a:off x="6632626" y="5147183"/>
            <a:ext cx="870143" cy="430887"/>
          </a:xfrm>
          <a:prstGeom prst="rect">
            <a:avLst/>
          </a:prstGeom>
        </p:spPr>
        <p:txBody>
          <a:bodyPr wrap="square" rtlCol="0">
            <a:spAutoFit/>
          </a:bodyPr>
          <a:lstStyle/>
          <a:p>
            <a:pPr algn="ctr"/>
            <a:r>
              <a:rPr lang="en-US" sz="1100" dirty="0">
                <a:solidFill>
                  <a:schemeClr val="bg1">
                    <a:lumMod val="50000"/>
                  </a:schemeClr>
                </a:solidFill>
              </a:rPr>
              <a:t>Goanna Education </a:t>
            </a:r>
          </a:p>
        </p:txBody>
      </p:sp>
      <p:cxnSp>
        <p:nvCxnSpPr>
          <p:cNvPr id="53" name="Straight Arrow Connector 52">
            <a:extLst>
              <a:ext uri="{FF2B5EF4-FFF2-40B4-BE49-F238E27FC236}">
                <a16:creationId xmlns:a16="http://schemas.microsoft.com/office/drawing/2014/main" id="{41BE67FB-D38F-55AF-7258-0EBFF63626AF}"/>
              </a:ext>
              <a:ext uri="{C183D7F6-B498-43B3-948B-1728B52AA6E4}">
                <adec:decorative xmlns:adec="http://schemas.microsoft.com/office/drawing/2017/decorative" val="1"/>
              </a:ext>
            </a:extLst>
          </p:cNvPr>
          <p:cNvCxnSpPr>
            <a:cxnSpLocks/>
          </p:cNvCxnSpPr>
          <p:nvPr/>
        </p:nvCxnSpPr>
        <p:spPr>
          <a:xfrm flipH="1">
            <a:off x="7111243" y="4452927"/>
            <a:ext cx="223266" cy="241195"/>
          </a:xfrm>
          <a:prstGeom prst="straightConnector1">
            <a:avLst/>
          </a:prstGeom>
          <a:ln w="95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94AAF17-4B35-CDF9-B472-9930547F5B67}"/>
              </a:ext>
              <a:ext uri="{C183D7F6-B498-43B3-948B-1728B52AA6E4}">
                <adec:decorative xmlns:adec="http://schemas.microsoft.com/office/drawing/2017/decorative" val="1"/>
              </a:ext>
            </a:extLst>
          </p:cNvPr>
          <p:cNvCxnSpPr>
            <a:cxnSpLocks/>
          </p:cNvCxnSpPr>
          <p:nvPr/>
        </p:nvCxnSpPr>
        <p:spPr>
          <a:xfrm>
            <a:off x="8028136" y="4452927"/>
            <a:ext cx="223266" cy="241195"/>
          </a:xfrm>
          <a:prstGeom prst="straightConnector1">
            <a:avLst/>
          </a:prstGeom>
          <a:ln w="952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3A9A4885-74D2-FA18-827D-A769D1AD863D}"/>
              </a:ext>
              <a:ext uri="{C183D7F6-B498-43B3-948B-1728B52AA6E4}">
                <adec:decorative xmlns:adec="http://schemas.microsoft.com/office/drawing/2017/decorative" val="1"/>
              </a:ext>
            </a:extLst>
          </p:cNvPr>
          <p:cNvSpPr txBox="1"/>
          <p:nvPr/>
        </p:nvSpPr>
        <p:spPr>
          <a:xfrm>
            <a:off x="6128573" y="2628715"/>
            <a:ext cx="3169457" cy="400110"/>
          </a:xfrm>
          <a:prstGeom prst="rect">
            <a:avLst/>
          </a:prstGeom>
        </p:spPr>
        <p:txBody>
          <a:bodyPr wrap="square" rtlCol="0">
            <a:spAutoFit/>
          </a:bodyPr>
          <a:lstStyle/>
          <a:p>
            <a:pPr algn="l"/>
            <a:r>
              <a:rPr lang="en-AU" sz="1000"/>
              <a:t>We spoke with all providers, and at least 1 employer partner for each project.</a:t>
            </a:r>
          </a:p>
        </p:txBody>
      </p:sp>
      <p:sp>
        <p:nvSpPr>
          <p:cNvPr id="56" name="TextBox 55">
            <a:extLst>
              <a:ext uri="{FF2B5EF4-FFF2-40B4-BE49-F238E27FC236}">
                <a16:creationId xmlns:a16="http://schemas.microsoft.com/office/drawing/2014/main" id="{5A344246-BF8A-1AA6-E09C-F53F0826019F}"/>
              </a:ext>
              <a:ext uri="{C183D7F6-B498-43B3-948B-1728B52AA6E4}">
                <adec:decorative xmlns:adec="http://schemas.microsoft.com/office/drawing/2017/decorative" val="1"/>
              </a:ext>
            </a:extLst>
          </p:cNvPr>
          <p:cNvSpPr txBox="1"/>
          <p:nvPr/>
        </p:nvSpPr>
        <p:spPr>
          <a:xfrm>
            <a:off x="6142649" y="5659095"/>
            <a:ext cx="3169457" cy="400110"/>
          </a:xfrm>
          <a:prstGeom prst="rect">
            <a:avLst/>
          </a:prstGeom>
        </p:spPr>
        <p:txBody>
          <a:bodyPr wrap="square" rtlCol="0">
            <a:spAutoFit/>
          </a:bodyPr>
          <a:lstStyle/>
          <a:p>
            <a:pPr algn="l"/>
            <a:r>
              <a:rPr lang="en-AU" sz="1000" dirty="0"/>
              <a:t>We conducted a focus group with 4 attendees, mostly from Goanna Education. </a:t>
            </a:r>
          </a:p>
        </p:txBody>
      </p:sp>
      <p:sp>
        <p:nvSpPr>
          <p:cNvPr id="4" name="TextBox 3">
            <a:extLst>
              <a:ext uri="{FF2B5EF4-FFF2-40B4-BE49-F238E27FC236}">
                <a16:creationId xmlns:a16="http://schemas.microsoft.com/office/drawing/2014/main" id="{2157E135-B088-A601-573C-47024F71BC6B}"/>
              </a:ext>
              <a:ext uri="{C183D7F6-B498-43B3-948B-1728B52AA6E4}">
                <adec:decorative xmlns:adec="http://schemas.microsoft.com/office/drawing/2017/decorative" val="1"/>
              </a:ext>
            </a:extLst>
          </p:cNvPr>
          <p:cNvSpPr txBox="1"/>
          <p:nvPr/>
        </p:nvSpPr>
        <p:spPr>
          <a:xfrm>
            <a:off x="6594159" y="1601419"/>
            <a:ext cx="673485" cy="261610"/>
          </a:xfrm>
          <a:prstGeom prst="rect">
            <a:avLst/>
          </a:prstGeom>
        </p:spPr>
        <p:txBody>
          <a:bodyPr wrap="square" rtlCol="0">
            <a:spAutoFit/>
          </a:bodyPr>
          <a:lstStyle/>
          <a:p>
            <a:pPr algn="ctr"/>
            <a:r>
              <a:rPr lang="en-US" sz="1100">
                <a:solidFill>
                  <a:schemeClr val="bg1">
                    <a:lumMod val="50000"/>
                  </a:schemeClr>
                </a:solidFill>
              </a:rPr>
              <a:t>Providers</a:t>
            </a:r>
          </a:p>
        </p:txBody>
      </p:sp>
      <p:sp>
        <p:nvSpPr>
          <p:cNvPr id="8" name="TextBox 7">
            <a:extLst>
              <a:ext uri="{FF2B5EF4-FFF2-40B4-BE49-F238E27FC236}">
                <a16:creationId xmlns:a16="http://schemas.microsoft.com/office/drawing/2014/main" id="{86E9139B-FD7A-A58B-C098-F23343352BBB}"/>
              </a:ext>
              <a:ext uri="{C183D7F6-B498-43B3-948B-1728B52AA6E4}">
                <adec:decorative xmlns:adec="http://schemas.microsoft.com/office/drawing/2017/decorative" val="1"/>
              </a:ext>
            </a:extLst>
          </p:cNvPr>
          <p:cNvSpPr txBox="1"/>
          <p:nvPr/>
        </p:nvSpPr>
        <p:spPr>
          <a:xfrm>
            <a:off x="7462602" y="1593671"/>
            <a:ext cx="870143" cy="261610"/>
          </a:xfrm>
          <a:prstGeom prst="rect">
            <a:avLst/>
          </a:prstGeom>
        </p:spPr>
        <p:txBody>
          <a:bodyPr wrap="square" rtlCol="0">
            <a:spAutoFit/>
          </a:bodyPr>
          <a:lstStyle/>
          <a:p>
            <a:pPr algn="ctr"/>
            <a:r>
              <a:rPr lang="en-US" sz="1100">
                <a:solidFill>
                  <a:schemeClr val="bg1">
                    <a:lumMod val="50000"/>
                  </a:schemeClr>
                </a:solidFill>
              </a:rPr>
              <a:t>Employers</a:t>
            </a:r>
          </a:p>
        </p:txBody>
      </p:sp>
      <p:sp>
        <p:nvSpPr>
          <p:cNvPr id="10" name="TextBox 9">
            <a:extLst>
              <a:ext uri="{FF2B5EF4-FFF2-40B4-BE49-F238E27FC236}">
                <a16:creationId xmlns:a16="http://schemas.microsoft.com/office/drawing/2014/main" id="{4FA6A80B-9935-384E-D9DB-8740EAFB3306}"/>
              </a:ext>
              <a:ext uri="{C183D7F6-B498-43B3-948B-1728B52AA6E4}">
                <adec:decorative xmlns:adec="http://schemas.microsoft.com/office/drawing/2017/decorative" val="1"/>
              </a:ext>
            </a:extLst>
          </p:cNvPr>
          <p:cNvSpPr txBox="1"/>
          <p:nvPr/>
        </p:nvSpPr>
        <p:spPr>
          <a:xfrm>
            <a:off x="6594159" y="1207924"/>
            <a:ext cx="673485" cy="400110"/>
          </a:xfrm>
          <a:prstGeom prst="rect">
            <a:avLst/>
          </a:prstGeom>
        </p:spPr>
        <p:txBody>
          <a:bodyPr wrap="square" rtlCol="0">
            <a:spAutoFit/>
          </a:bodyPr>
          <a:lstStyle/>
          <a:p>
            <a:pPr algn="ctr"/>
            <a:r>
              <a:rPr lang="en-US" sz="2000" b="1">
                <a:solidFill>
                  <a:schemeClr val="tx2"/>
                </a:solidFill>
              </a:rPr>
              <a:t>3</a:t>
            </a:r>
          </a:p>
        </p:txBody>
      </p:sp>
      <p:sp>
        <p:nvSpPr>
          <p:cNvPr id="11" name="TextBox 10">
            <a:extLst>
              <a:ext uri="{FF2B5EF4-FFF2-40B4-BE49-F238E27FC236}">
                <a16:creationId xmlns:a16="http://schemas.microsoft.com/office/drawing/2014/main" id="{13A20882-A8CF-7386-BB9F-EE8B8945EA3A}"/>
              </a:ext>
              <a:ext uri="{C183D7F6-B498-43B3-948B-1728B52AA6E4}">
                <adec:decorative xmlns:adec="http://schemas.microsoft.com/office/drawing/2017/decorative" val="1"/>
              </a:ext>
            </a:extLst>
          </p:cNvPr>
          <p:cNvSpPr txBox="1"/>
          <p:nvPr/>
        </p:nvSpPr>
        <p:spPr>
          <a:xfrm>
            <a:off x="7560931" y="1200176"/>
            <a:ext cx="673485" cy="400110"/>
          </a:xfrm>
          <a:prstGeom prst="rect">
            <a:avLst/>
          </a:prstGeom>
        </p:spPr>
        <p:txBody>
          <a:bodyPr wrap="square" rtlCol="0">
            <a:spAutoFit/>
          </a:bodyPr>
          <a:lstStyle/>
          <a:p>
            <a:pPr algn="ctr"/>
            <a:r>
              <a:rPr lang="en-US" sz="2000" b="1">
                <a:solidFill>
                  <a:schemeClr val="tx2"/>
                </a:solidFill>
              </a:rPr>
              <a:t>3</a:t>
            </a:r>
          </a:p>
        </p:txBody>
      </p:sp>
      <p:sp>
        <p:nvSpPr>
          <p:cNvPr id="19" name="TextBox 18">
            <a:extLst>
              <a:ext uri="{FF2B5EF4-FFF2-40B4-BE49-F238E27FC236}">
                <a16:creationId xmlns:a16="http://schemas.microsoft.com/office/drawing/2014/main" id="{18AE258B-DF6F-98D8-1BC2-044E47813ABE}"/>
              </a:ext>
              <a:ext uri="{C183D7F6-B498-43B3-948B-1728B52AA6E4}">
                <adec:decorative xmlns:adec="http://schemas.microsoft.com/office/drawing/2017/decorative" val="1"/>
              </a:ext>
            </a:extLst>
          </p:cNvPr>
          <p:cNvSpPr txBox="1"/>
          <p:nvPr/>
        </p:nvSpPr>
        <p:spPr>
          <a:xfrm rot="16200000">
            <a:off x="6076626" y="1435378"/>
            <a:ext cx="569389" cy="246221"/>
          </a:xfrm>
          <a:prstGeom prst="rect">
            <a:avLst/>
          </a:prstGeom>
        </p:spPr>
        <p:txBody>
          <a:bodyPr wrap="square" rtlCol="0">
            <a:spAutoFit/>
          </a:bodyPr>
          <a:lstStyle/>
          <a:p>
            <a:pPr algn="l"/>
            <a:r>
              <a:rPr lang="en-AU" sz="1000"/>
              <a:t>Cycle 1</a:t>
            </a:r>
          </a:p>
        </p:txBody>
      </p:sp>
      <p:sp>
        <p:nvSpPr>
          <p:cNvPr id="20" name="TextBox 19">
            <a:extLst>
              <a:ext uri="{FF2B5EF4-FFF2-40B4-BE49-F238E27FC236}">
                <a16:creationId xmlns:a16="http://schemas.microsoft.com/office/drawing/2014/main" id="{19069B52-582D-723A-1ED0-B7C7C911C4A0}"/>
              </a:ext>
              <a:ext uri="{C183D7F6-B498-43B3-948B-1728B52AA6E4}">
                <adec:decorative xmlns:adec="http://schemas.microsoft.com/office/drawing/2017/decorative" val="1"/>
              </a:ext>
            </a:extLst>
          </p:cNvPr>
          <p:cNvSpPr txBox="1"/>
          <p:nvPr/>
        </p:nvSpPr>
        <p:spPr>
          <a:xfrm rot="16200000">
            <a:off x="6076626" y="2124982"/>
            <a:ext cx="569389" cy="246221"/>
          </a:xfrm>
          <a:prstGeom prst="rect">
            <a:avLst/>
          </a:prstGeom>
        </p:spPr>
        <p:txBody>
          <a:bodyPr wrap="square" rtlCol="0">
            <a:spAutoFit/>
          </a:bodyPr>
          <a:lstStyle/>
          <a:p>
            <a:pPr algn="l"/>
            <a:r>
              <a:rPr lang="en-AU" sz="1000"/>
              <a:t>Cycle 2</a:t>
            </a:r>
          </a:p>
        </p:txBody>
      </p:sp>
      <p:sp>
        <p:nvSpPr>
          <p:cNvPr id="21" name="TextBox 20">
            <a:extLst>
              <a:ext uri="{FF2B5EF4-FFF2-40B4-BE49-F238E27FC236}">
                <a16:creationId xmlns:a16="http://schemas.microsoft.com/office/drawing/2014/main" id="{41F491BB-DDA4-9908-2987-2CE0AEFD4D45}"/>
              </a:ext>
              <a:ext uri="{C183D7F6-B498-43B3-948B-1728B52AA6E4}">
                <adec:decorative xmlns:adec="http://schemas.microsoft.com/office/drawing/2017/decorative" val="1"/>
              </a:ext>
            </a:extLst>
          </p:cNvPr>
          <p:cNvSpPr txBox="1"/>
          <p:nvPr/>
        </p:nvSpPr>
        <p:spPr>
          <a:xfrm>
            <a:off x="7400965" y="3545510"/>
            <a:ext cx="569389" cy="246221"/>
          </a:xfrm>
          <a:prstGeom prst="rect">
            <a:avLst/>
          </a:prstGeom>
        </p:spPr>
        <p:txBody>
          <a:bodyPr wrap="square" rtlCol="0">
            <a:spAutoFit/>
          </a:bodyPr>
          <a:lstStyle/>
          <a:p>
            <a:pPr algn="l"/>
            <a:r>
              <a:rPr lang="en-AU" sz="1000"/>
              <a:t>Cycle 2</a:t>
            </a:r>
          </a:p>
        </p:txBody>
      </p:sp>
      <p:sp>
        <p:nvSpPr>
          <p:cNvPr id="22" name="Rectangle 21">
            <a:extLst>
              <a:ext uri="{FF2B5EF4-FFF2-40B4-BE49-F238E27FC236}">
                <a16:creationId xmlns:a16="http://schemas.microsoft.com/office/drawing/2014/main" id="{A44489A2-D291-3BF9-A5D4-914E44255234}"/>
              </a:ext>
              <a:ext uri="{C183D7F6-B498-43B3-948B-1728B52AA6E4}">
                <adec:decorative xmlns:adec="http://schemas.microsoft.com/office/drawing/2017/decorative" val="1"/>
              </a:ext>
            </a:extLst>
          </p:cNvPr>
          <p:cNvSpPr/>
          <p:nvPr/>
        </p:nvSpPr>
        <p:spPr>
          <a:xfrm>
            <a:off x="183436" y="738381"/>
            <a:ext cx="5678966" cy="965840"/>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900">
              <a:solidFill>
                <a:schemeClr val="tx1"/>
              </a:solidFill>
            </a:endParaRPr>
          </a:p>
        </p:txBody>
      </p:sp>
      <p:sp>
        <p:nvSpPr>
          <p:cNvPr id="23" name="TextBox 22">
            <a:extLst>
              <a:ext uri="{FF2B5EF4-FFF2-40B4-BE49-F238E27FC236}">
                <a16:creationId xmlns:a16="http://schemas.microsoft.com/office/drawing/2014/main" id="{E98EB50F-D07A-0A1D-B186-79CF71294A2F}"/>
              </a:ext>
              <a:ext uri="{C183D7F6-B498-43B3-948B-1728B52AA6E4}">
                <adec:decorative xmlns:adec="http://schemas.microsoft.com/office/drawing/2017/decorative" val="1"/>
              </a:ext>
            </a:extLst>
          </p:cNvPr>
          <p:cNvSpPr txBox="1"/>
          <p:nvPr/>
        </p:nvSpPr>
        <p:spPr>
          <a:xfrm>
            <a:off x="181911" y="803378"/>
            <a:ext cx="5678966" cy="253916"/>
          </a:xfrm>
          <a:prstGeom prst="rect">
            <a:avLst/>
          </a:prstGeom>
        </p:spPr>
        <p:txBody>
          <a:bodyPr wrap="square" rtlCol="0">
            <a:spAutoFit/>
          </a:bodyPr>
          <a:lstStyle/>
          <a:p>
            <a:r>
              <a:rPr lang="en-US" sz="1050" b="1">
                <a:solidFill>
                  <a:schemeClr val="tx2"/>
                </a:solidFill>
              </a:rPr>
              <a:t>Desktop review and analysis [Cycle 1]</a:t>
            </a:r>
          </a:p>
        </p:txBody>
      </p:sp>
      <p:sp>
        <p:nvSpPr>
          <p:cNvPr id="24" name="TextBox 23">
            <a:extLst>
              <a:ext uri="{FF2B5EF4-FFF2-40B4-BE49-F238E27FC236}">
                <a16:creationId xmlns:a16="http://schemas.microsoft.com/office/drawing/2014/main" id="{1E508F13-A44B-F539-7B77-4DF0C445FE98}"/>
              </a:ext>
              <a:ext uri="{C183D7F6-B498-43B3-948B-1728B52AA6E4}">
                <adec:decorative xmlns:adec="http://schemas.microsoft.com/office/drawing/2017/decorative" val="1"/>
              </a:ext>
            </a:extLst>
          </p:cNvPr>
          <p:cNvSpPr txBox="1"/>
          <p:nvPr/>
        </p:nvSpPr>
        <p:spPr>
          <a:xfrm>
            <a:off x="270457" y="1042299"/>
            <a:ext cx="3085523" cy="577081"/>
          </a:xfrm>
          <a:prstGeom prst="rect">
            <a:avLst/>
          </a:prstGeom>
        </p:spPr>
        <p:txBody>
          <a:bodyPr wrap="square" rtlCol="0">
            <a:spAutoFit/>
          </a:bodyPr>
          <a:lstStyle/>
          <a:p>
            <a:pPr marL="171450" indent="-171450">
              <a:buFont typeface="Arial" panose="020B0604020202020204" pitchFamily="34" charset="0"/>
              <a:buChar char="•"/>
            </a:pPr>
            <a:r>
              <a:rPr lang="en-US" sz="1050"/>
              <a:t>Trial design documents</a:t>
            </a:r>
          </a:p>
          <a:p>
            <a:pPr marL="171450" indent="-171450">
              <a:buFont typeface="Arial" panose="020B0604020202020204" pitchFamily="34" charset="0"/>
              <a:buChar char="•"/>
            </a:pPr>
            <a:r>
              <a:rPr lang="en-US" sz="1050"/>
              <a:t>Project design documents </a:t>
            </a:r>
          </a:p>
          <a:p>
            <a:pPr marL="171450" indent="-171450">
              <a:buFont typeface="Arial" panose="020B0604020202020204" pitchFamily="34" charset="0"/>
              <a:buChar char="•"/>
            </a:pPr>
            <a:r>
              <a:rPr lang="en-US" sz="1050"/>
              <a:t>Cadetship training materials</a:t>
            </a:r>
          </a:p>
        </p:txBody>
      </p:sp>
      <p:sp>
        <p:nvSpPr>
          <p:cNvPr id="25" name="TextBox 24">
            <a:extLst>
              <a:ext uri="{FF2B5EF4-FFF2-40B4-BE49-F238E27FC236}">
                <a16:creationId xmlns:a16="http://schemas.microsoft.com/office/drawing/2014/main" id="{3EB02691-8203-264C-D2F0-AA91C68EA83A}"/>
              </a:ext>
              <a:ext uri="{C183D7F6-B498-43B3-948B-1728B52AA6E4}">
                <adec:decorative xmlns:adec="http://schemas.microsoft.com/office/drawing/2017/decorative" val="1"/>
              </a:ext>
            </a:extLst>
          </p:cNvPr>
          <p:cNvSpPr txBox="1"/>
          <p:nvPr/>
        </p:nvSpPr>
        <p:spPr>
          <a:xfrm>
            <a:off x="3247260" y="1042299"/>
            <a:ext cx="2345514" cy="600164"/>
          </a:xfrm>
          <a:prstGeom prst="rect">
            <a:avLst/>
          </a:prstGeom>
        </p:spPr>
        <p:txBody>
          <a:bodyPr wrap="none" rtlCol="0">
            <a:spAutoFit/>
          </a:bodyPr>
          <a:lstStyle/>
          <a:p>
            <a:pPr marL="171450" indent="-171450">
              <a:buFont typeface="Arial" panose="020B0604020202020204" pitchFamily="34" charset="0"/>
              <a:buChar char="•"/>
            </a:pPr>
            <a:r>
              <a:rPr lang="en-US" sz="1100"/>
              <a:t>Selection process documents and data</a:t>
            </a:r>
          </a:p>
          <a:p>
            <a:pPr marL="171450" indent="-171450">
              <a:buFont typeface="Arial" panose="020B0604020202020204" pitchFamily="34" charset="0"/>
              <a:buChar char="•"/>
            </a:pPr>
            <a:r>
              <a:rPr lang="en-US" sz="1100"/>
              <a:t>Project reporting documents </a:t>
            </a:r>
          </a:p>
          <a:p>
            <a:pPr algn="l">
              <a:spcAft>
                <a:spcPts val="600"/>
              </a:spcAft>
            </a:pPr>
            <a:endParaRPr lang="en-US" sz="1100"/>
          </a:p>
        </p:txBody>
      </p:sp>
      <p:sp>
        <p:nvSpPr>
          <p:cNvPr id="9" name="TextBox 8">
            <a:extLst>
              <a:ext uri="{FF2B5EF4-FFF2-40B4-BE49-F238E27FC236}">
                <a16:creationId xmlns:a16="http://schemas.microsoft.com/office/drawing/2014/main" id="{FC868235-13DA-8043-37AD-692AD555CAF3}"/>
              </a:ext>
              <a:ext uri="{C183D7F6-B498-43B3-948B-1728B52AA6E4}">
                <adec:decorative xmlns:adec="http://schemas.microsoft.com/office/drawing/2017/decorative" val="1"/>
              </a:ext>
            </a:extLst>
          </p:cNvPr>
          <p:cNvSpPr txBox="1"/>
          <p:nvPr/>
        </p:nvSpPr>
        <p:spPr>
          <a:xfrm>
            <a:off x="284415" y="3063055"/>
            <a:ext cx="5399999" cy="553998"/>
          </a:xfrm>
          <a:prstGeom prst="rect">
            <a:avLst/>
          </a:prstGeom>
          <a:solidFill>
            <a:schemeClr val="bg2"/>
          </a:solidFill>
        </p:spPr>
        <p:txBody>
          <a:bodyPr wrap="square">
            <a:spAutoFit/>
          </a:bodyPr>
          <a:lstStyle/>
          <a:p>
            <a:pPr algn="l"/>
            <a:r>
              <a:rPr lang="en-US" sz="1000" b="0" dirty="0">
                <a:solidFill>
                  <a:schemeClr val="tx1"/>
                </a:solidFill>
              </a:rPr>
              <a:t>NB: Total number of survey respondents for the endline survey across MEGT, Community Corporate and Goanna Education do not add up to 21. This is due to some survey respondents not identifying which provider they undertook the cadetship with.</a:t>
            </a:r>
          </a:p>
        </p:txBody>
      </p:sp>
    </p:spTree>
    <p:extLst>
      <p:ext uri="{BB962C8B-B14F-4D97-AF65-F5344CB8AC3E}">
        <p14:creationId xmlns:p14="http://schemas.microsoft.com/office/powerpoint/2010/main" val="41648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BBA7E-04DA-9515-504F-D5F124704FBC}"/>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dirty="0"/>
              <a:t>The DSCT made well-evidenced contributions towards its objectives. Its greatest strength was as a trial that generated insights into what works and what doesn’t, rather than a pilot that is immediately ready for scale.</a:t>
            </a:r>
          </a:p>
        </p:txBody>
      </p:sp>
      <p:sp>
        <p:nvSpPr>
          <p:cNvPr id="3" name="Title 2">
            <a:extLst>
              <a:ext uri="{FF2B5EF4-FFF2-40B4-BE49-F238E27FC236}">
                <a16:creationId xmlns:a16="http://schemas.microsoft.com/office/drawing/2014/main" id="{FCA1D960-F285-9538-F52A-DCEFCAF48B56}"/>
              </a:ext>
              <a:ext uri="{C183D7F6-B498-43B3-948B-1728B52AA6E4}">
                <adec:decorative xmlns:adec="http://schemas.microsoft.com/office/drawing/2017/decorative" val="1"/>
              </a:ext>
            </a:extLst>
          </p:cNvPr>
          <p:cNvSpPr>
            <a:spLocks noGrp="1"/>
          </p:cNvSpPr>
          <p:nvPr>
            <p:ph type="title"/>
          </p:nvPr>
        </p:nvSpPr>
        <p:spPr/>
        <p:txBody>
          <a:bodyPr/>
          <a:lstStyle/>
          <a:p>
            <a:r>
              <a:rPr lang="en-US"/>
              <a:t>Overall assessment of the DSCT against its key objectives</a:t>
            </a:r>
            <a:endParaRPr lang="en-US">
              <a:highlight>
                <a:srgbClr val="FFFF00"/>
              </a:highlight>
            </a:endParaRPr>
          </a:p>
        </p:txBody>
      </p:sp>
      <p:sp>
        <p:nvSpPr>
          <p:cNvPr id="4" name="Slide Number Placeholder 3">
            <a:extLst>
              <a:ext uri="{FF2B5EF4-FFF2-40B4-BE49-F238E27FC236}">
                <a16:creationId xmlns:a16="http://schemas.microsoft.com/office/drawing/2014/main" id="{A3DC3DEA-7E7D-5C0D-5894-966CBE202BB6}"/>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8</a:t>
            </a:fld>
            <a:endParaRPr lang="en-US"/>
          </a:p>
        </p:txBody>
      </p:sp>
      <p:sp>
        <p:nvSpPr>
          <p:cNvPr id="6" name="Text Placeholder 3">
            <a:extLst>
              <a:ext uri="{FF2B5EF4-FFF2-40B4-BE49-F238E27FC236}">
                <a16:creationId xmlns:a16="http://schemas.microsoft.com/office/drawing/2014/main" id="{908F0801-1E6A-7E8A-3B40-B95597899196}"/>
              </a:ext>
              <a:ext uri="{C183D7F6-B498-43B3-948B-1728B52AA6E4}">
                <adec:decorative xmlns:adec="http://schemas.microsoft.com/office/drawing/2017/decorative" val="1"/>
              </a:ext>
            </a:extLst>
          </p:cNvPr>
          <p:cNvSpPr txBox="1">
            <a:spLocks/>
          </p:cNvSpPr>
          <p:nvPr/>
        </p:nvSpPr>
        <p:spPr>
          <a:xfrm>
            <a:off x="1734872" y="1954303"/>
            <a:ext cx="2345514" cy="769441"/>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1100" b="1" i="0">
                <a:solidFill>
                  <a:schemeClr val="tx1"/>
                </a:solidFill>
                <a:latin typeface="Arial Narrow" panose="020B0604020202020204" pitchFamily="34" charset="0"/>
                <a:cs typeface="Arial Narrow" panose="020B0604020202020204" pitchFamily="34" charset="0"/>
              </a:rPr>
              <a:t>Support participants to obtain the skills and qualifications required to move into employment in digital roles, and / or into further education and training</a:t>
            </a:r>
          </a:p>
        </p:txBody>
      </p:sp>
      <p:sp>
        <p:nvSpPr>
          <p:cNvPr id="7" name="Text Placeholder 3">
            <a:extLst>
              <a:ext uri="{FF2B5EF4-FFF2-40B4-BE49-F238E27FC236}">
                <a16:creationId xmlns:a16="http://schemas.microsoft.com/office/drawing/2014/main" id="{67DC6941-34DD-275C-7A39-F8B7B91319E7}"/>
              </a:ext>
              <a:ext uri="{C183D7F6-B498-43B3-948B-1728B52AA6E4}">
                <adec:decorative xmlns:adec="http://schemas.microsoft.com/office/drawing/2017/decorative" val="1"/>
              </a:ext>
            </a:extLst>
          </p:cNvPr>
          <p:cNvSpPr txBox="1">
            <a:spLocks/>
          </p:cNvSpPr>
          <p:nvPr/>
        </p:nvSpPr>
        <p:spPr>
          <a:xfrm>
            <a:off x="1734620" y="3649209"/>
            <a:ext cx="2345513" cy="430887"/>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1100" b="1" i="0" dirty="0">
                <a:solidFill>
                  <a:schemeClr val="tx1"/>
                </a:solidFill>
                <a:latin typeface="Arial Narrow" panose="020B0604020202020204" pitchFamily="34" charset="0"/>
                <a:cs typeface="Arial Narrow" panose="020B0604020202020204" pitchFamily="34" charset="0"/>
              </a:rPr>
              <a:t>Support employers to meet their skills needs</a:t>
            </a:r>
          </a:p>
        </p:txBody>
      </p:sp>
      <p:sp>
        <p:nvSpPr>
          <p:cNvPr id="9" name="TextBox 8">
            <a:extLst>
              <a:ext uri="{FF2B5EF4-FFF2-40B4-BE49-F238E27FC236}">
                <a16:creationId xmlns:a16="http://schemas.microsoft.com/office/drawing/2014/main" id="{F8A77EA5-252A-03C2-06DD-DA5D3EF6995C}"/>
              </a:ext>
              <a:ext uri="{C183D7F6-B498-43B3-948B-1728B52AA6E4}">
                <adec:decorative xmlns:adec="http://schemas.microsoft.com/office/drawing/2017/decorative" val="1"/>
              </a:ext>
            </a:extLst>
          </p:cNvPr>
          <p:cNvSpPr txBox="1"/>
          <p:nvPr/>
        </p:nvSpPr>
        <p:spPr>
          <a:xfrm>
            <a:off x="5321871" y="1385492"/>
            <a:ext cx="2667718" cy="276999"/>
          </a:xfrm>
          <a:prstGeom prst="rect">
            <a:avLst/>
          </a:prstGeom>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931B2F"/>
                </a:solidFill>
                <a:effectLst/>
                <a:uLnTx/>
                <a:uFillTx/>
              </a:rPr>
              <a:t>Assessment based on available evidence</a:t>
            </a:r>
          </a:p>
        </p:txBody>
      </p:sp>
      <p:sp>
        <p:nvSpPr>
          <p:cNvPr id="11" name="Rectangle 10">
            <a:extLst>
              <a:ext uri="{FF2B5EF4-FFF2-40B4-BE49-F238E27FC236}">
                <a16:creationId xmlns:a16="http://schemas.microsoft.com/office/drawing/2014/main" id="{4B7E2F06-46AF-B5A8-28A1-33C897A987E9}"/>
              </a:ext>
              <a:ext uri="{C183D7F6-B498-43B3-948B-1728B52AA6E4}">
                <adec:decorative xmlns:adec="http://schemas.microsoft.com/office/drawing/2017/decorative" val="1"/>
              </a:ext>
            </a:extLst>
          </p:cNvPr>
          <p:cNvSpPr/>
          <p:nvPr/>
        </p:nvSpPr>
        <p:spPr>
          <a:xfrm>
            <a:off x="4342846" y="1750520"/>
            <a:ext cx="4583440" cy="1609069"/>
          </a:xfrm>
          <a:prstGeom prst="rect">
            <a:avLst/>
          </a:prstGeom>
          <a:no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The DSCT had a total of 250 cadets enrolled, with 140 cadets completing the program.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This was 48% </a:t>
            </a:r>
            <a:r>
              <a:rPr lang="en-US" sz="1100" kern="0" dirty="0">
                <a:solidFill>
                  <a:srgbClr val="000000"/>
                </a:solidFill>
                <a:latin typeface="Arial Narrow"/>
              </a:rPr>
              <a:t>less cadets than the maximum number of cadets the DSCT intended to support to obtain skills and qualifications to move into digital skills roles.</a:t>
            </a:r>
            <a:endParaRPr kumimoji="0" lang="en-US" sz="1100" b="0" i="0" u="none" strike="noStrike" kern="0" cap="none" spc="0" normalizeH="0" baseline="0" noProof="0" dirty="0">
              <a:ln>
                <a:noFill/>
              </a:ln>
              <a:solidFill>
                <a:srgbClr val="000000"/>
              </a:solidFill>
              <a:effectLst/>
              <a:uLnTx/>
              <a:uFillTx/>
              <a:latin typeface="Arial Narrow"/>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The DSCT supported </a:t>
            </a:r>
            <a:r>
              <a:rPr lang="en-US" sz="1100" kern="0" dirty="0">
                <a:solidFill>
                  <a:srgbClr val="000000"/>
                </a:solidFill>
                <a:latin typeface="Arial Narrow"/>
              </a:rPr>
              <a:t>103</a:t>
            </a:r>
            <a:r>
              <a:rPr kumimoji="0" lang="en-US" sz="1100" b="0" i="0" u="none" strike="noStrike" kern="0" cap="none" spc="0" normalizeH="0" baseline="0" noProof="0" dirty="0">
                <a:ln>
                  <a:noFill/>
                </a:ln>
                <a:solidFill>
                  <a:srgbClr val="000000"/>
                </a:solidFill>
                <a:effectLst/>
                <a:uLnTx/>
                <a:uFillTx/>
                <a:latin typeface="Arial Narrow"/>
                <a:ea typeface="+mn-ea"/>
                <a:cs typeface="+mn-cs"/>
              </a:rPr>
              <a:t> </a:t>
            </a:r>
            <a:r>
              <a:rPr lang="en-US" sz="1100" kern="0" dirty="0">
                <a:solidFill>
                  <a:srgbClr val="000000"/>
                </a:solidFill>
                <a:latin typeface="Arial Narrow"/>
              </a:rPr>
              <a:t>cadets (74%) to transition into employment in digital roles and 12 into further education and training (of those who completed the program).</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In addition to supporting cadets to gain skills, cadets also told us they found the cadetship helpful for building connections, soft skills and using it to gain professional experience </a:t>
            </a:r>
            <a:r>
              <a:rPr lang="en-US" sz="1100" kern="0" dirty="0">
                <a:solidFill>
                  <a:srgbClr val="000000"/>
                </a:solidFill>
                <a:latin typeface="Arial Narrow"/>
              </a:rPr>
              <a:t>they then applied in other roles. </a:t>
            </a:r>
            <a:endParaRPr kumimoji="0" lang="en-US" sz="1100" b="0" i="0" u="none" strike="noStrike" kern="0" cap="none" spc="0" normalizeH="0" baseline="0" noProof="0" dirty="0">
              <a:ln>
                <a:noFill/>
              </a:ln>
              <a:solidFill>
                <a:srgbClr val="000000"/>
              </a:solidFill>
              <a:effectLst/>
              <a:uLnTx/>
              <a:uFillTx/>
              <a:latin typeface="Arial Narrow"/>
              <a:ea typeface="+mn-ea"/>
              <a:cs typeface="+mn-cs"/>
            </a:endParaRPr>
          </a:p>
        </p:txBody>
      </p:sp>
      <p:sp>
        <p:nvSpPr>
          <p:cNvPr id="12" name="Rectangle 11">
            <a:extLst>
              <a:ext uri="{FF2B5EF4-FFF2-40B4-BE49-F238E27FC236}">
                <a16:creationId xmlns:a16="http://schemas.microsoft.com/office/drawing/2014/main" id="{CE316255-6AF2-4493-63E5-0BDFAB9E9DF2}"/>
              </a:ext>
              <a:ext uri="{C183D7F6-B498-43B3-948B-1728B52AA6E4}">
                <adec:decorative xmlns:adec="http://schemas.microsoft.com/office/drawing/2017/decorative" val="1"/>
              </a:ext>
            </a:extLst>
          </p:cNvPr>
          <p:cNvSpPr/>
          <p:nvPr/>
        </p:nvSpPr>
        <p:spPr>
          <a:xfrm>
            <a:off x="4342845" y="3441885"/>
            <a:ext cx="4583441" cy="1386077"/>
          </a:xfrm>
          <a:prstGeom prst="rect">
            <a:avLst/>
          </a:prstGeom>
          <a:no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Employers who took cadets for placements and helped them transition into ongoing roles told us that these participants were now highly valued members of their </a:t>
            </a:r>
            <a:r>
              <a:rPr kumimoji="0" lang="en-US" sz="1100" b="0" i="0" u="none" strike="noStrike" kern="0" cap="none" spc="0" normalizeH="0" baseline="0" noProof="0" dirty="0" err="1">
                <a:ln>
                  <a:noFill/>
                </a:ln>
                <a:solidFill>
                  <a:srgbClr val="000000"/>
                </a:solidFill>
                <a:effectLst/>
                <a:uLnTx/>
                <a:uFillTx/>
                <a:latin typeface="Arial Narrow"/>
                <a:ea typeface="+mn-ea"/>
                <a:cs typeface="+mn-cs"/>
              </a:rPr>
              <a:t>organisations</a:t>
            </a:r>
            <a:r>
              <a:rPr kumimoji="0" lang="en-US" sz="1100" b="0" i="0" u="none" strike="noStrike" kern="0" cap="none" spc="0" normalizeH="0" baseline="0" noProof="0" dirty="0">
                <a:ln>
                  <a:noFill/>
                </a:ln>
                <a:solidFill>
                  <a:srgbClr val="000000"/>
                </a:solidFill>
                <a:effectLst/>
                <a:uLnTx/>
                <a:uFillTx/>
                <a:latin typeface="Arial Narrow"/>
                <a:ea typeface="+mn-ea"/>
                <a:cs typeface="+mn-cs"/>
              </a:rPr>
              <a:t> and workforces. </a:t>
            </a:r>
          </a:p>
          <a:p>
            <a:pPr marL="171450" indent="-171450" defTabSz="914400">
              <a:buFont typeface="Arial" panose="020B0604020202020204" pitchFamily="34" charset="0"/>
              <a:buChar char="•"/>
              <a:defRPr/>
            </a:pPr>
            <a:r>
              <a:rPr kumimoji="0" lang="en-US" sz="1100" b="0" i="0" u="none" strike="noStrike" kern="0" cap="none" spc="0" normalizeH="0" baseline="0" noProof="0" dirty="0">
                <a:ln>
                  <a:noFill/>
                </a:ln>
                <a:solidFill>
                  <a:srgbClr val="000000"/>
                </a:solidFill>
                <a:effectLst/>
                <a:uLnTx/>
                <a:uFillTx/>
                <a:latin typeface="Arial Narrow"/>
                <a:ea typeface="+mn-ea"/>
                <a:cs typeface="+mn-cs"/>
              </a:rPr>
              <a:t>Significantly fewer employers were interested in being involved in the co-design of the DSCT and taking cadets for placements than was originally expected.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000000"/>
                </a:solidFill>
                <a:latin typeface="Arial Narrow"/>
              </a:rPr>
              <a:t>As the DSCT projects matured, providers worked with employers to iterate and refine their models, which improved outcomes for employers and cadets in later cohorts. </a:t>
            </a:r>
            <a:endParaRPr kumimoji="0" lang="en-US" sz="1100" b="0" i="0" u="none" strike="noStrike" kern="0" cap="none" spc="0" normalizeH="0" baseline="0" noProof="0" dirty="0">
              <a:ln>
                <a:noFill/>
              </a:ln>
              <a:solidFill>
                <a:srgbClr val="000000"/>
              </a:solidFill>
              <a:effectLst/>
              <a:uLnTx/>
              <a:uFillTx/>
              <a:latin typeface="Arial Narrow"/>
              <a:ea typeface="+mn-ea"/>
              <a:cs typeface="+mn-cs"/>
            </a:endParaRPr>
          </a:p>
        </p:txBody>
      </p:sp>
      <p:sp>
        <p:nvSpPr>
          <p:cNvPr id="13" name="Rectangle 12">
            <a:extLst>
              <a:ext uri="{FF2B5EF4-FFF2-40B4-BE49-F238E27FC236}">
                <a16:creationId xmlns:a16="http://schemas.microsoft.com/office/drawing/2014/main" id="{0FBDDF9B-6B54-6B64-B2A1-385A54FDD844}"/>
              </a:ext>
              <a:ext uri="{C183D7F6-B498-43B3-948B-1728B52AA6E4}">
                <adec:decorative xmlns:adec="http://schemas.microsoft.com/office/drawing/2017/decorative" val="1"/>
              </a:ext>
            </a:extLst>
          </p:cNvPr>
          <p:cNvSpPr/>
          <p:nvPr/>
        </p:nvSpPr>
        <p:spPr>
          <a:xfrm>
            <a:off x="4342847" y="4917262"/>
            <a:ext cx="4583439" cy="1136052"/>
          </a:xfrm>
          <a:prstGeom prst="rect">
            <a:avLst/>
          </a:prstGeom>
          <a:noFill/>
          <a:ln w="9525" cap="flat" cmpd="sng" algn="ctr">
            <a:solidFill>
              <a:srgbClr val="931B2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a:ln>
                  <a:noFill/>
                </a:ln>
                <a:solidFill>
                  <a:srgbClr val="000000"/>
                </a:solidFill>
                <a:effectLst/>
                <a:uLnTx/>
                <a:uFillTx/>
                <a:latin typeface="Arial Narrow"/>
                <a:ea typeface="+mn-ea"/>
                <a:cs typeface="+mn-cs"/>
              </a:rPr>
              <a:t>The DSCT trialed and generated insights into the effectiveness of three unique models. They targeted different</a:t>
            </a:r>
            <a:r>
              <a:rPr lang="en-US" sz="1100" kern="0">
                <a:solidFill>
                  <a:srgbClr val="000000"/>
                </a:solidFill>
                <a:latin typeface="Arial Narrow"/>
              </a:rPr>
              <a:t> underrepresented cohorts, focused on different digital skills and provided different approaches to training.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kern="1200">
                <a:solidFill>
                  <a:schemeClr val="tx1"/>
                </a:solidFill>
                <a:effectLst/>
                <a:latin typeface="Arial Narrow" panose="020B0604020202020204" pitchFamily="34" charset="0"/>
                <a:ea typeface="+mn-ea"/>
                <a:cs typeface="Arial Narrow" panose="020B0604020202020204" pitchFamily="34" charset="0"/>
              </a:rPr>
              <a:t>However, all provider projects were modified from existing ‘off the shelf’ models that were already offered, which demonstrated a missed opportunity to test bespoke and novel models of short, sharp and on-the-job training.</a:t>
            </a:r>
            <a:endParaRPr lang="en-US" sz="1100" kern="0">
              <a:solidFill>
                <a:srgbClr val="000000"/>
              </a:solidFill>
              <a:latin typeface="Arial Narrow"/>
            </a:endParaRPr>
          </a:p>
        </p:txBody>
      </p:sp>
      <p:sp>
        <p:nvSpPr>
          <p:cNvPr id="14" name="Text Placeholder 3">
            <a:extLst>
              <a:ext uri="{FF2B5EF4-FFF2-40B4-BE49-F238E27FC236}">
                <a16:creationId xmlns:a16="http://schemas.microsoft.com/office/drawing/2014/main" id="{6FA35C9D-16C1-F9D0-8A6D-FD2E89F593D6}"/>
              </a:ext>
              <a:ext uri="{C183D7F6-B498-43B3-948B-1728B52AA6E4}">
                <adec:decorative xmlns:adec="http://schemas.microsoft.com/office/drawing/2017/decorative" val="1"/>
              </a:ext>
            </a:extLst>
          </p:cNvPr>
          <p:cNvSpPr txBox="1">
            <a:spLocks/>
          </p:cNvSpPr>
          <p:nvPr/>
        </p:nvSpPr>
        <p:spPr>
          <a:xfrm>
            <a:off x="1762482" y="5012737"/>
            <a:ext cx="2345514" cy="600164"/>
          </a:xfrm>
          <a:prstGeom prst="rect">
            <a:avLst/>
          </a:prstGeom>
        </p:spPr>
        <p:txBody>
          <a:bodyPr wrap="square">
            <a:spAutoFit/>
          </a:bodyPr>
          <a:lstStyle>
            <a:lvl1pPr marL="17145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1pPr>
            <a:lvl2pPr marL="400050" indent="-2286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2pPr>
            <a:lvl3pPr marL="571500" indent="-171450" algn="l" defTabSz="457200" rtl="0" eaLnBrk="1" latinLnBrk="0" hangingPunct="1">
              <a:spcBef>
                <a:spcPts val="0"/>
              </a:spcBef>
              <a:buClr>
                <a:schemeClr val="tx2"/>
              </a:buClr>
              <a:buFont typeface="Arial" panose="020B0604020202020204" pitchFamily="34" charset="0"/>
              <a:buChar char="-"/>
              <a:defRPr sz="1100" b="0" i="0" kern="1200">
                <a:solidFill>
                  <a:schemeClr val="bg1">
                    <a:lumMod val="10000"/>
                  </a:schemeClr>
                </a:solidFill>
                <a:latin typeface="Arial Narrow"/>
                <a:ea typeface="+mn-ea"/>
                <a:cs typeface="Arial Narrow"/>
              </a:defRPr>
            </a:lvl3pPr>
            <a:lvl4pPr marL="6858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4pPr>
            <a:lvl5pPr marL="800100" indent="-114300" algn="l" defTabSz="457200" rtl="0" eaLnBrk="1" latinLnBrk="0" hangingPunct="1">
              <a:spcBef>
                <a:spcPts val="0"/>
              </a:spcBef>
              <a:buClr>
                <a:schemeClr val="tx2"/>
              </a:buClr>
              <a:buFont typeface="Arial Narrow" panose="020B0606020202030204" pitchFamily="34" charset="0"/>
              <a:buChar char="."/>
              <a:defRPr sz="1100" b="0" i="0" kern="1200">
                <a:solidFill>
                  <a:schemeClr val="bg1">
                    <a:lumMod val="10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1100" b="1" i="0">
                <a:solidFill>
                  <a:schemeClr val="tx1"/>
                </a:solidFill>
                <a:latin typeface="Arial Narrow" panose="020B0604020202020204" pitchFamily="34" charset="0"/>
                <a:cs typeface="Arial Narrow" panose="020B0604020202020204" pitchFamily="34" charset="0"/>
              </a:rPr>
              <a:t>Generate insights into innovative approaches to developing digital skills and capabilities</a:t>
            </a:r>
          </a:p>
        </p:txBody>
      </p:sp>
      <p:sp>
        <p:nvSpPr>
          <p:cNvPr id="15" name="TextBox 14">
            <a:extLst>
              <a:ext uri="{FF2B5EF4-FFF2-40B4-BE49-F238E27FC236}">
                <a16:creationId xmlns:a16="http://schemas.microsoft.com/office/drawing/2014/main" id="{78E0EF68-555C-F23E-AEC4-06AC024D0575}"/>
              </a:ext>
              <a:ext uri="{C183D7F6-B498-43B3-948B-1728B52AA6E4}">
                <adec:decorative xmlns:adec="http://schemas.microsoft.com/office/drawing/2017/decorative" val="1"/>
              </a:ext>
            </a:extLst>
          </p:cNvPr>
          <p:cNvSpPr txBox="1"/>
          <p:nvPr/>
        </p:nvSpPr>
        <p:spPr>
          <a:xfrm>
            <a:off x="1336390" y="1383495"/>
            <a:ext cx="2053767" cy="276999"/>
          </a:xfrm>
          <a:prstGeom prst="rect">
            <a:avLst/>
          </a:prstGeom>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931B2F"/>
                </a:solidFill>
                <a:effectLst/>
                <a:uLnTx/>
                <a:uFillTx/>
              </a:rPr>
              <a:t>Breakdown of DSCT objectives</a:t>
            </a:r>
          </a:p>
        </p:txBody>
      </p:sp>
      <p:pic>
        <p:nvPicPr>
          <p:cNvPr id="16" name="Graphic 15">
            <a:extLst>
              <a:ext uri="{FF2B5EF4-FFF2-40B4-BE49-F238E27FC236}">
                <a16:creationId xmlns:a16="http://schemas.microsoft.com/office/drawing/2014/main" id="{D8DB1E4C-57AA-19A7-291B-D7E6F5E0F028}"/>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51804" y="3543124"/>
            <a:ext cx="720000" cy="720000"/>
          </a:xfrm>
          <a:prstGeom prst="rect">
            <a:avLst/>
          </a:prstGeom>
        </p:spPr>
      </p:pic>
      <p:pic>
        <p:nvPicPr>
          <p:cNvPr id="17" name="Graphic 16">
            <a:extLst>
              <a:ext uri="{FF2B5EF4-FFF2-40B4-BE49-F238E27FC236}">
                <a16:creationId xmlns:a16="http://schemas.microsoft.com/office/drawing/2014/main" id="{3B6386E1-B42B-A5C0-0E55-5C7C7282A231}"/>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51804" y="4917262"/>
            <a:ext cx="720000" cy="720000"/>
          </a:xfrm>
          <a:prstGeom prst="rect">
            <a:avLst/>
          </a:prstGeom>
        </p:spPr>
      </p:pic>
      <p:pic>
        <p:nvPicPr>
          <p:cNvPr id="18" name="Graphic 17">
            <a:extLst>
              <a:ext uri="{FF2B5EF4-FFF2-40B4-BE49-F238E27FC236}">
                <a16:creationId xmlns:a16="http://schemas.microsoft.com/office/drawing/2014/main" id="{07A737B5-1ECD-9ED8-EEF4-606F3E8EB437}"/>
              </a:ext>
              <a:ext uri="{C183D7F6-B498-43B3-948B-1728B52AA6E4}">
                <adec:decorative xmlns:adec="http://schemas.microsoft.com/office/drawing/2017/decorative" val="1"/>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03243" y="1984356"/>
            <a:ext cx="720000" cy="720000"/>
          </a:xfrm>
          <a:prstGeom prst="rect">
            <a:avLst/>
          </a:prstGeom>
        </p:spPr>
      </p:pic>
    </p:spTree>
    <p:extLst>
      <p:ext uri="{BB962C8B-B14F-4D97-AF65-F5344CB8AC3E}">
        <p14:creationId xmlns:p14="http://schemas.microsoft.com/office/powerpoint/2010/main" val="15000800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EBE9D5-77F3-EE76-49A5-D9BDEAB6B6E7}"/>
              </a:ext>
              <a:ext uri="{C183D7F6-B498-43B3-948B-1728B52AA6E4}">
                <adec:decorative xmlns:adec="http://schemas.microsoft.com/office/drawing/2017/decorative" val="1"/>
              </a:ext>
            </a:extLst>
          </p:cNvPr>
          <p:cNvSpPr>
            <a:spLocks noGrp="1"/>
          </p:cNvSpPr>
          <p:nvPr>
            <p:ph type="title" idx="4294967295"/>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2"/>
                </a:solidFill>
                <a:effectLst/>
                <a:uLnTx/>
                <a:uFillTx/>
                <a:latin typeface="Arial Narrow" panose="020B0604020202020204" pitchFamily="34" charset="0"/>
                <a:ea typeface="+mn-ea"/>
                <a:cs typeface="Arial Narrow"/>
              </a:rPr>
              <a:t>Engagement Summary: Fieldwork cycle 3</a:t>
            </a:r>
          </a:p>
        </p:txBody>
      </p:sp>
      <p:sp>
        <p:nvSpPr>
          <p:cNvPr id="3" name="Slide Number Placeholder 2">
            <a:extLst>
              <a:ext uri="{FF2B5EF4-FFF2-40B4-BE49-F238E27FC236}">
                <a16:creationId xmlns:a16="http://schemas.microsoft.com/office/drawing/2014/main" id="{7BEFBB9F-DC34-82EE-9107-B759788F4F22}"/>
              </a:ext>
              <a:ext uri="{C183D7F6-B498-43B3-948B-1728B52AA6E4}">
                <adec:decorative xmlns:adec="http://schemas.microsoft.com/office/drawing/2017/decorative" val="1"/>
              </a:ext>
            </a:extLst>
          </p:cNvPr>
          <p:cNvSpPr>
            <a:spLocks noGrp="1"/>
          </p:cNvSpPr>
          <p:nvPr>
            <p:ph type="sldNum" sz="quarter" idx="11"/>
          </p:nvPr>
        </p:nvSpPr>
        <p:spPr/>
        <p:txBody>
          <a:bodyPr/>
          <a:lstStyle/>
          <a:p>
            <a:fld id="{8E793E86-3D78-F546-A494-18B76795FC70}" type="slidenum">
              <a:rPr lang="en-US" smtClean="0"/>
              <a:pPr/>
              <a:t>89</a:t>
            </a:fld>
            <a:endParaRPr lang="en-US"/>
          </a:p>
        </p:txBody>
      </p:sp>
      <p:sp>
        <p:nvSpPr>
          <p:cNvPr id="6" name="Rectangle 5">
            <a:extLst>
              <a:ext uri="{FF2B5EF4-FFF2-40B4-BE49-F238E27FC236}">
                <a16:creationId xmlns:a16="http://schemas.microsoft.com/office/drawing/2014/main" id="{6C85A12D-D43E-6F59-25EE-C4D357B3C926}"/>
              </a:ext>
              <a:ext uri="{C183D7F6-B498-43B3-948B-1728B52AA6E4}">
                <adec:decorative xmlns:adec="http://schemas.microsoft.com/office/drawing/2017/decorative" val="1"/>
              </a:ext>
            </a:extLst>
          </p:cNvPr>
          <p:cNvSpPr/>
          <p:nvPr/>
        </p:nvSpPr>
        <p:spPr>
          <a:xfrm>
            <a:off x="361421" y="2771543"/>
            <a:ext cx="5729257" cy="3307761"/>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7" name="Rectangle 6">
            <a:extLst>
              <a:ext uri="{FF2B5EF4-FFF2-40B4-BE49-F238E27FC236}">
                <a16:creationId xmlns:a16="http://schemas.microsoft.com/office/drawing/2014/main" id="{7829866D-C57A-3772-CC9E-518BB943003D}"/>
              </a:ext>
              <a:ext uri="{C183D7F6-B498-43B3-948B-1728B52AA6E4}">
                <adec:decorative xmlns:adec="http://schemas.microsoft.com/office/drawing/2017/decorative" val="1"/>
              </a:ext>
            </a:extLst>
          </p:cNvPr>
          <p:cNvSpPr/>
          <p:nvPr/>
        </p:nvSpPr>
        <p:spPr>
          <a:xfrm>
            <a:off x="328484" y="1034835"/>
            <a:ext cx="9150703" cy="1645933"/>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highlight>
                <a:srgbClr val="FFFF00"/>
              </a:highlight>
            </a:endParaRPr>
          </a:p>
        </p:txBody>
      </p:sp>
      <p:sp>
        <p:nvSpPr>
          <p:cNvPr id="12" name="TextBox 11">
            <a:extLst>
              <a:ext uri="{FF2B5EF4-FFF2-40B4-BE49-F238E27FC236}">
                <a16:creationId xmlns:a16="http://schemas.microsoft.com/office/drawing/2014/main" id="{01A92912-E2D7-B40E-1665-ECF5D028DAAB}"/>
              </a:ext>
              <a:ext uri="{C183D7F6-B498-43B3-948B-1728B52AA6E4}">
                <adec:decorative xmlns:adec="http://schemas.microsoft.com/office/drawing/2017/decorative" val="1"/>
              </a:ext>
            </a:extLst>
          </p:cNvPr>
          <p:cNvSpPr txBox="1"/>
          <p:nvPr/>
        </p:nvSpPr>
        <p:spPr>
          <a:xfrm>
            <a:off x="497607" y="4255738"/>
            <a:ext cx="2084715" cy="276999"/>
          </a:xfrm>
          <a:prstGeom prst="rect">
            <a:avLst/>
          </a:prstGeom>
        </p:spPr>
        <p:txBody>
          <a:bodyPr wrap="square" rtlCol="0">
            <a:spAutoFit/>
          </a:bodyPr>
          <a:lstStyle/>
          <a:p>
            <a:r>
              <a:rPr lang="en-US" sz="1200" b="1">
                <a:solidFill>
                  <a:schemeClr val="tx2"/>
                </a:solidFill>
              </a:rPr>
              <a:t>Alumni survey responses</a:t>
            </a:r>
          </a:p>
        </p:txBody>
      </p:sp>
      <p:sp>
        <p:nvSpPr>
          <p:cNvPr id="13" name="TextBox 12">
            <a:extLst>
              <a:ext uri="{FF2B5EF4-FFF2-40B4-BE49-F238E27FC236}">
                <a16:creationId xmlns:a16="http://schemas.microsoft.com/office/drawing/2014/main" id="{9D77D869-BB64-E87F-D66F-846FD23CB04D}"/>
              </a:ext>
              <a:ext uri="{C183D7F6-B498-43B3-948B-1728B52AA6E4}">
                <adec:decorative xmlns:adec="http://schemas.microsoft.com/office/drawing/2017/decorative" val="1"/>
              </a:ext>
            </a:extLst>
          </p:cNvPr>
          <p:cNvSpPr txBox="1"/>
          <p:nvPr/>
        </p:nvSpPr>
        <p:spPr>
          <a:xfrm>
            <a:off x="443524" y="2931989"/>
            <a:ext cx="2412563" cy="276999"/>
          </a:xfrm>
          <a:prstGeom prst="rect">
            <a:avLst/>
          </a:prstGeom>
        </p:spPr>
        <p:txBody>
          <a:bodyPr wrap="square" rtlCol="0">
            <a:spAutoFit/>
          </a:bodyPr>
          <a:lstStyle/>
          <a:p>
            <a:r>
              <a:rPr lang="en-US" sz="1200" b="1">
                <a:solidFill>
                  <a:schemeClr val="tx2"/>
                </a:solidFill>
              </a:rPr>
              <a:t>Interview breakdown</a:t>
            </a:r>
          </a:p>
        </p:txBody>
      </p:sp>
      <p:sp>
        <p:nvSpPr>
          <p:cNvPr id="14" name="TextBox 13">
            <a:extLst>
              <a:ext uri="{FF2B5EF4-FFF2-40B4-BE49-F238E27FC236}">
                <a16:creationId xmlns:a16="http://schemas.microsoft.com/office/drawing/2014/main" id="{58061BEF-FA12-F3D1-7134-77CD47433CCC}"/>
              </a:ext>
              <a:ext uri="{C183D7F6-B498-43B3-948B-1728B52AA6E4}">
                <adec:decorative xmlns:adec="http://schemas.microsoft.com/office/drawing/2017/decorative" val="1"/>
              </a:ext>
            </a:extLst>
          </p:cNvPr>
          <p:cNvSpPr txBox="1"/>
          <p:nvPr/>
        </p:nvSpPr>
        <p:spPr>
          <a:xfrm>
            <a:off x="438412" y="1970501"/>
            <a:ext cx="791876" cy="276999"/>
          </a:xfrm>
          <a:prstGeom prst="rect">
            <a:avLst/>
          </a:prstGeom>
        </p:spPr>
        <p:txBody>
          <a:bodyPr wrap="square" rtlCol="0">
            <a:spAutoFit/>
          </a:bodyPr>
          <a:lstStyle/>
          <a:p>
            <a:pPr algn="ctr"/>
            <a:r>
              <a:rPr lang="en-US" sz="1200">
                <a:solidFill>
                  <a:schemeClr val="bg1">
                    <a:lumMod val="50000"/>
                  </a:schemeClr>
                </a:solidFill>
              </a:rPr>
              <a:t>Providers</a:t>
            </a:r>
          </a:p>
        </p:txBody>
      </p:sp>
      <p:sp>
        <p:nvSpPr>
          <p:cNvPr id="15" name="TextBox 14">
            <a:extLst>
              <a:ext uri="{FF2B5EF4-FFF2-40B4-BE49-F238E27FC236}">
                <a16:creationId xmlns:a16="http://schemas.microsoft.com/office/drawing/2014/main" id="{6412F191-5114-DDBC-65CB-A2B174692A22}"/>
              </a:ext>
              <a:ext uri="{C183D7F6-B498-43B3-948B-1728B52AA6E4}">
                <adec:decorative xmlns:adec="http://schemas.microsoft.com/office/drawing/2017/decorative" val="1"/>
              </a:ext>
            </a:extLst>
          </p:cNvPr>
          <p:cNvSpPr txBox="1"/>
          <p:nvPr/>
        </p:nvSpPr>
        <p:spPr>
          <a:xfrm>
            <a:off x="438411" y="1088107"/>
            <a:ext cx="1753299" cy="276999"/>
          </a:xfrm>
          <a:prstGeom prst="rect">
            <a:avLst/>
          </a:prstGeom>
        </p:spPr>
        <p:txBody>
          <a:bodyPr wrap="square" rtlCol="0">
            <a:spAutoFit/>
          </a:bodyPr>
          <a:lstStyle/>
          <a:p>
            <a:r>
              <a:rPr lang="en-US" sz="1200" b="1">
                <a:solidFill>
                  <a:schemeClr val="tx2"/>
                </a:solidFill>
              </a:rPr>
              <a:t>Number of interviews</a:t>
            </a:r>
          </a:p>
        </p:txBody>
      </p:sp>
      <p:sp>
        <p:nvSpPr>
          <p:cNvPr id="17" name="TextBox 16">
            <a:extLst>
              <a:ext uri="{FF2B5EF4-FFF2-40B4-BE49-F238E27FC236}">
                <a16:creationId xmlns:a16="http://schemas.microsoft.com/office/drawing/2014/main" id="{07C18610-6E20-E4A1-0C91-F219CDD231C2}"/>
              </a:ext>
              <a:ext uri="{C183D7F6-B498-43B3-948B-1728B52AA6E4}">
                <adec:decorative xmlns:adec="http://schemas.microsoft.com/office/drawing/2017/decorative" val="1"/>
              </a:ext>
            </a:extLst>
          </p:cNvPr>
          <p:cNvSpPr txBox="1"/>
          <p:nvPr/>
        </p:nvSpPr>
        <p:spPr>
          <a:xfrm>
            <a:off x="1767027" y="1970501"/>
            <a:ext cx="870143" cy="276999"/>
          </a:xfrm>
          <a:prstGeom prst="rect">
            <a:avLst/>
          </a:prstGeom>
        </p:spPr>
        <p:txBody>
          <a:bodyPr wrap="square" rtlCol="0">
            <a:spAutoFit/>
          </a:bodyPr>
          <a:lstStyle/>
          <a:p>
            <a:pPr algn="ctr"/>
            <a:r>
              <a:rPr lang="en-US" sz="1200">
                <a:solidFill>
                  <a:schemeClr val="bg1">
                    <a:lumMod val="50000"/>
                  </a:schemeClr>
                </a:solidFill>
              </a:rPr>
              <a:t>Employers</a:t>
            </a:r>
          </a:p>
        </p:txBody>
      </p:sp>
      <p:sp>
        <p:nvSpPr>
          <p:cNvPr id="18" name="TextBox 17">
            <a:extLst>
              <a:ext uri="{FF2B5EF4-FFF2-40B4-BE49-F238E27FC236}">
                <a16:creationId xmlns:a16="http://schemas.microsoft.com/office/drawing/2014/main" id="{1D3266B3-E158-B778-3E2C-8844A381F333}"/>
              </a:ext>
              <a:ext uri="{C183D7F6-B498-43B3-948B-1728B52AA6E4}">
                <adec:decorative xmlns:adec="http://schemas.microsoft.com/office/drawing/2017/decorative" val="1"/>
              </a:ext>
            </a:extLst>
          </p:cNvPr>
          <p:cNvSpPr txBox="1"/>
          <p:nvPr/>
        </p:nvSpPr>
        <p:spPr>
          <a:xfrm>
            <a:off x="3134776" y="1970501"/>
            <a:ext cx="870143" cy="276999"/>
          </a:xfrm>
          <a:prstGeom prst="rect">
            <a:avLst/>
          </a:prstGeom>
        </p:spPr>
        <p:txBody>
          <a:bodyPr wrap="square" rtlCol="0">
            <a:spAutoFit/>
          </a:bodyPr>
          <a:lstStyle/>
          <a:p>
            <a:pPr algn="ctr"/>
            <a:r>
              <a:rPr lang="en-US" sz="1200">
                <a:solidFill>
                  <a:schemeClr val="bg1">
                    <a:lumMod val="50000"/>
                  </a:schemeClr>
                </a:solidFill>
              </a:rPr>
              <a:t>Alumni</a:t>
            </a:r>
          </a:p>
        </p:txBody>
      </p:sp>
      <p:graphicFrame>
        <p:nvGraphicFramePr>
          <p:cNvPr id="33" name="Table 33">
            <a:extLst>
              <a:ext uri="{FF2B5EF4-FFF2-40B4-BE49-F238E27FC236}">
                <a16:creationId xmlns:a16="http://schemas.microsoft.com/office/drawing/2014/main" id="{0CAAD336-6EA0-A061-897A-3CCAD2F4F82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6197845"/>
              </p:ext>
            </p:extLst>
          </p:nvPr>
        </p:nvGraphicFramePr>
        <p:xfrm>
          <a:off x="537983" y="4570737"/>
          <a:ext cx="5310155" cy="685800"/>
        </p:xfrm>
        <a:graphic>
          <a:graphicData uri="http://schemas.openxmlformats.org/drawingml/2006/table">
            <a:tbl>
              <a:tblPr firstRow="1" bandRow="1">
                <a:tableStyleId>{5C22544A-7EE6-4342-B048-85BDC9FD1C3A}</a:tableStyleId>
              </a:tblPr>
              <a:tblGrid>
                <a:gridCol w="1385625">
                  <a:extLst>
                    <a:ext uri="{9D8B030D-6E8A-4147-A177-3AD203B41FA5}">
                      <a16:colId xmlns:a16="http://schemas.microsoft.com/office/drawing/2014/main" val="2147446979"/>
                    </a:ext>
                  </a:extLst>
                </a:gridCol>
                <a:gridCol w="1109572">
                  <a:extLst>
                    <a:ext uri="{9D8B030D-6E8A-4147-A177-3AD203B41FA5}">
                      <a16:colId xmlns:a16="http://schemas.microsoft.com/office/drawing/2014/main" val="3928413428"/>
                    </a:ext>
                  </a:extLst>
                </a:gridCol>
                <a:gridCol w="852693">
                  <a:extLst>
                    <a:ext uri="{9D8B030D-6E8A-4147-A177-3AD203B41FA5}">
                      <a16:colId xmlns:a16="http://schemas.microsoft.com/office/drawing/2014/main" val="2029514851"/>
                    </a:ext>
                  </a:extLst>
                </a:gridCol>
                <a:gridCol w="852693">
                  <a:extLst>
                    <a:ext uri="{9D8B030D-6E8A-4147-A177-3AD203B41FA5}">
                      <a16:colId xmlns:a16="http://schemas.microsoft.com/office/drawing/2014/main" val="3960666092"/>
                    </a:ext>
                  </a:extLst>
                </a:gridCol>
                <a:gridCol w="1109572">
                  <a:extLst>
                    <a:ext uri="{9D8B030D-6E8A-4147-A177-3AD203B41FA5}">
                      <a16:colId xmlns:a16="http://schemas.microsoft.com/office/drawing/2014/main" val="95670547"/>
                    </a:ext>
                  </a:extLst>
                </a:gridCol>
              </a:tblGrid>
              <a:tr h="143833">
                <a:tc>
                  <a:txBody>
                    <a:bodyPr/>
                    <a:lstStyle/>
                    <a:p>
                      <a:pPr algn="ctr"/>
                      <a:r>
                        <a:rPr lang="en-US" sz="1100">
                          <a:solidFill>
                            <a:schemeClr val="bg1"/>
                          </a:solidFill>
                        </a:rPr>
                        <a:t>By provider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Total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a:solidFill>
                            <a:schemeClr val="bg1"/>
                          </a:solidFill>
                        </a:rPr>
                        <a:t>Community Corporate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a:solidFill>
                            <a:schemeClr val="bg1"/>
                          </a:solidFill>
                        </a:rPr>
                        <a:t>MEGT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Goanna Education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01624865"/>
                  </a:ext>
                </a:extLst>
              </a:tr>
              <a:tr h="0">
                <a:tc>
                  <a:txBody>
                    <a:bodyPr/>
                    <a:lstStyle/>
                    <a:p>
                      <a:pPr algn="r"/>
                      <a:endParaRPr lang="en-US" sz="1100" b="1">
                        <a:solidFill>
                          <a:schemeClr val="tx1"/>
                        </a:solidFill>
                        <a:highlight>
                          <a:srgbClr val="FFFF00"/>
                        </a:highligh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a:solidFill>
                            <a:schemeClr val="tx1"/>
                          </a:solidFill>
                        </a:rPr>
                        <a:t>49*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200" b="0" i="0" u="none" strike="noStrike">
                          <a:solidFill>
                            <a:schemeClr val="tx1"/>
                          </a:solidFill>
                          <a:effectLst/>
                          <a:latin typeface="+mj-lt"/>
                        </a:rPr>
                        <a:t>11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200" b="0" i="0" u="none" strike="noStrike">
                          <a:solidFill>
                            <a:schemeClr val="tx1"/>
                          </a:solidFill>
                          <a:effectLst/>
                          <a:latin typeface="+mj-lt"/>
                        </a:rPr>
                        <a:t>17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200" b="0" i="0" u="none" strike="noStrike" dirty="0">
                          <a:solidFill>
                            <a:schemeClr val="tx1"/>
                          </a:solidFill>
                          <a:effectLst/>
                          <a:latin typeface="+mj-lt"/>
                        </a:rPr>
                        <a:t>10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144941"/>
                  </a:ext>
                </a:extLst>
              </a:tr>
            </a:tbl>
          </a:graphicData>
        </a:graphic>
      </p:graphicFrame>
      <p:graphicFrame>
        <p:nvGraphicFramePr>
          <p:cNvPr id="34" name="Table 33">
            <a:extLst>
              <a:ext uri="{FF2B5EF4-FFF2-40B4-BE49-F238E27FC236}">
                <a16:creationId xmlns:a16="http://schemas.microsoft.com/office/drawing/2014/main" id="{36532CF9-38AE-AABE-8CCE-7D609A607D6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019180"/>
              </p:ext>
            </p:extLst>
          </p:nvPr>
        </p:nvGraphicFramePr>
        <p:xfrm>
          <a:off x="537983" y="3369434"/>
          <a:ext cx="5310154" cy="842706"/>
        </p:xfrm>
        <a:graphic>
          <a:graphicData uri="http://schemas.openxmlformats.org/drawingml/2006/table">
            <a:tbl>
              <a:tblPr firstRow="1" bandRow="1">
                <a:tableStyleId>{5C22544A-7EE6-4342-B048-85BDC9FD1C3A}</a:tableStyleId>
              </a:tblPr>
              <a:tblGrid>
                <a:gridCol w="1509703">
                  <a:extLst>
                    <a:ext uri="{9D8B030D-6E8A-4147-A177-3AD203B41FA5}">
                      <a16:colId xmlns:a16="http://schemas.microsoft.com/office/drawing/2014/main" val="2147446979"/>
                    </a:ext>
                  </a:extLst>
                </a:gridCol>
                <a:gridCol w="1640394">
                  <a:extLst>
                    <a:ext uri="{9D8B030D-6E8A-4147-A177-3AD203B41FA5}">
                      <a16:colId xmlns:a16="http://schemas.microsoft.com/office/drawing/2014/main" val="4075966554"/>
                    </a:ext>
                  </a:extLst>
                </a:gridCol>
                <a:gridCol w="995680">
                  <a:extLst>
                    <a:ext uri="{9D8B030D-6E8A-4147-A177-3AD203B41FA5}">
                      <a16:colId xmlns:a16="http://schemas.microsoft.com/office/drawing/2014/main" val="3960666092"/>
                    </a:ext>
                  </a:extLst>
                </a:gridCol>
                <a:gridCol w="1164377">
                  <a:extLst>
                    <a:ext uri="{9D8B030D-6E8A-4147-A177-3AD203B41FA5}">
                      <a16:colId xmlns:a16="http://schemas.microsoft.com/office/drawing/2014/main" val="1224068275"/>
                    </a:ext>
                  </a:extLst>
                </a:gridCol>
              </a:tblGrid>
              <a:tr h="299136">
                <a:tc>
                  <a:txBody>
                    <a:bodyPr/>
                    <a:lstStyle/>
                    <a:p>
                      <a:pPr algn="l"/>
                      <a:endParaRPr lang="en-US" sz="1000" b="0">
                        <a:solidFill>
                          <a:schemeClr val="accent3"/>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a:solidFill>
                            <a:schemeClr val="bg1"/>
                          </a:solidFill>
                        </a:rPr>
                        <a:t>Community Corporate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a:solidFill>
                            <a:schemeClr val="bg1"/>
                          </a:solidFill>
                        </a:rPr>
                        <a:t>MEGT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US" sz="1100" dirty="0">
                          <a:solidFill>
                            <a:schemeClr val="bg1"/>
                          </a:solidFill>
                        </a:rPr>
                        <a:t>Goanna Education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01624865"/>
                  </a:ext>
                </a:extLst>
              </a:tr>
              <a:tr h="217341">
                <a:tc>
                  <a:txBody>
                    <a:bodyPr/>
                    <a:lstStyle/>
                    <a:p>
                      <a:pPr algn="r" fontAlgn="b"/>
                      <a:r>
                        <a:rPr lang="en-AU" sz="1100" b="1" i="0" u="none" strike="noStrike">
                          <a:solidFill>
                            <a:schemeClr val="tx1"/>
                          </a:solidFill>
                          <a:effectLst/>
                          <a:latin typeface="+mj-lt"/>
                        </a:rPr>
                        <a:t>Employers</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AU" sz="1100" b="1" i="0" u="none" strike="noStrike">
                          <a:solidFill>
                            <a:schemeClr val="tx1"/>
                          </a:solidFill>
                          <a:effectLst/>
                          <a:latin typeface="+mj-lt"/>
                        </a:rPr>
                        <a:t>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AU" sz="1100" b="1" i="0" u="none" strike="noStrike">
                          <a:solidFill>
                            <a:schemeClr val="tx1"/>
                          </a:solidFill>
                          <a:effectLst/>
                          <a:latin typeface="+mj-lt"/>
                        </a:rPr>
                        <a:t>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AU" sz="1100" b="1" i="0" u="none" strike="noStrike">
                          <a:solidFill>
                            <a:schemeClr val="tx1"/>
                          </a:solidFill>
                          <a:effectLst/>
                          <a:latin typeface="+mj-lt"/>
                        </a:rPr>
                        <a:t>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65678771"/>
                  </a:ext>
                </a:extLst>
              </a:tr>
              <a:tr h="198645">
                <a:tc>
                  <a:txBody>
                    <a:bodyPr/>
                    <a:lstStyle/>
                    <a:p>
                      <a:pPr algn="r" fontAlgn="b"/>
                      <a:r>
                        <a:rPr lang="en-AU" sz="1100" b="0" i="0" u="none" strike="noStrike">
                          <a:solidFill>
                            <a:schemeClr val="tx1"/>
                          </a:solidFill>
                          <a:effectLst/>
                          <a:latin typeface="+mj-lt"/>
                        </a:rPr>
                        <a:t>Alumni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a:solidFill>
                            <a:schemeClr val="tx1"/>
                          </a:solidFill>
                          <a:effectLst/>
                          <a:latin typeface="+mj-lt"/>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a:solidFill>
                            <a:schemeClr val="tx1"/>
                          </a:solidFill>
                          <a:effectLst/>
                          <a:latin typeface="+mj-lt"/>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AU" sz="1100" b="0" i="0" u="none" strike="noStrike" dirty="0">
                          <a:solidFill>
                            <a:schemeClr val="tx1"/>
                          </a:solidFill>
                          <a:effectLst/>
                          <a:latin typeface="+mj-lt"/>
                        </a:rPr>
                        <a:t>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8144941"/>
                  </a:ext>
                </a:extLst>
              </a:tr>
            </a:tbl>
          </a:graphicData>
        </a:graphic>
      </p:graphicFrame>
      <p:sp>
        <p:nvSpPr>
          <p:cNvPr id="35" name="TextBox 34">
            <a:extLst>
              <a:ext uri="{FF2B5EF4-FFF2-40B4-BE49-F238E27FC236}">
                <a16:creationId xmlns:a16="http://schemas.microsoft.com/office/drawing/2014/main" id="{160311AA-81BE-96DC-D494-EB7A168AA2B2}"/>
              </a:ext>
              <a:ext uri="{C183D7F6-B498-43B3-948B-1728B52AA6E4}">
                <adec:decorative xmlns:adec="http://schemas.microsoft.com/office/drawing/2017/decorative" val="1"/>
              </a:ext>
            </a:extLst>
          </p:cNvPr>
          <p:cNvSpPr txBox="1"/>
          <p:nvPr/>
        </p:nvSpPr>
        <p:spPr>
          <a:xfrm>
            <a:off x="497607" y="1473596"/>
            <a:ext cx="673485" cy="461665"/>
          </a:xfrm>
          <a:prstGeom prst="rect">
            <a:avLst/>
          </a:prstGeom>
        </p:spPr>
        <p:txBody>
          <a:bodyPr wrap="square" rtlCol="0">
            <a:spAutoFit/>
          </a:bodyPr>
          <a:lstStyle/>
          <a:p>
            <a:pPr algn="ctr"/>
            <a:r>
              <a:rPr lang="en-US" sz="2400" b="1">
                <a:solidFill>
                  <a:schemeClr val="tx2"/>
                </a:solidFill>
              </a:rPr>
              <a:t>3</a:t>
            </a:r>
          </a:p>
        </p:txBody>
      </p:sp>
      <p:sp>
        <p:nvSpPr>
          <p:cNvPr id="37" name="TextBox 36">
            <a:extLst>
              <a:ext uri="{FF2B5EF4-FFF2-40B4-BE49-F238E27FC236}">
                <a16:creationId xmlns:a16="http://schemas.microsoft.com/office/drawing/2014/main" id="{9B2BF187-C3EE-7256-A738-4BA1E011CBAC}"/>
              </a:ext>
              <a:ext uri="{C183D7F6-B498-43B3-948B-1728B52AA6E4}">
                <adec:decorative xmlns:adec="http://schemas.microsoft.com/office/drawing/2017/decorative" val="1"/>
              </a:ext>
            </a:extLst>
          </p:cNvPr>
          <p:cNvSpPr txBox="1"/>
          <p:nvPr/>
        </p:nvSpPr>
        <p:spPr>
          <a:xfrm>
            <a:off x="1865356" y="1473596"/>
            <a:ext cx="673485" cy="461665"/>
          </a:xfrm>
          <a:prstGeom prst="rect">
            <a:avLst/>
          </a:prstGeom>
        </p:spPr>
        <p:txBody>
          <a:bodyPr wrap="square" rtlCol="0">
            <a:spAutoFit/>
          </a:bodyPr>
          <a:lstStyle/>
          <a:p>
            <a:pPr algn="ctr"/>
            <a:r>
              <a:rPr lang="en-US" sz="2400" b="1">
                <a:solidFill>
                  <a:schemeClr val="tx2"/>
                </a:solidFill>
              </a:rPr>
              <a:t>7</a:t>
            </a:r>
          </a:p>
        </p:txBody>
      </p:sp>
      <p:sp>
        <p:nvSpPr>
          <p:cNvPr id="38" name="TextBox 37">
            <a:extLst>
              <a:ext uri="{FF2B5EF4-FFF2-40B4-BE49-F238E27FC236}">
                <a16:creationId xmlns:a16="http://schemas.microsoft.com/office/drawing/2014/main" id="{601A4453-887E-02EE-FD88-A2C7C407B5DF}"/>
              </a:ext>
              <a:ext uri="{C183D7F6-B498-43B3-948B-1728B52AA6E4}">
                <adec:decorative xmlns:adec="http://schemas.microsoft.com/office/drawing/2017/decorative" val="1"/>
              </a:ext>
            </a:extLst>
          </p:cNvPr>
          <p:cNvSpPr txBox="1"/>
          <p:nvPr/>
        </p:nvSpPr>
        <p:spPr>
          <a:xfrm>
            <a:off x="3233105" y="1473596"/>
            <a:ext cx="673485" cy="461665"/>
          </a:xfrm>
          <a:prstGeom prst="rect">
            <a:avLst/>
          </a:prstGeom>
        </p:spPr>
        <p:txBody>
          <a:bodyPr wrap="square" rtlCol="0">
            <a:spAutoFit/>
          </a:bodyPr>
          <a:lstStyle/>
          <a:p>
            <a:pPr algn="ctr"/>
            <a:r>
              <a:rPr lang="en-US" sz="2400" b="1">
                <a:solidFill>
                  <a:schemeClr val="tx2"/>
                </a:solidFill>
              </a:rPr>
              <a:t>8</a:t>
            </a:r>
          </a:p>
        </p:txBody>
      </p:sp>
      <p:sp>
        <p:nvSpPr>
          <p:cNvPr id="42" name="Rectangle 41">
            <a:extLst>
              <a:ext uri="{FF2B5EF4-FFF2-40B4-BE49-F238E27FC236}">
                <a16:creationId xmlns:a16="http://schemas.microsoft.com/office/drawing/2014/main" id="{859AFF39-EAEB-D035-AE17-5D444CCFA505}"/>
              </a:ext>
              <a:ext uri="{C183D7F6-B498-43B3-948B-1728B52AA6E4}">
                <adec:decorative xmlns:adec="http://schemas.microsoft.com/office/drawing/2017/decorative" val="1"/>
              </a:ext>
            </a:extLst>
          </p:cNvPr>
          <p:cNvSpPr/>
          <p:nvPr/>
        </p:nvSpPr>
        <p:spPr>
          <a:xfrm>
            <a:off x="6180524" y="2771543"/>
            <a:ext cx="3338357" cy="3307761"/>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000">
              <a:solidFill>
                <a:schemeClr val="tx1"/>
              </a:solidFill>
            </a:endParaRPr>
          </a:p>
        </p:txBody>
      </p:sp>
      <p:sp>
        <p:nvSpPr>
          <p:cNvPr id="43" name="TextBox 42">
            <a:extLst>
              <a:ext uri="{FF2B5EF4-FFF2-40B4-BE49-F238E27FC236}">
                <a16:creationId xmlns:a16="http://schemas.microsoft.com/office/drawing/2014/main" id="{97D1288E-695D-DEFB-6696-2DB7A90FC283}"/>
              </a:ext>
              <a:ext uri="{C183D7F6-B498-43B3-948B-1728B52AA6E4}">
                <adec:decorative xmlns:adec="http://schemas.microsoft.com/office/drawing/2017/decorative" val="1"/>
              </a:ext>
            </a:extLst>
          </p:cNvPr>
          <p:cNvSpPr txBox="1"/>
          <p:nvPr/>
        </p:nvSpPr>
        <p:spPr>
          <a:xfrm>
            <a:off x="7438551" y="3988377"/>
            <a:ext cx="797507" cy="461665"/>
          </a:xfrm>
          <a:prstGeom prst="rect">
            <a:avLst/>
          </a:prstGeom>
        </p:spPr>
        <p:txBody>
          <a:bodyPr wrap="square" rtlCol="0">
            <a:spAutoFit/>
          </a:bodyPr>
          <a:lstStyle/>
          <a:p>
            <a:pPr algn="ctr"/>
            <a:r>
              <a:rPr lang="en-US" sz="1200">
                <a:solidFill>
                  <a:schemeClr val="bg1">
                    <a:lumMod val="50000"/>
                  </a:schemeClr>
                </a:solidFill>
              </a:rPr>
              <a:t>MEGT Alumni</a:t>
            </a:r>
          </a:p>
        </p:txBody>
      </p:sp>
      <p:sp>
        <p:nvSpPr>
          <p:cNvPr id="44" name="TextBox 43">
            <a:extLst>
              <a:ext uri="{FF2B5EF4-FFF2-40B4-BE49-F238E27FC236}">
                <a16:creationId xmlns:a16="http://schemas.microsoft.com/office/drawing/2014/main" id="{C8132FB0-7384-67A1-C6ED-A4D8AA396E60}"/>
              </a:ext>
              <a:ext uri="{C183D7F6-B498-43B3-948B-1728B52AA6E4}">
                <adec:decorative xmlns:adec="http://schemas.microsoft.com/office/drawing/2017/decorative" val="1"/>
              </a:ext>
            </a:extLst>
          </p:cNvPr>
          <p:cNvSpPr txBox="1"/>
          <p:nvPr/>
        </p:nvSpPr>
        <p:spPr>
          <a:xfrm>
            <a:off x="6931521" y="2942271"/>
            <a:ext cx="1753299" cy="276999"/>
          </a:xfrm>
          <a:prstGeom prst="rect">
            <a:avLst/>
          </a:prstGeom>
        </p:spPr>
        <p:txBody>
          <a:bodyPr wrap="square" rtlCol="0">
            <a:spAutoFit/>
          </a:bodyPr>
          <a:lstStyle/>
          <a:p>
            <a:pPr algn="ctr"/>
            <a:r>
              <a:rPr lang="en-US" sz="1200" b="1">
                <a:solidFill>
                  <a:schemeClr val="tx2"/>
                </a:solidFill>
              </a:rPr>
              <a:t>Focus groups</a:t>
            </a:r>
          </a:p>
        </p:txBody>
      </p:sp>
      <p:sp>
        <p:nvSpPr>
          <p:cNvPr id="47" name="TextBox 46">
            <a:extLst>
              <a:ext uri="{FF2B5EF4-FFF2-40B4-BE49-F238E27FC236}">
                <a16:creationId xmlns:a16="http://schemas.microsoft.com/office/drawing/2014/main" id="{60C9D707-8B98-95E7-63A6-0BD8EA143857}"/>
              </a:ext>
              <a:ext uri="{C183D7F6-B498-43B3-948B-1728B52AA6E4}">
                <adec:decorative xmlns:adec="http://schemas.microsoft.com/office/drawing/2017/decorative" val="1"/>
              </a:ext>
            </a:extLst>
          </p:cNvPr>
          <p:cNvSpPr txBox="1"/>
          <p:nvPr/>
        </p:nvSpPr>
        <p:spPr>
          <a:xfrm>
            <a:off x="7500562" y="3594882"/>
            <a:ext cx="673485" cy="461665"/>
          </a:xfrm>
          <a:prstGeom prst="rect">
            <a:avLst/>
          </a:prstGeom>
        </p:spPr>
        <p:txBody>
          <a:bodyPr wrap="square" rtlCol="0">
            <a:spAutoFit/>
          </a:bodyPr>
          <a:lstStyle/>
          <a:p>
            <a:pPr algn="ctr"/>
            <a:r>
              <a:rPr lang="en-US" sz="2400" b="1">
                <a:solidFill>
                  <a:schemeClr val="tx2"/>
                </a:solidFill>
              </a:rPr>
              <a:t>3</a:t>
            </a:r>
          </a:p>
        </p:txBody>
      </p:sp>
      <p:sp>
        <p:nvSpPr>
          <p:cNvPr id="56" name="TextBox 55">
            <a:extLst>
              <a:ext uri="{FF2B5EF4-FFF2-40B4-BE49-F238E27FC236}">
                <a16:creationId xmlns:a16="http://schemas.microsoft.com/office/drawing/2014/main" id="{5A344246-BF8A-1AA6-E09C-F53F0826019F}"/>
              </a:ext>
              <a:ext uri="{C183D7F6-B498-43B3-948B-1728B52AA6E4}">
                <adec:decorative xmlns:adec="http://schemas.microsoft.com/office/drawing/2017/decorative" val="1"/>
              </a:ext>
            </a:extLst>
          </p:cNvPr>
          <p:cNvSpPr txBox="1"/>
          <p:nvPr/>
        </p:nvSpPr>
        <p:spPr>
          <a:xfrm>
            <a:off x="6267240" y="4915811"/>
            <a:ext cx="3169457" cy="415498"/>
          </a:xfrm>
          <a:prstGeom prst="rect">
            <a:avLst/>
          </a:prstGeom>
        </p:spPr>
        <p:txBody>
          <a:bodyPr wrap="square" rtlCol="0">
            <a:spAutoFit/>
          </a:bodyPr>
          <a:lstStyle/>
          <a:p>
            <a:pPr algn="l"/>
            <a:r>
              <a:rPr lang="en-AU" sz="1050"/>
              <a:t>We conducted two focus groups with 2 attendees in the first and 1 attendee in the second, all from MEGT.</a:t>
            </a:r>
          </a:p>
        </p:txBody>
      </p:sp>
      <p:sp>
        <p:nvSpPr>
          <p:cNvPr id="4" name="TextBox 3">
            <a:extLst>
              <a:ext uri="{FF2B5EF4-FFF2-40B4-BE49-F238E27FC236}">
                <a16:creationId xmlns:a16="http://schemas.microsoft.com/office/drawing/2014/main" id="{57F8AEF6-18BF-CEAB-F531-64E5A702196D}"/>
              </a:ext>
              <a:ext uri="{C183D7F6-B498-43B3-948B-1728B52AA6E4}">
                <adec:decorative xmlns:adec="http://schemas.microsoft.com/office/drawing/2017/decorative" val="1"/>
              </a:ext>
            </a:extLst>
          </p:cNvPr>
          <p:cNvSpPr txBox="1"/>
          <p:nvPr/>
        </p:nvSpPr>
        <p:spPr>
          <a:xfrm>
            <a:off x="5751881" y="1970501"/>
            <a:ext cx="1106928" cy="276999"/>
          </a:xfrm>
          <a:prstGeom prst="rect">
            <a:avLst/>
          </a:prstGeom>
        </p:spPr>
        <p:txBody>
          <a:bodyPr wrap="square" rtlCol="0">
            <a:spAutoFit/>
          </a:bodyPr>
          <a:lstStyle/>
          <a:p>
            <a:pPr algn="ctr"/>
            <a:r>
              <a:rPr lang="en-US" sz="1200">
                <a:solidFill>
                  <a:schemeClr val="bg1">
                    <a:lumMod val="50000"/>
                  </a:schemeClr>
                </a:solidFill>
              </a:rPr>
              <a:t>Peak bodies</a:t>
            </a:r>
          </a:p>
        </p:txBody>
      </p:sp>
      <p:sp>
        <p:nvSpPr>
          <p:cNvPr id="8" name="TextBox 7">
            <a:extLst>
              <a:ext uri="{FF2B5EF4-FFF2-40B4-BE49-F238E27FC236}">
                <a16:creationId xmlns:a16="http://schemas.microsoft.com/office/drawing/2014/main" id="{B0F06D43-3E21-240B-3715-1EC644B82EF7}"/>
              </a:ext>
              <a:ext uri="{C183D7F6-B498-43B3-948B-1728B52AA6E4}">
                <adec:decorative xmlns:adec="http://schemas.microsoft.com/office/drawing/2017/decorative" val="1"/>
              </a:ext>
            </a:extLst>
          </p:cNvPr>
          <p:cNvSpPr txBox="1"/>
          <p:nvPr/>
        </p:nvSpPr>
        <p:spPr>
          <a:xfrm>
            <a:off x="5968603" y="1473596"/>
            <a:ext cx="673485" cy="461665"/>
          </a:xfrm>
          <a:prstGeom prst="rect">
            <a:avLst/>
          </a:prstGeom>
        </p:spPr>
        <p:txBody>
          <a:bodyPr wrap="square" rtlCol="0">
            <a:spAutoFit/>
          </a:bodyPr>
          <a:lstStyle/>
          <a:p>
            <a:pPr algn="ctr"/>
            <a:r>
              <a:rPr lang="en-US" sz="2400" b="1">
                <a:solidFill>
                  <a:schemeClr val="tx2"/>
                </a:solidFill>
              </a:rPr>
              <a:t>4</a:t>
            </a:r>
          </a:p>
        </p:txBody>
      </p:sp>
      <p:sp>
        <p:nvSpPr>
          <p:cNvPr id="9" name="TextBox 8">
            <a:extLst>
              <a:ext uri="{FF2B5EF4-FFF2-40B4-BE49-F238E27FC236}">
                <a16:creationId xmlns:a16="http://schemas.microsoft.com/office/drawing/2014/main" id="{E325FC90-4C09-2F30-577C-FD07E4FF8F91}"/>
              </a:ext>
              <a:ext uri="{C183D7F6-B498-43B3-948B-1728B52AA6E4}">
                <adec:decorative xmlns:adec="http://schemas.microsoft.com/office/drawing/2017/decorative" val="1"/>
              </a:ext>
            </a:extLst>
          </p:cNvPr>
          <p:cNvSpPr txBox="1"/>
          <p:nvPr/>
        </p:nvSpPr>
        <p:spPr>
          <a:xfrm>
            <a:off x="7238023" y="1878168"/>
            <a:ext cx="870143" cy="461665"/>
          </a:xfrm>
          <a:prstGeom prst="rect">
            <a:avLst/>
          </a:prstGeom>
        </p:spPr>
        <p:txBody>
          <a:bodyPr wrap="square" rtlCol="0">
            <a:spAutoFit/>
          </a:bodyPr>
          <a:lstStyle/>
          <a:p>
            <a:pPr algn="ctr"/>
            <a:r>
              <a:rPr lang="en-US" sz="1200">
                <a:solidFill>
                  <a:schemeClr val="bg1">
                    <a:lumMod val="50000"/>
                  </a:schemeClr>
                </a:solidFill>
              </a:rPr>
              <a:t>Program staff</a:t>
            </a:r>
          </a:p>
        </p:txBody>
      </p:sp>
      <p:sp>
        <p:nvSpPr>
          <p:cNvPr id="10" name="TextBox 9">
            <a:extLst>
              <a:ext uri="{FF2B5EF4-FFF2-40B4-BE49-F238E27FC236}">
                <a16:creationId xmlns:a16="http://schemas.microsoft.com/office/drawing/2014/main" id="{494F012E-2D38-13A7-9FED-45974E3A18A4}"/>
              </a:ext>
              <a:ext uri="{C183D7F6-B498-43B3-948B-1728B52AA6E4}">
                <adec:decorative xmlns:adec="http://schemas.microsoft.com/office/drawing/2017/decorative" val="1"/>
              </a:ext>
            </a:extLst>
          </p:cNvPr>
          <p:cNvSpPr txBox="1"/>
          <p:nvPr/>
        </p:nvSpPr>
        <p:spPr>
          <a:xfrm>
            <a:off x="7336352" y="1473596"/>
            <a:ext cx="673485" cy="461665"/>
          </a:xfrm>
          <a:prstGeom prst="rect">
            <a:avLst/>
          </a:prstGeom>
        </p:spPr>
        <p:txBody>
          <a:bodyPr wrap="square" rtlCol="0">
            <a:spAutoFit/>
          </a:bodyPr>
          <a:lstStyle/>
          <a:p>
            <a:pPr algn="ctr"/>
            <a:r>
              <a:rPr lang="en-US" sz="2400" b="1">
                <a:solidFill>
                  <a:schemeClr val="tx2"/>
                </a:solidFill>
              </a:rPr>
              <a:t>2</a:t>
            </a:r>
          </a:p>
        </p:txBody>
      </p:sp>
      <p:sp>
        <p:nvSpPr>
          <p:cNvPr id="11" name="TextBox 10">
            <a:extLst>
              <a:ext uri="{FF2B5EF4-FFF2-40B4-BE49-F238E27FC236}">
                <a16:creationId xmlns:a16="http://schemas.microsoft.com/office/drawing/2014/main" id="{D6A5767A-B28A-1CC4-94C3-E70542E27DC4}"/>
              </a:ext>
              <a:ext uri="{C183D7F6-B498-43B3-948B-1728B52AA6E4}">
                <adec:decorative xmlns:adec="http://schemas.microsoft.com/office/drawing/2017/decorative" val="1"/>
              </a:ext>
            </a:extLst>
          </p:cNvPr>
          <p:cNvSpPr txBox="1"/>
          <p:nvPr/>
        </p:nvSpPr>
        <p:spPr>
          <a:xfrm>
            <a:off x="4384132" y="1878168"/>
            <a:ext cx="1106928" cy="461665"/>
          </a:xfrm>
          <a:prstGeom prst="rect">
            <a:avLst/>
          </a:prstGeom>
        </p:spPr>
        <p:txBody>
          <a:bodyPr wrap="square" rtlCol="0">
            <a:spAutoFit/>
          </a:bodyPr>
          <a:lstStyle/>
          <a:p>
            <a:pPr algn="ctr"/>
            <a:r>
              <a:rPr lang="en-US" sz="1200">
                <a:solidFill>
                  <a:schemeClr val="bg1">
                    <a:lumMod val="50000"/>
                  </a:schemeClr>
                </a:solidFill>
              </a:rPr>
              <a:t>Departmental representatives</a:t>
            </a:r>
          </a:p>
        </p:txBody>
      </p:sp>
      <p:sp>
        <p:nvSpPr>
          <p:cNvPr id="16" name="TextBox 15">
            <a:extLst>
              <a:ext uri="{FF2B5EF4-FFF2-40B4-BE49-F238E27FC236}">
                <a16:creationId xmlns:a16="http://schemas.microsoft.com/office/drawing/2014/main" id="{3442CB89-93C7-337E-00C2-175C2B0786EA}"/>
              </a:ext>
              <a:ext uri="{C183D7F6-B498-43B3-948B-1728B52AA6E4}">
                <adec:decorative xmlns:adec="http://schemas.microsoft.com/office/drawing/2017/decorative" val="1"/>
              </a:ext>
            </a:extLst>
          </p:cNvPr>
          <p:cNvSpPr txBox="1"/>
          <p:nvPr/>
        </p:nvSpPr>
        <p:spPr>
          <a:xfrm>
            <a:off x="4600854" y="1473596"/>
            <a:ext cx="673485" cy="461665"/>
          </a:xfrm>
          <a:prstGeom prst="rect">
            <a:avLst/>
          </a:prstGeom>
        </p:spPr>
        <p:txBody>
          <a:bodyPr wrap="square" rtlCol="0">
            <a:spAutoFit/>
          </a:bodyPr>
          <a:lstStyle/>
          <a:p>
            <a:pPr algn="ctr"/>
            <a:r>
              <a:rPr lang="en-US" sz="2400" b="1">
                <a:solidFill>
                  <a:schemeClr val="tx2"/>
                </a:solidFill>
              </a:rPr>
              <a:t>3</a:t>
            </a:r>
          </a:p>
        </p:txBody>
      </p:sp>
      <p:sp>
        <p:nvSpPr>
          <p:cNvPr id="19" name="TextBox 18">
            <a:extLst>
              <a:ext uri="{FF2B5EF4-FFF2-40B4-BE49-F238E27FC236}">
                <a16:creationId xmlns:a16="http://schemas.microsoft.com/office/drawing/2014/main" id="{32A4CC2F-4205-84FE-179F-49EA83B0F4FA}"/>
              </a:ext>
              <a:ext uri="{C183D7F6-B498-43B3-948B-1728B52AA6E4}">
                <adec:decorative xmlns:adec="http://schemas.microsoft.com/office/drawing/2017/decorative" val="1"/>
              </a:ext>
            </a:extLst>
          </p:cNvPr>
          <p:cNvSpPr txBox="1"/>
          <p:nvPr/>
        </p:nvSpPr>
        <p:spPr>
          <a:xfrm>
            <a:off x="8605772" y="1878168"/>
            <a:ext cx="870143" cy="461665"/>
          </a:xfrm>
          <a:prstGeom prst="rect">
            <a:avLst/>
          </a:prstGeom>
        </p:spPr>
        <p:txBody>
          <a:bodyPr wrap="square" rtlCol="0">
            <a:spAutoFit/>
          </a:bodyPr>
          <a:lstStyle/>
          <a:p>
            <a:pPr algn="ctr"/>
            <a:r>
              <a:rPr lang="en-US" sz="1200">
                <a:solidFill>
                  <a:schemeClr val="bg1">
                    <a:lumMod val="50000"/>
                  </a:schemeClr>
                </a:solidFill>
              </a:rPr>
              <a:t>Comparator Program</a:t>
            </a:r>
          </a:p>
        </p:txBody>
      </p:sp>
      <p:sp>
        <p:nvSpPr>
          <p:cNvPr id="20" name="TextBox 19">
            <a:extLst>
              <a:ext uri="{FF2B5EF4-FFF2-40B4-BE49-F238E27FC236}">
                <a16:creationId xmlns:a16="http://schemas.microsoft.com/office/drawing/2014/main" id="{0014BE96-E08F-35F5-8029-DA596CAB613D}"/>
              </a:ext>
              <a:ext uri="{C183D7F6-B498-43B3-948B-1728B52AA6E4}">
                <adec:decorative xmlns:adec="http://schemas.microsoft.com/office/drawing/2017/decorative" val="1"/>
              </a:ext>
            </a:extLst>
          </p:cNvPr>
          <p:cNvSpPr txBox="1"/>
          <p:nvPr/>
        </p:nvSpPr>
        <p:spPr>
          <a:xfrm>
            <a:off x="8704101" y="1473596"/>
            <a:ext cx="673485" cy="461665"/>
          </a:xfrm>
          <a:prstGeom prst="rect">
            <a:avLst/>
          </a:prstGeom>
        </p:spPr>
        <p:txBody>
          <a:bodyPr wrap="square" rtlCol="0">
            <a:spAutoFit/>
          </a:bodyPr>
          <a:lstStyle/>
          <a:p>
            <a:pPr algn="ctr"/>
            <a:r>
              <a:rPr lang="en-US" sz="2400" b="1">
                <a:solidFill>
                  <a:schemeClr val="tx2"/>
                </a:solidFill>
              </a:rPr>
              <a:t>1</a:t>
            </a:r>
          </a:p>
        </p:txBody>
      </p:sp>
      <p:sp>
        <p:nvSpPr>
          <p:cNvPr id="2" name="Footer Placeholder 4">
            <a:extLst>
              <a:ext uri="{FF2B5EF4-FFF2-40B4-BE49-F238E27FC236}">
                <a16:creationId xmlns:a16="http://schemas.microsoft.com/office/drawing/2014/main" id="{77FA768F-A17A-2E20-B4EE-89E43B1DA226}"/>
              </a:ext>
              <a:ext uri="{C183D7F6-B498-43B3-948B-1728B52AA6E4}">
                <adec:decorative xmlns:adec="http://schemas.microsoft.com/office/drawing/2017/decorative" val="1"/>
              </a:ext>
            </a:extLst>
          </p:cNvPr>
          <p:cNvSpPr>
            <a:spLocks noGrp="1"/>
          </p:cNvSpPr>
          <p:nvPr>
            <p:ph type="ftr" sz="quarter" idx="14"/>
          </p:nvPr>
        </p:nvSpPr>
        <p:spPr>
          <a:xfrm>
            <a:off x="165148" y="6407035"/>
            <a:ext cx="7132320" cy="371513"/>
          </a:xfrm>
        </p:spPr>
        <p:txBody>
          <a:bodyPr/>
          <a:lstStyle/>
          <a:p>
            <a:r>
              <a:rPr lang="en-AU" dirty="0"/>
              <a:t>* We received 11 survey responses from Community Corporate cadets, 17 from MEGT cadets and 10 from Goanna Education cadets. 11 cadets did not identify the provider they completed the cadetship through. </a:t>
            </a:r>
          </a:p>
        </p:txBody>
      </p:sp>
    </p:spTree>
    <p:extLst>
      <p:ext uri="{BB962C8B-B14F-4D97-AF65-F5344CB8AC3E}">
        <p14:creationId xmlns:p14="http://schemas.microsoft.com/office/powerpoint/2010/main" val="1253720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22848-8F13-A126-AD35-5002EF639154}"/>
              </a:ext>
              <a:ext uri="{C183D7F6-B498-43B3-948B-1728B52AA6E4}">
                <adec:decorative xmlns:adec="http://schemas.microsoft.com/office/drawing/2017/decorative" val="1"/>
              </a:ext>
            </a:extLst>
          </p:cNvPr>
          <p:cNvSpPr>
            <a:spLocks noGrp="1"/>
          </p:cNvSpPr>
          <p:nvPr>
            <p:ph type="title"/>
          </p:nvPr>
        </p:nvSpPr>
        <p:spPr>
          <a:xfrm>
            <a:off x="165148" y="117899"/>
            <a:ext cx="9575703" cy="369332"/>
          </a:xfrm>
          <a:prstGeom prst="rect">
            <a:avLst/>
          </a:prstGeom>
        </p:spPr>
        <p:txBody>
          <a:bodyPr vert="horz" wrap="square" lIns="0" tIns="0" rIns="0" bIns="0" anchor="t" anchorCtr="0">
            <a:spAutoFit/>
          </a:bodyPr>
          <a:lstStyle/>
          <a:p>
            <a:pPr>
              <a:spcBef>
                <a:spcPts val="0"/>
              </a:spcBef>
            </a:pPr>
            <a:r>
              <a:rPr lang="en-AU" sz="2400">
                <a:solidFill>
                  <a:schemeClr val="tx2"/>
                </a:solidFill>
                <a:latin typeface="Arial Narrow" panose="020B0604020202020204" pitchFamily="34" charset="0"/>
              </a:rPr>
              <a:t>Intervie</a:t>
            </a:r>
            <a:r>
              <a:rPr lang="en-AU">
                <a:latin typeface="Arial Narrow" panose="020B0604020202020204" pitchFamily="34" charset="0"/>
              </a:rPr>
              <a:t>w</a:t>
            </a:r>
            <a:r>
              <a:rPr lang="en-AU" sz="2400">
                <a:solidFill>
                  <a:schemeClr val="tx2"/>
                </a:solidFill>
                <a:latin typeface="Arial Narrow" panose="020B0604020202020204" pitchFamily="34" charset="0"/>
              </a:rPr>
              <a:t> list (1)</a:t>
            </a:r>
          </a:p>
        </p:txBody>
      </p:sp>
      <p:sp>
        <p:nvSpPr>
          <p:cNvPr id="4" name="Slide Number Placeholder 3">
            <a:extLst>
              <a:ext uri="{FF2B5EF4-FFF2-40B4-BE49-F238E27FC236}">
                <a16:creationId xmlns:a16="http://schemas.microsoft.com/office/drawing/2014/main" id="{181DEF6E-08E3-9EB0-99AC-13A58DD81161}"/>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90</a:t>
            </a:fld>
            <a:endParaRPr lang="en-US"/>
          </a:p>
        </p:txBody>
      </p:sp>
      <p:graphicFrame>
        <p:nvGraphicFramePr>
          <p:cNvPr id="6" name="Table 6">
            <a:extLst>
              <a:ext uri="{FF2B5EF4-FFF2-40B4-BE49-F238E27FC236}">
                <a16:creationId xmlns:a16="http://schemas.microsoft.com/office/drawing/2014/main" id="{A3A07273-CC3D-F167-6EAC-1E49BA99451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8649476"/>
              </p:ext>
            </p:extLst>
          </p:nvPr>
        </p:nvGraphicFramePr>
        <p:xfrm>
          <a:off x="527337" y="1618185"/>
          <a:ext cx="8378123" cy="4240680"/>
        </p:xfrm>
        <a:graphic>
          <a:graphicData uri="http://schemas.openxmlformats.org/drawingml/2006/table">
            <a:tbl>
              <a:tblPr firstRow="1" bandRow="1">
                <a:tableStyleId>{2D5ABB26-0587-4C30-8999-92F81FD0307C}</a:tableStyleId>
              </a:tblPr>
              <a:tblGrid>
                <a:gridCol w="8378123">
                  <a:extLst>
                    <a:ext uri="{9D8B030D-6E8A-4147-A177-3AD203B41FA5}">
                      <a16:colId xmlns:a16="http://schemas.microsoft.com/office/drawing/2014/main" val="1605886361"/>
                    </a:ext>
                  </a:extLst>
                </a:gridCol>
              </a:tblGrid>
              <a:tr h="0">
                <a:tc>
                  <a:txBody>
                    <a:bodyPr/>
                    <a:lstStyle/>
                    <a:p>
                      <a:pPr algn="ctr"/>
                      <a:r>
                        <a:rPr lang="en-AU" sz="1100" b="1" dirty="0">
                          <a:solidFill>
                            <a:schemeClr val="bg1"/>
                          </a:solidFill>
                        </a:rPr>
                        <a:t>Organisation name</a:t>
                      </a:r>
                    </a:p>
                  </a:txBody>
                  <a:tcPr anchor="ctr">
                    <a:lnR w="3175" cap="flat" cmpd="sng" algn="ctr">
                      <a:solidFill>
                        <a:schemeClr val="bg1">
                          <a:lumMod val="65000"/>
                        </a:schemeClr>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283840081"/>
                  </a:ext>
                </a:extLst>
              </a:tr>
              <a:tr h="284400">
                <a:tc>
                  <a:txBody>
                    <a:bodyPr/>
                    <a:lstStyle/>
                    <a:p>
                      <a:pPr algn="ctr"/>
                      <a:r>
                        <a:rPr lang="en-AU" sz="1100" b="1" dirty="0"/>
                        <a:t>Providers</a:t>
                      </a: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74110497"/>
                  </a:ext>
                </a:extLst>
              </a:tr>
              <a:tr h="284400">
                <a:tc>
                  <a:txBody>
                    <a:bodyPr/>
                    <a:lstStyle/>
                    <a:p>
                      <a:r>
                        <a:rPr lang="en-AU" sz="1100"/>
                        <a:t>Community Corporate</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2826580"/>
                  </a:ext>
                </a:extLst>
              </a:tr>
              <a:tr h="284400">
                <a:tc>
                  <a:txBody>
                    <a:bodyPr/>
                    <a:lstStyle/>
                    <a:p>
                      <a:r>
                        <a:rPr lang="en-AU" sz="1100" dirty="0"/>
                        <a:t>Goanna Education</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44706062"/>
                  </a:ext>
                </a:extLst>
              </a:tr>
              <a:tr h="284400">
                <a:tc>
                  <a:txBody>
                    <a:bodyPr/>
                    <a:lstStyle/>
                    <a:p>
                      <a:r>
                        <a:rPr lang="en-AU" sz="1100"/>
                        <a:t>MEGT</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37941391"/>
                  </a:ext>
                </a:extLst>
              </a:tr>
              <a:tr h="284400">
                <a:tc>
                  <a:txBody>
                    <a:bodyPr/>
                    <a:lstStyle/>
                    <a:p>
                      <a:pPr algn="ctr"/>
                      <a:r>
                        <a:rPr lang="en-AU" sz="1100" b="1" dirty="0"/>
                        <a:t>Employers</a:t>
                      </a: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223494984"/>
                  </a:ext>
                </a:extLst>
              </a:tr>
              <a:tr h="284400">
                <a:tc>
                  <a:txBody>
                    <a:bodyPr/>
                    <a:lstStyle/>
                    <a:p>
                      <a:r>
                        <a:rPr lang="en-AU" sz="1100" dirty="0"/>
                        <a:t>UST (Goanna Education)</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21898190"/>
                  </a:ext>
                </a:extLst>
              </a:tr>
              <a:tr h="284400">
                <a:tc>
                  <a:txBody>
                    <a:bodyPr/>
                    <a:lstStyle/>
                    <a:p>
                      <a:r>
                        <a:rPr lang="en-AU" sz="1100" dirty="0"/>
                        <a:t>Avanade (Goanna Education)</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67968143"/>
                  </a:ext>
                </a:extLst>
              </a:tr>
              <a:tr h="28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Woolworths (Community Corporate)</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90756166"/>
                  </a:ext>
                </a:extLst>
              </a:tr>
              <a:tr h="284400">
                <a:tc>
                  <a:txBody>
                    <a:bodyPr/>
                    <a:lstStyle/>
                    <a:p>
                      <a:r>
                        <a:rPr lang="en-AU" sz="1100"/>
                        <a:t>Shell Energy (MEGT)</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78993588"/>
                  </a:ext>
                </a:extLst>
              </a:tr>
              <a:tr h="284400">
                <a:tc>
                  <a:txBody>
                    <a:bodyPr/>
                    <a:lstStyle/>
                    <a:p>
                      <a:r>
                        <a:rPr lang="en-AU" sz="1100"/>
                        <a:t>Suncorp (MEGT)</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59826332"/>
                  </a:ext>
                </a:extLst>
              </a:tr>
              <a:tr h="284400">
                <a:tc>
                  <a:txBody>
                    <a:bodyPr/>
                    <a:lstStyle/>
                    <a:p>
                      <a:r>
                        <a:rPr lang="en-AU" sz="1100"/>
                        <a:t>Mangano IT (MEGT)</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17932365"/>
                  </a:ext>
                </a:extLst>
              </a:tr>
              <a:tr h="284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Accenture (Community Corporate)</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78426059"/>
                  </a:ext>
                </a:extLst>
              </a:tr>
              <a:tr h="284400">
                <a:tc>
                  <a:txBody>
                    <a:bodyPr/>
                    <a:lstStyle/>
                    <a:p>
                      <a:r>
                        <a:rPr lang="en-AU" sz="1100"/>
                        <a:t>Identity (MEGT)</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93379519"/>
                  </a:ext>
                </a:extLst>
              </a:tr>
              <a:tr h="284400">
                <a:tc>
                  <a:txBody>
                    <a:bodyPr/>
                    <a:lstStyle/>
                    <a:p>
                      <a:r>
                        <a:rPr lang="en-AU" sz="1100" dirty="0"/>
                        <a:t>Griffith University (MEGT)</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22491720"/>
                  </a:ext>
                </a:extLst>
              </a:tr>
            </a:tbl>
          </a:graphicData>
        </a:graphic>
      </p:graphicFrame>
      <p:sp>
        <p:nvSpPr>
          <p:cNvPr id="5" name="Text Placeholder 1">
            <a:extLst>
              <a:ext uri="{FF2B5EF4-FFF2-40B4-BE49-F238E27FC236}">
                <a16:creationId xmlns:a16="http://schemas.microsoft.com/office/drawing/2014/main" id="{432B59E6-8F98-0D9A-1D70-89CDF3344D34}"/>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Dandolo conducted a total of 59 interviews from January 2022 to May 2024, 47 of which are itemised below, the remainder were with cadets. </a:t>
            </a:r>
          </a:p>
        </p:txBody>
      </p:sp>
    </p:spTree>
    <p:extLst>
      <p:ext uri="{BB962C8B-B14F-4D97-AF65-F5344CB8AC3E}">
        <p14:creationId xmlns:p14="http://schemas.microsoft.com/office/powerpoint/2010/main" val="37472454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22848-8F13-A126-AD35-5002EF639154}"/>
              </a:ext>
              <a:ext uri="{C183D7F6-B498-43B3-948B-1728B52AA6E4}">
                <adec:decorative xmlns:adec="http://schemas.microsoft.com/office/drawing/2017/decorative" val="1"/>
              </a:ext>
            </a:extLst>
          </p:cNvPr>
          <p:cNvSpPr>
            <a:spLocks noGrp="1"/>
          </p:cNvSpPr>
          <p:nvPr>
            <p:ph type="title"/>
          </p:nvPr>
        </p:nvSpPr>
        <p:spPr>
          <a:xfrm>
            <a:off x="165148" y="117899"/>
            <a:ext cx="9575703" cy="369332"/>
          </a:xfrm>
          <a:prstGeom prst="rect">
            <a:avLst/>
          </a:prstGeom>
        </p:spPr>
        <p:txBody>
          <a:bodyPr vert="horz" wrap="square" lIns="0" tIns="0" rIns="0" bIns="0" anchor="t" anchorCtr="0">
            <a:spAutoFit/>
          </a:bodyPr>
          <a:lstStyle/>
          <a:p>
            <a:pPr>
              <a:spcBef>
                <a:spcPts val="0"/>
              </a:spcBef>
            </a:pPr>
            <a:r>
              <a:rPr lang="en-AU" sz="2400">
                <a:solidFill>
                  <a:schemeClr val="tx2"/>
                </a:solidFill>
                <a:latin typeface="Arial Narrow" panose="020B0604020202020204" pitchFamily="34" charset="0"/>
              </a:rPr>
              <a:t>Intervie</a:t>
            </a:r>
            <a:r>
              <a:rPr lang="en-AU">
                <a:latin typeface="Arial Narrow" panose="020B0604020202020204" pitchFamily="34" charset="0"/>
              </a:rPr>
              <a:t>w</a:t>
            </a:r>
            <a:r>
              <a:rPr lang="en-AU" sz="2400">
                <a:solidFill>
                  <a:schemeClr val="tx2"/>
                </a:solidFill>
                <a:latin typeface="Arial Narrow" panose="020B0604020202020204" pitchFamily="34" charset="0"/>
              </a:rPr>
              <a:t> list (2)</a:t>
            </a:r>
          </a:p>
        </p:txBody>
      </p:sp>
      <p:sp>
        <p:nvSpPr>
          <p:cNvPr id="4" name="Slide Number Placeholder 3">
            <a:extLst>
              <a:ext uri="{FF2B5EF4-FFF2-40B4-BE49-F238E27FC236}">
                <a16:creationId xmlns:a16="http://schemas.microsoft.com/office/drawing/2014/main" id="{181DEF6E-08E3-9EB0-99AC-13A58DD81161}"/>
              </a:ext>
              <a:ext uri="{C183D7F6-B498-43B3-948B-1728B52AA6E4}">
                <adec:decorative xmlns:adec="http://schemas.microsoft.com/office/drawing/2017/decorative" val="1"/>
              </a:ext>
            </a:extLst>
          </p:cNvPr>
          <p:cNvSpPr>
            <a:spLocks noGrp="1"/>
          </p:cNvSpPr>
          <p:nvPr>
            <p:ph type="sldNum" sz="quarter" idx="11"/>
          </p:nvPr>
        </p:nvSpPr>
        <p:spPr/>
        <p:txBody>
          <a:bodyPr/>
          <a:lstStyle/>
          <a:p>
            <a:fld id="{2ED7E6EB-FFB6-2B46-ABEA-442EF21ADA9F}" type="slidenum">
              <a:rPr lang="en-US" smtClean="0"/>
              <a:pPr/>
              <a:t>91</a:t>
            </a:fld>
            <a:endParaRPr lang="en-US"/>
          </a:p>
        </p:txBody>
      </p:sp>
      <p:graphicFrame>
        <p:nvGraphicFramePr>
          <p:cNvPr id="6" name="Table 6">
            <a:extLst>
              <a:ext uri="{FF2B5EF4-FFF2-40B4-BE49-F238E27FC236}">
                <a16:creationId xmlns:a16="http://schemas.microsoft.com/office/drawing/2014/main" id="{A3A07273-CC3D-F167-6EAC-1E49BA99451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3149802"/>
              </p:ext>
            </p:extLst>
          </p:nvPr>
        </p:nvGraphicFramePr>
        <p:xfrm>
          <a:off x="527338" y="1296000"/>
          <a:ext cx="8497392" cy="4266000"/>
        </p:xfrm>
        <a:graphic>
          <a:graphicData uri="http://schemas.openxmlformats.org/drawingml/2006/table">
            <a:tbl>
              <a:tblPr firstRow="1" bandRow="1">
                <a:tableStyleId>{2D5ABB26-0587-4C30-8999-92F81FD0307C}</a:tableStyleId>
              </a:tblPr>
              <a:tblGrid>
                <a:gridCol w="8497392">
                  <a:extLst>
                    <a:ext uri="{9D8B030D-6E8A-4147-A177-3AD203B41FA5}">
                      <a16:colId xmlns:a16="http://schemas.microsoft.com/office/drawing/2014/main" val="1605886361"/>
                    </a:ext>
                  </a:extLst>
                </a:gridCol>
              </a:tblGrid>
              <a:tr h="284400">
                <a:tc>
                  <a:txBody>
                    <a:bodyPr/>
                    <a:lstStyle/>
                    <a:p>
                      <a:pPr algn="ctr"/>
                      <a:r>
                        <a:rPr lang="en-AU" sz="1100" b="1">
                          <a:solidFill>
                            <a:schemeClr val="bg1"/>
                          </a:solidFill>
                        </a:rPr>
                        <a:t>Organisation name</a:t>
                      </a:r>
                    </a:p>
                  </a:txBody>
                  <a:tcPr anchor="ctr">
                    <a:lnR w="3175" cap="flat" cmpd="sng" algn="ctr">
                      <a:solidFill>
                        <a:schemeClr val="bg1">
                          <a:lumMod val="65000"/>
                        </a:schemeClr>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283840081"/>
                  </a:ext>
                </a:extLst>
              </a:tr>
              <a:tr h="284400">
                <a:tc>
                  <a:txBody>
                    <a:bodyPr/>
                    <a:lstStyle/>
                    <a:p>
                      <a:pPr algn="ctr"/>
                      <a:r>
                        <a:rPr lang="en-AU" sz="1100" b="1"/>
                        <a:t>Peak Organisations</a:t>
                      </a: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52762193"/>
                  </a:ext>
                </a:extLst>
              </a:tr>
              <a:tr h="284400">
                <a:tc>
                  <a:txBody>
                    <a:bodyPr/>
                    <a:lstStyle/>
                    <a:p>
                      <a:r>
                        <a:rPr lang="en-AU" sz="1100"/>
                        <a:t>Business Council of Australia </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20809430"/>
                  </a:ext>
                </a:extLst>
              </a:tr>
              <a:tr h="284400">
                <a:tc>
                  <a:txBody>
                    <a:bodyPr/>
                    <a:lstStyle/>
                    <a:p>
                      <a:r>
                        <a:rPr lang="en-AU" sz="1100"/>
                        <a:t>Tech Council of Australia</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02603067"/>
                  </a:ext>
                </a:extLst>
              </a:tr>
              <a:tr h="284400">
                <a:tc>
                  <a:txBody>
                    <a:bodyPr/>
                    <a:lstStyle/>
                    <a:p>
                      <a:r>
                        <a:rPr lang="en-AU" sz="1100"/>
                        <a:t>Australian Chamber of Commerce</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54059441"/>
                  </a:ext>
                </a:extLst>
              </a:tr>
              <a:tr h="284400">
                <a:tc>
                  <a:txBody>
                    <a:bodyPr/>
                    <a:lstStyle/>
                    <a:p>
                      <a:r>
                        <a:rPr lang="en-AU" sz="1100"/>
                        <a:t>Future Skills Organisation</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10940003"/>
                  </a:ext>
                </a:extLst>
              </a:tr>
              <a:tr h="284400">
                <a:tc>
                  <a:txBody>
                    <a:bodyPr/>
                    <a:lstStyle/>
                    <a:p>
                      <a:pPr algn="ctr"/>
                      <a:r>
                        <a:rPr lang="en-AU" sz="1100" b="1"/>
                        <a:t> Comparator Programs</a:t>
                      </a: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19625159"/>
                  </a:ext>
                </a:extLst>
              </a:tr>
              <a:tr h="284400">
                <a:tc>
                  <a:txBody>
                    <a:bodyPr/>
                    <a:lstStyle/>
                    <a:p>
                      <a:r>
                        <a:rPr lang="en-AU" sz="1100"/>
                        <a:t>Digital Jobs Program – Victoria</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71435992"/>
                  </a:ext>
                </a:extLst>
              </a:tr>
              <a:tr h="284400">
                <a:tc>
                  <a:txBody>
                    <a:bodyPr/>
                    <a:lstStyle/>
                    <a:p>
                      <a:pPr algn="ctr"/>
                      <a:r>
                        <a:rPr lang="en-AU" sz="1100" b="1"/>
                        <a:t>Departmental Representatives</a:t>
                      </a: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67345172"/>
                  </a:ext>
                </a:extLst>
              </a:tr>
              <a:tr h="284400">
                <a:tc>
                  <a:txBody>
                    <a:bodyPr/>
                    <a:lstStyle/>
                    <a:p>
                      <a:r>
                        <a:rPr lang="en-AU" sz="1100"/>
                        <a:t>Director – Qualifications Reform</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82188010"/>
                  </a:ext>
                </a:extLst>
              </a:tr>
              <a:tr h="284400">
                <a:tc>
                  <a:txBody>
                    <a:bodyPr/>
                    <a:lstStyle/>
                    <a:p>
                      <a:r>
                        <a:rPr lang="en-AU" sz="1100"/>
                        <a:t>Employer Liaison Officer – ICT Industry Sector</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59789749"/>
                  </a:ext>
                </a:extLst>
              </a:tr>
              <a:tr h="284400">
                <a:tc>
                  <a:txBody>
                    <a:bodyPr/>
                    <a:lstStyle/>
                    <a:p>
                      <a:r>
                        <a:rPr lang="en-AU" sz="1100"/>
                        <a:t>DEWR Director who had oversight of the procurement process and initial contract management of the DSCT</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26751340"/>
                  </a:ext>
                </a:extLst>
              </a:tr>
              <a:tr h="284400">
                <a:tc>
                  <a:txBody>
                    <a:bodyPr/>
                    <a:lstStyle/>
                    <a:p>
                      <a:pPr algn="ctr"/>
                      <a:r>
                        <a:rPr lang="en-AU" sz="1100" b="1"/>
                        <a:t>Program Staff</a:t>
                      </a: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18843641"/>
                  </a:ext>
                </a:extLst>
              </a:tr>
              <a:tr h="284400">
                <a:tc>
                  <a:txBody>
                    <a:bodyPr/>
                    <a:lstStyle/>
                    <a:p>
                      <a:r>
                        <a:rPr lang="en-AU" sz="1100" dirty="0"/>
                        <a:t>Mentor (Goanna Education)</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07921503"/>
                  </a:ext>
                </a:extLst>
              </a:tr>
              <a:tr h="284400">
                <a:tc>
                  <a:txBody>
                    <a:bodyPr/>
                    <a:lstStyle/>
                    <a:p>
                      <a:r>
                        <a:rPr lang="en-AU" sz="1100" dirty="0"/>
                        <a:t>Trainer (Goanna Education)</a:t>
                      </a:r>
                    </a:p>
                  </a:txBody>
                  <a:tcPr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59290229"/>
                  </a:ext>
                </a:extLst>
              </a:tr>
            </a:tbl>
          </a:graphicData>
        </a:graphic>
      </p:graphicFrame>
      <p:sp>
        <p:nvSpPr>
          <p:cNvPr id="12" name="Text Placeholder 11">
            <a:extLst>
              <a:ext uri="{FF2B5EF4-FFF2-40B4-BE49-F238E27FC236}">
                <a16:creationId xmlns:a16="http://schemas.microsoft.com/office/drawing/2014/main" id="{A580748A-9B3B-FAE2-A859-083E116CC845}"/>
              </a:ext>
              <a:ext uri="{C183D7F6-B498-43B3-948B-1728B52AA6E4}">
                <adec:decorative xmlns:adec="http://schemas.microsoft.com/office/drawing/2017/decorative" val="1"/>
              </a:ext>
            </a:extLst>
          </p:cNvPr>
          <p:cNvSpPr>
            <a:spLocks noGrp="1"/>
          </p:cNvSpPr>
          <p:nvPr>
            <p:ph type="body" sz="quarter" idx="13"/>
          </p:nvPr>
        </p:nvSpPr>
        <p:spPr>
          <a:xfrm>
            <a:off x="165148" y="579823"/>
            <a:ext cx="9575704" cy="492443"/>
          </a:xfrm>
        </p:spPr>
        <p:txBody>
          <a:bodyPr/>
          <a:lstStyle/>
          <a:p>
            <a:r>
              <a:rPr lang="en-US"/>
              <a:t>Dandolo conducted a total of 59 interviews from January 2022 to May 2024, 47 of which are itemised below, the remainder were with cadets. </a:t>
            </a:r>
          </a:p>
        </p:txBody>
      </p:sp>
    </p:spTree>
    <p:extLst>
      <p:ext uri="{BB962C8B-B14F-4D97-AF65-F5344CB8AC3E}">
        <p14:creationId xmlns:p14="http://schemas.microsoft.com/office/powerpoint/2010/main" val="33387890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03AD28-1F9D-4C42-9A84-589F7FC7C871}"/>
              </a:ext>
            </a:extLst>
          </p:cNvPr>
          <p:cNvSpPr>
            <a:spLocks noGrp="1"/>
          </p:cNvSpPr>
          <p:nvPr>
            <p:ph type="title" idx="4294967295"/>
          </p:nvPr>
        </p:nvSpPr>
        <p:spPr>
          <a:xfrm>
            <a:off x="635000" y="3198813"/>
            <a:ext cx="6934200" cy="5222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kumimoji="0" lang="en-AU" sz="2800" b="0" i="0" u="none" strike="noStrike" kern="1200" cap="none" spc="0" normalizeH="0" baseline="0" noProof="0" dirty="0">
                <a:ln>
                  <a:noFill/>
                </a:ln>
                <a:solidFill>
                  <a:schemeClr val="tx2"/>
                </a:solidFill>
                <a:effectLst/>
                <a:uLnTx/>
                <a:uFillTx/>
                <a:latin typeface="Arial Narrow"/>
                <a:ea typeface="+mn-ea"/>
                <a:cs typeface="Arial Narrow"/>
              </a:rPr>
              <a:t>Appendix E: Case studies</a:t>
            </a:r>
          </a:p>
        </p:txBody>
      </p:sp>
      <p:sp>
        <p:nvSpPr>
          <p:cNvPr id="3" name="Slide Number Placeholder 2">
            <a:extLst>
              <a:ext uri="{FF2B5EF4-FFF2-40B4-BE49-F238E27FC236}">
                <a16:creationId xmlns:a16="http://schemas.microsoft.com/office/drawing/2014/main" id="{235C5AFC-47F8-8085-9C7E-A32251402F0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Tree>
    <p:extLst>
      <p:ext uri="{BB962C8B-B14F-4D97-AF65-F5344CB8AC3E}">
        <p14:creationId xmlns:p14="http://schemas.microsoft.com/office/powerpoint/2010/main" val="34292071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C1A30-ECC1-81CE-A29E-BD17B0182F14}"/>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3" name="Title 2">
            <a:extLst>
              <a:ext uri="{FF2B5EF4-FFF2-40B4-BE49-F238E27FC236}">
                <a16:creationId xmlns:a16="http://schemas.microsoft.com/office/drawing/2014/main" id="{012D1F47-7BF5-77EF-212C-2889BBF1D959}"/>
              </a:ext>
              <a:ext uri="{C183D7F6-B498-43B3-948B-1728B52AA6E4}">
                <adec:decorative xmlns:adec="http://schemas.microsoft.com/office/drawing/2017/decorative" val="1"/>
              </a:ext>
            </a:extLst>
          </p:cNvPr>
          <p:cNvSpPr>
            <a:spLocks noGrp="1"/>
          </p:cNvSpPr>
          <p:nvPr>
            <p:ph type="title"/>
          </p:nvPr>
        </p:nvSpPr>
        <p:spPr>
          <a:xfrm>
            <a:off x="147353" y="555789"/>
            <a:ext cx="9480042" cy="584775"/>
          </a:xfrm>
        </p:spPr>
        <p:txBody>
          <a:bodyPr/>
          <a:lstStyle/>
          <a:p>
            <a:r>
              <a:rPr lang="en-AU"/>
              <a:t>We’ve case studied six cadets through our evaluation, each with unique life and employment backgrounds and experiences, to demonstrate how the cadetship was experienced by participants and the outcomes it delivered. </a:t>
            </a:r>
            <a:endParaRPr lang="en-US"/>
          </a:p>
        </p:txBody>
      </p:sp>
      <p:sp>
        <p:nvSpPr>
          <p:cNvPr id="4" name="Text Placeholder 3">
            <a:extLst>
              <a:ext uri="{FF2B5EF4-FFF2-40B4-BE49-F238E27FC236}">
                <a16:creationId xmlns:a16="http://schemas.microsoft.com/office/drawing/2014/main" id="{8A15B2BF-2EE4-EDCE-8EF4-23FE7E24637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Overview of the case studies</a:t>
            </a:r>
          </a:p>
        </p:txBody>
      </p:sp>
      <p:sp>
        <p:nvSpPr>
          <p:cNvPr id="6" name="Rectangle 5">
            <a:extLst>
              <a:ext uri="{FF2B5EF4-FFF2-40B4-BE49-F238E27FC236}">
                <a16:creationId xmlns:a16="http://schemas.microsoft.com/office/drawing/2014/main" id="{D584ACBC-3D0F-483C-3336-0CF275458D0F}"/>
              </a:ext>
              <a:ext uri="{C183D7F6-B498-43B3-948B-1728B52AA6E4}">
                <adec:decorative xmlns:adec="http://schemas.microsoft.com/office/drawing/2017/decorative" val="1"/>
              </a:ext>
            </a:extLst>
          </p:cNvPr>
          <p:cNvSpPr/>
          <p:nvPr/>
        </p:nvSpPr>
        <p:spPr>
          <a:xfrm>
            <a:off x="147352" y="1186462"/>
            <a:ext cx="3465643" cy="3168515"/>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931B2F"/>
                </a:solidFill>
                <a:effectLst/>
                <a:uLnTx/>
                <a:uFillTx/>
                <a:latin typeface="Arial Narrow"/>
                <a:ea typeface="+mn-ea"/>
                <a:cs typeface="+mn-cs"/>
              </a:rPr>
              <a:t>Purpose and caveats</a:t>
            </a:r>
            <a:endParaRPr kumimoji="0" lang="en-AU" sz="10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Arial Narrow"/>
                <a:ea typeface="+mn-ea"/>
                <a:cs typeface="+mn-cs"/>
              </a:rPr>
              <a:t>These case studies provide an overview of the journeys and experiences of cadetship participants. There are two case studies per provider (i.e. MEGT, Community Corporate and Goanna Education). The case studies aim to show the personal experiences of the cadetship, including how interactions between stakeholders, participant demographics, and program structure can influence participant experiences and outcomes.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Arial Narrow"/>
                <a:ea typeface="+mn-ea"/>
                <a:cs typeface="+mn-cs"/>
              </a:rPr>
              <a:t>It’s important to note that the case studies are not intended to be representative of the broader experience of every cadet involved in each of the provider projects, or across the Digital Skills Cadetship Trial (DSCT) more broadly. They are instead intended to provide illustrative examples of how cadet participants experienced the cadetships.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Arial Narrow"/>
                <a:ea typeface="+mn-ea"/>
                <a:cs typeface="+mn-cs"/>
              </a:rPr>
              <a:t>In addition to the above, it’s also important to note that there is likely to have been some sampling bias for these case studies.  This is because cadets were required to opt in to participating in case studies and it is likely that a higher proportion of cadets who had positive experiences were more willing to share these with us. </a:t>
            </a:r>
          </a:p>
        </p:txBody>
      </p:sp>
      <p:sp>
        <p:nvSpPr>
          <p:cNvPr id="11" name="Rectangle 10">
            <a:extLst>
              <a:ext uri="{FF2B5EF4-FFF2-40B4-BE49-F238E27FC236}">
                <a16:creationId xmlns:a16="http://schemas.microsoft.com/office/drawing/2014/main" id="{BFB23F54-1977-5857-A0D9-D5FD6200AC72}"/>
              </a:ext>
              <a:ext uri="{C183D7F6-B498-43B3-948B-1728B52AA6E4}">
                <adec:decorative xmlns:adec="http://schemas.microsoft.com/office/drawing/2017/decorative" val="1"/>
              </a:ext>
            </a:extLst>
          </p:cNvPr>
          <p:cNvSpPr/>
          <p:nvPr/>
        </p:nvSpPr>
        <p:spPr>
          <a:xfrm>
            <a:off x="3672670" y="1186462"/>
            <a:ext cx="3136545" cy="3168515"/>
          </a:xfrm>
          <a:prstGeom prst="rect">
            <a:avLst/>
          </a:prstGeom>
          <a:solidFill>
            <a:schemeClr val="bg1">
              <a:lumMod val="9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931B2F"/>
                </a:solidFill>
                <a:effectLst/>
                <a:uLnTx/>
                <a:uFillTx/>
                <a:latin typeface="Arial Narrow"/>
                <a:ea typeface="+mn-ea"/>
                <a:cs typeface="+mn-cs"/>
              </a:rPr>
              <a:t>Method</a:t>
            </a:r>
            <a:endParaRPr kumimoji="0" lang="en-AU" sz="1000" b="1"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dirty="0">
                <a:ln>
                  <a:noFill/>
                </a:ln>
                <a:solidFill>
                  <a:srgbClr val="000000"/>
                </a:solidFill>
                <a:effectLst/>
                <a:uLnTx/>
                <a:uFillTx/>
                <a:latin typeface="Arial Narrow"/>
                <a:ea typeface="+mn-ea"/>
                <a:cs typeface="+mn-cs"/>
              </a:rPr>
              <a:t>Cadets chosen for case studies were randomly selected using the following method:</a:t>
            </a:r>
          </a:p>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endParaRPr kumimoji="0" lang="en-AU" sz="10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1000" b="1" i="0" u="none" strike="noStrike" kern="1200" cap="none" spc="0" normalizeH="0" baseline="0" noProof="0" dirty="0">
                <a:ln>
                  <a:noFill/>
                </a:ln>
                <a:solidFill>
                  <a:srgbClr val="000000"/>
                </a:solidFill>
                <a:effectLst/>
                <a:uLnTx/>
                <a:uFillTx/>
                <a:latin typeface="Arial Narrow"/>
                <a:ea typeface="+mn-ea"/>
                <a:cs typeface="+mn-cs"/>
              </a:rPr>
              <a:t>Recruitment of cadets: </a:t>
            </a:r>
            <a:r>
              <a:rPr kumimoji="0" lang="en-AU" sz="1000" i="0" u="none" strike="noStrike" kern="1200" cap="none" spc="0" normalizeH="0" baseline="0" noProof="0" dirty="0">
                <a:ln>
                  <a:noFill/>
                </a:ln>
                <a:solidFill>
                  <a:srgbClr val="000000"/>
                </a:solidFill>
                <a:effectLst/>
                <a:uLnTx/>
                <a:uFillTx/>
                <a:latin typeface="Arial Narrow"/>
                <a:ea typeface="+mn-ea"/>
                <a:cs typeface="+mn-cs"/>
              </a:rPr>
              <a:t>We recruited cadets who completed the alumni survey by asking them to share their details if they would like to be interviewed as a case study.</a:t>
            </a: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1000" b="1" i="0" u="none" strike="noStrike" kern="1200" cap="none" spc="0" normalizeH="0" baseline="0" noProof="0" dirty="0">
                <a:ln>
                  <a:noFill/>
                </a:ln>
                <a:solidFill>
                  <a:srgbClr val="000000"/>
                </a:solidFill>
                <a:effectLst/>
                <a:uLnTx/>
                <a:uFillTx/>
                <a:latin typeface="Arial Narrow"/>
                <a:ea typeface="+mn-ea"/>
                <a:cs typeface="+mn-cs"/>
              </a:rPr>
              <a:t>Sampling: </a:t>
            </a:r>
            <a:r>
              <a:rPr kumimoji="0" lang="en-AU" sz="1000" b="0" i="0" u="none" strike="noStrike" kern="1200" cap="none" spc="0" normalizeH="0" baseline="0" noProof="0" dirty="0">
                <a:ln>
                  <a:noFill/>
                </a:ln>
                <a:solidFill>
                  <a:srgbClr val="000000"/>
                </a:solidFill>
                <a:effectLst/>
                <a:uLnTx/>
                <a:uFillTx/>
                <a:latin typeface="Arial Narrow"/>
                <a:ea typeface="+mn-ea"/>
                <a:cs typeface="+mn-cs"/>
              </a:rPr>
              <a:t>We identified cadets through sampling activities and filtered them according to their previous academic and professional experience, demographic factors, skill focus and outcomes post cadetship. Where possible, we have tried to speak to different types of learners who have profiled different perspectives. </a:t>
            </a: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AU" sz="1000" b="1" i="0" u="none" strike="noStrike" kern="1200" cap="none" spc="0" normalizeH="0" baseline="0" noProof="0" dirty="0">
                <a:ln>
                  <a:noFill/>
                </a:ln>
                <a:solidFill>
                  <a:srgbClr val="000000"/>
                </a:solidFill>
                <a:effectLst/>
                <a:uLnTx/>
                <a:uFillTx/>
                <a:latin typeface="Arial Narrow"/>
                <a:ea typeface="+mn-ea"/>
                <a:cs typeface="+mn-cs"/>
              </a:rPr>
              <a:t>Interviews: </a:t>
            </a:r>
            <a:r>
              <a:rPr kumimoji="0" lang="en-AU" sz="1000" b="0" i="0" u="none" strike="noStrike" kern="1200" cap="none" spc="0" normalizeH="0" baseline="0" noProof="0" dirty="0">
                <a:ln>
                  <a:noFill/>
                </a:ln>
                <a:solidFill>
                  <a:srgbClr val="000000"/>
                </a:solidFill>
                <a:effectLst/>
                <a:uLnTx/>
                <a:uFillTx/>
                <a:latin typeface="Arial Narrow"/>
                <a:ea typeface="+mn-ea"/>
                <a:cs typeface="+mn-cs"/>
              </a:rPr>
              <a:t>We interviewed cadets individually to develop these case studies. Cadets were provided with a $50 voucher to thank them for sharing their experiences.</a:t>
            </a:r>
          </a:p>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endParaRPr kumimoji="0" lang="en-AU" sz="10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dirty="0">
                <a:ln>
                  <a:noFill/>
                </a:ln>
                <a:solidFill>
                  <a:srgbClr val="000000"/>
                </a:solidFill>
                <a:effectLst/>
                <a:uLnTx/>
                <a:uFillTx/>
                <a:latin typeface="Arial Narrow"/>
                <a:ea typeface="+mn-ea"/>
                <a:cs typeface="+mn-cs"/>
              </a:rPr>
              <a:t>The case studies have been deidentified to ensure anonymity of each cadet who participated.</a:t>
            </a:r>
            <a:endParaRPr kumimoji="0" lang="en-AU" sz="1000" b="1"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endParaRPr kumimoji="0" lang="en-AU" sz="1000" b="1"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endParaRPr kumimoji="0" lang="en-AU" sz="1000" b="1" i="0" u="none" strike="noStrike" kern="1200" cap="none" spc="0" normalizeH="0" baseline="0" noProof="0" dirty="0">
              <a:ln>
                <a:noFill/>
              </a:ln>
              <a:solidFill>
                <a:srgbClr val="000000"/>
              </a:solidFill>
              <a:effectLst/>
              <a:uLnTx/>
              <a:uFillTx/>
              <a:latin typeface="Arial Narrow"/>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Char char="•"/>
              <a:tabLst/>
              <a:defRPr/>
            </a:pPr>
            <a:endParaRPr kumimoji="0" lang="en-AU" sz="1000" b="1"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6" name="Rectangle 15">
            <a:extLst>
              <a:ext uri="{FF2B5EF4-FFF2-40B4-BE49-F238E27FC236}">
                <a16:creationId xmlns:a16="http://schemas.microsoft.com/office/drawing/2014/main" id="{E8E87B55-90C6-72A6-73E8-6A73D517B4F6}"/>
              </a:ext>
              <a:ext uri="{C183D7F6-B498-43B3-948B-1728B52AA6E4}">
                <adec:decorative xmlns:adec="http://schemas.microsoft.com/office/drawing/2017/decorative" val="1"/>
              </a:ext>
            </a:extLst>
          </p:cNvPr>
          <p:cNvSpPr/>
          <p:nvPr/>
        </p:nvSpPr>
        <p:spPr>
          <a:xfrm>
            <a:off x="147353" y="4436527"/>
            <a:ext cx="9498049" cy="1548000"/>
          </a:xfrm>
          <a:prstGeom prst="rect">
            <a:avLst/>
          </a:prstGeom>
          <a:solidFill>
            <a:srgbClr val="FFC0CB"/>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931B2F"/>
                </a:solidFill>
                <a:effectLst/>
                <a:uLnTx/>
                <a:uFillTx/>
                <a:latin typeface="Arial Narrow"/>
                <a:ea typeface="+mn-ea"/>
                <a:cs typeface="+mn-cs"/>
              </a:rPr>
              <a:t>Each case study includes two key sections</a:t>
            </a:r>
            <a:endParaRPr kumimoji="0" lang="en-AU" sz="1200" b="1"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000000"/>
              </a:solidFill>
              <a:effectLst/>
              <a:uLnTx/>
              <a:uFillTx/>
              <a:latin typeface="Arial Narrow"/>
              <a:ea typeface="+mn-ea"/>
              <a:cs typeface="+mn-cs"/>
            </a:endParaRPr>
          </a:p>
        </p:txBody>
      </p:sp>
      <p:sp>
        <p:nvSpPr>
          <p:cNvPr id="17" name="Rectangle 16">
            <a:extLst>
              <a:ext uri="{FF2B5EF4-FFF2-40B4-BE49-F238E27FC236}">
                <a16:creationId xmlns:a16="http://schemas.microsoft.com/office/drawing/2014/main" id="{56576468-3FDA-9682-6536-440AABF16243}"/>
              </a:ext>
              <a:ext uri="{C183D7F6-B498-43B3-948B-1728B52AA6E4}">
                <adec:decorative xmlns:adec="http://schemas.microsoft.com/office/drawing/2017/decorative" val="1"/>
              </a:ext>
            </a:extLst>
          </p:cNvPr>
          <p:cNvSpPr/>
          <p:nvPr/>
        </p:nvSpPr>
        <p:spPr>
          <a:xfrm>
            <a:off x="6868891" y="1186462"/>
            <a:ext cx="2736000" cy="238814"/>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Contents</a:t>
            </a:r>
          </a:p>
        </p:txBody>
      </p:sp>
      <p:sp>
        <p:nvSpPr>
          <p:cNvPr id="18" name="Rectangle 17">
            <a:extLst>
              <a:ext uri="{FF2B5EF4-FFF2-40B4-BE49-F238E27FC236}">
                <a16:creationId xmlns:a16="http://schemas.microsoft.com/office/drawing/2014/main" id="{E117D92C-2756-F5D2-1189-248BE5E24E81}"/>
              </a:ext>
              <a:ext uri="{C183D7F6-B498-43B3-948B-1728B52AA6E4}">
                <adec:decorative xmlns:adec="http://schemas.microsoft.com/office/drawing/2017/decorative" val="1"/>
              </a:ext>
            </a:extLst>
          </p:cNvPr>
          <p:cNvSpPr/>
          <p:nvPr/>
        </p:nvSpPr>
        <p:spPr>
          <a:xfrm>
            <a:off x="6868891" y="1769141"/>
            <a:ext cx="2340000" cy="216000"/>
          </a:xfrm>
          <a:prstGeom prst="rect">
            <a:avLst/>
          </a:prstGeom>
          <a:solidFill>
            <a:schemeClr val="bg1">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Community Corporate</a:t>
            </a:r>
          </a:p>
        </p:txBody>
      </p:sp>
      <p:sp>
        <p:nvSpPr>
          <p:cNvPr id="19" name="Rectangle 18">
            <a:extLst>
              <a:ext uri="{FF2B5EF4-FFF2-40B4-BE49-F238E27FC236}">
                <a16:creationId xmlns:a16="http://schemas.microsoft.com/office/drawing/2014/main" id="{EF20C919-EF91-B092-1888-CB273A3719D4}"/>
              </a:ext>
              <a:ext uri="{C183D7F6-B498-43B3-948B-1728B52AA6E4}">
                <adec:decorative xmlns:adec="http://schemas.microsoft.com/office/drawing/2017/decorative" val="1"/>
              </a:ext>
            </a:extLst>
          </p:cNvPr>
          <p:cNvSpPr/>
          <p:nvPr/>
        </p:nvSpPr>
        <p:spPr>
          <a:xfrm>
            <a:off x="6868891" y="1473352"/>
            <a:ext cx="2340000" cy="216000"/>
          </a:xfrm>
          <a:prstGeom prst="rect">
            <a:avLst/>
          </a:prstGeom>
          <a:solidFill>
            <a:schemeClr val="bg1">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Overview</a:t>
            </a:r>
          </a:p>
        </p:txBody>
      </p:sp>
      <p:sp>
        <p:nvSpPr>
          <p:cNvPr id="20" name="Rectangle 19">
            <a:extLst>
              <a:ext uri="{FF2B5EF4-FFF2-40B4-BE49-F238E27FC236}">
                <a16:creationId xmlns:a16="http://schemas.microsoft.com/office/drawing/2014/main" id="{C46B45D3-BF10-C34F-1D06-AAA99B2188C3}"/>
              </a:ext>
              <a:ext uri="{C183D7F6-B498-43B3-948B-1728B52AA6E4}">
                <adec:decorative xmlns:adec="http://schemas.microsoft.com/office/drawing/2017/decorative" val="1"/>
              </a:ext>
            </a:extLst>
          </p:cNvPr>
          <p:cNvSpPr/>
          <p:nvPr/>
        </p:nvSpPr>
        <p:spPr>
          <a:xfrm>
            <a:off x="6868891" y="2656508"/>
            <a:ext cx="2340000" cy="216000"/>
          </a:xfrm>
          <a:prstGeom prst="rect">
            <a:avLst/>
          </a:prstGeom>
          <a:solidFill>
            <a:schemeClr val="bg1">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MEGT</a:t>
            </a:r>
          </a:p>
        </p:txBody>
      </p:sp>
      <p:sp>
        <p:nvSpPr>
          <p:cNvPr id="21" name="Rectangle 20">
            <a:extLst>
              <a:ext uri="{FF2B5EF4-FFF2-40B4-BE49-F238E27FC236}">
                <a16:creationId xmlns:a16="http://schemas.microsoft.com/office/drawing/2014/main" id="{F4D23BDF-418B-2190-4C93-8C2576B7F8FC}"/>
              </a:ext>
              <a:ext uri="{C183D7F6-B498-43B3-948B-1728B52AA6E4}">
                <adec:decorative xmlns:adec="http://schemas.microsoft.com/office/drawing/2017/decorative" val="1"/>
              </a:ext>
            </a:extLst>
          </p:cNvPr>
          <p:cNvSpPr/>
          <p:nvPr/>
        </p:nvSpPr>
        <p:spPr>
          <a:xfrm>
            <a:off x="6868891" y="3543875"/>
            <a:ext cx="2340000" cy="216000"/>
          </a:xfrm>
          <a:prstGeom prst="rect">
            <a:avLst/>
          </a:prstGeom>
          <a:solidFill>
            <a:schemeClr val="bg1">
              <a:lumMod val="7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1" i="0" u="none" strike="noStrike" kern="1200" cap="none" spc="0" normalizeH="0" baseline="0" noProof="0" dirty="0">
                <a:ln>
                  <a:noFill/>
                </a:ln>
                <a:solidFill>
                  <a:srgbClr val="000000"/>
                </a:solidFill>
                <a:effectLst/>
                <a:uLnTx/>
                <a:uFillTx/>
                <a:latin typeface="Arial Narrow"/>
                <a:ea typeface="+mn-ea"/>
                <a:cs typeface="+mn-cs"/>
              </a:rPr>
              <a:t>Goanna Education</a:t>
            </a:r>
          </a:p>
        </p:txBody>
      </p:sp>
      <p:sp>
        <p:nvSpPr>
          <p:cNvPr id="22" name="Rectangle 21">
            <a:extLst>
              <a:ext uri="{FF2B5EF4-FFF2-40B4-BE49-F238E27FC236}">
                <a16:creationId xmlns:a16="http://schemas.microsoft.com/office/drawing/2014/main" id="{09390B23-3302-B04A-CCB0-0FAD7A527A52}"/>
              </a:ext>
              <a:ext uri="{C183D7F6-B498-43B3-948B-1728B52AA6E4}">
                <adec:decorative xmlns:adec="http://schemas.microsoft.com/office/drawing/2017/decorative" val="1"/>
              </a:ext>
            </a:extLst>
          </p:cNvPr>
          <p:cNvSpPr/>
          <p:nvPr/>
        </p:nvSpPr>
        <p:spPr>
          <a:xfrm>
            <a:off x="7777429" y="2068458"/>
            <a:ext cx="1431462"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Case Study #1</a:t>
            </a:r>
          </a:p>
        </p:txBody>
      </p:sp>
      <p:sp>
        <p:nvSpPr>
          <p:cNvPr id="23" name="Rectangle 22">
            <a:extLst>
              <a:ext uri="{FF2B5EF4-FFF2-40B4-BE49-F238E27FC236}">
                <a16:creationId xmlns:a16="http://schemas.microsoft.com/office/drawing/2014/main" id="{B15C437A-ECB1-47FE-30E4-AA12B959EE9E}"/>
              </a:ext>
              <a:ext uri="{C183D7F6-B498-43B3-948B-1728B52AA6E4}">
                <adec:decorative xmlns:adec="http://schemas.microsoft.com/office/drawing/2017/decorative" val="1"/>
              </a:ext>
            </a:extLst>
          </p:cNvPr>
          <p:cNvSpPr/>
          <p:nvPr/>
        </p:nvSpPr>
        <p:spPr>
          <a:xfrm>
            <a:off x="7777429" y="2364247"/>
            <a:ext cx="1431462"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Case Study #2</a:t>
            </a:r>
          </a:p>
        </p:txBody>
      </p:sp>
      <p:sp>
        <p:nvSpPr>
          <p:cNvPr id="25" name="Rectangle 24">
            <a:extLst>
              <a:ext uri="{FF2B5EF4-FFF2-40B4-BE49-F238E27FC236}">
                <a16:creationId xmlns:a16="http://schemas.microsoft.com/office/drawing/2014/main" id="{E1B784A6-C6AD-65F9-EF18-5A76237DE705}"/>
              </a:ext>
              <a:ext uri="{C183D7F6-B498-43B3-948B-1728B52AA6E4}">
                <adec:decorative xmlns:adec="http://schemas.microsoft.com/office/drawing/2017/decorative" val="1"/>
              </a:ext>
            </a:extLst>
          </p:cNvPr>
          <p:cNvSpPr/>
          <p:nvPr/>
        </p:nvSpPr>
        <p:spPr>
          <a:xfrm>
            <a:off x="7777429" y="2955825"/>
            <a:ext cx="1431462"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Case Study #1</a:t>
            </a:r>
          </a:p>
        </p:txBody>
      </p:sp>
      <p:sp>
        <p:nvSpPr>
          <p:cNvPr id="26" name="Rectangle 25">
            <a:extLst>
              <a:ext uri="{FF2B5EF4-FFF2-40B4-BE49-F238E27FC236}">
                <a16:creationId xmlns:a16="http://schemas.microsoft.com/office/drawing/2014/main" id="{94C9024A-9AED-7079-5F3E-478F464EFD7A}"/>
              </a:ext>
              <a:ext uri="{C183D7F6-B498-43B3-948B-1728B52AA6E4}">
                <adec:decorative xmlns:adec="http://schemas.microsoft.com/office/drawing/2017/decorative" val="1"/>
              </a:ext>
            </a:extLst>
          </p:cNvPr>
          <p:cNvSpPr/>
          <p:nvPr/>
        </p:nvSpPr>
        <p:spPr>
          <a:xfrm>
            <a:off x="7777429" y="3251614"/>
            <a:ext cx="1431462"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Case Study #2</a:t>
            </a:r>
          </a:p>
        </p:txBody>
      </p:sp>
      <p:sp>
        <p:nvSpPr>
          <p:cNvPr id="27" name="Rectangle 26">
            <a:extLst>
              <a:ext uri="{FF2B5EF4-FFF2-40B4-BE49-F238E27FC236}">
                <a16:creationId xmlns:a16="http://schemas.microsoft.com/office/drawing/2014/main" id="{EC7C5DB9-0EA8-3FBB-D3C0-6CD09A895A4E}"/>
              </a:ext>
              <a:ext uri="{C183D7F6-B498-43B3-948B-1728B52AA6E4}">
                <adec:decorative xmlns:adec="http://schemas.microsoft.com/office/drawing/2017/decorative" val="1"/>
              </a:ext>
            </a:extLst>
          </p:cNvPr>
          <p:cNvSpPr/>
          <p:nvPr/>
        </p:nvSpPr>
        <p:spPr>
          <a:xfrm>
            <a:off x="7777429" y="3843192"/>
            <a:ext cx="1431462"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Case Study #1</a:t>
            </a:r>
          </a:p>
        </p:txBody>
      </p:sp>
      <p:sp>
        <p:nvSpPr>
          <p:cNvPr id="28" name="Rectangle 27">
            <a:extLst>
              <a:ext uri="{FF2B5EF4-FFF2-40B4-BE49-F238E27FC236}">
                <a16:creationId xmlns:a16="http://schemas.microsoft.com/office/drawing/2014/main" id="{5B3A89C1-011A-3B2D-4078-86C535C303D5}"/>
              </a:ext>
              <a:ext uri="{C183D7F6-B498-43B3-948B-1728B52AA6E4}">
                <adec:decorative xmlns:adec="http://schemas.microsoft.com/office/drawing/2017/decorative" val="1"/>
              </a:ext>
            </a:extLst>
          </p:cNvPr>
          <p:cNvSpPr/>
          <p:nvPr/>
        </p:nvSpPr>
        <p:spPr>
          <a:xfrm>
            <a:off x="7777429" y="4138977"/>
            <a:ext cx="1431462"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Case Study #2</a:t>
            </a:r>
          </a:p>
        </p:txBody>
      </p:sp>
      <p:sp>
        <p:nvSpPr>
          <p:cNvPr id="29" name="Rectangle 28">
            <a:extLst>
              <a:ext uri="{FF2B5EF4-FFF2-40B4-BE49-F238E27FC236}">
                <a16:creationId xmlns:a16="http://schemas.microsoft.com/office/drawing/2014/main" id="{D5866A24-D910-83A2-C3B7-34E2F99EF01C}"/>
              </a:ext>
              <a:ext uri="{C183D7F6-B498-43B3-948B-1728B52AA6E4}">
                <adec:decorative xmlns:adec="http://schemas.microsoft.com/office/drawing/2017/decorative" val="1"/>
              </a:ext>
            </a:extLst>
          </p:cNvPr>
          <p:cNvSpPr/>
          <p:nvPr/>
        </p:nvSpPr>
        <p:spPr>
          <a:xfrm>
            <a:off x="9268566" y="1473352"/>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93</a:t>
            </a:r>
          </a:p>
        </p:txBody>
      </p:sp>
      <p:sp>
        <p:nvSpPr>
          <p:cNvPr id="30" name="Rectangle 29">
            <a:extLst>
              <a:ext uri="{FF2B5EF4-FFF2-40B4-BE49-F238E27FC236}">
                <a16:creationId xmlns:a16="http://schemas.microsoft.com/office/drawing/2014/main" id="{3B6E3461-1094-31D5-22A0-C46554B9E752}"/>
              </a:ext>
              <a:ext uri="{C183D7F6-B498-43B3-948B-1728B52AA6E4}">
                <adec:decorative xmlns:adec="http://schemas.microsoft.com/office/drawing/2017/decorative" val="1"/>
              </a:ext>
            </a:extLst>
          </p:cNvPr>
          <p:cNvSpPr/>
          <p:nvPr/>
        </p:nvSpPr>
        <p:spPr>
          <a:xfrm>
            <a:off x="9268566" y="1769568"/>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lang="en-AU" sz="1000">
                <a:solidFill>
                  <a:srgbClr val="000000"/>
                </a:solidFill>
                <a:latin typeface="Arial Narrow"/>
              </a:rPr>
              <a:t>94</a:t>
            </a: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1" name="Rectangle 30">
            <a:extLst>
              <a:ext uri="{FF2B5EF4-FFF2-40B4-BE49-F238E27FC236}">
                <a16:creationId xmlns:a16="http://schemas.microsoft.com/office/drawing/2014/main" id="{25AA7D72-80B2-6CCD-02BF-E5E810108875}"/>
              </a:ext>
              <a:ext uri="{C183D7F6-B498-43B3-948B-1728B52AA6E4}">
                <adec:decorative xmlns:adec="http://schemas.microsoft.com/office/drawing/2017/decorative" val="1"/>
              </a:ext>
            </a:extLst>
          </p:cNvPr>
          <p:cNvSpPr/>
          <p:nvPr/>
        </p:nvSpPr>
        <p:spPr>
          <a:xfrm>
            <a:off x="9268566" y="2065784"/>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lang="en-AU" sz="1000">
                <a:solidFill>
                  <a:srgbClr val="000000"/>
                </a:solidFill>
                <a:latin typeface="Arial Narrow"/>
              </a:rPr>
              <a:t>94</a:t>
            </a: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41" name="Rectangle 40">
            <a:extLst>
              <a:ext uri="{FF2B5EF4-FFF2-40B4-BE49-F238E27FC236}">
                <a16:creationId xmlns:a16="http://schemas.microsoft.com/office/drawing/2014/main" id="{832607F9-823B-51A5-1412-5A61B7015763}"/>
              </a:ext>
              <a:ext uri="{C183D7F6-B498-43B3-948B-1728B52AA6E4}">
                <adec:decorative xmlns:adec="http://schemas.microsoft.com/office/drawing/2017/decorative" val="1"/>
              </a:ext>
            </a:extLst>
          </p:cNvPr>
          <p:cNvSpPr/>
          <p:nvPr/>
        </p:nvSpPr>
        <p:spPr>
          <a:xfrm>
            <a:off x="9268566" y="2362000"/>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96</a:t>
            </a:r>
          </a:p>
        </p:txBody>
      </p:sp>
      <p:sp>
        <p:nvSpPr>
          <p:cNvPr id="42" name="Rectangle 41">
            <a:extLst>
              <a:ext uri="{FF2B5EF4-FFF2-40B4-BE49-F238E27FC236}">
                <a16:creationId xmlns:a16="http://schemas.microsoft.com/office/drawing/2014/main" id="{D2A58A43-7D11-AB50-697D-7948290734EF}"/>
              </a:ext>
              <a:ext uri="{C183D7F6-B498-43B3-948B-1728B52AA6E4}">
                <adec:decorative xmlns:adec="http://schemas.microsoft.com/office/drawing/2017/decorative" val="1"/>
              </a:ext>
            </a:extLst>
          </p:cNvPr>
          <p:cNvSpPr/>
          <p:nvPr/>
        </p:nvSpPr>
        <p:spPr>
          <a:xfrm>
            <a:off x="9268566" y="2658216"/>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98</a:t>
            </a:r>
          </a:p>
        </p:txBody>
      </p:sp>
      <p:sp>
        <p:nvSpPr>
          <p:cNvPr id="43" name="Rectangle 42">
            <a:extLst>
              <a:ext uri="{FF2B5EF4-FFF2-40B4-BE49-F238E27FC236}">
                <a16:creationId xmlns:a16="http://schemas.microsoft.com/office/drawing/2014/main" id="{0AAD0574-2DE9-4220-24BB-4AFDD199DE86}"/>
              </a:ext>
              <a:ext uri="{C183D7F6-B498-43B3-948B-1728B52AA6E4}">
                <adec:decorative xmlns:adec="http://schemas.microsoft.com/office/drawing/2017/decorative" val="1"/>
              </a:ext>
            </a:extLst>
          </p:cNvPr>
          <p:cNvSpPr/>
          <p:nvPr/>
        </p:nvSpPr>
        <p:spPr>
          <a:xfrm>
            <a:off x="9268566" y="2954432"/>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98</a:t>
            </a:r>
          </a:p>
        </p:txBody>
      </p:sp>
      <p:sp>
        <p:nvSpPr>
          <p:cNvPr id="44" name="Rectangle 43">
            <a:extLst>
              <a:ext uri="{FF2B5EF4-FFF2-40B4-BE49-F238E27FC236}">
                <a16:creationId xmlns:a16="http://schemas.microsoft.com/office/drawing/2014/main" id="{F166DAEE-71F6-359E-8DA7-9F38673E9751}"/>
              </a:ext>
              <a:ext uri="{C183D7F6-B498-43B3-948B-1728B52AA6E4}">
                <adec:decorative xmlns:adec="http://schemas.microsoft.com/office/drawing/2017/decorative" val="1"/>
              </a:ext>
            </a:extLst>
          </p:cNvPr>
          <p:cNvSpPr/>
          <p:nvPr/>
        </p:nvSpPr>
        <p:spPr>
          <a:xfrm>
            <a:off x="9268566" y="3250648"/>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100</a:t>
            </a:r>
          </a:p>
        </p:txBody>
      </p:sp>
      <p:sp>
        <p:nvSpPr>
          <p:cNvPr id="45" name="Rectangle 44">
            <a:extLst>
              <a:ext uri="{FF2B5EF4-FFF2-40B4-BE49-F238E27FC236}">
                <a16:creationId xmlns:a16="http://schemas.microsoft.com/office/drawing/2014/main" id="{F9A2F699-46F3-7AB2-0C77-CAFCF0C585C5}"/>
              </a:ext>
              <a:ext uri="{C183D7F6-B498-43B3-948B-1728B52AA6E4}">
                <adec:decorative xmlns:adec="http://schemas.microsoft.com/office/drawing/2017/decorative" val="1"/>
              </a:ext>
            </a:extLst>
          </p:cNvPr>
          <p:cNvSpPr/>
          <p:nvPr/>
        </p:nvSpPr>
        <p:spPr>
          <a:xfrm>
            <a:off x="9268566" y="3546864"/>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lang="en-AU" sz="1000">
                <a:solidFill>
                  <a:srgbClr val="000000"/>
                </a:solidFill>
                <a:latin typeface="Arial Narrow"/>
              </a:rPr>
              <a:t>102</a:t>
            </a: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46" name="Rectangle 45">
            <a:extLst>
              <a:ext uri="{FF2B5EF4-FFF2-40B4-BE49-F238E27FC236}">
                <a16:creationId xmlns:a16="http://schemas.microsoft.com/office/drawing/2014/main" id="{EC8BD516-86BC-F67F-B496-5C313854E6FC}"/>
              </a:ext>
              <a:ext uri="{C183D7F6-B498-43B3-948B-1728B52AA6E4}">
                <adec:decorative xmlns:adec="http://schemas.microsoft.com/office/drawing/2017/decorative" val="1"/>
              </a:ext>
            </a:extLst>
          </p:cNvPr>
          <p:cNvSpPr/>
          <p:nvPr/>
        </p:nvSpPr>
        <p:spPr>
          <a:xfrm>
            <a:off x="9268566" y="3843080"/>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102</a:t>
            </a:r>
          </a:p>
        </p:txBody>
      </p:sp>
      <p:sp>
        <p:nvSpPr>
          <p:cNvPr id="47" name="Rectangle 46">
            <a:extLst>
              <a:ext uri="{FF2B5EF4-FFF2-40B4-BE49-F238E27FC236}">
                <a16:creationId xmlns:a16="http://schemas.microsoft.com/office/drawing/2014/main" id="{679B37D7-127B-7359-741C-27353CF9F9CB}"/>
              </a:ext>
              <a:ext uri="{C183D7F6-B498-43B3-948B-1728B52AA6E4}">
                <adec:decorative xmlns:adec="http://schemas.microsoft.com/office/drawing/2017/decorative" val="1"/>
              </a:ext>
            </a:extLst>
          </p:cNvPr>
          <p:cNvSpPr/>
          <p:nvPr/>
        </p:nvSpPr>
        <p:spPr>
          <a:xfrm>
            <a:off x="9268566" y="4139296"/>
            <a:ext cx="376836" cy="216000"/>
          </a:xfrm>
          <a:prstGeom prst="rect">
            <a:avLst/>
          </a:prstGeom>
          <a:solidFill>
            <a:schemeClr val="bg1">
              <a:lumMod val="85000"/>
            </a:schemeClr>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
                <a:srgbClr val="931B2F"/>
              </a:buClr>
              <a:buSzPct val="100000"/>
              <a:buFontTx/>
              <a:buNone/>
              <a:tabLst/>
              <a:defRPr/>
            </a:pPr>
            <a:r>
              <a:rPr lang="en-AU" sz="1000">
                <a:solidFill>
                  <a:srgbClr val="000000"/>
                </a:solidFill>
                <a:latin typeface="Arial Narrow"/>
              </a:rPr>
              <a:t>104</a:t>
            </a: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p:txBody>
      </p:sp>
      <p:pic>
        <p:nvPicPr>
          <p:cNvPr id="50" name="Graphic 49">
            <a:extLst>
              <a:ext uri="{FF2B5EF4-FFF2-40B4-BE49-F238E27FC236}">
                <a16:creationId xmlns:a16="http://schemas.microsoft.com/office/drawing/2014/main" id="{51A7C1B1-5484-6DCE-E1E4-80910699F96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571" y="4782589"/>
            <a:ext cx="792000" cy="792000"/>
          </a:xfrm>
          <a:prstGeom prst="rect">
            <a:avLst/>
          </a:prstGeom>
        </p:spPr>
      </p:pic>
      <p:pic>
        <p:nvPicPr>
          <p:cNvPr id="52" name="Graphic 51">
            <a:extLst>
              <a:ext uri="{FF2B5EF4-FFF2-40B4-BE49-F238E27FC236}">
                <a16:creationId xmlns:a16="http://schemas.microsoft.com/office/drawing/2014/main" id="{40355FCE-4385-C061-E0B9-FA0B450E129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78944" y="4707121"/>
            <a:ext cx="795600" cy="795600"/>
          </a:xfrm>
          <a:prstGeom prst="rect">
            <a:avLst/>
          </a:prstGeom>
        </p:spPr>
      </p:pic>
      <p:sp>
        <p:nvSpPr>
          <p:cNvPr id="54" name="TextBox 53">
            <a:extLst>
              <a:ext uri="{FF2B5EF4-FFF2-40B4-BE49-F238E27FC236}">
                <a16:creationId xmlns:a16="http://schemas.microsoft.com/office/drawing/2014/main" id="{6666986A-DEF3-6164-5985-5702F84EB704}"/>
              </a:ext>
              <a:ext uri="{C183D7F6-B498-43B3-948B-1728B52AA6E4}">
                <adec:decorative xmlns:adec="http://schemas.microsoft.com/office/drawing/2017/decorative" val="1"/>
              </a:ext>
            </a:extLst>
          </p:cNvPr>
          <p:cNvSpPr txBox="1"/>
          <p:nvPr/>
        </p:nvSpPr>
        <p:spPr>
          <a:xfrm>
            <a:off x="1236854" y="4696308"/>
            <a:ext cx="4026508" cy="132343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About the cadet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This section provides an overview of the cadet. It includes:</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Cadet profile</a:t>
            </a:r>
            <a:r>
              <a:rPr kumimoji="0" lang="en-US" sz="1000" b="0" i="0" u="none" strike="noStrike" kern="1200" cap="none" spc="0" normalizeH="0" baseline="0" noProof="0">
                <a:ln>
                  <a:noFill/>
                </a:ln>
                <a:solidFill>
                  <a:srgbClr val="000000"/>
                </a:solidFill>
                <a:effectLst/>
                <a:uLnTx/>
                <a:uFillTx/>
                <a:latin typeface="Arial Narrow"/>
                <a:ea typeface="+mn-ea"/>
                <a:cs typeface="+mn-cs"/>
              </a:rPr>
              <a:t>: Information on their background (demographic aspects) and their education and professional experience</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Overview of the training received</a:t>
            </a:r>
            <a:r>
              <a:rPr kumimoji="0" lang="en-US" sz="1000" b="0" i="0" u="none" strike="noStrike" kern="1200" cap="none" spc="0" normalizeH="0" baseline="0" noProof="0">
                <a:ln>
                  <a:noFill/>
                </a:ln>
                <a:solidFill>
                  <a:srgbClr val="000000"/>
                </a:solidFill>
                <a:effectLst/>
                <a:uLnTx/>
                <a:uFillTx/>
                <a:latin typeface="Arial Narrow"/>
                <a:ea typeface="+mn-ea"/>
                <a:cs typeface="+mn-cs"/>
              </a:rPr>
              <a:t>: The training structure and digital skill focused during their cadetship</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Overview of work placement: </a:t>
            </a:r>
            <a:r>
              <a:rPr kumimoji="0" lang="en-US" sz="1000" b="0" i="0" u="none" strike="noStrike" kern="1200" cap="none" spc="0" normalizeH="0" baseline="0" noProof="0">
                <a:ln>
                  <a:noFill/>
                </a:ln>
                <a:solidFill>
                  <a:srgbClr val="000000"/>
                </a:solidFill>
                <a:effectLst/>
                <a:uLnTx/>
                <a:uFillTx/>
                <a:latin typeface="Arial Narrow"/>
                <a:ea typeface="+mn-ea"/>
                <a:cs typeface="+mn-cs"/>
              </a:rPr>
              <a:t>The employer organisation the cadet undertook their placement with (if relevant) and the role.</a:t>
            </a:r>
          </a:p>
        </p:txBody>
      </p:sp>
      <p:sp>
        <p:nvSpPr>
          <p:cNvPr id="55" name="TextBox 54">
            <a:extLst>
              <a:ext uri="{FF2B5EF4-FFF2-40B4-BE49-F238E27FC236}">
                <a16:creationId xmlns:a16="http://schemas.microsoft.com/office/drawing/2014/main" id="{A5891745-45A7-A6A5-1D0F-70038EB1DF84}"/>
              </a:ext>
              <a:ext uri="{C183D7F6-B498-43B3-948B-1728B52AA6E4}">
                <adec:decorative xmlns:adec="http://schemas.microsoft.com/office/drawing/2017/decorative" val="1"/>
              </a:ext>
            </a:extLst>
          </p:cNvPr>
          <p:cNvSpPr txBox="1"/>
          <p:nvPr/>
        </p:nvSpPr>
        <p:spPr>
          <a:xfrm>
            <a:off x="6159405" y="4694388"/>
            <a:ext cx="3501579" cy="1323439"/>
          </a:xfrm>
          <a:prstGeom prst="rect">
            <a:avLst/>
          </a:prstGeom>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Cadet experience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This section covers on the cadets journey and experience in applying, undertaking the cadetship and their post-cadetship. It covers:</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Motivation and recruitment</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Training</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Work placement</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Wrap-around supports</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Post-cadetship outcome.</a:t>
            </a:r>
          </a:p>
        </p:txBody>
      </p:sp>
    </p:spTree>
    <p:extLst>
      <p:ext uri="{BB962C8B-B14F-4D97-AF65-F5344CB8AC3E}">
        <p14:creationId xmlns:p14="http://schemas.microsoft.com/office/powerpoint/2010/main" val="34510047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0AF6-D1B6-1141-8E76-2226BECA7E67}"/>
              </a:ext>
              <a:ext uri="{C183D7F6-B498-43B3-948B-1728B52AA6E4}">
                <adec:decorative xmlns:adec="http://schemas.microsoft.com/office/drawing/2017/decorative" val="1"/>
              </a:ext>
            </a:extLst>
          </p:cNvPr>
          <p:cNvSpPr>
            <a:spLocks noGrp="1"/>
          </p:cNvSpPr>
          <p:nvPr>
            <p:ph type="title"/>
          </p:nvPr>
        </p:nvSpPr>
        <p:spPr>
          <a:xfrm>
            <a:off x="147353" y="555789"/>
            <a:ext cx="9480042" cy="584775"/>
          </a:xfrm>
        </p:spPr>
        <p:txBody>
          <a:bodyPr/>
          <a:lstStyle/>
          <a:p>
            <a:r>
              <a:rPr lang="en-AU">
                <a:latin typeface="Arial Narrow" panose="020B0604020202020204" pitchFamily="34" charset="0"/>
              </a:rPr>
              <a:t>David is a recent migrant to Australia. Prior to the cadetship he had been looking to pursue a role in the digital sector. David has two degrees in IT and was employed in a software engineering role for his work placement. </a:t>
            </a:r>
            <a:endParaRPr lang="en-AU"/>
          </a:p>
        </p:txBody>
      </p:sp>
      <p:sp>
        <p:nvSpPr>
          <p:cNvPr id="3" name="Slide Number Placeholder 2">
            <a:extLst>
              <a:ext uri="{FF2B5EF4-FFF2-40B4-BE49-F238E27FC236}">
                <a16:creationId xmlns:a16="http://schemas.microsoft.com/office/drawing/2014/main" id="{98298565-4C28-1045-A762-8A49FE488EA7}"/>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5" name="Text Placeholder 4">
            <a:extLst>
              <a:ext uri="{FF2B5EF4-FFF2-40B4-BE49-F238E27FC236}">
                <a16:creationId xmlns:a16="http://schemas.microsoft.com/office/drawing/2014/main" id="{AE544C62-C782-E14C-B087-4243D604F1CF}"/>
              </a:ext>
              <a:ext uri="{C183D7F6-B498-43B3-948B-1728B52AA6E4}">
                <adec:decorative xmlns:adec="http://schemas.microsoft.com/office/drawing/2017/decorative" val="1"/>
              </a:ext>
            </a:extLst>
          </p:cNvPr>
          <p:cNvSpPr>
            <a:spLocks noGrp="1"/>
          </p:cNvSpPr>
          <p:nvPr>
            <p:ph type="body" sz="quarter" idx="12"/>
          </p:nvPr>
        </p:nvSpPr>
        <p:spPr>
          <a:xfrm>
            <a:off x="165148" y="117899"/>
            <a:ext cx="9575703" cy="369332"/>
          </a:xfrm>
          <a:prstGeom prst="rect">
            <a:avLst/>
          </a:prstGeom>
        </p:spPr>
        <p:txBody>
          <a:bodyPr wrap="square" lIns="0" tIns="0" rIns="0" bIns="0" anchor="t">
            <a:spAutoFit/>
          </a:bodyPr>
          <a:lstStyle/>
          <a:p>
            <a:r>
              <a:rPr lang="en-AU">
                <a:latin typeface="Arial Narrow" panose="020B0604020202020204" pitchFamily="34" charset="0"/>
              </a:rPr>
              <a:t>Community Corporate Case Study #1: ‘David’</a:t>
            </a:r>
            <a:endParaRPr lang="en-AU">
              <a:highlight>
                <a:srgbClr val="FF0000"/>
              </a:highlight>
              <a:latin typeface="Arial Narrow" panose="020B0604020202020204" pitchFamily="34" charset="0"/>
            </a:endParaRPr>
          </a:p>
        </p:txBody>
      </p:sp>
      <p:grpSp>
        <p:nvGrpSpPr>
          <p:cNvPr id="23" name="Group 22">
            <a:extLst>
              <a:ext uri="{FF2B5EF4-FFF2-40B4-BE49-F238E27FC236}">
                <a16:creationId xmlns:a16="http://schemas.microsoft.com/office/drawing/2014/main" id="{0B8B31E2-2616-D854-05AC-B961661AD126}"/>
              </a:ext>
              <a:ext uri="{C183D7F6-B498-43B3-948B-1728B52AA6E4}">
                <adec:decorative xmlns:adec="http://schemas.microsoft.com/office/drawing/2017/decorative" val="1"/>
              </a:ext>
            </a:extLst>
          </p:cNvPr>
          <p:cNvGrpSpPr/>
          <p:nvPr/>
        </p:nvGrpSpPr>
        <p:grpSpPr>
          <a:xfrm>
            <a:off x="278605" y="2168777"/>
            <a:ext cx="2689200" cy="3090221"/>
            <a:chOff x="469625" y="2020208"/>
            <a:chExt cx="2689200" cy="3090221"/>
          </a:xfrm>
        </p:grpSpPr>
        <p:sp>
          <p:nvSpPr>
            <p:cNvPr id="4" name="Rectangle 3">
              <a:extLst>
                <a:ext uri="{FF2B5EF4-FFF2-40B4-BE49-F238E27FC236}">
                  <a16:creationId xmlns:a16="http://schemas.microsoft.com/office/drawing/2014/main" id="{26F6E618-0C85-B437-90C3-808DBEE9877A}"/>
                </a:ext>
              </a:extLst>
            </p:cNvPr>
            <p:cNvSpPr/>
            <p:nvPr/>
          </p:nvSpPr>
          <p:spPr>
            <a:xfrm>
              <a:off x="469625" y="2266429"/>
              <a:ext cx="2689200" cy="2844000"/>
            </a:xfrm>
            <a:prstGeom prst="rect">
              <a:avLst/>
            </a:prstGeom>
            <a:solidFill>
              <a:srgbClr val="F2F2F2"/>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David is in his early 30s and migrated to Australia around seven years ago from his home country in Africa. David came to Australia wanting to pursue a career in the digital sector.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Education and professional experience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David has three years’ experience working in IT in his home country. He completed a Bachelor of Computer Science and a Masters of Telecommunications Engineering overseas. Prior to the cadetship, David was unable to secure a role in the digital sector despite upskilling and completing an unpaid internship. He worked as a laborer and ride-share driver. </a:t>
              </a: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14" name="TextBox 13">
              <a:extLst>
                <a:ext uri="{FF2B5EF4-FFF2-40B4-BE49-F238E27FC236}">
                  <a16:creationId xmlns:a16="http://schemas.microsoft.com/office/drawing/2014/main" id="{3A943BDB-805C-72E1-73ED-81028A6E9129}"/>
                </a:ext>
              </a:extLst>
            </p:cNvPr>
            <p:cNvSpPr txBox="1"/>
            <p:nvPr/>
          </p:nvSpPr>
          <p:spPr>
            <a:xfrm>
              <a:off x="469625" y="2020208"/>
              <a:ext cx="2689200"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Cadet Profile</a:t>
              </a:r>
            </a:p>
          </p:txBody>
        </p:sp>
      </p:grpSp>
      <p:grpSp>
        <p:nvGrpSpPr>
          <p:cNvPr id="24" name="Group 23">
            <a:extLst>
              <a:ext uri="{FF2B5EF4-FFF2-40B4-BE49-F238E27FC236}">
                <a16:creationId xmlns:a16="http://schemas.microsoft.com/office/drawing/2014/main" id="{4A318309-EA5C-F158-7650-329F1F3E421B}"/>
              </a:ext>
              <a:ext uri="{C183D7F6-B498-43B3-948B-1728B52AA6E4}">
                <adec:decorative xmlns:adec="http://schemas.microsoft.com/office/drawing/2017/decorative" val="1"/>
              </a:ext>
            </a:extLst>
          </p:cNvPr>
          <p:cNvGrpSpPr/>
          <p:nvPr/>
        </p:nvGrpSpPr>
        <p:grpSpPr>
          <a:xfrm>
            <a:off x="3325435" y="2168777"/>
            <a:ext cx="3564025" cy="3108541"/>
            <a:chOff x="3351054" y="1991493"/>
            <a:chExt cx="3564025" cy="3108541"/>
          </a:xfrm>
        </p:grpSpPr>
        <p:sp>
          <p:nvSpPr>
            <p:cNvPr id="8" name="TextBox 7">
              <a:extLst>
                <a:ext uri="{FF2B5EF4-FFF2-40B4-BE49-F238E27FC236}">
                  <a16:creationId xmlns:a16="http://schemas.microsoft.com/office/drawing/2014/main" id="{EC373C74-9B15-D086-3EFE-7941C76BF114}"/>
                </a:ext>
              </a:extLst>
            </p:cNvPr>
            <p:cNvSpPr txBox="1"/>
            <p:nvPr/>
          </p:nvSpPr>
          <p:spPr>
            <a:xfrm>
              <a:off x="3351054" y="2237712"/>
              <a:ext cx="3564025" cy="2862322"/>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Training structure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David completed a cyber security course from CISCO. The training is 71 hours spread over four weeks, but David took three months to complete his training. The majority of course hours were self-paced and completed online, with some live training with a lecturer. Industry experts provided support outside of structured learning activities. The CISCO course also included two optional soft skills units: English for IT and Engaging Stakeholders for Success.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Digital skill focus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The course included: </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An introduction to cyber security, terminology and the industry </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Understanding of cloud security which led to a Cloud Security Knowledge Certification.</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Outside of formal training, David also upskilled in coding and mobile app development.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15" name="TextBox 14">
              <a:extLst>
                <a:ext uri="{FF2B5EF4-FFF2-40B4-BE49-F238E27FC236}">
                  <a16:creationId xmlns:a16="http://schemas.microsoft.com/office/drawing/2014/main" id="{A314D7A0-3773-D9F6-39D8-33C442A6E965}"/>
                </a:ext>
              </a:extLst>
            </p:cNvPr>
            <p:cNvSpPr txBox="1"/>
            <p:nvPr/>
          </p:nvSpPr>
          <p:spPr>
            <a:xfrm>
              <a:off x="3351054" y="1991493"/>
              <a:ext cx="3564025"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the training received</a:t>
              </a:r>
            </a:p>
          </p:txBody>
        </p:sp>
      </p:grpSp>
      <p:pic>
        <p:nvPicPr>
          <p:cNvPr id="16" name="Graphic 15">
            <a:extLst>
              <a:ext uri="{FF2B5EF4-FFF2-40B4-BE49-F238E27FC236}">
                <a16:creationId xmlns:a16="http://schemas.microsoft.com/office/drawing/2014/main" id="{18725A5A-2BBF-210D-F9A8-D51D8AFE30EB}"/>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788848" y="1386279"/>
            <a:ext cx="637200" cy="637200"/>
          </a:xfrm>
          <a:prstGeom prst="rect">
            <a:avLst/>
          </a:prstGeom>
        </p:spPr>
      </p:pic>
      <p:pic>
        <p:nvPicPr>
          <p:cNvPr id="17" name="Graphic 16">
            <a:extLst>
              <a:ext uri="{FF2B5EF4-FFF2-40B4-BE49-F238E27FC236}">
                <a16:creationId xmlns:a16="http://schemas.microsoft.com/office/drawing/2014/main" id="{FE1D2C61-733D-45D7-4476-E104DE495B4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2805" y="1384479"/>
            <a:ext cx="637200" cy="637200"/>
          </a:xfrm>
          <a:prstGeom prst="rect">
            <a:avLst/>
          </a:prstGeom>
        </p:spPr>
      </p:pic>
      <p:grpSp>
        <p:nvGrpSpPr>
          <p:cNvPr id="25" name="Group 24">
            <a:extLst>
              <a:ext uri="{FF2B5EF4-FFF2-40B4-BE49-F238E27FC236}">
                <a16:creationId xmlns:a16="http://schemas.microsoft.com/office/drawing/2014/main" id="{3C633CFE-0F19-2D12-6F7F-D511EF552CED}"/>
              </a:ext>
              <a:ext uri="{C183D7F6-B498-43B3-948B-1728B52AA6E4}">
                <adec:decorative xmlns:adec="http://schemas.microsoft.com/office/drawing/2017/decorative" val="1"/>
              </a:ext>
            </a:extLst>
          </p:cNvPr>
          <p:cNvGrpSpPr/>
          <p:nvPr/>
        </p:nvGrpSpPr>
        <p:grpSpPr>
          <a:xfrm>
            <a:off x="7247090" y="2168777"/>
            <a:ext cx="2380305" cy="3090221"/>
            <a:chOff x="7281828" y="1885442"/>
            <a:chExt cx="2380305" cy="3090221"/>
          </a:xfrm>
        </p:grpSpPr>
        <p:sp>
          <p:nvSpPr>
            <p:cNvPr id="6" name="Rectangle 5">
              <a:extLst>
                <a:ext uri="{FF2B5EF4-FFF2-40B4-BE49-F238E27FC236}">
                  <a16:creationId xmlns:a16="http://schemas.microsoft.com/office/drawing/2014/main" id="{C879CFF9-5802-004E-8F2D-41A38D7395CA}"/>
                </a:ext>
              </a:extLst>
            </p:cNvPr>
            <p:cNvSpPr/>
            <p:nvPr/>
          </p:nvSpPr>
          <p:spPr>
            <a:xfrm>
              <a:off x="7281828" y="2131663"/>
              <a:ext cx="2380305" cy="2844000"/>
            </a:xfrm>
            <a:prstGeom prst="rect">
              <a:avLst/>
            </a:prstGeom>
            <a:solidFill>
              <a:schemeClr val="bg1">
                <a:lumMod val="95000"/>
              </a:schemeClr>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Employer organisation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David was employed in a large retail and food group. The employer is known for substantial investment in technology and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The role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David’s six-month placement was in an entry-level role in the software engineering team. This involved working directly with software used by his employer, including solving problems, writing code and pushing fixes. </a:t>
              </a:r>
              <a:endParaRPr kumimoji="0" lang="en-AU" sz="1000" b="1" i="0" u="none" strike="noStrike" kern="1200" cap="none" spc="0" normalizeH="0" baseline="0" noProof="0">
                <a:ln>
                  <a:noFill/>
                </a:ln>
                <a:solidFill>
                  <a:srgbClr val="000000"/>
                </a:solidFill>
                <a:effectLst/>
                <a:uLnTx/>
                <a:uFillTx/>
                <a:latin typeface="Arial Narrow"/>
                <a:ea typeface="+mn-ea"/>
                <a:cs typeface="+mn-cs"/>
              </a:endParaRPr>
            </a:p>
          </p:txBody>
        </p:sp>
        <p:sp>
          <p:nvSpPr>
            <p:cNvPr id="18" name="TextBox 17">
              <a:extLst>
                <a:ext uri="{FF2B5EF4-FFF2-40B4-BE49-F238E27FC236}">
                  <a16:creationId xmlns:a16="http://schemas.microsoft.com/office/drawing/2014/main" id="{6BC17C37-06C7-E58F-4D9D-B784133B9AB1}"/>
                </a:ext>
              </a:extLst>
            </p:cNvPr>
            <p:cNvSpPr txBox="1"/>
            <p:nvPr/>
          </p:nvSpPr>
          <p:spPr>
            <a:xfrm>
              <a:off x="7281828" y="1885442"/>
              <a:ext cx="2380305"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work placement</a:t>
              </a:r>
            </a:p>
          </p:txBody>
        </p:sp>
      </p:grpSp>
      <p:pic>
        <p:nvPicPr>
          <p:cNvPr id="19" name="Graphic 18">
            <a:extLst>
              <a:ext uri="{FF2B5EF4-FFF2-40B4-BE49-F238E27FC236}">
                <a16:creationId xmlns:a16="http://schemas.microsoft.com/office/drawing/2014/main" id="{8D365A58-2B2D-FD0A-656A-B37AA724B71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642" y="1386279"/>
            <a:ext cx="637200" cy="637200"/>
          </a:xfrm>
          <a:prstGeom prst="rect">
            <a:avLst/>
          </a:prstGeom>
        </p:spPr>
      </p:pic>
      <p:sp>
        <p:nvSpPr>
          <p:cNvPr id="22" name="TextBox 21">
            <a:extLst>
              <a:ext uri="{FF2B5EF4-FFF2-40B4-BE49-F238E27FC236}">
                <a16:creationId xmlns:a16="http://schemas.microsoft.com/office/drawing/2014/main" id="{11D55F18-FBFA-5A45-A369-5E8EF80E810A}"/>
              </a:ext>
              <a:ext uri="{C183D7F6-B498-43B3-948B-1728B52AA6E4}">
                <adec:decorative xmlns:adec="http://schemas.microsoft.com/office/drawing/2017/decorative" val="1"/>
              </a:ext>
            </a:extLst>
          </p:cNvPr>
          <p:cNvSpPr txBox="1"/>
          <p:nvPr/>
        </p:nvSpPr>
        <p:spPr>
          <a:xfrm>
            <a:off x="93108" y="6186795"/>
            <a:ext cx="3013967"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Community Corporate Cadet #1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4 Apr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Community Corporate, DSCT Final Implementation Report, 2024.</a:t>
            </a:r>
          </a:p>
        </p:txBody>
      </p:sp>
    </p:spTree>
    <p:extLst>
      <p:ext uri="{BB962C8B-B14F-4D97-AF65-F5344CB8AC3E}">
        <p14:creationId xmlns:p14="http://schemas.microsoft.com/office/powerpoint/2010/main" val="10424344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CA2EE60-5354-E88E-CD34-D79F68F9CA82}"/>
              </a:ext>
              <a:ext uri="{C183D7F6-B498-43B3-948B-1728B52AA6E4}">
                <adec:decorative xmlns:adec="http://schemas.microsoft.com/office/drawing/2017/decorative" val="1"/>
              </a:ext>
            </a:extLst>
          </p:cNvPr>
          <p:cNvSpPr txBox="1"/>
          <p:nvPr/>
        </p:nvSpPr>
        <p:spPr>
          <a:xfrm>
            <a:off x="1227968" y="1527234"/>
            <a:ext cx="2506073"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David: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Completed training in cyber security over three months. David found his lecturer knowledgeable, but still new to the digital sector. David found the courses to be quite technical, requiring time in the lab practicing the concepts he was learning.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Also worked as a ride-share driver in the evening while completing training.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Received a good understanding of the Australian employment landscape and soft skills required for work from the Community Corporate training which he found incredibly helpful.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Reflected that while he would have been able to answer all the technical questions in a job interview, without the soft skills training provided by Community Corporate he would not have secured full time work. </a:t>
            </a:r>
          </a:p>
        </p:txBody>
      </p:sp>
      <p:sp>
        <p:nvSpPr>
          <p:cNvPr id="26" name="TextBox 25">
            <a:extLst>
              <a:ext uri="{FF2B5EF4-FFF2-40B4-BE49-F238E27FC236}">
                <a16:creationId xmlns:a16="http://schemas.microsoft.com/office/drawing/2014/main" id="{5B652149-2219-A974-45E4-760727118EF6}"/>
              </a:ext>
              <a:ext uri="{C183D7F6-B498-43B3-948B-1728B52AA6E4}">
                <adec:decorative xmlns:adec="http://schemas.microsoft.com/office/drawing/2017/decorative" val="1"/>
              </a:ext>
            </a:extLst>
          </p:cNvPr>
          <p:cNvSpPr txBox="1"/>
          <p:nvPr/>
        </p:nvSpPr>
        <p:spPr>
          <a:xfrm>
            <a:off x="8204037" y="1527234"/>
            <a:ext cx="1596278"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David: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Applied for jobs with his host employer as he wanted to stay with the organisation. He inquired with his manager about a more permanent role.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offered a role as a software engineer before the end of the placement.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Requested to remain within the one department to specialise. However, his employer encouraged him to rotate through different tech departments to gain exposure to the different areas of the business.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Expressed his desire to become a senior engineer and technical specialist in his employer’s software. The cadetship equipped him to pursue this goal.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3" name="TextBox 22">
            <a:extLst>
              <a:ext uri="{FF2B5EF4-FFF2-40B4-BE49-F238E27FC236}">
                <a16:creationId xmlns:a16="http://schemas.microsoft.com/office/drawing/2014/main" id="{8A7ABC16-0EE1-6B0A-6DF9-D7DA941BCAB4}"/>
              </a:ext>
              <a:ext uri="{C183D7F6-B498-43B3-948B-1728B52AA6E4}">
                <adec:decorative xmlns:adec="http://schemas.microsoft.com/office/drawing/2017/decorative" val="1"/>
              </a:ext>
            </a:extLst>
          </p:cNvPr>
          <p:cNvSpPr txBox="1"/>
          <p:nvPr/>
        </p:nvSpPr>
        <p:spPr>
          <a:xfrm>
            <a:off x="7219139" y="1527234"/>
            <a:ext cx="882100"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Community Corporate met regularly with David and his employer to check in on David’s progress and address any challenges. They gave David advice on updating and maintaining his LinkedIn profile and applying for jobs at the completion of the placement.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2" name="TextBox 21">
            <a:extLst>
              <a:ext uri="{FF2B5EF4-FFF2-40B4-BE49-F238E27FC236}">
                <a16:creationId xmlns:a16="http://schemas.microsoft.com/office/drawing/2014/main" id="{27C86E91-7D6C-2465-EA5B-314F5CF630D8}"/>
              </a:ext>
              <a:ext uri="{C183D7F6-B498-43B3-948B-1728B52AA6E4}">
                <adec:decorative xmlns:adec="http://schemas.microsoft.com/office/drawing/2017/decorative" val="1"/>
              </a:ext>
            </a:extLst>
          </p:cNvPr>
          <p:cNvSpPr txBox="1"/>
          <p:nvPr/>
        </p:nvSpPr>
        <p:spPr>
          <a:xfrm>
            <a:off x="3836839" y="1527234"/>
            <a:ext cx="3279502"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David: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Completed his placement in the software engineering team at a large retail and food group and received positive feedback from supervisors.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Completed a placement unrelated to cyber security. He noted that the alignment of the technical aspects of his study and that he was able to use these skills in his placement.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Did not receive a job description detailing the tasks that he would be expected to undertake as part of the placement. This meant that he was not able to tailor his course choices to the requirements of the placement.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Found his colleagues to be very knowledgeable, experienced and willing to help.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Initially found it difficult to make connections with colleagues due to remote working, but daily stand-up meetings assisted in making relationships and building his communication skills.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Felt that the placement should have been longer than six months to enable him to settle into the role, better integrate into the organisation and demonstrate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38" name="Rectangle 37">
            <a:extLst>
              <a:ext uri="{FF2B5EF4-FFF2-40B4-BE49-F238E27FC236}">
                <a16:creationId xmlns:a16="http://schemas.microsoft.com/office/drawing/2014/main" id="{FF4FE59B-A92F-B049-F17F-D97946E0F7D9}"/>
              </a:ext>
              <a:ext uri="{C183D7F6-B498-43B3-948B-1728B52AA6E4}">
                <adec:decorative xmlns:adec="http://schemas.microsoft.com/office/drawing/2017/decorative" val="1"/>
              </a:ext>
            </a:extLst>
          </p:cNvPr>
          <p:cNvSpPr/>
          <p:nvPr/>
        </p:nvSpPr>
        <p:spPr>
          <a:xfrm>
            <a:off x="108703" y="1132070"/>
            <a:ext cx="1016467"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Motivation and Recruitment</a:t>
            </a:r>
          </a:p>
        </p:txBody>
      </p:sp>
      <p:sp>
        <p:nvSpPr>
          <p:cNvPr id="19" name="TextBox 18">
            <a:extLst>
              <a:ext uri="{FF2B5EF4-FFF2-40B4-BE49-F238E27FC236}">
                <a16:creationId xmlns:a16="http://schemas.microsoft.com/office/drawing/2014/main" id="{55628D56-43F8-D578-ACFE-742ED1CB5662}"/>
              </a:ext>
              <a:ext uri="{C183D7F6-B498-43B3-948B-1728B52AA6E4}">
                <adec:decorative xmlns:adec="http://schemas.microsoft.com/office/drawing/2017/decorative" val="1"/>
              </a:ext>
            </a:extLst>
          </p:cNvPr>
          <p:cNvSpPr txBox="1"/>
          <p:nvPr/>
        </p:nvSpPr>
        <p:spPr>
          <a:xfrm>
            <a:off x="108703" y="1527234"/>
            <a:ext cx="1016467"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David: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Was motivated to find a professional role in the digital sector. He learned about Community Corporate through a friend after completing an unpaid internship.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Interviewed with Community Corporate and then participated in three days of training in soft skills before Community Corporate accepted him into the cadetship program. </a:t>
            </a:r>
          </a:p>
        </p:txBody>
      </p:sp>
      <p:sp>
        <p:nvSpPr>
          <p:cNvPr id="42" name="Rectangle 41">
            <a:extLst>
              <a:ext uri="{FF2B5EF4-FFF2-40B4-BE49-F238E27FC236}">
                <a16:creationId xmlns:a16="http://schemas.microsoft.com/office/drawing/2014/main" id="{BC3DA5C7-2BA6-DB66-21D0-92D3101DDE44}"/>
              </a:ext>
              <a:ext uri="{C183D7F6-B498-43B3-948B-1728B52AA6E4}">
                <adec:decorative xmlns:adec="http://schemas.microsoft.com/office/drawing/2017/decorative" val="1"/>
              </a:ext>
            </a:extLst>
          </p:cNvPr>
          <p:cNvSpPr/>
          <p:nvPr/>
        </p:nvSpPr>
        <p:spPr>
          <a:xfrm>
            <a:off x="1227968" y="1132070"/>
            <a:ext cx="2506073"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Training</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4" name="Rectangle 43">
            <a:extLst>
              <a:ext uri="{FF2B5EF4-FFF2-40B4-BE49-F238E27FC236}">
                <a16:creationId xmlns:a16="http://schemas.microsoft.com/office/drawing/2014/main" id="{08BD0FE9-1282-31D9-3DF3-FE75416243CF}"/>
              </a:ext>
              <a:ext uri="{C183D7F6-B498-43B3-948B-1728B52AA6E4}">
                <adec:decorative xmlns:adec="http://schemas.microsoft.com/office/drawing/2017/decorative" val="1"/>
              </a:ext>
            </a:extLst>
          </p:cNvPr>
          <p:cNvSpPr/>
          <p:nvPr/>
        </p:nvSpPr>
        <p:spPr>
          <a:xfrm>
            <a:off x="3836839" y="1132070"/>
            <a:ext cx="3279502"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Work Placement</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Slide Number Placeholder 3">
            <a:extLst>
              <a:ext uri="{FF2B5EF4-FFF2-40B4-BE49-F238E27FC236}">
                <a16:creationId xmlns:a16="http://schemas.microsoft.com/office/drawing/2014/main" id="{5C61C0AF-E579-CFB2-01CD-FB40347EB849}"/>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2" name="Title 1">
            <a:extLst>
              <a:ext uri="{FF2B5EF4-FFF2-40B4-BE49-F238E27FC236}">
                <a16:creationId xmlns:a16="http://schemas.microsoft.com/office/drawing/2014/main" id="{0CF4972D-94AC-BD94-A8D2-A24CC721501D}"/>
              </a:ext>
              <a:ext uri="{C183D7F6-B498-43B3-948B-1728B52AA6E4}">
                <adec:decorative xmlns:adec="http://schemas.microsoft.com/office/drawing/2017/decorative" val="1"/>
              </a:ext>
            </a:extLst>
          </p:cNvPr>
          <p:cNvSpPr>
            <a:spLocks noGrp="1"/>
          </p:cNvSpPr>
          <p:nvPr>
            <p:ph type="title"/>
          </p:nvPr>
        </p:nvSpPr>
        <p:spPr>
          <a:xfrm>
            <a:off x="147353" y="555789"/>
            <a:ext cx="9480042" cy="584775"/>
          </a:xfrm>
        </p:spPr>
        <p:txBody>
          <a:bodyPr/>
          <a:lstStyle/>
          <a:p>
            <a:r>
              <a:rPr lang="en-US"/>
              <a:t>David had a positive experience of the cadetship program and has since been employed in a full-time ongoing role at the same employer where he completed his work placement. </a:t>
            </a:r>
          </a:p>
        </p:txBody>
      </p:sp>
      <p:sp>
        <p:nvSpPr>
          <p:cNvPr id="53" name="Rectangle 52">
            <a:extLst>
              <a:ext uri="{FF2B5EF4-FFF2-40B4-BE49-F238E27FC236}">
                <a16:creationId xmlns:a16="http://schemas.microsoft.com/office/drawing/2014/main" id="{4F5C0B6B-C8D8-7D77-FFD4-DF5216ECA63D}"/>
              </a:ext>
              <a:ext uri="{C183D7F6-B498-43B3-948B-1728B52AA6E4}">
                <adec:decorative xmlns:adec="http://schemas.microsoft.com/office/drawing/2017/decorative" val="1"/>
              </a:ext>
            </a:extLst>
          </p:cNvPr>
          <p:cNvSpPr/>
          <p:nvPr/>
        </p:nvSpPr>
        <p:spPr>
          <a:xfrm>
            <a:off x="8204037" y="1132070"/>
            <a:ext cx="1596278"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a:ea typeface="+mn-ea"/>
                <a:cs typeface="+mn-cs"/>
              </a:rPr>
              <a:t>Post-Cadetship</a:t>
            </a:r>
          </a:p>
        </p:txBody>
      </p:sp>
      <p:sp>
        <p:nvSpPr>
          <p:cNvPr id="60" name="Rounded Rectangular Callout 59">
            <a:extLst>
              <a:ext uri="{FF2B5EF4-FFF2-40B4-BE49-F238E27FC236}">
                <a16:creationId xmlns:a16="http://schemas.microsoft.com/office/drawing/2014/main" id="{8B52D4AC-7A62-BCE4-EACE-8B4440DD4711}"/>
              </a:ext>
              <a:ext uri="{C183D7F6-B498-43B3-948B-1728B52AA6E4}">
                <adec:decorative xmlns:adec="http://schemas.microsoft.com/office/drawing/2017/decorative" val="1"/>
              </a:ext>
            </a:extLst>
          </p:cNvPr>
          <p:cNvSpPr/>
          <p:nvPr/>
        </p:nvSpPr>
        <p:spPr>
          <a:xfrm>
            <a:off x="7247689" y="4689893"/>
            <a:ext cx="804093" cy="1036037"/>
          </a:xfrm>
          <a:prstGeom prst="wedgeRoundRectCallout">
            <a:avLst>
              <a:gd name="adj1" fmla="val -26792"/>
              <a:gd name="adj2" fmla="val 59493"/>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‘[The training]  helped me a lot to do the job I’m doing now.’</a:t>
            </a:r>
            <a:endParaRPr kumimoji="0" lang="en-AU" sz="900" b="1" i="0" u="none" strike="noStrike" kern="1200" cap="none" spc="0" normalizeH="0" baseline="0" noProof="0">
              <a:ln>
                <a:noFill/>
              </a:ln>
              <a:solidFill>
                <a:sysClr val="windowText" lastClr="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sysClr val="windowText" lastClr="000000"/>
              </a:solidFill>
              <a:effectLst/>
              <a:uLnTx/>
              <a:uFillTx/>
              <a:latin typeface="Arial Narrow"/>
              <a:ea typeface="+mn-ea"/>
              <a:cs typeface="+mn-cs"/>
            </a:endParaRPr>
          </a:p>
        </p:txBody>
      </p:sp>
      <p:sp>
        <p:nvSpPr>
          <p:cNvPr id="18" name="Text Placeholder 3">
            <a:extLst>
              <a:ext uri="{FF2B5EF4-FFF2-40B4-BE49-F238E27FC236}">
                <a16:creationId xmlns:a16="http://schemas.microsoft.com/office/drawing/2014/main" id="{439F89D5-1D46-D6F5-0FDF-5B550CD29E42}"/>
              </a:ext>
              <a:ext uri="{C183D7F6-B498-43B3-948B-1728B52AA6E4}">
                <adec:decorative xmlns:adec="http://schemas.microsoft.com/office/drawing/2017/decorative" val="1"/>
              </a:ext>
            </a:extLst>
          </p:cNvPr>
          <p:cNvSpPr txBox="1">
            <a:spLocks/>
          </p:cNvSpPr>
          <p:nvPr/>
        </p:nvSpPr>
        <p:spPr>
          <a:xfrm>
            <a:off x="165148" y="117899"/>
            <a:ext cx="9575703" cy="369332"/>
          </a:xfrm>
          <a:prstGeom prst="rect">
            <a:avLst/>
          </a:prstGeom>
        </p:spPr>
        <p:txBody>
          <a:bodyPr vert="horz" lIns="0" tIns="0" rIns="0" bIns="0" rtlCol="0" anchor="t">
            <a:sp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31B2F"/>
                </a:solidFill>
                <a:effectLst/>
                <a:uLnTx/>
                <a:uFillTx/>
                <a:latin typeface="Arial Narrow" panose="020B0604020202020204" pitchFamily="34" charset="0"/>
                <a:ea typeface="+mn-ea"/>
                <a:cs typeface="Arial Narrow"/>
              </a:rPr>
              <a:t>Community Corporate Case Study #1: ‘David’</a:t>
            </a:r>
          </a:p>
        </p:txBody>
      </p:sp>
      <p:sp>
        <p:nvSpPr>
          <p:cNvPr id="62" name="Rounded Rectangular Callout 61">
            <a:extLst>
              <a:ext uri="{FF2B5EF4-FFF2-40B4-BE49-F238E27FC236}">
                <a16:creationId xmlns:a16="http://schemas.microsoft.com/office/drawing/2014/main" id="{76FDC4C6-7C58-B5D1-9B92-5A81C7B056F9}"/>
              </a:ext>
              <a:ext uri="{C183D7F6-B498-43B3-948B-1728B52AA6E4}">
                <adec:decorative xmlns:adec="http://schemas.microsoft.com/office/drawing/2017/decorative" val="1"/>
              </a:ext>
            </a:extLst>
          </p:cNvPr>
          <p:cNvSpPr/>
          <p:nvPr/>
        </p:nvSpPr>
        <p:spPr>
          <a:xfrm>
            <a:off x="1336720" y="2504931"/>
            <a:ext cx="2288569" cy="556796"/>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‘The training is challenging, but you learn a lot if you spend time with it. [The course is] quite useful for cyber security.’</a:t>
            </a:r>
            <a:endParaRPr kumimoji="0" lang="en-AU" sz="900" b="1" i="0" u="none" strike="noStrike" kern="1200" cap="none" spc="0" normalizeH="0" baseline="0" noProof="0">
              <a:ln>
                <a:noFill/>
              </a:ln>
              <a:solidFill>
                <a:sysClr val="windowText" lastClr="000000"/>
              </a:solidFill>
              <a:effectLst/>
              <a:uLnTx/>
              <a:uFillTx/>
              <a:latin typeface="Arial Narrow"/>
              <a:ea typeface="+mn-ea"/>
              <a:cs typeface="+mn-cs"/>
            </a:endParaRPr>
          </a:p>
        </p:txBody>
      </p:sp>
      <p:sp>
        <p:nvSpPr>
          <p:cNvPr id="70" name="Rounded Rectangular Callout 69">
            <a:extLst>
              <a:ext uri="{FF2B5EF4-FFF2-40B4-BE49-F238E27FC236}">
                <a16:creationId xmlns:a16="http://schemas.microsoft.com/office/drawing/2014/main" id="{E997160D-D7D2-BEAE-9113-A6CA5F9E43D2}"/>
              </a:ext>
              <a:ext uri="{C183D7F6-B498-43B3-948B-1728B52AA6E4}">
                <adec:decorative xmlns:adec="http://schemas.microsoft.com/office/drawing/2017/decorative" val="1"/>
              </a:ext>
            </a:extLst>
          </p:cNvPr>
          <p:cNvSpPr/>
          <p:nvPr/>
        </p:nvSpPr>
        <p:spPr>
          <a:xfrm>
            <a:off x="1336720" y="4082548"/>
            <a:ext cx="2288569" cy="803652"/>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‘Everything was amazing, the time they spent on training people, giving information on the workplace culture, how to attend the meetings, and also the professional training they provided that was great’</a:t>
            </a:r>
          </a:p>
        </p:txBody>
      </p:sp>
      <p:sp>
        <p:nvSpPr>
          <p:cNvPr id="5" name="Rectangle 4">
            <a:extLst>
              <a:ext uri="{FF2B5EF4-FFF2-40B4-BE49-F238E27FC236}">
                <a16:creationId xmlns:a16="http://schemas.microsoft.com/office/drawing/2014/main" id="{889BD4ED-9975-870F-3727-DAD6A4FEAA57}"/>
              </a:ext>
              <a:ext uri="{C183D7F6-B498-43B3-948B-1728B52AA6E4}">
                <adec:decorative xmlns:adec="http://schemas.microsoft.com/office/drawing/2017/decorative" val="1"/>
              </a:ext>
            </a:extLst>
          </p:cNvPr>
          <p:cNvSpPr/>
          <p:nvPr/>
        </p:nvSpPr>
        <p:spPr>
          <a:xfrm>
            <a:off x="7219139" y="1132070"/>
            <a:ext cx="882100" cy="400110"/>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Wrap around supports</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Rounded Rectangular Callout 6">
            <a:extLst>
              <a:ext uri="{FF2B5EF4-FFF2-40B4-BE49-F238E27FC236}">
                <a16:creationId xmlns:a16="http://schemas.microsoft.com/office/drawing/2014/main" id="{F0C53EEA-77BE-E5E9-FCE5-F895054CAFB3}"/>
              </a:ext>
              <a:ext uri="{C183D7F6-B498-43B3-948B-1728B52AA6E4}">
                <adec:decorative xmlns:adec="http://schemas.microsoft.com/office/drawing/2017/decorative" val="1"/>
              </a:ext>
            </a:extLst>
          </p:cNvPr>
          <p:cNvSpPr/>
          <p:nvPr/>
        </p:nvSpPr>
        <p:spPr>
          <a:xfrm>
            <a:off x="3979213" y="5282753"/>
            <a:ext cx="2994754" cy="396030"/>
          </a:xfrm>
          <a:prstGeom prst="wedgeRoundRectCallout">
            <a:avLst>
              <a:gd name="adj1" fmla="val -30980"/>
              <a:gd name="adj2" fmla="val 72808"/>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‘In a one-year work placement it would be easier for [us] to get opportunities.’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ysClr val="windowText" lastClr="000000"/>
              </a:solidFill>
              <a:effectLst/>
              <a:uLnTx/>
              <a:uFillTx/>
              <a:latin typeface="Arial Narrow"/>
              <a:ea typeface="+mn-ea"/>
              <a:cs typeface="+mn-cs"/>
            </a:endParaRPr>
          </a:p>
        </p:txBody>
      </p:sp>
      <p:sp>
        <p:nvSpPr>
          <p:cNvPr id="8" name="Rounded Rectangular Callout 7">
            <a:extLst>
              <a:ext uri="{FF2B5EF4-FFF2-40B4-BE49-F238E27FC236}">
                <a16:creationId xmlns:a16="http://schemas.microsoft.com/office/drawing/2014/main" id="{63B3F2BA-4AB1-1786-5CF2-39D1F1D1E823}"/>
              </a:ext>
              <a:ext uri="{C183D7F6-B498-43B3-948B-1728B52AA6E4}">
                <adec:decorative xmlns:adec="http://schemas.microsoft.com/office/drawing/2017/decorative" val="1"/>
              </a:ext>
            </a:extLst>
          </p:cNvPr>
          <p:cNvSpPr/>
          <p:nvPr/>
        </p:nvSpPr>
        <p:spPr>
          <a:xfrm>
            <a:off x="3979213" y="3181533"/>
            <a:ext cx="2994754" cy="715582"/>
          </a:xfrm>
          <a:prstGeom prst="wedgeRoundRectCallout">
            <a:avLst>
              <a:gd name="adj1" fmla="val -32773"/>
              <a:gd name="adj2" fmla="val 63326"/>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 believe if they can liaise with employer and ask what kind of certifications they need for the job, that would be great. [And] a job description […]that would help us to prepare for that job and do prerequisite training.’</a:t>
            </a:r>
          </a:p>
        </p:txBody>
      </p:sp>
      <p:sp>
        <p:nvSpPr>
          <p:cNvPr id="3" name="TextBox 2">
            <a:extLst>
              <a:ext uri="{FF2B5EF4-FFF2-40B4-BE49-F238E27FC236}">
                <a16:creationId xmlns:a16="http://schemas.microsoft.com/office/drawing/2014/main" id="{FE2CBA8D-05C3-E4C1-8CCB-95C22F3A1AAA}"/>
              </a:ext>
              <a:ext uri="{C183D7F6-B498-43B3-948B-1728B52AA6E4}">
                <adec:decorative xmlns:adec="http://schemas.microsoft.com/office/drawing/2017/decorative" val="1"/>
              </a:ext>
            </a:extLst>
          </p:cNvPr>
          <p:cNvSpPr txBox="1"/>
          <p:nvPr/>
        </p:nvSpPr>
        <p:spPr>
          <a:xfrm>
            <a:off x="93108" y="6186795"/>
            <a:ext cx="3013967"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Community Corporate Cadet #1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4 Apr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Community Corporate, DSCT Final Implementation Report, 2024.</a:t>
            </a:r>
          </a:p>
        </p:txBody>
      </p:sp>
    </p:spTree>
    <p:extLst>
      <p:ext uri="{BB962C8B-B14F-4D97-AF65-F5344CB8AC3E}">
        <p14:creationId xmlns:p14="http://schemas.microsoft.com/office/powerpoint/2010/main" val="37133188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0AF6-D1B6-1141-8E76-2226BECA7E67}"/>
              </a:ext>
              <a:ext uri="{C183D7F6-B498-43B3-948B-1728B52AA6E4}">
                <adec:decorative xmlns:adec="http://schemas.microsoft.com/office/drawing/2017/decorative" val="1"/>
              </a:ext>
            </a:extLst>
          </p:cNvPr>
          <p:cNvSpPr>
            <a:spLocks noGrp="1"/>
          </p:cNvSpPr>
          <p:nvPr>
            <p:ph type="title"/>
          </p:nvPr>
        </p:nvSpPr>
        <p:spPr>
          <a:xfrm>
            <a:off x="93108" y="511266"/>
            <a:ext cx="9480042" cy="584775"/>
          </a:xfrm>
        </p:spPr>
        <p:txBody>
          <a:bodyPr/>
          <a:lstStyle/>
          <a:p>
            <a:r>
              <a:rPr lang="en-AU"/>
              <a:t>Alex migrated to Australia recently and prior to the cadetship was working as a cashier in a retail company. Alex has two degrees in education and computer science and was employed in a data analytics role. </a:t>
            </a:r>
          </a:p>
        </p:txBody>
      </p:sp>
      <p:sp>
        <p:nvSpPr>
          <p:cNvPr id="3" name="Slide Number Placeholder 2">
            <a:extLst>
              <a:ext uri="{FF2B5EF4-FFF2-40B4-BE49-F238E27FC236}">
                <a16:creationId xmlns:a16="http://schemas.microsoft.com/office/drawing/2014/main" id="{98298565-4C28-1045-A762-8A49FE488EA7}"/>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5" name="Text Placeholder 4">
            <a:extLst>
              <a:ext uri="{FF2B5EF4-FFF2-40B4-BE49-F238E27FC236}">
                <a16:creationId xmlns:a16="http://schemas.microsoft.com/office/drawing/2014/main" id="{AE544C62-C782-E14C-B087-4243D604F1CF}"/>
              </a:ext>
              <a:ext uri="{C183D7F6-B498-43B3-948B-1728B52AA6E4}">
                <adec:decorative xmlns:adec="http://schemas.microsoft.com/office/drawing/2017/decorative" val="1"/>
              </a:ext>
            </a:extLst>
          </p:cNvPr>
          <p:cNvSpPr>
            <a:spLocks noGrp="1"/>
          </p:cNvSpPr>
          <p:nvPr>
            <p:ph type="body" sz="quarter" idx="12"/>
          </p:nvPr>
        </p:nvSpPr>
        <p:spPr>
          <a:xfrm>
            <a:off x="165148" y="117899"/>
            <a:ext cx="9575703" cy="369332"/>
          </a:xfrm>
          <a:prstGeom prst="rect">
            <a:avLst/>
          </a:prstGeom>
        </p:spPr>
        <p:txBody>
          <a:bodyPr wrap="square" lIns="0" tIns="0" rIns="0" bIns="0" anchor="t">
            <a:spAutoFit/>
          </a:bodyPr>
          <a:lstStyle/>
          <a:p>
            <a:r>
              <a:rPr lang="en-US" sz="2400">
                <a:solidFill>
                  <a:schemeClr val="tx2"/>
                </a:solidFill>
                <a:latin typeface="Arial Narrow" panose="020B0604020202020204" pitchFamily="34" charset="0"/>
              </a:rPr>
              <a:t>Community Corporate Case Study #2: ‘</a:t>
            </a:r>
            <a:r>
              <a:rPr lang="en-AU"/>
              <a:t>Alex’</a:t>
            </a:r>
            <a:endParaRPr lang="en-AU">
              <a:highlight>
                <a:srgbClr val="FF0000"/>
              </a:highlight>
            </a:endParaRPr>
          </a:p>
        </p:txBody>
      </p:sp>
      <p:sp>
        <p:nvSpPr>
          <p:cNvPr id="4" name="Rectangle 3">
            <a:extLst>
              <a:ext uri="{FF2B5EF4-FFF2-40B4-BE49-F238E27FC236}">
                <a16:creationId xmlns:a16="http://schemas.microsoft.com/office/drawing/2014/main" id="{26F6E618-0C85-B437-90C3-808DBEE9877A}"/>
              </a:ext>
              <a:ext uri="{C183D7F6-B498-43B3-948B-1728B52AA6E4}">
                <adec:decorative xmlns:adec="http://schemas.microsoft.com/office/drawing/2017/decorative" val="1"/>
              </a:ext>
            </a:extLst>
          </p:cNvPr>
          <p:cNvSpPr/>
          <p:nvPr/>
        </p:nvSpPr>
        <p:spPr>
          <a:xfrm>
            <a:off x="278605" y="2404196"/>
            <a:ext cx="2689200" cy="2862322"/>
          </a:xfrm>
          <a:prstGeom prst="rect">
            <a:avLst/>
          </a:prstGeom>
          <a:solidFill>
            <a:srgbClr val="F2F2F2"/>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Alex is in his late 20s and migrated to Australia two years ago from his home country in Eastern Europe.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Prior to the cadetship Alex worked as a cashier at a large furniture store.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Education and professional experience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Alex has previously worked as a teacher and data analyst in his home country. He studied a Bachelor of Teaching specialising in Mathematics, a Masters of Mathematics and a Masters of Computer Science. </a:t>
            </a: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14" name="TextBox 13">
            <a:extLst>
              <a:ext uri="{FF2B5EF4-FFF2-40B4-BE49-F238E27FC236}">
                <a16:creationId xmlns:a16="http://schemas.microsoft.com/office/drawing/2014/main" id="{3A943BDB-805C-72E1-73ED-81028A6E9129}"/>
              </a:ext>
              <a:ext uri="{C183D7F6-B498-43B3-948B-1728B52AA6E4}">
                <adec:decorative xmlns:adec="http://schemas.microsoft.com/office/drawing/2017/decorative" val="1"/>
              </a:ext>
            </a:extLst>
          </p:cNvPr>
          <p:cNvSpPr txBox="1"/>
          <p:nvPr/>
        </p:nvSpPr>
        <p:spPr>
          <a:xfrm>
            <a:off x="278605" y="2168777"/>
            <a:ext cx="2689200" cy="235419"/>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Cadet Profile</a:t>
            </a:r>
          </a:p>
        </p:txBody>
      </p:sp>
      <p:sp>
        <p:nvSpPr>
          <p:cNvPr id="8" name="TextBox 7">
            <a:extLst>
              <a:ext uri="{FF2B5EF4-FFF2-40B4-BE49-F238E27FC236}">
                <a16:creationId xmlns:a16="http://schemas.microsoft.com/office/drawing/2014/main" id="{EC373C74-9B15-D086-3EFE-7941C76BF114}"/>
              </a:ext>
              <a:ext uri="{C183D7F6-B498-43B3-948B-1728B52AA6E4}">
                <adec:decorative xmlns:adec="http://schemas.microsoft.com/office/drawing/2017/decorative" val="1"/>
              </a:ext>
            </a:extLst>
          </p:cNvPr>
          <p:cNvSpPr txBox="1"/>
          <p:nvPr/>
        </p:nvSpPr>
        <p:spPr>
          <a:xfrm>
            <a:off x="3325435" y="2414996"/>
            <a:ext cx="3564025" cy="2862322"/>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Training structure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Alex completed a cyber security course from CISCO. The training involves 71 hours of study spread over four weeks. The majority of course hours were self-paced and completed online, with some live training with a lecturer. Support was also provided outside of structured learning activities by industry experts. The CISCO course included two optional soft skills units: English for IT and Engaging Stakeholders for Success.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Narrow"/>
                <a:ea typeface="+mn-ea"/>
                <a:cs typeface="+mn-cs"/>
              </a:rPr>
              <a:t>Digital skill focus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The course included: </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An introduction to cyber security, terminology and the industry </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Understanding of cloud security which led to a Cloud Security Knowledge Certification</a:t>
            </a:r>
          </a:p>
          <a:p>
            <a:pPr marL="155864" marR="0" lvl="0" indent="-155864" algn="l" defTabSz="457200" rtl="0" eaLnBrk="1" fontAlgn="auto" latinLnBrk="0" hangingPunct="1">
              <a:lnSpc>
                <a:spcPct val="100000"/>
              </a:lnSpc>
              <a:spcBef>
                <a:spcPts val="0"/>
              </a:spcBef>
              <a:spcAft>
                <a:spcPts val="0"/>
              </a:spcAft>
              <a:buClr>
                <a:srgbClr val="931B2F"/>
              </a:buClr>
              <a:buSzPct val="100000"/>
              <a:buFont typeface="Arial" panose="020B0604020202020204" pitchFamily="34" charset="0"/>
              <a:buChar char="•"/>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
                <a:srgbClr val="931B2F"/>
              </a:buClr>
              <a:buSzPct val="100000"/>
              <a:buFontTx/>
              <a:buNone/>
              <a:tabLst/>
              <a:defRPr/>
            </a:pPr>
            <a:r>
              <a:rPr kumimoji="0" lang="en-US" sz="1000" b="0" i="0" u="none" strike="noStrike" kern="1200" cap="none" spc="0" normalizeH="0" baseline="0" noProof="0">
                <a:ln>
                  <a:noFill/>
                </a:ln>
                <a:solidFill>
                  <a:srgbClr val="000000"/>
                </a:solidFill>
                <a:effectLst/>
                <a:uLnTx/>
                <a:uFillTx/>
                <a:latin typeface="Arial Narrow"/>
                <a:ea typeface="+mn-ea"/>
                <a:cs typeface="+mn-cs"/>
              </a:rPr>
              <a:t>Alex also completed a </a:t>
            </a:r>
            <a:r>
              <a:rPr kumimoji="0" lang="en-US" sz="1000" b="1" i="0" u="none" strike="noStrike" kern="1200" cap="none" spc="0" normalizeH="0" baseline="0" noProof="0">
                <a:ln>
                  <a:noFill/>
                </a:ln>
                <a:solidFill>
                  <a:srgbClr val="000000"/>
                </a:solidFill>
                <a:effectLst/>
                <a:uLnTx/>
                <a:uFillTx/>
                <a:latin typeface="Arial Narrow"/>
                <a:ea typeface="+mn-ea"/>
                <a:cs typeface="+mn-cs"/>
              </a:rPr>
              <a:t>Google Certification, </a:t>
            </a:r>
            <a:r>
              <a:rPr kumimoji="0" lang="en-US" sz="1000" b="0" i="0" u="none" strike="noStrike" kern="1200" cap="none" spc="0" normalizeH="0" baseline="0" noProof="0">
                <a:ln>
                  <a:noFill/>
                </a:ln>
                <a:solidFill>
                  <a:srgbClr val="000000"/>
                </a:solidFill>
                <a:effectLst/>
                <a:uLnTx/>
                <a:uFillTx/>
                <a:latin typeface="Arial Narrow"/>
                <a:ea typeface="+mn-ea"/>
                <a:cs typeface="+mn-cs"/>
              </a:rPr>
              <a:t>a 16-week course which included two options. Alex chose the Google Data Analytics course.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15" name="TextBox 14">
            <a:extLst>
              <a:ext uri="{FF2B5EF4-FFF2-40B4-BE49-F238E27FC236}">
                <a16:creationId xmlns:a16="http://schemas.microsoft.com/office/drawing/2014/main" id="{A314D7A0-3773-D9F6-39D8-33C442A6E965}"/>
              </a:ext>
              <a:ext uri="{C183D7F6-B498-43B3-948B-1728B52AA6E4}">
                <adec:decorative xmlns:adec="http://schemas.microsoft.com/office/drawing/2017/decorative" val="1"/>
              </a:ext>
            </a:extLst>
          </p:cNvPr>
          <p:cNvSpPr txBox="1"/>
          <p:nvPr/>
        </p:nvSpPr>
        <p:spPr>
          <a:xfrm>
            <a:off x="3325435" y="2168777"/>
            <a:ext cx="3564025"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the training received</a:t>
            </a:r>
          </a:p>
        </p:txBody>
      </p:sp>
      <p:pic>
        <p:nvPicPr>
          <p:cNvPr id="16" name="Graphic 15">
            <a:extLst>
              <a:ext uri="{FF2B5EF4-FFF2-40B4-BE49-F238E27FC236}">
                <a16:creationId xmlns:a16="http://schemas.microsoft.com/office/drawing/2014/main" id="{18725A5A-2BBF-210D-F9A8-D51D8AFE30EB}"/>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788848" y="1386279"/>
            <a:ext cx="637200" cy="637200"/>
          </a:xfrm>
          <a:prstGeom prst="rect">
            <a:avLst/>
          </a:prstGeom>
        </p:spPr>
      </p:pic>
      <p:pic>
        <p:nvPicPr>
          <p:cNvPr id="17" name="Graphic 16">
            <a:extLst>
              <a:ext uri="{FF2B5EF4-FFF2-40B4-BE49-F238E27FC236}">
                <a16:creationId xmlns:a16="http://schemas.microsoft.com/office/drawing/2014/main" id="{FE1D2C61-733D-45D7-4476-E104DE495B4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2805" y="1384479"/>
            <a:ext cx="637200" cy="637200"/>
          </a:xfrm>
          <a:prstGeom prst="rect">
            <a:avLst/>
          </a:prstGeom>
        </p:spPr>
      </p:pic>
      <p:sp>
        <p:nvSpPr>
          <p:cNvPr id="6" name="Rectangle 5">
            <a:extLst>
              <a:ext uri="{FF2B5EF4-FFF2-40B4-BE49-F238E27FC236}">
                <a16:creationId xmlns:a16="http://schemas.microsoft.com/office/drawing/2014/main" id="{C879CFF9-5802-004E-8F2D-41A38D7395CA}"/>
              </a:ext>
              <a:ext uri="{C183D7F6-B498-43B3-948B-1728B52AA6E4}">
                <adec:decorative xmlns:adec="http://schemas.microsoft.com/office/drawing/2017/decorative" val="1"/>
              </a:ext>
            </a:extLst>
          </p:cNvPr>
          <p:cNvSpPr/>
          <p:nvPr/>
        </p:nvSpPr>
        <p:spPr>
          <a:xfrm>
            <a:off x="7247090" y="2404196"/>
            <a:ext cx="2380305" cy="2862322"/>
          </a:xfrm>
          <a:prstGeom prst="rect">
            <a:avLst/>
          </a:prstGeom>
          <a:solidFill>
            <a:schemeClr val="bg1">
              <a:lumMod val="95000"/>
            </a:schemeClr>
          </a:solidFill>
          <a:ln w="12700">
            <a:no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Employer organisation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Alex was employed in a large retail and food group. The employer is known for substantial investment in technology and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000000"/>
                </a:solidFill>
                <a:effectLst/>
                <a:uLnTx/>
                <a:uFillTx/>
                <a:latin typeface="Arial Narrow"/>
                <a:ea typeface="+mn-ea"/>
                <a:cs typeface="+mn-cs"/>
              </a:rPr>
              <a:t>The role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000000"/>
                </a:solidFill>
                <a:effectLst/>
                <a:uLnTx/>
                <a:uFillTx/>
                <a:latin typeface="Arial Narrow"/>
                <a:ea typeface="+mn-ea"/>
                <a:cs typeface="+mn-cs"/>
              </a:rPr>
              <a:t>Alex’s six-month placement was in an entry-level role in the data analytics team. This involved working directly with SQL and data visualisation. </a:t>
            </a:r>
            <a:endParaRPr kumimoji="0" lang="en-AU" sz="1000" b="1" i="0" u="none" strike="noStrike" kern="1200" cap="none" spc="0" normalizeH="0" baseline="0" noProof="0">
              <a:ln>
                <a:noFill/>
              </a:ln>
              <a:solidFill>
                <a:srgbClr val="000000"/>
              </a:solidFill>
              <a:effectLst/>
              <a:uLnTx/>
              <a:uFillTx/>
              <a:latin typeface="Arial Narrow"/>
              <a:ea typeface="+mn-ea"/>
              <a:cs typeface="+mn-cs"/>
            </a:endParaRPr>
          </a:p>
        </p:txBody>
      </p:sp>
      <p:sp>
        <p:nvSpPr>
          <p:cNvPr id="18" name="TextBox 17">
            <a:extLst>
              <a:ext uri="{FF2B5EF4-FFF2-40B4-BE49-F238E27FC236}">
                <a16:creationId xmlns:a16="http://schemas.microsoft.com/office/drawing/2014/main" id="{6BC17C37-06C7-E58F-4D9D-B784133B9AB1}"/>
              </a:ext>
              <a:ext uri="{C183D7F6-B498-43B3-948B-1728B52AA6E4}">
                <adec:decorative xmlns:adec="http://schemas.microsoft.com/office/drawing/2017/decorative" val="1"/>
              </a:ext>
            </a:extLst>
          </p:cNvPr>
          <p:cNvSpPr txBox="1"/>
          <p:nvPr/>
        </p:nvSpPr>
        <p:spPr>
          <a:xfrm>
            <a:off x="7247090" y="2168777"/>
            <a:ext cx="2380305" cy="235419"/>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work placement</a:t>
            </a:r>
          </a:p>
        </p:txBody>
      </p:sp>
      <p:pic>
        <p:nvPicPr>
          <p:cNvPr id="19" name="Graphic 18">
            <a:extLst>
              <a:ext uri="{FF2B5EF4-FFF2-40B4-BE49-F238E27FC236}">
                <a16:creationId xmlns:a16="http://schemas.microsoft.com/office/drawing/2014/main" id="{8D365A58-2B2D-FD0A-656A-B37AA724B71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642" y="1386279"/>
            <a:ext cx="637200" cy="637200"/>
          </a:xfrm>
          <a:prstGeom prst="rect">
            <a:avLst/>
          </a:prstGeom>
        </p:spPr>
      </p:pic>
      <p:sp>
        <p:nvSpPr>
          <p:cNvPr id="22" name="TextBox 21">
            <a:extLst>
              <a:ext uri="{FF2B5EF4-FFF2-40B4-BE49-F238E27FC236}">
                <a16:creationId xmlns:a16="http://schemas.microsoft.com/office/drawing/2014/main" id="{11D55F18-FBFA-5A45-A369-5E8EF80E810A}"/>
              </a:ext>
              <a:ext uri="{C183D7F6-B498-43B3-948B-1728B52AA6E4}">
                <adec:decorative xmlns:adec="http://schemas.microsoft.com/office/drawing/2017/decorative" val="1"/>
              </a:ext>
            </a:extLst>
          </p:cNvPr>
          <p:cNvSpPr txBox="1"/>
          <p:nvPr/>
        </p:nvSpPr>
        <p:spPr>
          <a:xfrm>
            <a:off x="93108" y="6186795"/>
            <a:ext cx="3143809"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Community Corporate Cadet #2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10 Apr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Community Corporate, DSCT Final Implementation Report, 2024.</a:t>
            </a:r>
          </a:p>
        </p:txBody>
      </p:sp>
    </p:spTree>
    <p:extLst>
      <p:ext uri="{BB962C8B-B14F-4D97-AF65-F5344CB8AC3E}">
        <p14:creationId xmlns:p14="http://schemas.microsoft.com/office/powerpoint/2010/main" val="28885403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CA2EE60-5354-E88E-CD34-D79F68F9CA82}"/>
              </a:ext>
              <a:ext uri="{C183D7F6-B498-43B3-948B-1728B52AA6E4}">
                <adec:decorative xmlns:adec="http://schemas.microsoft.com/office/drawing/2017/decorative" val="1"/>
              </a:ext>
            </a:extLst>
          </p:cNvPr>
          <p:cNvSpPr txBox="1"/>
          <p:nvPr/>
        </p:nvSpPr>
        <p:spPr>
          <a:xfrm>
            <a:off x="2309778" y="1470132"/>
            <a:ext cx="1383527"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Alex: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studied CISCO’s cyber security course and a comprehensive data analytics course, which he started about a month before the cadetship.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Found the data analytics course challenging due to its complexity, but his prior experience in similar roles provided a solid foundation to build upon.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Expressed that he would have liked to start the training earlier as the courses were complex to better prepare for the cadetship.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Did not complete the cyber security certification since it wasn’t mandatory or related to his placement. </a:t>
            </a:r>
          </a:p>
        </p:txBody>
      </p:sp>
      <p:sp>
        <p:nvSpPr>
          <p:cNvPr id="26" name="TextBox 25">
            <a:extLst>
              <a:ext uri="{FF2B5EF4-FFF2-40B4-BE49-F238E27FC236}">
                <a16:creationId xmlns:a16="http://schemas.microsoft.com/office/drawing/2014/main" id="{5B652149-2219-A974-45E4-760727118EF6}"/>
              </a:ext>
              <a:ext uri="{C183D7F6-B498-43B3-948B-1728B52AA6E4}">
                <adec:decorative xmlns:adec="http://schemas.microsoft.com/office/drawing/2017/decorative" val="1"/>
              </a:ext>
            </a:extLst>
          </p:cNvPr>
          <p:cNvSpPr txBox="1"/>
          <p:nvPr/>
        </p:nvSpPr>
        <p:spPr>
          <a:xfrm>
            <a:off x="8555526" y="1470132"/>
            <a:ext cx="1244790"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Alex: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Secured a six-month contract extension with his employer once his work placement period ended.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Is currently applying for internal positions given that his contract is ending in a few months.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Reflected that the cadetship not only helped him understand the Australian job market better, but also improved his communication skills.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3" name="TextBox 22">
            <a:extLst>
              <a:ext uri="{FF2B5EF4-FFF2-40B4-BE49-F238E27FC236}">
                <a16:creationId xmlns:a16="http://schemas.microsoft.com/office/drawing/2014/main" id="{8A7ABC16-0EE1-6B0A-6DF9-D7DA941BCAB4}"/>
              </a:ext>
              <a:ext uri="{C183D7F6-B498-43B3-948B-1728B52AA6E4}">
                <adec:decorative xmlns:adec="http://schemas.microsoft.com/office/drawing/2017/decorative" val="1"/>
              </a:ext>
            </a:extLst>
          </p:cNvPr>
          <p:cNvSpPr txBox="1"/>
          <p:nvPr/>
        </p:nvSpPr>
        <p:spPr>
          <a:xfrm>
            <a:off x="7062215" y="1470132"/>
            <a:ext cx="1383527"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Alex: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Benefited from continuous support from Community Corporate throughout the cadetship, which enabled a smooth transition into employment and helped him navigate the complexities of his new work environment effectively.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Alex was paired with a mentor from Community Corporate, and a buddy at his workplace who assisted with questions and offered advice. He noted that staff would respond very promptly to any questions.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22" name="TextBox 21">
            <a:extLst>
              <a:ext uri="{FF2B5EF4-FFF2-40B4-BE49-F238E27FC236}">
                <a16:creationId xmlns:a16="http://schemas.microsoft.com/office/drawing/2014/main" id="{27C86E91-7D6C-2465-EA5B-314F5CF630D8}"/>
              </a:ext>
              <a:ext uri="{C183D7F6-B498-43B3-948B-1728B52AA6E4}">
                <adec:decorative xmlns:adec="http://schemas.microsoft.com/office/drawing/2017/decorative" val="1"/>
              </a:ext>
            </a:extLst>
          </p:cNvPr>
          <p:cNvSpPr txBox="1"/>
          <p:nvPr/>
        </p:nvSpPr>
        <p:spPr>
          <a:xfrm>
            <a:off x="3803091" y="1470132"/>
            <a:ext cx="3149338"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Alex: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Completed his placement at a large retail and food group in their data analytics team.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Met with his manager a week before the placement began to get a clearer sense of the role. This helped him adequately prepare for and understand the expectations of his placement. His prior employment history in data analytics and computer science supported him to transition into the role.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The tasks he completed focused on using SQL to work with large databases and data visualisation. SQL is a critical programming language required to manage the large data sets typical in Alex’s employer’s daily operations.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Prepared for these areas independently and through courses recommended by Community Corporate. Alex’s placement mostly involved remote work with four days at home and one day in the office.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Appreciated the flexibility, but noted that it was challenging to ask questions and connect with team members.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Found his employer’s industry specific language and acronyms challenging at times and experienced language barriers as he had previously never worked in an English-speaking professional environment </a:t>
            </a:r>
            <a:endParaRPr kumimoji="0" lang="en-AU" sz="950" b="1" i="0" u="none" strike="noStrike" kern="1200" cap="none" spc="0" normalizeH="0" baseline="0" noProof="0">
              <a:ln>
                <a:noFill/>
              </a:ln>
              <a:solidFill>
                <a:srgbClr val="000000"/>
              </a:solidFill>
              <a:effectLst/>
              <a:uLnTx/>
              <a:uFillTx/>
              <a:latin typeface="Arial Narrow"/>
              <a:ea typeface="+mn-ea"/>
              <a:cs typeface="+mn-cs"/>
            </a:endParaRPr>
          </a:p>
        </p:txBody>
      </p:sp>
      <p:sp>
        <p:nvSpPr>
          <p:cNvPr id="38" name="Rectangle 37">
            <a:extLst>
              <a:ext uri="{FF2B5EF4-FFF2-40B4-BE49-F238E27FC236}">
                <a16:creationId xmlns:a16="http://schemas.microsoft.com/office/drawing/2014/main" id="{FF4FE59B-A92F-B049-F17F-D97946E0F7D9}"/>
              </a:ext>
              <a:ext uri="{C183D7F6-B498-43B3-948B-1728B52AA6E4}">
                <adec:decorative xmlns:adec="http://schemas.microsoft.com/office/drawing/2017/decorative" val="1"/>
              </a:ext>
            </a:extLst>
          </p:cNvPr>
          <p:cNvSpPr/>
          <p:nvPr/>
        </p:nvSpPr>
        <p:spPr>
          <a:xfrm>
            <a:off x="100384" y="1223911"/>
            <a:ext cx="2092332"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Motivation and Recruitment</a:t>
            </a:r>
          </a:p>
        </p:txBody>
      </p:sp>
      <p:sp>
        <p:nvSpPr>
          <p:cNvPr id="19" name="TextBox 18">
            <a:extLst>
              <a:ext uri="{FF2B5EF4-FFF2-40B4-BE49-F238E27FC236}">
                <a16:creationId xmlns:a16="http://schemas.microsoft.com/office/drawing/2014/main" id="{55628D56-43F8-D578-ACFE-742ED1CB5662}"/>
              </a:ext>
              <a:ext uri="{C183D7F6-B498-43B3-948B-1728B52AA6E4}">
                <adec:decorative xmlns:adec="http://schemas.microsoft.com/office/drawing/2017/decorative" val="1"/>
              </a:ext>
            </a:extLst>
          </p:cNvPr>
          <p:cNvSpPr txBox="1"/>
          <p:nvPr/>
        </p:nvSpPr>
        <p:spPr>
          <a:xfrm>
            <a:off x="93108" y="1470132"/>
            <a:ext cx="2106884" cy="4478149"/>
          </a:xfrm>
          <a:prstGeom prst="rect">
            <a:avLst/>
          </a:prstGeom>
          <a:solidFill>
            <a:srgbClr val="F2F2F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Alex: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Tried applying for IT-specific roles when he first arrived in Australia, but initial visa restrictions prevented him from working. Even after these restrictions were removed, Alex found it difficult to secure work in his field.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Reached out to Community Corporate as he had an existing relationship them. The cadetship offered an opportunity to delve deeper into the IT field, enhance his skills, transition from basic employment to more specialised roles, and integrate more fully into the Australian job market.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950" b="0" i="0" u="none" strike="noStrike" kern="1200" cap="none" spc="0" normalizeH="0" baseline="0" noProof="0">
                <a:ln>
                  <a:noFill/>
                </a:ln>
                <a:solidFill>
                  <a:srgbClr val="000000"/>
                </a:solidFill>
                <a:effectLst/>
                <a:uLnTx/>
                <a:uFillTx/>
                <a:latin typeface="Arial Narrow"/>
                <a:ea typeface="+mn-ea"/>
                <a:cs typeface="+mn-cs"/>
              </a:rPr>
              <a:t>Alex participated in three days of training in soft skills before Community Corporate accepted him into the cadetship program. This helped him understand what to expect and how to present his skills effectively in interviews with two different departments at a large retail and food group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50" b="0" i="0" u="none" strike="noStrike" kern="1200" cap="none" spc="0" normalizeH="0" baseline="0" noProof="0">
              <a:ln>
                <a:noFill/>
              </a:ln>
              <a:solidFill>
                <a:srgbClr val="000000"/>
              </a:solidFill>
              <a:effectLst/>
              <a:uLnTx/>
              <a:uFillTx/>
              <a:latin typeface="Arial Narrow"/>
              <a:ea typeface="+mn-ea"/>
              <a:cs typeface="+mn-cs"/>
            </a:endParaRPr>
          </a:p>
        </p:txBody>
      </p:sp>
      <p:sp>
        <p:nvSpPr>
          <p:cNvPr id="42" name="Rectangle 41">
            <a:extLst>
              <a:ext uri="{FF2B5EF4-FFF2-40B4-BE49-F238E27FC236}">
                <a16:creationId xmlns:a16="http://schemas.microsoft.com/office/drawing/2014/main" id="{BC3DA5C7-2BA6-DB66-21D0-92D3101DDE44}"/>
              </a:ext>
              <a:ext uri="{C183D7F6-B498-43B3-948B-1728B52AA6E4}">
                <adec:decorative xmlns:adec="http://schemas.microsoft.com/office/drawing/2017/decorative" val="1"/>
              </a:ext>
            </a:extLst>
          </p:cNvPr>
          <p:cNvSpPr/>
          <p:nvPr/>
        </p:nvSpPr>
        <p:spPr>
          <a:xfrm>
            <a:off x="2309778" y="1223911"/>
            <a:ext cx="1383527"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Training</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4" name="Rectangle 43">
            <a:extLst>
              <a:ext uri="{FF2B5EF4-FFF2-40B4-BE49-F238E27FC236}">
                <a16:creationId xmlns:a16="http://schemas.microsoft.com/office/drawing/2014/main" id="{08BD0FE9-1282-31D9-3DF3-FE75416243CF}"/>
              </a:ext>
              <a:ext uri="{C183D7F6-B498-43B3-948B-1728B52AA6E4}">
                <adec:decorative xmlns:adec="http://schemas.microsoft.com/office/drawing/2017/decorative" val="1"/>
              </a:ext>
            </a:extLst>
          </p:cNvPr>
          <p:cNvSpPr/>
          <p:nvPr/>
        </p:nvSpPr>
        <p:spPr>
          <a:xfrm>
            <a:off x="3803091" y="1223911"/>
            <a:ext cx="3149338"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Work Placement</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Slide Number Placeholder 3">
            <a:extLst>
              <a:ext uri="{FF2B5EF4-FFF2-40B4-BE49-F238E27FC236}">
                <a16:creationId xmlns:a16="http://schemas.microsoft.com/office/drawing/2014/main" id="{5C61C0AF-E579-CFB2-01CD-FB40347EB849}"/>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D7E6EB-FFB6-2B46-ABEA-442EF21ADA9F}"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2" name="Title 1">
            <a:extLst>
              <a:ext uri="{FF2B5EF4-FFF2-40B4-BE49-F238E27FC236}">
                <a16:creationId xmlns:a16="http://schemas.microsoft.com/office/drawing/2014/main" id="{0CF4972D-94AC-BD94-A8D2-A24CC721501D}"/>
              </a:ext>
              <a:ext uri="{C183D7F6-B498-43B3-948B-1728B52AA6E4}">
                <adec:decorative xmlns:adec="http://schemas.microsoft.com/office/drawing/2017/decorative" val="1"/>
              </a:ext>
            </a:extLst>
          </p:cNvPr>
          <p:cNvSpPr>
            <a:spLocks noGrp="1"/>
          </p:cNvSpPr>
          <p:nvPr>
            <p:ph type="title"/>
          </p:nvPr>
        </p:nvSpPr>
        <p:spPr>
          <a:xfrm>
            <a:off x="147353" y="555789"/>
            <a:ext cx="9480042" cy="584775"/>
          </a:xfrm>
        </p:spPr>
        <p:txBody>
          <a:bodyPr/>
          <a:lstStyle/>
          <a:p>
            <a:r>
              <a:rPr lang="en-US"/>
              <a:t>Alex had a positive experience of the cadetship program. His placement employer extended his contract by six months. He is currently applying for other roles in the organisation to enable him to stay on at the completion of his contract. </a:t>
            </a:r>
          </a:p>
        </p:txBody>
      </p:sp>
      <p:sp>
        <p:nvSpPr>
          <p:cNvPr id="53" name="Rectangle 52">
            <a:extLst>
              <a:ext uri="{FF2B5EF4-FFF2-40B4-BE49-F238E27FC236}">
                <a16:creationId xmlns:a16="http://schemas.microsoft.com/office/drawing/2014/main" id="{4F5C0B6B-C8D8-7D77-FFD4-DF5216ECA63D}"/>
              </a:ext>
              <a:ext uri="{C183D7F6-B498-43B3-948B-1728B52AA6E4}">
                <adec:decorative xmlns:adec="http://schemas.microsoft.com/office/drawing/2017/decorative" val="1"/>
              </a:ext>
            </a:extLst>
          </p:cNvPr>
          <p:cNvSpPr/>
          <p:nvPr/>
        </p:nvSpPr>
        <p:spPr>
          <a:xfrm>
            <a:off x="8555526" y="1223911"/>
            <a:ext cx="1244790"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Narrow"/>
                <a:ea typeface="+mn-ea"/>
                <a:cs typeface="+mn-cs"/>
              </a:rPr>
              <a:t>Post-Cadetship</a:t>
            </a:r>
          </a:p>
        </p:txBody>
      </p:sp>
      <p:sp>
        <p:nvSpPr>
          <p:cNvPr id="60" name="Rounded Rectangular Callout 59">
            <a:extLst>
              <a:ext uri="{FF2B5EF4-FFF2-40B4-BE49-F238E27FC236}">
                <a16:creationId xmlns:a16="http://schemas.microsoft.com/office/drawing/2014/main" id="{8B52D4AC-7A62-BCE4-EACE-8B4440DD4711}"/>
              </a:ext>
              <a:ext uri="{C183D7F6-B498-43B3-948B-1728B52AA6E4}">
                <adec:decorative xmlns:adec="http://schemas.microsoft.com/office/drawing/2017/decorative" val="1"/>
              </a:ext>
            </a:extLst>
          </p:cNvPr>
          <p:cNvSpPr/>
          <p:nvPr/>
        </p:nvSpPr>
        <p:spPr>
          <a:xfrm>
            <a:off x="7129158" y="4988356"/>
            <a:ext cx="1249641" cy="709104"/>
          </a:xfrm>
          <a:prstGeom prst="wedgeRoundRectCallout">
            <a:avLst>
              <a:gd name="adj1" fmla="val -26792"/>
              <a:gd name="adj2" fmla="val 59493"/>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‘Community Corporate provided support every day and answered all my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sysClr val="windowText" lastClr="000000"/>
              </a:solidFill>
              <a:effectLst/>
              <a:uLnTx/>
              <a:uFillTx/>
              <a:latin typeface="Arial Narrow"/>
              <a:ea typeface="+mn-ea"/>
              <a:cs typeface="+mn-cs"/>
            </a:endParaRPr>
          </a:p>
        </p:txBody>
      </p:sp>
      <p:sp>
        <p:nvSpPr>
          <p:cNvPr id="18" name="Text Placeholder 3">
            <a:extLst>
              <a:ext uri="{FF2B5EF4-FFF2-40B4-BE49-F238E27FC236}">
                <a16:creationId xmlns:a16="http://schemas.microsoft.com/office/drawing/2014/main" id="{439F89D5-1D46-D6F5-0FDF-5B550CD29E42}"/>
              </a:ext>
              <a:ext uri="{C183D7F6-B498-43B3-948B-1728B52AA6E4}">
                <adec:decorative xmlns:adec="http://schemas.microsoft.com/office/drawing/2017/decorative" val="1"/>
              </a:ext>
            </a:extLst>
          </p:cNvPr>
          <p:cNvSpPr txBox="1">
            <a:spLocks/>
          </p:cNvSpPr>
          <p:nvPr/>
        </p:nvSpPr>
        <p:spPr>
          <a:xfrm>
            <a:off x="165148" y="117899"/>
            <a:ext cx="9575703" cy="369332"/>
          </a:xfrm>
          <a:prstGeom prst="rect">
            <a:avLst/>
          </a:prstGeom>
        </p:spPr>
        <p:txBody>
          <a:bodyPr vert="horz" lIns="0" tIns="0" rIns="0" bIns="0" rtlCol="0" anchor="t">
            <a:spAutoFit/>
          </a:bodyPr>
          <a:lstStyle>
            <a:defPPr>
              <a:defRPr lang="en-US"/>
            </a:defPPr>
            <a:lvl1pPr marL="0" algn="r" defTabSz="457200" rtl="0" eaLnBrk="1" latinLnBrk="0" hangingPunct="1">
              <a:defRPr sz="1000" kern="1200">
                <a:solidFill>
                  <a:schemeClr val="tx1">
                    <a:tint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31B2F"/>
                </a:solidFill>
                <a:effectLst/>
                <a:uLnTx/>
                <a:uFillTx/>
                <a:latin typeface="Arial Narrow" panose="020B0604020202020204" pitchFamily="34" charset="0"/>
                <a:ea typeface="+mn-ea"/>
                <a:cs typeface="Arial Narrow"/>
              </a:rPr>
              <a:t>Community Corporate Case Study #2: ‘Alex’</a:t>
            </a:r>
          </a:p>
        </p:txBody>
      </p:sp>
      <p:sp>
        <p:nvSpPr>
          <p:cNvPr id="62" name="Rounded Rectangular Callout 61">
            <a:extLst>
              <a:ext uri="{FF2B5EF4-FFF2-40B4-BE49-F238E27FC236}">
                <a16:creationId xmlns:a16="http://schemas.microsoft.com/office/drawing/2014/main" id="{76FDC4C6-7C58-B5D1-9B92-5A81C7B056F9}"/>
              </a:ext>
              <a:ext uri="{C183D7F6-B498-43B3-948B-1728B52AA6E4}">
                <adec:decorative xmlns:adec="http://schemas.microsoft.com/office/drawing/2017/decorative" val="1"/>
              </a:ext>
            </a:extLst>
          </p:cNvPr>
          <p:cNvSpPr/>
          <p:nvPr/>
        </p:nvSpPr>
        <p:spPr>
          <a:xfrm>
            <a:off x="173384" y="5200778"/>
            <a:ext cx="1946333" cy="505617"/>
          </a:xfrm>
          <a:prstGeom prst="wedgeRoundRectCallout">
            <a:avLst>
              <a:gd name="adj1" fmla="val -30311"/>
              <a:gd name="adj2" fmla="val 63605"/>
              <a:gd name="adj3" fmla="val 16667"/>
            </a:avLst>
          </a:prstGeom>
          <a:solidFill>
            <a:schemeClr val="accent1">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‘The skills acquired have allowed us into the local workplace and gain valuable experience.’</a:t>
            </a:r>
            <a:endParaRPr kumimoji="0" lang="en-AU" sz="900" b="1" i="0" u="none" strike="noStrike" kern="1200" cap="none" spc="0" normalizeH="0" baseline="0" noProof="0">
              <a:ln>
                <a:noFill/>
              </a:ln>
              <a:solidFill>
                <a:sysClr val="windowText" lastClr="000000"/>
              </a:solidFill>
              <a:effectLst/>
              <a:uLnTx/>
              <a:uFillTx/>
              <a:latin typeface="Arial Narrow"/>
              <a:ea typeface="+mn-ea"/>
              <a:cs typeface="+mn-cs"/>
            </a:endParaRPr>
          </a:p>
        </p:txBody>
      </p:sp>
      <p:sp>
        <p:nvSpPr>
          <p:cNvPr id="5" name="Rectangle 4">
            <a:extLst>
              <a:ext uri="{FF2B5EF4-FFF2-40B4-BE49-F238E27FC236}">
                <a16:creationId xmlns:a16="http://schemas.microsoft.com/office/drawing/2014/main" id="{889BD4ED-9975-870F-3727-DAD6A4FEAA57}"/>
              </a:ext>
              <a:ext uri="{C183D7F6-B498-43B3-948B-1728B52AA6E4}">
                <adec:decorative xmlns:adec="http://schemas.microsoft.com/office/drawing/2017/decorative" val="1"/>
              </a:ext>
            </a:extLst>
          </p:cNvPr>
          <p:cNvSpPr/>
          <p:nvPr/>
        </p:nvSpPr>
        <p:spPr>
          <a:xfrm>
            <a:off x="7062215" y="1223911"/>
            <a:ext cx="1383527" cy="246221"/>
          </a:xfrm>
          <a:prstGeom prst="rect">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Narrow"/>
                <a:ea typeface="+mn-ea"/>
                <a:cs typeface="+mn-cs"/>
              </a:rPr>
              <a:t>Wrap around supports</a:t>
            </a:r>
            <a:endParaRPr kumimoji="0" lang="en-AU" sz="100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Rounded Rectangular Callout 6">
            <a:extLst>
              <a:ext uri="{FF2B5EF4-FFF2-40B4-BE49-F238E27FC236}">
                <a16:creationId xmlns:a16="http://schemas.microsoft.com/office/drawing/2014/main" id="{F0C53EEA-77BE-E5E9-FCE5-F895054CAFB3}"/>
              </a:ext>
              <a:ext uri="{C183D7F6-B498-43B3-948B-1728B52AA6E4}">
                <adec:decorative xmlns:adec="http://schemas.microsoft.com/office/drawing/2017/decorative" val="1"/>
              </a:ext>
            </a:extLst>
          </p:cNvPr>
          <p:cNvSpPr/>
          <p:nvPr/>
        </p:nvSpPr>
        <p:spPr>
          <a:xfrm>
            <a:off x="3916814" y="4477466"/>
            <a:ext cx="2921893" cy="396030"/>
          </a:xfrm>
          <a:prstGeom prst="wedgeRoundRectCallout">
            <a:avLst>
              <a:gd name="adj1" fmla="val -30980"/>
              <a:gd name="adj2" fmla="val 72808"/>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‘It was good to work in your own pace and in a comfortable environment.’</a:t>
            </a:r>
          </a:p>
        </p:txBody>
      </p:sp>
      <p:sp>
        <p:nvSpPr>
          <p:cNvPr id="8" name="Rounded Rectangular Callout 7">
            <a:extLst>
              <a:ext uri="{FF2B5EF4-FFF2-40B4-BE49-F238E27FC236}">
                <a16:creationId xmlns:a16="http://schemas.microsoft.com/office/drawing/2014/main" id="{63B3F2BA-4AB1-1786-5CF2-39D1F1D1E823}"/>
              </a:ext>
              <a:ext uri="{C183D7F6-B498-43B3-948B-1728B52AA6E4}">
                <adec:decorative xmlns:adec="http://schemas.microsoft.com/office/drawing/2017/decorative" val="1"/>
              </a:ext>
            </a:extLst>
          </p:cNvPr>
          <p:cNvSpPr/>
          <p:nvPr/>
        </p:nvSpPr>
        <p:spPr>
          <a:xfrm>
            <a:off x="3916814" y="2723007"/>
            <a:ext cx="2921893" cy="396030"/>
          </a:xfrm>
          <a:prstGeom prst="wedgeRoundRectCallout">
            <a:avLst>
              <a:gd name="adj1" fmla="val -28978"/>
              <a:gd name="adj2" fmla="val 75555"/>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ysClr val="windowText" lastClr="000000"/>
                </a:solidFill>
                <a:effectLst/>
                <a:uLnTx/>
                <a:uFillTx/>
                <a:latin typeface="Arial Narrow"/>
                <a:ea typeface="+mn-ea"/>
                <a:cs typeface="+mn-cs"/>
              </a:rPr>
              <a:t>‘I hadn’t worked for a huge company so its great to learn how it works at this level.’</a:t>
            </a:r>
          </a:p>
        </p:txBody>
      </p:sp>
      <p:sp>
        <p:nvSpPr>
          <p:cNvPr id="3" name="Rounded Rectangular Callout 2">
            <a:extLst>
              <a:ext uri="{FF2B5EF4-FFF2-40B4-BE49-F238E27FC236}">
                <a16:creationId xmlns:a16="http://schemas.microsoft.com/office/drawing/2014/main" id="{3FA5CA9D-0B32-4F70-FFA5-D53A920A1CC8}"/>
              </a:ext>
              <a:ext uri="{C183D7F6-B498-43B3-948B-1728B52AA6E4}">
                <adec:decorative xmlns:adec="http://schemas.microsoft.com/office/drawing/2017/decorative" val="1"/>
              </a:ext>
            </a:extLst>
          </p:cNvPr>
          <p:cNvSpPr/>
          <p:nvPr/>
        </p:nvSpPr>
        <p:spPr>
          <a:xfrm>
            <a:off x="8603526" y="4732536"/>
            <a:ext cx="1148790" cy="862502"/>
          </a:xfrm>
          <a:prstGeom prst="wedgeRoundRectCallout">
            <a:avLst>
              <a:gd name="adj1" fmla="val -27814"/>
              <a:gd name="adj2" fmla="val 58758"/>
              <a:gd name="adj3" fmla="val 16667"/>
            </a:avLst>
          </a:prstGeom>
          <a:solidFill>
            <a:schemeClr val="tx2">
              <a:lumMod val="20000"/>
              <a:lumOff val="80000"/>
            </a:schemeClr>
          </a:solidFill>
          <a:ln w="9525"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Arial Narrow"/>
                <a:ea typeface="+mn-ea"/>
                <a:cs typeface="+mn-cs"/>
              </a:rPr>
              <a:t>‘[The cadetship was a] very rewarding and valuable experience that I could only dream of.</a:t>
            </a:r>
          </a:p>
        </p:txBody>
      </p:sp>
      <p:sp>
        <p:nvSpPr>
          <p:cNvPr id="9" name="TextBox 8">
            <a:extLst>
              <a:ext uri="{FF2B5EF4-FFF2-40B4-BE49-F238E27FC236}">
                <a16:creationId xmlns:a16="http://schemas.microsoft.com/office/drawing/2014/main" id="{AB0E81F8-042C-2042-DE27-DD2AEBFF351B}"/>
              </a:ext>
              <a:ext uri="{C183D7F6-B498-43B3-948B-1728B52AA6E4}">
                <adec:decorative xmlns:adec="http://schemas.microsoft.com/office/drawing/2017/decorative" val="1"/>
              </a:ext>
            </a:extLst>
          </p:cNvPr>
          <p:cNvSpPr txBox="1"/>
          <p:nvPr/>
        </p:nvSpPr>
        <p:spPr>
          <a:xfrm>
            <a:off x="93108" y="6186795"/>
            <a:ext cx="3166251" cy="46166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Community Corporate Cadet #2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10 Apr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Community Corporate, DSCT Final Implementation Report, 2024.</a:t>
            </a:r>
          </a:p>
        </p:txBody>
      </p:sp>
    </p:spTree>
    <p:extLst>
      <p:ext uri="{BB962C8B-B14F-4D97-AF65-F5344CB8AC3E}">
        <p14:creationId xmlns:p14="http://schemas.microsoft.com/office/powerpoint/2010/main" val="5811441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0AF6-D1B6-1141-8E76-2226BECA7E67}"/>
              </a:ext>
              <a:ext uri="{C183D7F6-B498-43B3-948B-1728B52AA6E4}">
                <adec:decorative xmlns:adec="http://schemas.microsoft.com/office/drawing/2017/decorative" val="1"/>
              </a:ext>
            </a:extLst>
          </p:cNvPr>
          <p:cNvSpPr>
            <a:spLocks noGrp="1"/>
          </p:cNvSpPr>
          <p:nvPr>
            <p:ph type="title"/>
          </p:nvPr>
        </p:nvSpPr>
        <p:spPr>
          <a:xfrm>
            <a:off x="147353" y="555789"/>
            <a:ext cx="9480042" cy="830997"/>
          </a:xfrm>
        </p:spPr>
        <p:txBody>
          <a:bodyPr/>
          <a:lstStyle/>
          <a:p>
            <a:pPr>
              <a:spcBef>
                <a:spcPts val="0"/>
              </a:spcBef>
              <a:spcAft>
                <a:spcPts val="600"/>
              </a:spcAft>
            </a:pPr>
            <a:r>
              <a:rPr lang="en-AU">
                <a:latin typeface="Arial Narrow" panose="020B0604020202020204" pitchFamily="34" charset="0"/>
              </a:rPr>
              <a:t>Judy migrated to Australia in the early 2000s and had taken a break from her career to raise her children. She has a background in IT and studied Data Analytics. She undertook a work-placement with a large multi-national Airline in an entry-level position. </a:t>
            </a:r>
          </a:p>
        </p:txBody>
      </p:sp>
      <p:sp>
        <p:nvSpPr>
          <p:cNvPr id="3" name="Slide Number Placeholder 2">
            <a:extLst>
              <a:ext uri="{FF2B5EF4-FFF2-40B4-BE49-F238E27FC236}">
                <a16:creationId xmlns:a16="http://schemas.microsoft.com/office/drawing/2014/main" id="{98298565-4C28-1045-A762-8A49FE488EA7}"/>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93E86-3D78-F546-A494-18B76795FC70}" type="slidenum">
              <a:rPr kumimoji="0" lang="en-US" sz="1000" b="0" i="0" u="none" strike="noStrike" kern="1200" cap="none" spc="0" normalizeH="0" baseline="0" noProof="0" smtClean="0">
                <a:ln>
                  <a:noFill/>
                </a:ln>
                <a:solidFill>
                  <a:srgbClr val="000000">
                    <a:tint val="75000"/>
                  </a:srgbClr>
                </a:solidFill>
                <a:effectLst/>
                <a:uLnTx/>
                <a:uFillTx/>
                <a:latin typeface="Arial Narrow"/>
                <a:ea typeface="+mn-ea"/>
                <a:cs typeface="Arial Narrow"/>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000" b="0" i="0" u="none" strike="noStrike" kern="1200" cap="none" spc="0" normalizeH="0" baseline="0" noProof="0">
              <a:ln>
                <a:noFill/>
              </a:ln>
              <a:solidFill>
                <a:srgbClr val="000000">
                  <a:tint val="75000"/>
                </a:srgbClr>
              </a:solidFill>
              <a:effectLst/>
              <a:uLnTx/>
              <a:uFillTx/>
              <a:latin typeface="Arial Narrow"/>
              <a:ea typeface="+mn-ea"/>
              <a:cs typeface="Arial Narrow"/>
            </a:endParaRPr>
          </a:p>
        </p:txBody>
      </p:sp>
      <p:sp>
        <p:nvSpPr>
          <p:cNvPr id="5" name="Text Placeholder 4">
            <a:extLst>
              <a:ext uri="{FF2B5EF4-FFF2-40B4-BE49-F238E27FC236}">
                <a16:creationId xmlns:a16="http://schemas.microsoft.com/office/drawing/2014/main" id="{AE544C62-C782-E14C-B087-4243D604F1CF}"/>
              </a:ext>
              <a:ext uri="{C183D7F6-B498-43B3-948B-1728B52AA6E4}">
                <adec:decorative xmlns:adec="http://schemas.microsoft.com/office/drawing/2017/decorative" val="1"/>
              </a:ext>
            </a:extLst>
          </p:cNvPr>
          <p:cNvSpPr>
            <a:spLocks noGrp="1"/>
          </p:cNvSpPr>
          <p:nvPr>
            <p:ph type="body" sz="quarter" idx="12"/>
          </p:nvPr>
        </p:nvSpPr>
        <p:spPr>
          <a:xfrm>
            <a:off x="165148" y="117899"/>
            <a:ext cx="9575703" cy="369332"/>
          </a:xfrm>
          <a:prstGeom prst="rect">
            <a:avLst/>
          </a:prstGeom>
        </p:spPr>
        <p:txBody>
          <a:bodyPr wrap="square" lIns="0" tIns="0" rIns="0" bIns="0" anchor="t">
            <a:spAutoFit/>
          </a:bodyPr>
          <a:lstStyle/>
          <a:p>
            <a:r>
              <a:rPr lang="en-AU">
                <a:latin typeface="Arial Narrow" panose="020B0604020202020204" pitchFamily="34" charset="0"/>
              </a:rPr>
              <a:t>MEGT Case Study #1: ‘Judy’</a:t>
            </a:r>
            <a:endParaRPr lang="en-AU">
              <a:highlight>
                <a:srgbClr val="FF0000"/>
              </a:highlight>
              <a:latin typeface="Arial Narrow" panose="020B0604020202020204" pitchFamily="34" charset="0"/>
            </a:endParaRPr>
          </a:p>
        </p:txBody>
      </p:sp>
      <p:pic>
        <p:nvPicPr>
          <p:cNvPr id="12" name="Graphic 11">
            <a:extLst>
              <a:ext uri="{FF2B5EF4-FFF2-40B4-BE49-F238E27FC236}">
                <a16:creationId xmlns:a16="http://schemas.microsoft.com/office/drawing/2014/main" id="{6CD99E33-AC39-4C0B-448A-464766A36112}"/>
              </a:ext>
              <a:ext uri="{C183D7F6-B498-43B3-948B-1728B52AA6E4}">
                <adec:decorative xmlns:adec="http://schemas.microsoft.com/office/drawing/2017/decorative" val="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165429" y="1389419"/>
            <a:ext cx="637200" cy="637200"/>
          </a:xfrm>
          <a:prstGeom prst="rect">
            <a:avLst/>
          </a:prstGeom>
        </p:spPr>
      </p:pic>
      <p:pic>
        <p:nvPicPr>
          <p:cNvPr id="13" name="Graphic 12">
            <a:extLst>
              <a:ext uri="{FF2B5EF4-FFF2-40B4-BE49-F238E27FC236}">
                <a16:creationId xmlns:a16="http://schemas.microsoft.com/office/drawing/2014/main" id="{FDC51C6A-1A27-5B33-79B4-649E55CFD6D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1197" y="1384027"/>
            <a:ext cx="637200" cy="637200"/>
          </a:xfrm>
          <a:prstGeom prst="rect">
            <a:avLst/>
          </a:prstGeom>
        </p:spPr>
      </p:pic>
      <p:pic>
        <p:nvPicPr>
          <p:cNvPr id="20" name="Graphic 19">
            <a:extLst>
              <a:ext uri="{FF2B5EF4-FFF2-40B4-BE49-F238E27FC236}">
                <a16:creationId xmlns:a16="http://schemas.microsoft.com/office/drawing/2014/main" id="{B3A6AFE7-BB7B-5950-205C-2F22A2FDCB6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443" y="1400378"/>
            <a:ext cx="637200" cy="637200"/>
          </a:xfrm>
          <a:prstGeom prst="rect">
            <a:avLst/>
          </a:prstGeom>
        </p:spPr>
      </p:pic>
      <p:sp>
        <p:nvSpPr>
          <p:cNvPr id="23" name="TextBox 22">
            <a:extLst>
              <a:ext uri="{FF2B5EF4-FFF2-40B4-BE49-F238E27FC236}">
                <a16:creationId xmlns:a16="http://schemas.microsoft.com/office/drawing/2014/main" id="{97801B41-70AF-6DF9-9359-20520B2CA309}"/>
              </a:ext>
              <a:ext uri="{C183D7F6-B498-43B3-948B-1728B52AA6E4}">
                <adec:decorative xmlns:adec="http://schemas.microsoft.com/office/drawing/2017/decorative" val="1"/>
              </a:ext>
            </a:extLst>
          </p:cNvPr>
          <p:cNvSpPr txBox="1"/>
          <p:nvPr/>
        </p:nvSpPr>
        <p:spPr>
          <a:xfrm>
            <a:off x="93108" y="6186795"/>
            <a:ext cx="2669320" cy="584775"/>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Cadet #1 interview with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dandolopartners</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5 Apr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DSCT Final Implementation Report, April 2024.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Narrow"/>
                <a:ea typeface="+mn-ea"/>
                <a:cs typeface="+mn-cs"/>
              </a:rPr>
              <a:t>MEGT,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MicroSkill</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and </a:t>
            </a:r>
            <a:r>
              <a:rPr kumimoji="0" lang="en-AU" sz="800" b="0" i="0" u="none" strike="noStrike" kern="1200" cap="none" spc="0" normalizeH="0" baseline="0" noProof="0" dirty="0" err="1">
                <a:ln>
                  <a:noFill/>
                </a:ln>
                <a:solidFill>
                  <a:srgbClr val="000000"/>
                </a:solidFill>
                <a:effectLst/>
                <a:uLnTx/>
                <a:uFillTx/>
                <a:latin typeface="Arial Narrow"/>
                <a:ea typeface="+mn-ea"/>
                <a:cs typeface="+mn-cs"/>
              </a:rPr>
              <a:t>MicroCredential</a:t>
            </a:r>
            <a:r>
              <a:rPr kumimoji="0" lang="en-AU" sz="800" b="0" i="0" u="none" strike="noStrike" kern="1200" cap="none" spc="0" normalizeH="0" baseline="0" noProof="0" dirty="0">
                <a:ln>
                  <a:noFill/>
                </a:ln>
                <a:solidFill>
                  <a:srgbClr val="000000"/>
                </a:solidFill>
                <a:effectLst/>
                <a:uLnTx/>
                <a:uFillTx/>
                <a:latin typeface="Arial Narrow"/>
                <a:ea typeface="+mn-ea"/>
                <a:cs typeface="+mn-cs"/>
              </a:rPr>
              <a:t> Content overview, 2024. </a:t>
            </a:r>
          </a:p>
        </p:txBody>
      </p:sp>
      <p:sp>
        <p:nvSpPr>
          <p:cNvPr id="9" name="TextBox 8">
            <a:extLst>
              <a:ext uri="{FF2B5EF4-FFF2-40B4-BE49-F238E27FC236}">
                <a16:creationId xmlns:a16="http://schemas.microsoft.com/office/drawing/2014/main" id="{665C5112-9A05-BA94-C0D4-947652D6ED07}"/>
              </a:ext>
              <a:ext uri="{C183D7F6-B498-43B3-948B-1728B52AA6E4}">
                <adec:decorative xmlns:adec="http://schemas.microsoft.com/office/drawing/2017/decorative" val="1"/>
              </a:ext>
            </a:extLst>
          </p:cNvPr>
          <p:cNvSpPr txBox="1"/>
          <p:nvPr/>
        </p:nvSpPr>
        <p:spPr>
          <a:xfrm>
            <a:off x="3528165" y="2163297"/>
            <a:ext cx="3911728"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the training received</a:t>
            </a:r>
          </a:p>
        </p:txBody>
      </p:sp>
      <p:sp>
        <p:nvSpPr>
          <p:cNvPr id="15" name="TextBox 14">
            <a:extLst>
              <a:ext uri="{FF2B5EF4-FFF2-40B4-BE49-F238E27FC236}">
                <a16:creationId xmlns:a16="http://schemas.microsoft.com/office/drawing/2014/main" id="{0DA2C6F1-F1AD-8133-8E2D-6803D6521857}"/>
              </a:ext>
              <a:ext uri="{C183D7F6-B498-43B3-948B-1728B52AA6E4}">
                <adec:decorative xmlns:adec="http://schemas.microsoft.com/office/drawing/2017/decorative" val="1"/>
              </a:ext>
            </a:extLst>
          </p:cNvPr>
          <p:cNvSpPr txBox="1"/>
          <p:nvPr/>
        </p:nvSpPr>
        <p:spPr>
          <a:xfrm>
            <a:off x="3528165" y="2409518"/>
            <a:ext cx="3911728" cy="300240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Narrow"/>
                <a:ea typeface="+mn-ea"/>
                <a:cs typeface="+mn-cs"/>
              </a:rPr>
              <a:t>Training structure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a:ea typeface="+mn-ea"/>
                <a:cs typeface="+mn-cs"/>
              </a:rPr>
              <a:t>Judy participated in the data analytics micro-credential course with MEGT one day a week over 14 weeks while also working at her placement. The course was broken into two seven-week blocks of stackable micro-credential skill sets. Cadets completed self-paced online learning in addition to weekly online facilitated sessions with an industry trainer and received Institute of Applied Technology-branded badges upon completion of assessment. Judy also studied industry-recognised qualifications in the Microsoft Office suite and Microsoft Azure.</a:t>
            </a:r>
            <a:endParaRPr kumimoji="0" lang="en-US" sz="1050" b="0" i="0" u="none" strike="noStrike" kern="1200" cap="none" spc="0" normalizeH="0" baseline="3000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Narrow"/>
                <a:ea typeface="+mn-ea"/>
                <a:cs typeface="+mn-cs"/>
              </a:rPr>
              <a:t>Digital skill focus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a:ea typeface="+mn-ea"/>
                <a:cs typeface="+mn-cs"/>
              </a:rPr>
              <a:t>Judy studied Data Analytics. The course included: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Narrow"/>
                <a:ea typeface="+mn-ea"/>
                <a:cs typeface="+mn-cs"/>
              </a:rPr>
              <a:t>Introduction, practice and application of data concepts and techniques in industry and society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Narrow"/>
                <a:ea typeface="+mn-ea"/>
                <a:cs typeface="+mn-cs"/>
              </a:rPr>
              <a:t>Introduction, practice and application of data visualisation and visual analytics, including preparing and comparing different visualisation methods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Narrow"/>
              <a:ea typeface="+mn-ea"/>
              <a:cs typeface="+mn-cs"/>
            </a:endParaRPr>
          </a:p>
        </p:txBody>
      </p:sp>
      <p:sp>
        <p:nvSpPr>
          <p:cNvPr id="46" name="TextBox 45">
            <a:extLst>
              <a:ext uri="{FF2B5EF4-FFF2-40B4-BE49-F238E27FC236}">
                <a16:creationId xmlns:a16="http://schemas.microsoft.com/office/drawing/2014/main" id="{62B35A8A-269C-8A41-A715-5B27C0C71971}"/>
              </a:ext>
              <a:ext uri="{C183D7F6-B498-43B3-948B-1728B52AA6E4}">
                <adec:decorative xmlns:adec="http://schemas.microsoft.com/office/drawing/2017/decorative" val="1"/>
              </a:ext>
            </a:extLst>
          </p:cNvPr>
          <p:cNvSpPr txBox="1"/>
          <p:nvPr/>
        </p:nvSpPr>
        <p:spPr>
          <a:xfrm>
            <a:off x="266225" y="2157905"/>
            <a:ext cx="2927143" cy="246221"/>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Cadet Profile</a:t>
            </a:r>
          </a:p>
        </p:txBody>
      </p:sp>
      <p:sp>
        <p:nvSpPr>
          <p:cNvPr id="16" name="TextBox 15">
            <a:extLst>
              <a:ext uri="{FF2B5EF4-FFF2-40B4-BE49-F238E27FC236}">
                <a16:creationId xmlns:a16="http://schemas.microsoft.com/office/drawing/2014/main" id="{A6E210CA-F712-94C3-25BA-9DA1DB12528C}"/>
              </a:ext>
              <a:ext uri="{C183D7F6-B498-43B3-948B-1728B52AA6E4}">
                <adec:decorative xmlns:adec="http://schemas.microsoft.com/office/drawing/2017/decorative" val="1"/>
              </a:ext>
            </a:extLst>
          </p:cNvPr>
          <p:cNvSpPr txBox="1">
            <a:spLocks/>
          </p:cNvSpPr>
          <p:nvPr/>
        </p:nvSpPr>
        <p:spPr>
          <a:xfrm>
            <a:off x="266225" y="2404124"/>
            <a:ext cx="2927143" cy="235449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Narrow"/>
                <a:ea typeface="+mn-ea"/>
                <a:cs typeface="+mn-cs"/>
              </a:rPr>
              <a:t>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a:ea typeface="+mn-ea"/>
                <a:cs typeface="+mn-cs"/>
              </a:rPr>
              <a:t>Judy is in her 50s and came to Australia in the early 2000s on a skilled migrant visa from South-East Asia together with her family. After moving to Australia, Judy took on primary care duties for her three children. As she didn’t have a familial network in Australia, she had to take an extended break from her career. Her children are adults now and prior to the cadetship she was looking to return to the workforce.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Narrow"/>
                <a:ea typeface="+mn-ea"/>
                <a:cs typeface="+mn-cs"/>
              </a:rPr>
              <a:t>Education and professional experience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Narrow"/>
                <a:ea typeface="+mn-ea"/>
                <a:cs typeface="+mn-cs"/>
              </a:rPr>
              <a:t>Judy completed a Bachelor’s degree in an IT field in her home country and was a mid-career professional before migrating to Australia. </a:t>
            </a:r>
          </a:p>
        </p:txBody>
      </p:sp>
      <p:sp>
        <p:nvSpPr>
          <p:cNvPr id="18" name="TextBox 17">
            <a:extLst>
              <a:ext uri="{FF2B5EF4-FFF2-40B4-BE49-F238E27FC236}">
                <a16:creationId xmlns:a16="http://schemas.microsoft.com/office/drawing/2014/main" id="{3320BF6A-62C2-3621-1990-D8C437007B06}"/>
              </a:ext>
              <a:ext uri="{C183D7F6-B498-43B3-948B-1728B52AA6E4}">
                <adec:decorative xmlns:adec="http://schemas.microsoft.com/office/drawing/2017/decorative" val="1"/>
              </a:ext>
            </a:extLst>
          </p:cNvPr>
          <p:cNvSpPr txBox="1"/>
          <p:nvPr/>
        </p:nvSpPr>
        <p:spPr>
          <a:xfrm>
            <a:off x="7774691" y="2168868"/>
            <a:ext cx="1852704" cy="258273"/>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rgbClr val="FFFFFF"/>
                </a:solidFill>
                <a:effectLst/>
                <a:uLnTx/>
                <a:uFillTx/>
                <a:latin typeface="Arial Narrow"/>
                <a:ea typeface="+mn-ea"/>
                <a:cs typeface="+mn-cs"/>
              </a:rPr>
              <a:t>Overview of work placement</a:t>
            </a:r>
          </a:p>
        </p:txBody>
      </p:sp>
      <p:sp>
        <p:nvSpPr>
          <p:cNvPr id="17" name="TextBox 16">
            <a:extLst>
              <a:ext uri="{FF2B5EF4-FFF2-40B4-BE49-F238E27FC236}">
                <a16:creationId xmlns:a16="http://schemas.microsoft.com/office/drawing/2014/main" id="{EE37A72D-E722-300D-0269-EE8B398F46D5}"/>
              </a:ext>
              <a:ext uri="{C183D7F6-B498-43B3-948B-1728B52AA6E4}">
                <adec:decorative xmlns:adec="http://schemas.microsoft.com/office/drawing/2017/decorative" val="1"/>
              </a:ext>
            </a:extLst>
          </p:cNvPr>
          <p:cNvSpPr txBox="1"/>
          <p:nvPr/>
        </p:nvSpPr>
        <p:spPr>
          <a:xfrm>
            <a:off x="7774691" y="2427141"/>
            <a:ext cx="1852704" cy="267765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000000"/>
                </a:solidFill>
                <a:effectLst/>
                <a:uLnTx/>
                <a:uFillTx/>
                <a:latin typeface="Arial Narrow"/>
                <a:ea typeface="+mn-ea"/>
                <a:cs typeface="+mn-cs"/>
              </a:rPr>
              <a:t>Employer organisation</a:t>
            </a:r>
            <a:r>
              <a:rPr kumimoji="0" lang="en-AU" sz="1050" b="0" i="0" u="none" strike="noStrike" kern="1200" cap="none" spc="0" normalizeH="0" baseline="0" noProof="0">
                <a:ln>
                  <a:noFill/>
                </a:ln>
                <a:solidFill>
                  <a:srgbClr val="000000"/>
                </a:solidFill>
                <a:effectLst/>
                <a:uLnTx/>
                <a:uFillTx/>
                <a:latin typeface="Arial Narrow"/>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000000"/>
                </a:solidFill>
                <a:effectLst/>
                <a:uLnTx/>
                <a:uFillTx/>
                <a:latin typeface="Arial Narrow"/>
                <a:ea typeface="+mn-ea"/>
                <a:cs typeface="+mn-cs"/>
              </a:rPr>
              <a:t>Judy was employed in the Australian branch of a large multi-national airline. This organisation provides both domestic and international flights, as well as additional services in cargo transportation, travel services and travel insurance. They also have a loyalty 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a:ln>
                <a:noFill/>
              </a:ln>
              <a:solidFill>
                <a:srgbClr val="000000"/>
              </a:solidFill>
              <a:effectLst/>
              <a:uLnTx/>
              <a:uFillTx/>
              <a:latin typeface="Arial Narr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000000"/>
                </a:solidFill>
                <a:effectLst/>
                <a:uLnTx/>
                <a:uFillTx/>
                <a:latin typeface="Arial Narrow"/>
                <a:ea typeface="+mn-ea"/>
                <a:cs typeface="+mn-cs"/>
              </a:rPr>
              <a:t>The role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000000"/>
                </a:solidFill>
                <a:effectLst/>
                <a:uLnTx/>
                <a:uFillTx/>
                <a:latin typeface="Arial Narrow"/>
                <a:ea typeface="+mn-ea"/>
                <a:cs typeface="+mn-cs"/>
              </a:rPr>
              <a:t>Judy undertook a work placement in an entry-level data migration position as part of the 14-week placement. </a:t>
            </a:r>
            <a:endParaRPr kumimoji="0" lang="en-AU" sz="1050" b="0" i="0" u="none" strike="noStrike" kern="1200" cap="none" spc="0" normalizeH="0" baseline="0" noProof="0">
              <a:ln>
                <a:noFill/>
              </a:ln>
              <a:solidFill>
                <a:srgbClr val="0070C0"/>
              </a:solidFill>
              <a:effectLst/>
              <a:uLnTx/>
              <a:uFillTx/>
              <a:latin typeface="Arial Narrow"/>
              <a:ea typeface="+mn-ea"/>
              <a:cs typeface="+mn-cs"/>
            </a:endParaRPr>
          </a:p>
        </p:txBody>
      </p:sp>
    </p:spTree>
    <p:extLst>
      <p:ext uri="{BB962C8B-B14F-4D97-AF65-F5344CB8AC3E}">
        <p14:creationId xmlns:p14="http://schemas.microsoft.com/office/powerpoint/2010/main" val="130556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E4P_LANGUAGE_ID" val="3081"/>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TEMPLATESTYLE" val="5"/>
</p:tagLst>
</file>

<file path=ppt/tags/tag16.xml><?xml version="1.0" encoding="utf-8"?>
<p:tagLst xmlns:a="http://schemas.openxmlformats.org/drawingml/2006/main" xmlns:r="http://schemas.openxmlformats.org/officeDocument/2006/relationships" xmlns:p="http://schemas.openxmlformats.org/presentationml/2006/main">
  <p:tag name="EE4P_TEMPLATESTYLE" val="5"/>
</p:tagLst>
</file>

<file path=ppt/tags/tag17.xml><?xml version="1.0" encoding="utf-8"?>
<p:tagLst xmlns:a="http://schemas.openxmlformats.org/drawingml/2006/main" xmlns:r="http://schemas.openxmlformats.org/officeDocument/2006/relationships" xmlns:p="http://schemas.openxmlformats.org/presentationml/2006/main">
  <p:tag name="EE4P_TEMPLATESTYLE" val="17"/>
</p:tagLst>
</file>

<file path=ppt/tags/tag18.xml><?xml version="1.0" encoding="utf-8"?>
<p:tagLst xmlns:a="http://schemas.openxmlformats.org/drawingml/2006/main" xmlns:r="http://schemas.openxmlformats.org/officeDocument/2006/relationships" xmlns:p="http://schemas.openxmlformats.org/presentationml/2006/main">
  <p:tag name="EE4P_TEMPLATESTYLE" val="17"/>
</p:tagLst>
</file>

<file path=ppt/tags/tag19.xml><?xml version="1.0" encoding="utf-8"?>
<p:tagLst xmlns:a="http://schemas.openxmlformats.org/drawingml/2006/main" xmlns:r="http://schemas.openxmlformats.org/officeDocument/2006/relationships" xmlns:p="http://schemas.openxmlformats.org/presentationml/2006/main">
  <p:tag name="EE4P_TEMPLATESTYLE" val="1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TEMPLATESTYLE" val="18"/>
</p:tagLst>
</file>

<file path=ppt/tags/tag21.xml><?xml version="1.0" encoding="utf-8"?>
<p:tagLst xmlns:a="http://schemas.openxmlformats.org/drawingml/2006/main" xmlns:r="http://schemas.openxmlformats.org/officeDocument/2006/relationships" xmlns:p="http://schemas.openxmlformats.org/presentationml/2006/main">
  <p:tag name="EE4P_TEMPLATESTYLE" val="5"/>
</p:tagLst>
</file>

<file path=ppt/tags/tag22.xml><?xml version="1.0" encoding="utf-8"?>
<p:tagLst xmlns:a="http://schemas.openxmlformats.org/drawingml/2006/main" xmlns:r="http://schemas.openxmlformats.org/officeDocument/2006/relationships" xmlns:p="http://schemas.openxmlformats.org/presentationml/2006/main">
  <p:tag name="EE4P_TEMPLATESTYLE" val="5"/>
</p:tagLst>
</file>

<file path=ppt/tags/tag23.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24.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25.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26.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27.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28.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ustralia"/>
</p:tagLst>
</file>

<file path=ppt/tags/tag29.xml><?xml version="1.0" encoding="utf-8"?>
<p:tagLst xmlns:a="http://schemas.openxmlformats.org/drawingml/2006/main" xmlns:r="http://schemas.openxmlformats.org/officeDocument/2006/relationships" xmlns:p="http://schemas.openxmlformats.org/presentationml/2006/main">
  <p:tag name="EE4P_MAPWIZARD_ID" val="VI"/>
  <p:tag name="EE4P_MAPWIZARD_HEADINGS" val="Admin 1"/>
  <p:tag name="EE4P_MAPWIZARD" val="Victor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31.xml><?xml version="1.0" encoding="utf-8"?>
<p:tagLst xmlns:a="http://schemas.openxmlformats.org/drawingml/2006/main" xmlns:r="http://schemas.openxmlformats.org/officeDocument/2006/relationships" xmlns:p="http://schemas.openxmlformats.org/presentationml/2006/main">
  <p:tag name="EE4P_MAPWIZARD_ID" val="TS"/>
  <p:tag name="EE4P_MAPWIZARD_HEADINGS" val="Admin 1"/>
  <p:tag name="EE4P_MAPWIZARD" val="Tasmania"/>
</p:tagLst>
</file>

<file path=ppt/tags/tag32.xml><?xml version="1.0" encoding="utf-8"?>
<p:tagLst xmlns:a="http://schemas.openxmlformats.org/drawingml/2006/main" xmlns:r="http://schemas.openxmlformats.org/officeDocument/2006/relationships" xmlns:p="http://schemas.openxmlformats.org/presentationml/2006/main">
  <p:tag name="EE4P_TEMPLATESTYLE" val="20"/>
</p:tagLst>
</file>

<file path=ppt/tags/tag33.xml><?xml version="1.0" encoding="utf-8"?>
<p:tagLst xmlns:a="http://schemas.openxmlformats.org/drawingml/2006/main" xmlns:r="http://schemas.openxmlformats.org/officeDocument/2006/relationships" xmlns:p="http://schemas.openxmlformats.org/presentationml/2006/main">
  <p:tag name="EE4P_TEMPLATESTYLE" val="20"/>
</p:tagLst>
</file>

<file path=ppt/tags/tag34.xml><?xml version="1.0" encoding="utf-8"?>
<p:tagLst xmlns:a="http://schemas.openxmlformats.org/drawingml/2006/main" xmlns:r="http://schemas.openxmlformats.org/officeDocument/2006/relationships" xmlns:p="http://schemas.openxmlformats.org/presentationml/2006/main">
  <p:tag name="EE4P_TEMPLATESTYLE" val="20"/>
</p:tagLst>
</file>

<file path=ppt/tags/tag35.xml><?xml version="1.0" encoding="utf-8"?>
<p:tagLst xmlns:a="http://schemas.openxmlformats.org/drawingml/2006/main" xmlns:r="http://schemas.openxmlformats.org/officeDocument/2006/relationships" xmlns:p="http://schemas.openxmlformats.org/presentationml/2006/main">
  <p:tag name="EE4P_TEMPLATESTYLE" val="20"/>
</p:tagLst>
</file>

<file path=ppt/tags/tag36.xml><?xml version="1.0" encoding="utf-8"?>
<p:tagLst xmlns:a="http://schemas.openxmlformats.org/drawingml/2006/main" xmlns:r="http://schemas.openxmlformats.org/officeDocument/2006/relationships" xmlns:p="http://schemas.openxmlformats.org/presentationml/2006/main">
  <p:tag name="EE4P_TEMPLATESTYLE" val="20"/>
</p:tagLst>
</file>

<file path=ppt/tags/tag37.xml><?xml version="1.0" encoding="utf-8"?>
<p:tagLst xmlns:a="http://schemas.openxmlformats.org/drawingml/2006/main" xmlns:r="http://schemas.openxmlformats.org/officeDocument/2006/relationships" xmlns:p="http://schemas.openxmlformats.org/presentationml/2006/main">
  <p:tag name="EE4P_TEMPLATESTYLE" val="3"/>
</p:tagLst>
</file>

<file path=ppt/tags/tag38.xml><?xml version="1.0" encoding="utf-8"?>
<p:tagLst xmlns:a="http://schemas.openxmlformats.org/drawingml/2006/main" xmlns:r="http://schemas.openxmlformats.org/officeDocument/2006/relationships" xmlns:p="http://schemas.openxmlformats.org/presentationml/2006/main">
  <p:tag name="EE4P_TEMPLATESTYLE" val="25"/>
</p:tagLst>
</file>

<file path=ppt/tags/tag39.xml><?xml version="1.0" encoding="utf-8"?>
<p:tagLst xmlns:a="http://schemas.openxmlformats.org/drawingml/2006/main" xmlns:r="http://schemas.openxmlformats.org/officeDocument/2006/relationships" xmlns:p="http://schemas.openxmlformats.org/presentationml/2006/main">
  <p:tag name="EE4P_TEMPLATESTYLE" val="2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EE4P_TEMPLATESTYLE" val="10"/>
</p:tagLst>
</file>

<file path=ppt/tags/tag41.xml><?xml version="1.0" encoding="utf-8"?>
<p:tagLst xmlns:a="http://schemas.openxmlformats.org/drawingml/2006/main" xmlns:r="http://schemas.openxmlformats.org/officeDocument/2006/relationships" xmlns:p="http://schemas.openxmlformats.org/presentationml/2006/main">
  <p:tag name="EE4P_TEMPLATESTYLE" val="3"/>
</p:tagLst>
</file>

<file path=ppt/tags/tag42.xml><?xml version="1.0" encoding="utf-8"?>
<p:tagLst xmlns:a="http://schemas.openxmlformats.org/drawingml/2006/main" xmlns:r="http://schemas.openxmlformats.org/officeDocument/2006/relationships" xmlns:p="http://schemas.openxmlformats.org/presentationml/2006/main">
  <p:tag name="EE4P_TEMPLATESTYLE" val="3"/>
</p:tagLst>
</file>

<file path=ppt/tags/tag43.xml><?xml version="1.0" encoding="utf-8"?>
<p:tagLst xmlns:a="http://schemas.openxmlformats.org/drawingml/2006/main" xmlns:r="http://schemas.openxmlformats.org/officeDocument/2006/relationships" xmlns:p="http://schemas.openxmlformats.org/presentationml/2006/main">
  <p:tag name="EE4P_TEMPLATESTYLE" val="3"/>
</p:tagLst>
</file>

<file path=ppt/tags/tag44.xml><?xml version="1.0" encoding="utf-8"?>
<p:tagLst xmlns:a="http://schemas.openxmlformats.org/drawingml/2006/main" xmlns:r="http://schemas.openxmlformats.org/officeDocument/2006/relationships" xmlns:p="http://schemas.openxmlformats.org/presentationml/2006/main">
  <p:tag name="EE4P_TEMPLATESTYLE" val="25"/>
</p:tagLst>
</file>

<file path=ppt/tags/tag45.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46.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47.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48.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49.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ustralia"/>
</p:tagLst>
</file>

<file path=ppt/tags/tag51.xml><?xml version="1.0" encoding="utf-8"?>
<p:tagLst xmlns:a="http://schemas.openxmlformats.org/drawingml/2006/main" xmlns:r="http://schemas.openxmlformats.org/officeDocument/2006/relationships" xmlns:p="http://schemas.openxmlformats.org/presentationml/2006/main">
  <p:tag name="EE4P_MAPWIZARD_ID" val="VI"/>
  <p:tag name="EE4P_MAPWIZARD_HEADINGS" val="Admin 1"/>
  <p:tag name="EE4P_MAPWIZARD" val="Victoria"/>
</p:tagLst>
</file>

<file path=ppt/tags/tag52.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53.xml><?xml version="1.0" encoding="utf-8"?>
<p:tagLst xmlns:a="http://schemas.openxmlformats.org/drawingml/2006/main" xmlns:r="http://schemas.openxmlformats.org/officeDocument/2006/relationships" xmlns:p="http://schemas.openxmlformats.org/presentationml/2006/main">
  <p:tag name="EE4P_MAPWIZARD_ID" val="TS"/>
  <p:tag name="EE4P_MAPWIZARD_HEADINGS" val="Admin 1"/>
  <p:tag name="EE4P_MAPWIZARD" val="Tasmania"/>
</p:tagLst>
</file>

<file path=ppt/tags/tag54.xml><?xml version="1.0" encoding="utf-8"?>
<p:tagLst xmlns:a="http://schemas.openxmlformats.org/drawingml/2006/main" xmlns:r="http://schemas.openxmlformats.org/officeDocument/2006/relationships" xmlns:p="http://schemas.openxmlformats.org/presentationml/2006/main">
  <p:tag name="EE4P_TEMPLATESTYLE" val="20"/>
</p:tagLst>
</file>

<file path=ppt/tags/tag55.xml><?xml version="1.0" encoding="utf-8"?>
<p:tagLst xmlns:a="http://schemas.openxmlformats.org/drawingml/2006/main" xmlns:r="http://schemas.openxmlformats.org/officeDocument/2006/relationships" xmlns:p="http://schemas.openxmlformats.org/presentationml/2006/main">
  <p:tag name="EE4P_TEMPLATESTYLE" val="20"/>
</p:tagLst>
</file>

<file path=ppt/tags/tag56.xml><?xml version="1.0" encoding="utf-8"?>
<p:tagLst xmlns:a="http://schemas.openxmlformats.org/drawingml/2006/main" xmlns:r="http://schemas.openxmlformats.org/officeDocument/2006/relationships" xmlns:p="http://schemas.openxmlformats.org/presentationml/2006/main">
  <p:tag name="EE4P_TEMPLATESTYLE" val="20"/>
</p:tagLst>
</file>

<file path=ppt/tags/tag57.xml><?xml version="1.0" encoding="utf-8"?>
<p:tagLst xmlns:a="http://schemas.openxmlformats.org/drawingml/2006/main" xmlns:r="http://schemas.openxmlformats.org/officeDocument/2006/relationships" xmlns:p="http://schemas.openxmlformats.org/presentationml/2006/main">
  <p:tag name="EE4P_TEMPLATESTYLE" val="20"/>
</p:tagLst>
</file>

<file path=ppt/tags/tag58.xml><?xml version="1.0" encoding="utf-8"?>
<p:tagLst xmlns:a="http://schemas.openxmlformats.org/drawingml/2006/main" xmlns:r="http://schemas.openxmlformats.org/officeDocument/2006/relationships" xmlns:p="http://schemas.openxmlformats.org/presentationml/2006/main">
  <p:tag name="EE4P_TEMPLATESTYLE" val="20"/>
</p:tagLst>
</file>

<file path=ppt/tags/tag59.xml><?xml version="1.0" encoding="utf-8"?>
<p:tagLst xmlns:a="http://schemas.openxmlformats.org/drawingml/2006/main" xmlns:r="http://schemas.openxmlformats.org/officeDocument/2006/relationships" xmlns:p="http://schemas.openxmlformats.org/presentationml/2006/main">
  <p:tag name="EE4P_TEMPLATESTYLE" val="3"/>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TEMPLATESTYLE" val="25"/>
</p:tagLst>
</file>

<file path=ppt/tags/tag61.xml><?xml version="1.0" encoding="utf-8"?>
<p:tagLst xmlns:a="http://schemas.openxmlformats.org/drawingml/2006/main" xmlns:r="http://schemas.openxmlformats.org/officeDocument/2006/relationships" xmlns:p="http://schemas.openxmlformats.org/presentationml/2006/main">
  <p:tag name="EE4P_TEMPLATESTYLE" val="10"/>
</p:tagLst>
</file>

<file path=ppt/tags/tag62.xml><?xml version="1.0" encoding="utf-8"?>
<p:tagLst xmlns:a="http://schemas.openxmlformats.org/drawingml/2006/main" xmlns:r="http://schemas.openxmlformats.org/officeDocument/2006/relationships" xmlns:p="http://schemas.openxmlformats.org/presentationml/2006/main">
  <p:tag name="EE4P_TEMPLATESTYLE" val="3"/>
</p:tagLst>
</file>

<file path=ppt/tags/tag63.xml><?xml version="1.0" encoding="utf-8"?>
<p:tagLst xmlns:a="http://schemas.openxmlformats.org/drawingml/2006/main" xmlns:r="http://schemas.openxmlformats.org/officeDocument/2006/relationships" xmlns:p="http://schemas.openxmlformats.org/presentationml/2006/main">
  <p:tag name="EE4P_TEMPLATESTYLE" val="3"/>
</p:tagLst>
</file>

<file path=ppt/tags/tag64.xml><?xml version="1.0" encoding="utf-8"?>
<p:tagLst xmlns:a="http://schemas.openxmlformats.org/drawingml/2006/main" xmlns:r="http://schemas.openxmlformats.org/officeDocument/2006/relationships" xmlns:p="http://schemas.openxmlformats.org/presentationml/2006/main">
  <p:tag name="EE4P_TEMPLATESTYLE" val="25"/>
</p:tagLst>
</file>

<file path=ppt/tags/tag65.xml><?xml version="1.0" encoding="utf-8"?>
<p:tagLst xmlns:a="http://schemas.openxmlformats.org/drawingml/2006/main" xmlns:r="http://schemas.openxmlformats.org/officeDocument/2006/relationships" xmlns:p="http://schemas.openxmlformats.org/presentationml/2006/main">
  <p:tag name="EE4P_TEMPLATESTYLE" val="3"/>
</p:tagLst>
</file>

<file path=ppt/tags/tag66.xml><?xml version="1.0" encoding="utf-8"?>
<p:tagLst xmlns:a="http://schemas.openxmlformats.org/drawingml/2006/main" xmlns:r="http://schemas.openxmlformats.org/officeDocument/2006/relationships" xmlns:p="http://schemas.openxmlformats.org/presentationml/2006/main">
  <p:tag name="EE4P_TEMPLATESTYLE" val="25"/>
</p:tagLst>
</file>

<file path=ppt/tags/tag67.xml><?xml version="1.0" encoding="utf-8"?>
<p:tagLst xmlns:a="http://schemas.openxmlformats.org/drawingml/2006/main" xmlns:r="http://schemas.openxmlformats.org/officeDocument/2006/relationships" xmlns:p="http://schemas.openxmlformats.org/presentationml/2006/main">
  <p:tag name="EE4P_MAPWIZARD_ID" val="JB"/>
  <p:tag name="EE4P_MAPWIZARD_HEADINGS" val="Admin 1"/>
  <p:tag name="EE4P_MAPWIZARD" val="Jervis Bay Territory"/>
</p:tagLst>
</file>

<file path=ppt/tags/tag68.xml><?xml version="1.0" encoding="utf-8"?>
<p:tagLst xmlns:a="http://schemas.openxmlformats.org/drawingml/2006/main" xmlns:r="http://schemas.openxmlformats.org/officeDocument/2006/relationships" xmlns:p="http://schemas.openxmlformats.org/presentationml/2006/main">
  <p:tag name="EE4P_MAPWIZARD_ID" val="NT"/>
  <p:tag name="EE4P_MAPWIZARD_HEADINGS" val="Admin 1"/>
  <p:tag name="EE4P_MAPWIZARD" val="Northern Territory"/>
</p:tagLst>
</file>

<file path=ppt/tags/tag69.xml><?xml version="1.0" encoding="utf-8"?>
<p:tagLst xmlns:a="http://schemas.openxmlformats.org/drawingml/2006/main" xmlns:r="http://schemas.openxmlformats.org/officeDocument/2006/relationships" xmlns:p="http://schemas.openxmlformats.org/presentationml/2006/main">
  <p:tag name="EE4P_MAPWIZARD_ID" val="WA"/>
  <p:tag name="EE4P_MAPWIZARD_HEADINGS" val="Admin 1"/>
  <p:tag name="EE4P_MAPWIZARD" val="Western Austral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MAPWIZARD_ID" val="CT"/>
  <p:tag name="EE4P_MAPWIZARD_HEADINGS" val="Admin 1"/>
  <p:tag name="EE4P_MAPWIZARD" val="Australian Capital Territory"/>
</p:tagLst>
</file>

<file path=ppt/tags/tag71.xml><?xml version="1.0" encoding="utf-8"?>
<p:tagLst xmlns:a="http://schemas.openxmlformats.org/drawingml/2006/main" xmlns:r="http://schemas.openxmlformats.org/officeDocument/2006/relationships" xmlns:p="http://schemas.openxmlformats.org/presentationml/2006/main">
  <p:tag name="EE4P_MAPWIZARD_ID" val="NS"/>
  <p:tag name="EE4P_MAPWIZARD_HEADINGS" val="Admin 1"/>
  <p:tag name="EE4P_MAPWIZARD" val="New South Wales"/>
</p:tagLst>
</file>

<file path=ppt/tags/tag72.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1"/>
  <p:tag name="EE4P_MAPWIZARD" val="South Australia"/>
</p:tagLst>
</file>

<file path=ppt/tags/tag73.xml><?xml version="1.0" encoding="utf-8"?>
<p:tagLst xmlns:a="http://schemas.openxmlformats.org/drawingml/2006/main" xmlns:r="http://schemas.openxmlformats.org/officeDocument/2006/relationships" xmlns:p="http://schemas.openxmlformats.org/presentationml/2006/main">
  <p:tag name="EE4P_MAPWIZARD_ID" val="VI"/>
  <p:tag name="EE4P_MAPWIZARD_HEADINGS" val="Admin 1"/>
  <p:tag name="EE4P_MAPWIZARD" val="Victoria"/>
</p:tagLst>
</file>

<file path=ppt/tags/tag74.xml><?xml version="1.0" encoding="utf-8"?>
<p:tagLst xmlns:a="http://schemas.openxmlformats.org/drawingml/2006/main" xmlns:r="http://schemas.openxmlformats.org/officeDocument/2006/relationships" xmlns:p="http://schemas.openxmlformats.org/presentationml/2006/main">
  <p:tag name="EE4P_MAPWIZARD_ID" val="QL"/>
  <p:tag name="EE4P_MAPWIZARD_HEADINGS" val="Admin 1"/>
  <p:tag name="EE4P_MAPWIZARD" val="Queensland"/>
</p:tagLst>
</file>

<file path=ppt/tags/tag75.xml><?xml version="1.0" encoding="utf-8"?>
<p:tagLst xmlns:a="http://schemas.openxmlformats.org/drawingml/2006/main" xmlns:r="http://schemas.openxmlformats.org/officeDocument/2006/relationships" xmlns:p="http://schemas.openxmlformats.org/presentationml/2006/main">
  <p:tag name="EE4P_MAPWIZARD_ID" val="TS"/>
  <p:tag name="EE4P_MAPWIZARD_HEADINGS" val="Admin 1"/>
  <p:tag name="EE4P_MAPWIZARD" val="Tasmania"/>
</p:tagLst>
</file>

<file path=ppt/tags/tag76.xml><?xml version="1.0" encoding="utf-8"?>
<p:tagLst xmlns:a="http://schemas.openxmlformats.org/drawingml/2006/main" xmlns:r="http://schemas.openxmlformats.org/officeDocument/2006/relationships" xmlns:p="http://schemas.openxmlformats.org/presentationml/2006/main">
  <p:tag name="EE4P_TEMPLATESTYLE" val="20"/>
</p:tagLst>
</file>

<file path=ppt/tags/tag77.xml><?xml version="1.0" encoding="utf-8"?>
<p:tagLst xmlns:a="http://schemas.openxmlformats.org/drawingml/2006/main" xmlns:r="http://schemas.openxmlformats.org/officeDocument/2006/relationships" xmlns:p="http://schemas.openxmlformats.org/presentationml/2006/main">
  <p:tag name="EE4P_TEMPLATESTYLE" val="20"/>
</p:tagLst>
</file>

<file path=ppt/tags/tag78.xml><?xml version="1.0" encoding="utf-8"?>
<p:tagLst xmlns:a="http://schemas.openxmlformats.org/drawingml/2006/main" xmlns:r="http://schemas.openxmlformats.org/officeDocument/2006/relationships" xmlns:p="http://schemas.openxmlformats.org/presentationml/2006/main">
  <p:tag name="EE4P_TEMPLATESTYLE" val="20"/>
</p:tagLst>
</file>

<file path=ppt/tags/tag79.xml><?xml version="1.0" encoding="utf-8"?>
<p:tagLst xmlns:a="http://schemas.openxmlformats.org/drawingml/2006/main" xmlns:r="http://schemas.openxmlformats.org/officeDocument/2006/relationships" xmlns:p="http://schemas.openxmlformats.org/presentationml/2006/main">
  <p:tag name="EE4P_TEMPLATESTYLE" val="2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TEMPLATESTYLE" val="20"/>
</p:tagLst>
</file>

<file path=ppt/tags/tag81.xml><?xml version="1.0" encoding="utf-8"?>
<p:tagLst xmlns:a="http://schemas.openxmlformats.org/drawingml/2006/main" xmlns:r="http://schemas.openxmlformats.org/officeDocument/2006/relationships" xmlns:p="http://schemas.openxmlformats.org/presentationml/2006/main">
  <p:tag name="EE4P_TEMPLATESTYLE" val="10"/>
</p:tagLst>
</file>

<file path=ppt/tags/tag82.xml><?xml version="1.0" encoding="utf-8"?>
<p:tagLst xmlns:a="http://schemas.openxmlformats.org/drawingml/2006/main" xmlns:r="http://schemas.openxmlformats.org/officeDocument/2006/relationships" xmlns:p="http://schemas.openxmlformats.org/presentationml/2006/main">
  <p:tag name="EE4P_TEMPLATESTYLE" val="3"/>
</p:tagLst>
</file>

<file path=ppt/tags/tag83.xml><?xml version="1.0" encoding="utf-8"?>
<p:tagLst xmlns:a="http://schemas.openxmlformats.org/drawingml/2006/main" xmlns:r="http://schemas.openxmlformats.org/officeDocument/2006/relationships" xmlns:p="http://schemas.openxmlformats.org/presentationml/2006/main">
  <p:tag name="EE4P_TEMPLATESTYLE" val="3"/>
</p:tagLst>
</file>

<file path=ppt/tags/tag84.xml><?xml version="1.0" encoding="utf-8"?>
<p:tagLst xmlns:a="http://schemas.openxmlformats.org/drawingml/2006/main" xmlns:r="http://schemas.openxmlformats.org/officeDocument/2006/relationships" xmlns:p="http://schemas.openxmlformats.org/presentationml/2006/main">
  <p:tag name="EE4P_TEMPLATESTYLE" val="25"/>
</p:tagLst>
</file>

<file path=ppt/tags/tag85.xml><?xml version="1.0" encoding="utf-8"?>
<p:tagLst xmlns:a="http://schemas.openxmlformats.org/drawingml/2006/main" xmlns:r="http://schemas.openxmlformats.org/officeDocument/2006/relationships" xmlns:p="http://schemas.openxmlformats.org/presentationml/2006/main">
  <p:tag name="EE4P_TEMPLATESTYLE" val="10"/>
</p:tagLst>
</file>

<file path=ppt/tags/tag86.xml><?xml version="1.0" encoding="utf-8"?>
<p:tagLst xmlns:a="http://schemas.openxmlformats.org/drawingml/2006/main" xmlns:r="http://schemas.openxmlformats.org/officeDocument/2006/relationships" xmlns:p="http://schemas.openxmlformats.org/presentationml/2006/main">
  <p:tag name="EE4P_TEMPLATESTYLE" val="3"/>
</p:tagLst>
</file>

<file path=ppt/tags/tag87.xml><?xml version="1.0" encoding="utf-8"?>
<p:tagLst xmlns:a="http://schemas.openxmlformats.org/drawingml/2006/main" xmlns:r="http://schemas.openxmlformats.org/officeDocument/2006/relationships" xmlns:p="http://schemas.openxmlformats.org/presentationml/2006/main">
  <p:tag name="EE4P_TEMPLATESTYLE" val="3"/>
</p:tagLst>
</file>

<file path=ppt/tags/tag88.xml><?xml version="1.0" encoding="utf-8"?>
<p:tagLst xmlns:a="http://schemas.openxmlformats.org/drawingml/2006/main" xmlns:r="http://schemas.openxmlformats.org/officeDocument/2006/relationships" xmlns:p="http://schemas.openxmlformats.org/presentationml/2006/main">
  <p:tag name="EE4P_TEMPLATESTYLE" val="3"/>
</p:tagLst>
</file>

<file path=ppt/tags/tag89.xml><?xml version="1.0" encoding="utf-8"?>
<p:tagLst xmlns:a="http://schemas.openxmlformats.org/drawingml/2006/main" xmlns:r="http://schemas.openxmlformats.org/officeDocument/2006/relationships" xmlns:p="http://schemas.openxmlformats.org/presentationml/2006/main">
  <p:tag name="EE4P_TEMPLATESTYLE" val="2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EE4P_TEMPLATESTYLE" val="3"/>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EE4P_TEMPLATESTYLE" val="17"/>
</p:tagLst>
</file>

<file path=ppt/tags/tag95.xml><?xml version="1.0" encoding="utf-8"?>
<p:tagLst xmlns:a="http://schemas.openxmlformats.org/drawingml/2006/main" xmlns:r="http://schemas.openxmlformats.org/officeDocument/2006/relationships" xmlns:p="http://schemas.openxmlformats.org/presentationml/2006/main">
  <p:tag name="EE4P_TEMPLATESTYLE" val="18"/>
</p:tagLst>
</file>

<file path=ppt/tags/tag96.xml><?xml version="1.0" encoding="utf-8"?>
<p:tagLst xmlns:a="http://schemas.openxmlformats.org/drawingml/2006/main" xmlns:r="http://schemas.openxmlformats.org/officeDocument/2006/relationships" xmlns:p="http://schemas.openxmlformats.org/presentationml/2006/main">
  <p:tag name="EE4P_TEMPLATESTYLE" val="17"/>
</p:tagLst>
</file>

<file path=ppt/tags/tag97.xml><?xml version="1.0" encoding="utf-8"?>
<p:tagLst xmlns:a="http://schemas.openxmlformats.org/drawingml/2006/main" xmlns:r="http://schemas.openxmlformats.org/officeDocument/2006/relationships" xmlns:p="http://schemas.openxmlformats.org/presentationml/2006/main">
  <p:tag name="EE4P_TEMPLATESTYLE" val="17"/>
</p:tagLst>
</file>

<file path=ppt/theme/theme1.xml><?xml version="1.0" encoding="utf-8"?>
<a:theme xmlns:a="http://schemas.openxmlformats.org/drawingml/2006/main" name="Dandolo A4 template">
  <a:themeElements>
    <a:clrScheme name="dandolo">
      <a:dk1>
        <a:srgbClr val="191919"/>
      </a:dk1>
      <a:lt1>
        <a:srgbClr val="FFFFFF"/>
      </a:lt1>
      <a:dk2>
        <a:srgbClr val="931B2F"/>
      </a:dk2>
      <a:lt2>
        <a:srgbClr val="F5C6CD"/>
      </a:lt2>
      <a:accent1>
        <a:srgbClr val="EFE6E7"/>
      </a:accent1>
      <a:accent2>
        <a:srgbClr val="EAEAEA"/>
      </a:accent2>
      <a:accent3>
        <a:srgbClr val="A9A9A9"/>
      </a:accent3>
      <a:accent4>
        <a:srgbClr val="941100"/>
      </a:accent4>
      <a:accent5>
        <a:srgbClr val="FFD340"/>
      </a:accent5>
      <a:accent6>
        <a:srgbClr val="A7D146"/>
      </a:accent6>
      <a:hlink>
        <a:srgbClr val="000000"/>
      </a:hlink>
      <a:folHlink>
        <a:srgbClr val="931B2F"/>
      </a:folHlink>
    </a:clrScheme>
    <a:fontScheme name="Dandol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Aft>
            <a:spcPts val="600"/>
          </a:spcAft>
          <a:defRPr sz="11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lgn="l">
          <a:spcAft>
            <a:spcPts val="600"/>
          </a:spcAft>
          <a:defRPr sz="1100" dirty="0" err="1" smtClean="0"/>
        </a:defPPr>
      </a:lstStyle>
    </a:txDef>
  </a:objectDefaults>
  <a:extraClrSchemeLst/>
  <a:extLst>
    <a:ext uri="{05A4C25C-085E-4340-85A3-A5531E510DB2}">
      <thm15:themeFamily xmlns:thm15="http://schemas.microsoft.com/office/thememl/2012/main" name="Blank template" id="{AFB1BCA0-38BB-ED4E-AE6E-44F328E45BCC}" vid="{F1E3483F-88EA-4643-831D-452A0C5D6715}"/>
    </a:ext>
  </a:extLst>
</a:theme>
</file>

<file path=ppt/theme/theme2.xml><?xml version="1.0" encoding="utf-8"?>
<a:theme xmlns:a="http://schemas.openxmlformats.org/drawingml/2006/main" name="1_Dandolo A4 template">
  <a:themeElements>
    <a:clrScheme name="Dandolo">
      <a:dk1>
        <a:srgbClr val="000000"/>
      </a:dk1>
      <a:lt1>
        <a:srgbClr val="FFFFFF"/>
      </a:lt1>
      <a:dk2>
        <a:srgbClr val="931B2F"/>
      </a:dk2>
      <a:lt2>
        <a:srgbClr val="E4E5E3"/>
      </a:lt2>
      <a:accent1>
        <a:srgbClr val="931B2F"/>
      </a:accent1>
      <a:accent2>
        <a:srgbClr val="E4E5E3"/>
      </a:accent2>
      <a:accent3>
        <a:srgbClr val="72766D"/>
      </a:accent3>
      <a:accent4>
        <a:srgbClr val="E4E5E3"/>
      </a:accent4>
      <a:accent5>
        <a:srgbClr val="E4E5E3"/>
      </a:accent5>
      <a:accent6>
        <a:srgbClr val="E4E5E3"/>
      </a:accent6>
      <a:hlink>
        <a:srgbClr val="000000"/>
      </a:hlink>
      <a:folHlink>
        <a:srgbClr val="931B2F"/>
      </a:folHlink>
    </a:clrScheme>
    <a:fontScheme name="Dandol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0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lgn="l">
          <a:defRPr sz="1000" dirty="0" err="1" smtClean="0"/>
        </a:defPPr>
      </a:lstStyle>
    </a:txDef>
  </a:objectDefaults>
  <a:extraClrSchemeLst/>
  <a:extLst>
    <a:ext uri="{05A4C25C-085E-4340-85A3-A5531E510DB2}">
      <thm15:themeFamily xmlns:thm15="http://schemas.microsoft.com/office/thememl/2012/main" name="Blank template" id="{AFB1BCA0-38BB-ED4E-AE6E-44F328E45BCC}" vid="{F1E3483F-88EA-4643-831D-452A0C5D67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C2A4BC7-4674-0446-B5B6-FE9B5112EA2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 template</Template>
  <TotalTime>0</TotalTime>
  <Words>37753</Words>
  <Application>Microsoft Office PowerPoint</Application>
  <PresentationFormat>A4 Paper (210x297 mm)</PresentationFormat>
  <Paragraphs>2879</Paragraphs>
  <Slides>106</Slides>
  <Notes>82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15" baseType="lpstr">
      <vt:lpstr>Arial</vt:lpstr>
      <vt:lpstr>Arial Narrow</vt:lpstr>
      <vt:lpstr>Arial Unicode MS</vt:lpstr>
      <vt:lpstr>Calibri</vt:lpstr>
      <vt:lpstr>Times New Roman</vt:lpstr>
      <vt:lpstr>Wingdings</vt:lpstr>
      <vt:lpstr>Dandolo A4 template</vt:lpstr>
      <vt:lpstr>1_Dandolo A4 template</vt:lpstr>
      <vt:lpstr>think-cell Slide</vt:lpstr>
      <vt:lpstr>Digital skills cadetship trial</vt:lpstr>
      <vt:lpstr>Introduction to this report</vt:lpstr>
      <vt:lpstr>Overview of the DSCT projects</vt:lpstr>
      <vt:lpstr>Executive summary</vt:lpstr>
      <vt:lpstr>Overview and key objectives of the DSCT</vt:lpstr>
      <vt:lpstr>Our approach</vt:lpstr>
      <vt:lpstr>Design and implementation of the DSCT</vt:lpstr>
      <vt:lpstr>Key outputs of the DSCT</vt:lpstr>
      <vt:lpstr>Overall assessment of the DSCT against its key objectives</vt:lpstr>
      <vt:lpstr>Providers | Community Corporate | Key findings</vt:lpstr>
      <vt:lpstr>Providers | MEGT | Key findings</vt:lpstr>
      <vt:lpstr>Providers | Goanna Education | Key findings</vt:lpstr>
      <vt:lpstr>Application of findings for the Australian Government</vt:lpstr>
      <vt:lpstr>Context of the DSCT</vt:lpstr>
      <vt:lpstr>The problem that the DSCT sought to address</vt:lpstr>
      <vt:lpstr>What is a cadetship? </vt:lpstr>
      <vt:lpstr>Overview of the DSCT projects </vt:lpstr>
      <vt:lpstr>Key aspects of the DSCT’s design and implementation</vt:lpstr>
      <vt:lpstr>Outputs of the DSCT</vt:lpstr>
      <vt:lpstr>DSCT findings</vt:lpstr>
      <vt:lpstr>About this section</vt:lpstr>
      <vt:lpstr>DSCT | Key findings (1)</vt:lpstr>
      <vt:lpstr>DSCT | Key findings (2)</vt:lpstr>
      <vt:lpstr>DSCT | Assessment against key objectives</vt:lpstr>
      <vt:lpstr>DSCT | Was there a clear reason to establish the DSCT?</vt:lpstr>
      <vt:lpstr>DSCT | Assumptions underpinning the DSCT and how this played out in practice</vt:lpstr>
      <vt:lpstr>DSCT | Assumption 1 – There was a demand for junior staff and entry level roles</vt:lpstr>
      <vt:lpstr>DSCT | Assumption 2 – The problem to overcome was on the supply side</vt:lpstr>
      <vt:lpstr>DSCT | Assumption 3 – Short, sharp training would meet the needs of employers</vt:lpstr>
      <vt:lpstr>DSCT | Design features that set the DSCT up for success as a trial</vt:lpstr>
      <vt:lpstr>DSCT | Governance</vt:lpstr>
      <vt:lpstr>DSCT | Employer engagement in design of the projects</vt:lpstr>
      <vt:lpstr>DSCT | Measuring of outputs across cadetship project </vt:lpstr>
      <vt:lpstr>DSCT | Measuring of satisfaction of cadets across cadetship projects</vt:lpstr>
      <vt:lpstr>DSCT | Cost of the DSCT and spending by provider</vt:lpstr>
      <vt:lpstr>DSCT | Cost per cadet enrolment and completion</vt:lpstr>
      <vt:lpstr>Project level findings</vt:lpstr>
      <vt:lpstr>About this section </vt:lpstr>
      <vt:lpstr>Providers | Community Corporate | Key findings </vt:lpstr>
      <vt:lpstr>Community Corporate | Overview of the model</vt:lpstr>
      <vt:lpstr>Community Corporate | Participant demographics </vt:lpstr>
      <vt:lpstr>Community Corporate | Design</vt:lpstr>
      <vt:lpstr>Community Corporate | Structured training</vt:lpstr>
      <vt:lpstr>Community Corporate | Industry placements</vt:lpstr>
      <vt:lpstr>Community Corporate | Mentoring, wrap-around and transition support</vt:lpstr>
      <vt:lpstr>Community Corporate | Outputs of the project</vt:lpstr>
      <vt:lpstr>Community Corporate | Post-cadetship outcomes</vt:lpstr>
      <vt:lpstr>Community Corporate | Costs</vt:lpstr>
      <vt:lpstr>Providers | MEGT | Key findings </vt:lpstr>
      <vt:lpstr>MEGT | Overview of the model</vt:lpstr>
      <vt:lpstr>MEGT | Participant demographics </vt:lpstr>
      <vt:lpstr>MEGT | Design</vt:lpstr>
      <vt:lpstr>MEGT | Structured training</vt:lpstr>
      <vt:lpstr>MEGT | Industry placements</vt:lpstr>
      <vt:lpstr>MEGT | Mentoring, wrap-around and transition support</vt:lpstr>
      <vt:lpstr>MEGT | Outputs of the project</vt:lpstr>
      <vt:lpstr>MEGT | Post-cadetship outcomes </vt:lpstr>
      <vt:lpstr>MEGT | Costs</vt:lpstr>
      <vt:lpstr>Providers | Goanna Education | Key findings </vt:lpstr>
      <vt:lpstr>Goanna Education | Overview of the model</vt:lpstr>
      <vt:lpstr>Goanna Education | Participant demographics </vt:lpstr>
      <vt:lpstr>Goanna Education | Design</vt:lpstr>
      <vt:lpstr>Goanna Education | Sub-contractors and employer partners</vt:lpstr>
      <vt:lpstr>Goanna Education | Structured training</vt:lpstr>
      <vt:lpstr>Goanna Education | Industry placements (1)</vt:lpstr>
      <vt:lpstr>Goanna Education | Industry placements (2)</vt:lpstr>
      <vt:lpstr>Goanna Education | Mentoring, wrap-around and transition support</vt:lpstr>
      <vt:lpstr>Goanna Education | Outputs</vt:lpstr>
      <vt:lpstr>Goanna Education | Post-cadetship outcomes </vt:lpstr>
      <vt:lpstr>Goanna Education | Costs</vt:lpstr>
      <vt:lpstr>Application of findings</vt:lpstr>
      <vt:lpstr>Changes in the operating environment since the DSCT’s establishment</vt:lpstr>
      <vt:lpstr>Key lessons for the Australian Government from the DSCT (1)</vt:lpstr>
      <vt:lpstr>Key lessons for the Australian Government from the DSCT (2)</vt:lpstr>
      <vt:lpstr>Key lessons for the Australian Government from the DSCT (3)</vt:lpstr>
      <vt:lpstr>Key lessons for the Australian Government from the DSCT (4)</vt:lpstr>
      <vt:lpstr>Key lessons for the Australian Government from the DSCT (5)</vt:lpstr>
      <vt:lpstr>Appendices</vt:lpstr>
      <vt:lpstr>Appendix A : Detailed evaluation framework and evaluation questions</vt:lpstr>
      <vt:lpstr>Our evaluation framework</vt:lpstr>
      <vt:lpstr>Trial level evaluation questions (KEQs)</vt:lpstr>
      <vt:lpstr>Project level evaluation questions (KEQs)</vt:lpstr>
      <vt:lpstr>Appendix B: Aspects of each project model</vt:lpstr>
      <vt:lpstr>Project models (1)</vt:lpstr>
      <vt:lpstr>Project models (2)</vt:lpstr>
      <vt:lpstr>Appendix C: Comparator programs </vt:lpstr>
      <vt:lpstr>Victorian Digital Jobs Program</vt:lpstr>
      <vt:lpstr>Appendix D: Fieldwork</vt:lpstr>
      <vt:lpstr>Engagement Summary: Fieldwork cycle 1 &amp; 2</vt:lpstr>
      <vt:lpstr>Engagement Summary: Fieldwork cycle 3</vt:lpstr>
      <vt:lpstr>Interview list (1)</vt:lpstr>
      <vt:lpstr>Interview list (2)</vt:lpstr>
      <vt:lpstr>Appendix E: Case studies</vt:lpstr>
      <vt:lpstr>We’ve case studied six cadets through our evaluation, each with unique life and employment backgrounds and experiences, to demonstrate how the cadetship was experienced by participants and the outcomes it delivered. </vt:lpstr>
      <vt:lpstr>David is a recent migrant to Australia. Prior to the cadetship he had been looking to pursue a role in the digital sector. David has two degrees in IT and was employed in a software engineering role for his work placement. </vt:lpstr>
      <vt:lpstr>David had a positive experience of the cadetship program and has since been employed in a full-time ongoing role at the same employer where he completed his work placement. </vt:lpstr>
      <vt:lpstr>Alex migrated to Australia recently and prior to the cadetship was working as a cashier in a retail company. Alex has two degrees in education and computer science and was employed in a data analytics role. </vt:lpstr>
      <vt:lpstr>Alex had a positive experience of the cadetship program. His placement employer extended his contract by six months. He is currently applying for other roles in the organisation to enable him to stay on at the completion of his contract. </vt:lpstr>
      <vt:lpstr>Judy migrated to Australia in the early 2000s and had taken a break from her career to raise her children. She has a background in IT and studied Data Analytics. She undertook a work-placement with a large multi-national Airline in an entry-level position. </vt:lpstr>
      <vt:lpstr>Judy enjoyed the cadetship experience and training with MEGT. As a result of the cadetship, she secured additional fixed-term employment from her placement employer. </vt:lpstr>
      <vt:lpstr>Helen migrated to Australia in the 2010s and spent some time out of the workforce looking after her young children. She has a background in education and studied cyber security through a work placement in an entry-level IT support role. </vt:lpstr>
      <vt:lpstr>Helen’s experience of the cadetship program was positive, but unfortunately her employer was unable to offer flexible work arrangements. This meant Helen had to resign from her position to care for her family. </vt:lpstr>
      <vt:lpstr>Gina migrated to Australia around 10 years ago and had previously worked in a labour-intensive role. Gina had no background in IT prior to commencing the cadetship and did not undertake work placement. </vt:lpstr>
      <vt:lpstr>Gina found the training, the soft skills and CV skills useful and is currently in a role that is adjacent to the digital sector. She did not undertake a placement through the cadetship.</vt:lpstr>
      <vt:lpstr>Jack grew up in Australia. Prior to the cadetship he was interested in IT but had no formal qualifications or experience in the sector. Jack undertook a work placement at a large global services organisation specialising in IT consulting. </vt:lpstr>
      <vt:lpstr>Overall, Jack had a positive experience of the cadetship program but did not find the mentoring component useful. He enjoyed the training and received a full-time ongoing role from his work placement employer.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evaluation report - Digital skills cadetship trial</dc:title>
  <dc:creator/>
  <cp:lastModifiedBy/>
  <cp:revision>1</cp:revision>
  <dcterms:created xsi:type="dcterms:W3CDTF">2024-10-11T03:38:40Z</dcterms:created>
  <dcterms:modified xsi:type="dcterms:W3CDTF">2024-10-11T03:39:14Z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2024-10-11T03:38:56Z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021a89d5-61ff-476e-9e52-082410a13094</vt:lpwstr>
  </property>
  <property fmtid="{D5CDD505-2E9C-101B-9397-08002B2CF9AE}" pid="8" name="MSIP_Label_79d889eb-932f-4752-8739-64d25806ef64_ContentBits">
    <vt:lpwstr>0</vt:lpwstr>
  </property>
</Properties>
</file>