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6"/>
  </p:notesMasterIdLst>
  <p:sldIdLst>
    <p:sldId id="12092" r:id="rId5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4FE1C6-19CA-7F81-1C7B-D5C5CA169E5D}" name="PLATTS,Natasha" initials="NP" userId="S::Natasha.Platts@dewr.gov.au::ef836a6a-9485-4899-9539-b7e7b3d1e6c4" providerId="AD"/>
  <p188:author id="{EFF1D5F6-0EBB-1E82-F3F4-F999AA851340}" name="ADOFO-KISSI,Eldred" initials="EA" userId="S::Eldred.ADOFO-KISSI@dewr.gov.au::c1c5ae43-8d8f-447e-b72c-a845ba0a59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AE7"/>
    <a:srgbClr val="FAEDF8"/>
    <a:srgbClr val="EAECFC"/>
    <a:srgbClr val="ECF3FA"/>
    <a:srgbClr val="E8F4F4"/>
    <a:srgbClr val="F9F5D3"/>
    <a:srgbClr val="F7E5F4"/>
    <a:srgbClr val="D8DBF8"/>
    <a:srgbClr val="D1E2F3"/>
    <a:srgbClr val="CEE9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A45934-0749-463D-9F7D-CEC2ECB0BEEB}" v="82" dt="2025-03-26T03:35:31.806"/>
    <p1510:client id="{93878E8D-8D5E-4397-BD2D-318326885E15}" v="26" dt="2025-03-26T03:48:17.257"/>
    <p1510:client id="{CBA74EF8-AD16-4857-B93F-EDDA4EA97C53}" v="1" dt="2025-03-26T03:36:43.2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7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AF2D0-7D04-4EAB-8CC9-A84EFBA8FB7F}" type="datetimeFigureOut">
              <a:rPr lang="en-AU" smtClean="0"/>
              <a:t>27/03/2025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6920C-40EB-4D45-B8DA-3DDE364EB8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278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DB1FC4-B25C-42C1-8EFB-470EA5D5CB85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13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4178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419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9320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0338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321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734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296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4065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592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392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31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B30D8A-12C8-4F5A-8450-533FA2C7CE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47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AB795E5-3C2F-5EAD-274F-3CB4519424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910313"/>
              </p:ext>
            </p:extLst>
          </p:nvPr>
        </p:nvGraphicFramePr>
        <p:xfrm>
          <a:off x="204470" y="700835"/>
          <a:ext cx="12371045" cy="85447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2581">
                  <a:extLst>
                    <a:ext uri="{9D8B030D-6E8A-4147-A177-3AD203B41FA5}">
                      <a16:colId xmlns:a16="http://schemas.microsoft.com/office/drawing/2014/main" val="276964602"/>
                    </a:ext>
                  </a:extLst>
                </a:gridCol>
                <a:gridCol w="1894744">
                  <a:extLst>
                    <a:ext uri="{9D8B030D-6E8A-4147-A177-3AD203B41FA5}">
                      <a16:colId xmlns:a16="http://schemas.microsoft.com/office/drawing/2014/main" val="2400471123"/>
                    </a:ext>
                  </a:extLst>
                </a:gridCol>
                <a:gridCol w="1894744">
                  <a:extLst>
                    <a:ext uri="{9D8B030D-6E8A-4147-A177-3AD203B41FA5}">
                      <a16:colId xmlns:a16="http://schemas.microsoft.com/office/drawing/2014/main" val="2576997357"/>
                    </a:ext>
                  </a:extLst>
                </a:gridCol>
                <a:gridCol w="1894744">
                  <a:extLst>
                    <a:ext uri="{9D8B030D-6E8A-4147-A177-3AD203B41FA5}">
                      <a16:colId xmlns:a16="http://schemas.microsoft.com/office/drawing/2014/main" val="370259887"/>
                    </a:ext>
                  </a:extLst>
                </a:gridCol>
                <a:gridCol w="1894744">
                  <a:extLst>
                    <a:ext uri="{9D8B030D-6E8A-4147-A177-3AD203B41FA5}">
                      <a16:colId xmlns:a16="http://schemas.microsoft.com/office/drawing/2014/main" val="3094158524"/>
                    </a:ext>
                  </a:extLst>
                </a:gridCol>
                <a:gridCol w="1894744">
                  <a:extLst>
                    <a:ext uri="{9D8B030D-6E8A-4147-A177-3AD203B41FA5}">
                      <a16:colId xmlns:a16="http://schemas.microsoft.com/office/drawing/2014/main" val="2127008314"/>
                    </a:ext>
                  </a:extLst>
                </a:gridCol>
                <a:gridCol w="1894744">
                  <a:extLst>
                    <a:ext uri="{9D8B030D-6E8A-4147-A177-3AD203B41FA5}">
                      <a16:colId xmlns:a16="http://schemas.microsoft.com/office/drawing/2014/main" val="3206680013"/>
                    </a:ext>
                  </a:extLst>
                </a:gridCol>
              </a:tblGrid>
              <a:tr h="1234227">
                <a:tc>
                  <a:txBody>
                    <a:bodyPr/>
                    <a:lstStyle/>
                    <a:p>
                      <a:endParaRPr lang="en-AU" sz="800"/>
                    </a:p>
                  </a:txBody>
                  <a:tcPr marL="66359" marR="66359" marT="33179" marB="33179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>
                          <a:solidFill>
                            <a:prstClr val="white"/>
                          </a:solidFill>
                          <a:latin typeface="Aptos" panose="02110004020202020204"/>
                          <a:ea typeface="+mn-ea"/>
                          <a:cs typeface="+mn-cs"/>
                        </a:rPr>
                        <a:t>Concept</a:t>
                      </a:r>
                    </a:p>
                  </a:txBody>
                  <a:tcPr marL="66359" marR="66359" marT="468813" marB="1060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0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>
                          <a:solidFill>
                            <a:prstClr val="white"/>
                          </a:solidFill>
                          <a:latin typeface="Aptos" panose="02110004020202020204"/>
                          <a:ea typeface="+mn-ea"/>
                          <a:cs typeface="+mn-cs"/>
                        </a:rPr>
                        <a:t>Planning</a:t>
                      </a:r>
                    </a:p>
                  </a:txBody>
                  <a:tcPr marL="66359" marR="66359" marT="468813" marB="1060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70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>
                          <a:solidFill>
                            <a:prstClr val="white"/>
                          </a:solidFill>
                          <a:latin typeface="Aptos" panose="02110004020202020204"/>
                          <a:ea typeface="+mn-ea"/>
                          <a:cs typeface="+mn-cs"/>
                        </a:rPr>
                        <a:t>Investment</a:t>
                      </a:r>
                    </a:p>
                  </a:txBody>
                  <a:tcPr marL="66359" marR="66359" marT="468813" marB="1060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67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>
                          <a:solidFill>
                            <a:prstClr val="white"/>
                          </a:solidFill>
                          <a:latin typeface="Aptos" panose="02110004020202020204"/>
                          <a:ea typeface="+mn-ea"/>
                          <a:cs typeface="+mn-cs"/>
                        </a:rPr>
                        <a:t>Construct</a:t>
                      </a:r>
                    </a:p>
                  </a:txBody>
                  <a:tcPr marL="66359" marR="66359" marT="468813" marB="1060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5D7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>
                          <a:solidFill>
                            <a:prstClr val="white"/>
                          </a:solidFill>
                          <a:latin typeface="Aptos" panose="02110004020202020204"/>
                          <a:ea typeface="+mn-ea"/>
                          <a:cs typeface="+mn-cs"/>
                        </a:rPr>
                        <a:t>Post-completion</a:t>
                      </a:r>
                    </a:p>
                  </a:txBody>
                  <a:tcPr marL="66359" marR="66359" marT="468813" marB="1060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4E6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>
                          <a:solidFill>
                            <a:prstClr val="white"/>
                          </a:solidFill>
                          <a:latin typeface="Aptos" panose="02110004020202020204"/>
                          <a:ea typeface="+mn-ea"/>
                          <a:cs typeface="+mn-cs"/>
                        </a:rPr>
                        <a:t>Use</a:t>
                      </a:r>
                    </a:p>
                  </a:txBody>
                  <a:tcPr marL="66359" marR="66359" marT="468813" marB="1060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42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564330"/>
                  </a:ext>
                </a:extLst>
              </a:tr>
              <a:tr h="2124000">
                <a:tc>
                  <a:txBody>
                    <a:bodyPr/>
                    <a:lstStyle/>
                    <a:p>
                      <a:pPr algn="ctr"/>
                      <a:r>
                        <a:rPr lang="en-AU" sz="900" b="1"/>
                        <a:t>Considerations</a:t>
                      </a:r>
                      <a:endParaRPr lang="en-AU" sz="800" b="1"/>
                    </a:p>
                  </a:txBody>
                  <a:tcPr marL="66359" marR="66359" marT="33179" marB="33179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600"/>
                    </a:p>
                  </a:txBody>
                  <a:tcPr marL="66359" marR="66359" marT="33179" marB="33179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600"/>
                    </a:p>
                  </a:txBody>
                  <a:tcPr marL="66359" marR="66359" marT="33179" marB="33179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600"/>
                    </a:p>
                  </a:txBody>
                  <a:tcPr marL="66359" marR="66359" marT="33179" marB="33179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600"/>
                    </a:p>
                  </a:txBody>
                  <a:tcPr marL="66359" marR="66359" marT="33179" marB="33179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600"/>
                    </a:p>
                  </a:txBody>
                  <a:tcPr marL="66359" marR="66359" marT="33179" marB="33179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600" i="1"/>
                    </a:p>
                  </a:txBody>
                  <a:tcPr marL="66359" marR="66359" marT="33179" marB="33179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356417"/>
                  </a:ext>
                </a:extLst>
              </a:tr>
              <a:tr h="364784">
                <a:tc gridSpan="7">
                  <a:txBody>
                    <a:bodyPr/>
                    <a:lstStyle/>
                    <a:p>
                      <a:pPr algn="ctr"/>
                      <a:r>
                        <a:rPr lang="en-AU" sz="1600" b="1"/>
                        <a:t>Challenges</a:t>
                      </a:r>
                      <a:endParaRPr lang="en-AU" sz="1400" b="1"/>
                    </a:p>
                  </a:txBody>
                  <a:tcPr marL="36000" marR="36000" marT="32657" marB="3265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80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80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80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80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80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80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685406"/>
                  </a:ext>
                </a:extLst>
              </a:tr>
              <a:tr h="964351">
                <a:tc>
                  <a:txBody>
                    <a:bodyPr/>
                    <a:lstStyle/>
                    <a:p>
                      <a:pPr algn="ctr"/>
                      <a:r>
                        <a:rPr lang="en-AU" sz="900" b="1"/>
                        <a:t>Clients </a:t>
                      </a:r>
                      <a:br>
                        <a:rPr lang="en-AU" sz="900" b="1"/>
                      </a:br>
                      <a:r>
                        <a:rPr lang="en-AU" sz="750" b="0" kern="1200">
                          <a:solidFill>
                            <a:schemeClr val="tx1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(Private sector )</a:t>
                      </a:r>
                    </a:p>
                  </a:txBody>
                  <a:tcPr marL="36000" marR="36000" marT="32657" marB="3265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9E8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>
                        <a:solidFill>
                          <a:srgbClr val="C00000"/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-7200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50">
                        <a:solidFill>
                          <a:srgbClr val="C00000"/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F4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421974"/>
                  </a:ext>
                </a:extLst>
              </a:tr>
              <a:tr h="964351">
                <a:tc>
                  <a:txBody>
                    <a:bodyPr/>
                    <a:lstStyle/>
                    <a:p>
                      <a:pPr algn="ctr"/>
                      <a:r>
                        <a:rPr lang="en-AU" sz="900" b="1"/>
                        <a:t>Government</a:t>
                      </a:r>
                      <a:br>
                        <a:rPr lang="en-AU" sz="900" b="1"/>
                      </a:br>
                      <a:r>
                        <a:rPr lang="en-AU" sz="750" b="0">
                          <a:latin typeface="Aptos Light" panose="020B0004020202020204" pitchFamily="34" charset="0"/>
                        </a:rPr>
                        <a:t>(</a:t>
                      </a:r>
                      <a:r>
                        <a:rPr lang="en-AU" sz="750" b="0" kern="1200">
                          <a:solidFill>
                            <a:schemeClr val="tx1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Commonwealth, States and Territories, Regulators)</a:t>
                      </a:r>
                    </a:p>
                  </a:txBody>
                  <a:tcPr marL="36000" marR="36000" marT="32657" marB="3265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E2F3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3FA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3FA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-7200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3FA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3FA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3FA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653994"/>
                  </a:ext>
                </a:extLst>
              </a:tr>
              <a:tr h="964351">
                <a:tc>
                  <a:txBody>
                    <a:bodyPr/>
                    <a:lstStyle/>
                    <a:p>
                      <a:pPr algn="ctr"/>
                      <a:r>
                        <a:rPr lang="en-AU" sz="900" b="1">
                          <a:solidFill>
                            <a:schemeClr val="tx1"/>
                          </a:solidFill>
                        </a:rPr>
                        <a:t>Employees</a:t>
                      </a:r>
                      <a:r>
                        <a:rPr lang="en-AU" sz="900" b="1">
                          <a:solidFill>
                            <a:srgbClr val="FF0000"/>
                          </a:solidFill>
                        </a:rPr>
                        <a:t> </a:t>
                      </a:r>
                      <a:br>
                        <a:rPr lang="en-AU" sz="900" b="1">
                          <a:solidFill>
                            <a:srgbClr val="FF0000"/>
                          </a:solidFill>
                        </a:rPr>
                      </a:br>
                      <a:r>
                        <a:rPr lang="en-AU" sz="750" b="0" kern="1200">
                          <a:solidFill>
                            <a:schemeClr val="tx1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(and their representatives)</a:t>
                      </a:r>
                    </a:p>
                  </a:txBody>
                  <a:tcPr marL="36000" marR="36000" marT="32657" marB="3265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C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-7200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50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C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C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C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-7200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C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29221"/>
                  </a:ext>
                </a:extLst>
              </a:tr>
              <a:tr h="964351">
                <a:tc>
                  <a:txBody>
                    <a:bodyPr/>
                    <a:lstStyle/>
                    <a:p>
                      <a:pPr algn="ctr"/>
                      <a:r>
                        <a:rPr lang="en-AU" sz="900" b="1"/>
                        <a:t>Principal contractors </a:t>
                      </a:r>
                    </a:p>
                    <a:p>
                      <a:pPr algn="ctr"/>
                      <a:r>
                        <a:rPr lang="en-AU" sz="800" b="0" kern="1200">
                          <a:solidFill>
                            <a:schemeClr val="tx1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(and their representatives)</a:t>
                      </a:r>
                    </a:p>
                  </a:txBody>
                  <a:tcPr marL="36000" marR="36000" marT="32657" marB="3265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5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AU" sz="850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F8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-7200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50">
                        <a:solidFill>
                          <a:srgbClr val="C00000"/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F8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-7200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50">
                        <a:solidFill>
                          <a:srgbClr val="C00000"/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F8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-7200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50">
                        <a:solidFill>
                          <a:srgbClr val="C00000"/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F8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F8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601957"/>
                  </a:ext>
                </a:extLst>
              </a:tr>
              <a:tr h="964351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/>
                        <a:t>Subcontractors</a:t>
                      </a:r>
                    </a:p>
                    <a:p>
                      <a:pPr algn="ctr"/>
                      <a:r>
                        <a:rPr lang="en-AU" sz="800" b="0" kern="1200">
                          <a:solidFill>
                            <a:schemeClr val="tx1"/>
                          </a:solidFill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(and their representatives)</a:t>
                      </a:r>
                    </a:p>
                  </a:txBody>
                  <a:tcPr marL="36000" marR="36000" marT="32657" marB="3265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5D3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>
                        <a:solidFill>
                          <a:srgbClr val="C00000"/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AU" sz="850">
                        <a:solidFill>
                          <a:srgbClr val="C00000"/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7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-7200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50">
                        <a:solidFill>
                          <a:srgbClr val="C00000"/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7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-7200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AU" sz="850">
                        <a:solidFill>
                          <a:srgbClr val="C00000"/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7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7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endParaRPr lang="en-AU" sz="850"/>
                    </a:p>
                  </a:txBody>
                  <a:tcPr marL="65314" marR="65314" marT="32657" marB="3265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981708"/>
                  </a:ext>
                </a:extLst>
              </a:tr>
            </a:tbl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9DB5E3F-B240-F680-9E8C-ECF7386C9DA2}"/>
              </a:ext>
            </a:extLst>
          </p:cNvPr>
          <p:cNvSpPr/>
          <p:nvPr/>
        </p:nvSpPr>
        <p:spPr>
          <a:xfrm>
            <a:off x="3199571" y="2789029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Regulations</a:t>
            </a:r>
          </a:p>
        </p:txBody>
      </p:sp>
      <p:pic>
        <p:nvPicPr>
          <p:cNvPr id="25" name="Graphic 24" descr="Lightbulb and pencil outline">
            <a:extLst>
              <a:ext uri="{FF2B5EF4-FFF2-40B4-BE49-F238E27FC236}">
                <a16:creationId xmlns:a16="http://schemas.microsoft.com/office/drawing/2014/main" id="{5F29A7DF-72A8-01BE-AD38-FA73B5B62C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02851" y="851119"/>
            <a:ext cx="432752" cy="432752"/>
          </a:xfrm>
          <a:prstGeom prst="rect">
            <a:avLst/>
          </a:prstGeom>
        </p:spPr>
      </p:pic>
      <p:pic>
        <p:nvPicPr>
          <p:cNvPr id="15" name="Graphic 14" descr="Blueprint outline">
            <a:extLst>
              <a:ext uri="{FF2B5EF4-FFF2-40B4-BE49-F238E27FC236}">
                <a16:creationId xmlns:a16="http://schemas.microsoft.com/office/drawing/2014/main" id="{087DBF07-0337-DCE8-EBFF-75A24E9E3A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71368" y="835438"/>
            <a:ext cx="432752" cy="432752"/>
          </a:xfrm>
          <a:prstGeom prst="rect">
            <a:avLst/>
          </a:prstGeom>
        </p:spPr>
      </p:pic>
      <p:pic>
        <p:nvPicPr>
          <p:cNvPr id="17" name="Graphic 16" descr="Piggy Bank outline">
            <a:extLst>
              <a:ext uri="{FF2B5EF4-FFF2-40B4-BE49-F238E27FC236}">
                <a16:creationId xmlns:a16="http://schemas.microsoft.com/office/drawing/2014/main" id="{B054B0AC-4025-9F88-4852-6789CA3852C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49274" y="836235"/>
            <a:ext cx="468813" cy="468813"/>
          </a:xfrm>
          <a:prstGeom prst="rect">
            <a:avLst/>
          </a:prstGeom>
        </p:spPr>
      </p:pic>
      <p:pic>
        <p:nvPicPr>
          <p:cNvPr id="19" name="Graphic 18" descr="Shield Tick outline">
            <a:extLst>
              <a:ext uri="{FF2B5EF4-FFF2-40B4-BE49-F238E27FC236}">
                <a16:creationId xmlns:a16="http://schemas.microsoft.com/office/drawing/2014/main" id="{895EE6F2-7140-4BD1-91AB-9DD8BA1D1F2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408195" y="865935"/>
            <a:ext cx="432752" cy="432752"/>
          </a:xfrm>
          <a:prstGeom prst="rect">
            <a:avLst/>
          </a:prstGeom>
        </p:spPr>
      </p:pic>
      <p:pic>
        <p:nvPicPr>
          <p:cNvPr id="20" name="Graphic 19" descr="Crane outline">
            <a:extLst>
              <a:ext uri="{FF2B5EF4-FFF2-40B4-BE49-F238E27FC236}">
                <a16:creationId xmlns:a16="http://schemas.microsoft.com/office/drawing/2014/main" id="{FFE1CDD9-1C18-7831-BD39-73C7E94F4D0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622467" y="849620"/>
            <a:ext cx="468813" cy="468813"/>
          </a:xfrm>
          <a:prstGeom prst="rect">
            <a:avLst/>
          </a:prstGeom>
        </p:spPr>
      </p:pic>
      <p:pic>
        <p:nvPicPr>
          <p:cNvPr id="26" name="Graphic 25" descr="Building outline">
            <a:extLst>
              <a:ext uri="{FF2B5EF4-FFF2-40B4-BE49-F238E27FC236}">
                <a16:creationId xmlns:a16="http://schemas.microsoft.com/office/drawing/2014/main" id="{064E1194-2A53-DF7B-F5FF-0013B6D4530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544615" y="881904"/>
            <a:ext cx="432752" cy="432752"/>
          </a:xfrm>
          <a:prstGeom prst="rect">
            <a:avLst/>
          </a:prstGeom>
        </p:spPr>
      </p:pic>
      <p:sp>
        <p:nvSpPr>
          <p:cNvPr id="5" name="Partial Circle 4">
            <a:extLst>
              <a:ext uri="{FF2B5EF4-FFF2-40B4-BE49-F238E27FC236}">
                <a16:creationId xmlns:a16="http://schemas.microsoft.com/office/drawing/2014/main" id="{05D1D91B-43F3-F6EA-F156-48436A4FBD5C}"/>
              </a:ext>
            </a:extLst>
          </p:cNvPr>
          <p:cNvSpPr/>
          <p:nvPr/>
        </p:nvSpPr>
        <p:spPr>
          <a:xfrm rot="10800000">
            <a:off x="2882426" y="1164212"/>
            <a:ext cx="313508" cy="313508"/>
          </a:xfrm>
          <a:prstGeom prst="pie">
            <a:avLst>
              <a:gd name="adj1" fmla="val 5400000"/>
              <a:gd name="adj2" fmla="val 16200000"/>
            </a:avLst>
          </a:prstGeom>
          <a:solidFill>
            <a:srgbClr val="1B80A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2" name="Arrow: Chevron 11">
            <a:extLst>
              <a:ext uri="{FF2B5EF4-FFF2-40B4-BE49-F238E27FC236}">
                <a16:creationId xmlns:a16="http://schemas.microsoft.com/office/drawing/2014/main" id="{36A33CB3-6204-6FA3-4F1C-A194EE668449}"/>
              </a:ext>
            </a:extLst>
          </p:cNvPr>
          <p:cNvSpPr/>
          <p:nvPr/>
        </p:nvSpPr>
        <p:spPr>
          <a:xfrm>
            <a:off x="3034037" y="1235396"/>
            <a:ext cx="123546" cy="171142"/>
          </a:xfrm>
          <a:prstGeom prst="chevron">
            <a:avLst>
              <a:gd name="adj" fmla="val 5611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FB15816-03C5-BEDC-59CE-4AEFC574E2CF}"/>
              </a:ext>
            </a:extLst>
          </p:cNvPr>
          <p:cNvSpPr/>
          <p:nvPr/>
        </p:nvSpPr>
        <p:spPr>
          <a:xfrm>
            <a:off x="5134860" y="2160984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Tendering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0F5C38E6-F837-2D5C-6CA0-EAE65CD4F323}"/>
              </a:ext>
            </a:extLst>
          </p:cNvPr>
          <p:cNvSpPr/>
          <p:nvPr/>
        </p:nvSpPr>
        <p:spPr>
          <a:xfrm>
            <a:off x="7039371" y="2160990"/>
            <a:ext cx="1609346" cy="418791"/>
          </a:xfrm>
          <a:prstGeom prst="roundRect">
            <a:avLst>
              <a:gd name="adj" fmla="val 7569"/>
            </a:avLst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Labour market – recruitment, retention, engagement, skills</a:t>
            </a:r>
          </a:p>
        </p:txBody>
      </p:sp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25460B6E-0E0E-A25A-E8BB-D9B6A195DFC9}"/>
              </a:ext>
            </a:extLst>
          </p:cNvPr>
          <p:cNvSpPr/>
          <p:nvPr/>
        </p:nvSpPr>
        <p:spPr>
          <a:xfrm rot="10800000">
            <a:off x="4759991" y="1164211"/>
            <a:ext cx="313508" cy="313508"/>
          </a:xfrm>
          <a:prstGeom prst="pie">
            <a:avLst>
              <a:gd name="adj1" fmla="val 5400000"/>
              <a:gd name="adj2" fmla="val 16200000"/>
            </a:avLst>
          </a:prstGeom>
          <a:solidFill>
            <a:srgbClr val="1870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33" name="Arrow: Chevron 32">
            <a:extLst>
              <a:ext uri="{FF2B5EF4-FFF2-40B4-BE49-F238E27FC236}">
                <a16:creationId xmlns:a16="http://schemas.microsoft.com/office/drawing/2014/main" id="{187186E9-8B68-A224-5EED-4C0564BD8A86}"/>
              </a:ext>
            </a:extLst>
          </p:cNvPr>
          <p:cNvSpPr/>
          <p:nvPr/>
        </p:nvSpPr>
        <p:spPr>
          <a:xfrm>
            <a:off x="4911602" y="1235396"/>
            <a:ext cx="123546" cy="171142"/>
          </a:xfrm>
          <a:prstGeom prst="chevron">
            <a:avLst>
              <a:gd name="adj" fmla="val 5611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36" name="Partial Circle 35">
            <a:extLst>
              <a:ext uri="{FF2B5EF4-FFF2-40B4-BE49-F238E27FC236}">
                <a16:creationId xmlns:a16="http://schemas.microsoft.com/office/drawing/2014/main" id="{56890A28-F71A-2F91-61A0-3F6FCA3C7395}"/>
              </a:ext>
            </a:extLst>
          </p:cNvPr>
          <p:cNvSpPr/>
          <p:nvPr/>
        </p:nvSpPr>
        <p:spPr>
          <a:xfrm rot="10800000">
            <a:off x="6620774" y="1164212"/>
            <a:ext cx="313508" cy="313508"/>
          </a:xfrm>
          <a:prstGeom prst="pie">
            <a:avLst>
              <a:gd name="adj1" fmla="val 5400000"/>
              <a:gd name="adj2" fmla="val 16200000"/>
            </a:avLst>
          </a:prstGeom>
          <a:solidFill>
            <a:srgbClr val="1667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37" name="Arrow: Chevron 36">
            <a:extLst>
              <a:ext uri="{FF2B5EF4-FFF2-40B4-BE49-F238E27FC236}">
                <a16:creationId xmlns:a16="http://schemas.microsoft.com/office/drawing/2014/main" id="{52360C0B-82CF-934A-0112-3F30D7EE241C}"/>
              </a:ext>
            </a:extLst>
          </p:cNvPr>
          <p:cNvSpPr/>
          <p:nvPr/>
        </p:nvSpPr>
        <p:spPr>
          <a:xfrm>
            <a:off x="6801009" y="1235396"/>
            <a:ext cx="123546" cy="171142"/>
          </a:xfrm>
          <a:prstGeom prst="chevron">
            <a:avLst>
              <a:gd name="adj" fmla="val 5611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38" name="Partial Circle 37">
            <a:extLst>
              <a:ext uri="{FF2B5EF4-FFF2-40B4-BE49-F238E27FC236}">
                <a16:creationId xmlns:a16="http://schemas.microsoft.com/office/drawing/2014/main" id="{C229982E-BB68-A9F2-6936-A587576A141F}"/>
              </a:ext>
            </a:extLst>
          </p:cNvPr>
          <p:cNvSpPr/>
          <p:nvPr/>
        </p:nvSpPr>
        <p:spPr>
          <a:xfrm rot="10800000">
            <a:off x="8564241" y="1164211"/>
            <a:ext cx="313508" cy="313508"/>
          </a:xfrm>
          <a:prstGeom prst="pie">
            <a:avLst>
              <a:gd name="adj1" fmla="val 5400000"/>
              <a:gd name="adj2" fmla="val 16200000"/>
            </a:avLst>
          </a:prstGeom>
          <a:solidFill>
            <a:srgbClr val="145D7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39" name="Arrow: Chevron 38">
            <a:extLst>
              <a:ext uri="{FF2B5EF4-FFF2-40B4-BE49-F238E27FC236}">
                <a16:creationId xmlns:a16="http://schemas.microsoft.com/office/drawing/2014/main" id="{77B026A1-DA7E-9062-EE10-C849A7FF0F7B}"/>
              </a:ext>
            </a:extLst>
          </p:cNvPr>
          <p:cNvSpPr/>
          <p:nvPr/>
        </p:nvSpPr>
        <p:spPr>
          <a:xfrm>
            <a:off x="8715850" y="1235396"/>
            <a:ext cx="123546" cy="171142"/>
          </a:xfrm>
          <a:prstGeom prst="chevron">
            <a:avLst>
              <a:gd name="adj" fmla="val 5611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40" name="Partial Circle 39">
            <a:extLst>
              <a:ext uri="{FF2B5EF4-FFF2-40B4-BE49-F238E27FC236}">
                <a16:creationId xmlns:a16="http://schemas.microsoft.com/office/drawing/2014/main" id="{5D45EBF5-886F-67D8-E22B-87DD88F07D77}"/>
              </a:ext>
            </a:extLst>
          </p:cNvPr>
          <p:cNvSpPr/>
          <p:nvPr/>
        </p:nvSpPr>
        <p:spPr>
          <a:xfrm rot="10800000">
            <a:off x="10461383" y="1164212"/>
            <a:ext cx="313508" cy="313508"/>
          </a:xfrm>
          <a:prstGeom prst="pie">
            <a:avLst>
              <a:gd name="adj1" fmla="val 5400000"/>
              <a:gd name="adj2" fmla="val 16200000"/>
            </a:avLst>
          </a:prstGeom>
          <a:solidFill>
            <a:srgbClr val="114E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41" name="Arrow: Chevron 40">
            <a:extLst>
              <a:ext uri="{FF2B5EF4-FFF2-40B4-BE49-F238E27FC236}">
                <a16:creationId xmlns:a16="http://schemas.microsoft.com/office/drawing/2014/main" id="{48A6682D-AA08-74E1-7BCA-6C23C97A8747}"/>
              </a:ext>
            </a:extLst>
          </p:cNvPr>
          <p:cNvSpPr/>
          <p:nvPr/>
        </p:nvSpPr>
        <p:spPr>
          <a:xfrm>
            <a:off x="10612993" y="1235396"/>
            <a:ext cx="123546" cy="171142"/>
          </a:xfrm>
          <a:prstGeom prst="chevron">
            <a:avLst>
              <a:gd name="adj" fmla="val 5611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1820">
              <a:defRPr/>
            </a:pPr>
            <a:endParaRPr lang="en-AU" sz="1306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7A15A57-3D37-EAD2-D523-C86DE9E96774}"/>
              </a:ext>
            </a:extLst>
          </p:cNvPr>
          <p:cNvSpPr/>
          <p:nvPr/>
        </p:nvSpPr>
        <p:spPr>
          <a:xfrm>
            <a:off x="7039371" y="2625941"/>
            <a:ext cx="1609346" cy="353413"/>
          </a:xfrm>
          <a:prstGeom prst="roundRect">
            <a:avLst>
              <a:gd name="adj" fmla="val 5872"/>
            </a:avLst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Supply chains – capacity, equipment and materials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809E865-EFB6-6FA2-7E3A-65AF08A6CFD4}"/>
              </a:ext>
            </a:extLst>
          </p:cNvPr>
          <p:cNvSpPr/>
          <p:nvPr/>
        </p:nvSpPr>
        <p:spPr>
          <a:xfrm>
            <a:off x="10796122" y="2160984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Performance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B6D837A-AAA7-A9BA-C9F1-38E3DF8C1628}"/>
              </a:ext>
            </a:extLst>
          </p:cNvPr>
          <p:cNvSpPr/>
          <p:nvPr/>
        </p:nvSpPr>
        <p:spPr>
          <a:xfrm>
            <a:off x="1346776" y="2148395"/>
            <a:ext cx="1609346" cy="313404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>
              <a:defRPr/>
            </a:pPr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Purpose – residential, civil, commercial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1E9E115-3C13-5915-CDC7-5B1492D5B0BF}"/>
              </a:ext>
            </a:extLst>
          </p:cNvPr>
          <p:cNvSpPr/>
          <p:nvPr/>
        </p:nvSpPr>
        <p:spPr>
          <a:xfrm>
            <a:off x="8920247" y="2586981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Supply (meeting demand)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CDB99B8-6ED5-08C2-ED7F-16348AA63AE0}"/>
              </a:ext>
            </a:extLst>
          </p:cNvPr>
          <p:cNvSpPr/>
          <p:nvPr/>
        </p:nvSpPr>
        <p:spPr>
          <a:xfrm>
            <a:off x="3199571" y="2370531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Budget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87BFAC8-951B-3EB2-853C-80AD4E3230CF}"/>
              </a:ext>
            </a:extLst>
          </p:cNvPr>
          <p:cNvSpPr/>
          <p:nvPr/>
        </p:nvSpPr>
        <p:spPr>
          <a:xfrm>
            <a:off x="1346776" y="2509664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>
              <a:defRPr/>
            </a:pPr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Market engagement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2B1BF1F-1A2D-2E29-7AD0-8D697C2B9090}"/>
              </a:ext>
            </a:extLst>
          </p:cNvPr>
          <p:cNvSpPr/>
          <p:nvPr/>
        </p:nvSpPr>
        <p:spPr>
          <a:xfrm>
            <a:off x="5134860" y="2370531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Finance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A9561CF-451A-7FEF-633F-77671A2A0A4D}"/>
              </a:ext>
            </a:extLst>
          </p:cNvPr>
          <p:cNvSpPr/>
          <p:nvPr/>
        </p:nvSpPr>
        <p:spPr>
          <a:xfrm>
            <a:off x="10796122" y="2365696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Maintenance/Repair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9121A745-B6CF-D50F-2F31-D2F2B14CD3DB}"/>
              </a:ext>
            </a:extLst>
          </p:cNvPr>
          <p:cNvSpPr/>
          <p:nvPr/>
        </p:nvSpPr>
        <p:spPr>
          <a:xfrm>
            <a:off x="3199571" y="3416779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Labour market 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831C803-469B-A0B0-43EB-6CE6807F2F57}"/>
              </a:ext>
            </a:extLst>
          </p:cNvPr>
          <p:cNvSpPr/>
          <p:nvPr/>
        </p:nvSpPr>
        <p:spPr>
          <a:xfrm>
            <a:off x="5134860" y="2579782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Contract arrangements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E69E4987-11B5-6DD5-89BE-ADA10C771AEE}"/>
              </a:ext>
            </a:extLst>
          </p:cNvPr>
          <p:cNvSpPr/>
          <p:nvPr/>
        </p:nvSpPr>
        <p:spPr>
          <a:xfrm>
            <a:off x="7039371" y="3029561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Site conditions - culture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802FBCB-1772-8729-7506-EC4A159F6EDB}"/>
              </a:ext>
            </a:extLst>
          </p:cNvPr>
          <p:cNvSpPr/>
          <p:nvPr/>
        </p:nvSpPr>
        <p:spPr>
          <a:xfrm>
            <a:off x="10796122" y="2999512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End of life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103DE52-C4D6-9D5D-F5A6-D530BDF9E053}"/>
              </a:ext>
            </a:extLst>
          </p:cNvPr>
          <p:cNvSpPr/>
          <p:nvPr/>
        </p:nvSpPr>
        <p:spPr>
          <a:xfrm>
            <a:off x="3199571" y="2161284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Design and technology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39634765-6FDB-0AD4-BFA8-EB6B1E89EF7D}"/>
              </a:ext>
            </a:extLst>
          </p:cNvPr>
          <p:cNvSpPr/>
          <p:nvPr/>
        </p:nvSpPr>
        <p:spPr>
          <a:xfrm>
            <a:off x="7039371" y="3243143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Scheduling and timeframes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4F41CF82-8EF3-8625-13D0-D2115740A393}"/>
              </a:ext>
            </a:extLst>
          </p:cNvPr>
          <p:cNvSpPr/>
          <p:nvPr/>
        </p:nvSpPr>
        <p:spPr>
          <a:xfrm>
            <a:off x="1346776" y="2722121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>
              <a:defRPr/>
            </a:pPr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Feasibility/due diligence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5296AE8F-DFBA-8C7A-CE12-028BC706E947}"/>
              </a:ext>
            </a:extLst>
          </p:cNvPr>
          <p:cNvSpPr/>
          <p:nvPr/>
        </p:nvSpPr>
        <p:spPr>
          <a:xfrm>
            <a:off x="7039371" y="3456729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Commercial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3656925C-5588-F624-595F-AE7C8F5D4501}"/>
              </a:ext>
            </a:extLst>
          </p:cNvPr>
          <p:cNvSpPr/>
          <p:nvPr/>
        </p:nvSpPr>
        <p:spPr>
          <a:xfrm>
            <a:off x="3199571" y="2579782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Business case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5A80C6F0-38EA-E756-9684-407B7C80AF72}"/>
              </a:ext>
            </a:extLst>
          </p:cNvPr>
          <p:cNvSpPr/>
          <p:nvPr/>
        </p:nvSpPr>
        <p:spPr>
          <a:xfrm>
            <a:off x="8920247" y="2373463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Quality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CB76B52A-39D8-03E7-9783-378B55F58998}"/>
              </a:ext>
            </a:extLst>
          </p:cNvPr>
          <p:cNvSpPr/>
          <p:nvPr/>
        </p:nvSpPr>
        <p:spPr>
          <a:xfrm>
            <a:off x="8920247" y="2160984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Practical completion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BBA8989C-DA85-B8D6-ABFE-561A7DCFAAEA}"/>
              </a:ext>
            </a:extLst>
          </p:cNvPr>
          <p:cNvSpPr/>
          <p:nvPr/>
        </p:nvSpPr>
        <p:spPr>
          <a:xfrm>
            <a:off x="5134860" y="2789029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Approvals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12D51DB6-CFC8-AC41-8A80-0CB9695FA3AA}"/>
              </a:ext>
            </a:extLst>
          </p:cNvPr>
          <p:cNvSpPr/>
          <p:nvPr/>
        </p:nvSpPr>
        <p:spPr>
          <a:xfrm>
            <a:off x="3198776" y="2998282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Approvals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7E166B3-DC2F-4483-ECA0-1D610C4006A0}"/>
              </a:ext>
            </a:extLst>
          </p:cNvPr>
          <p:cNvSpPr/>
          <p:nvPr/>
        </p:nvSpPr>
        <p:spPr>
          <a:xfrm>
            <a:off x="3199571" y="3207529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Prequalification scheme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3B068A0-6E73-5A5C-D9BC-EDFAEF4C18DA}"/>
              </a:ext>
            </a:extLst>
          </p:cNvPr>
          <p:cNvSpPr/>
          <p:nvPr/>
        </p:nvSpPr>
        <p:spPr>
          <a:xfrm>
            <a:off x="1346776" y="2934578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>
              <a:defRPr/>
            </a:pPr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Strategic policy design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E932108C-BD1F-D159-F11E-07C9912826E4}"/>
              </a:ext>
            </a:extLst>
          </p:cNvPr>
          <p:cNvSpPr/>
          <p:nvPr/>
        </p:nvSpPr>
        <p:spPr>
          <a:xfrm>
            <a:off x="5134860" y="2995146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Labour market 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90497C3A-AEA4-6679-9D84-89EA07F9DE11}"/>
              </a:ext>
            </a:extLst>
          </p:cNvPr>
          <p:cNvSpPr/>
          <p:nvPr/>
        </p:nvSpPr>
        <p:spPr>
          <a:xfrm>
            <a:off x="3198776" y="3620809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Contract arrangements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EBD1173A-9A3C-0DFE-C5C6-9FEA93D16AF3}"/>
              </a:ext>
            </a:extLst>
          </p:cNvPr>
          <p:cNvSpPr/>
          <p:nvPr/>
        </p:nvSpPr>
        <p:spPr>
          <a:xfrm>
            <a:off x="8920247" y="2803195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Handover</a:t>
            </a: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F07A45DA-F32A-F306-5D9B-A8D9D13C31A6}"/>
              </a:ext>
            </a:extLst>
          </p:cNvPr>
          <p:cNvSpPr/>
          <p:nvPr/>
        </p:nvSpPr>
        <p:spPr>
          <a:xfrm>
            <a:off x="5134860" y="3200048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Labour arrangements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D55374D3-FF00-7622-5D84-A2B6B96727F2}"/>
              </a:ext>
            </a:extLst>
          </p:cNvPr>
          <p:cNvSpPr/>
          <p:nvPr/>
        </p:nvSpPr>
        <p:spPr>
          <a:xfrm>
            <a:off x="10796122" y="2584199"/>
            <a:ext cx="1609346" cy="369421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Community benefit and uplift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0701296D-2B37-82FB-B89C-4BD9EFA7B17B}"/>
              </a:ext>
            </a:extLst>
          </p:cNvPr>
          <p:cNvSpPr/>
          <p:nvPr/>
        </p:nvSpPr>
        <p:spPr>
          <a:xfrm>
            <a:off x="7039371" y="3675666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Workplace relations</a:t>
            </a: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B47DB2D6-8CA1-BBA9-5A1C-A2FF8E74EB1B}"/>
              </a:ext>
            </a:extLst>
          </p:cNvPr>
          <p:cNvSpPr/>
          <p:nvPr/>
        </p:nvSpPr>
        <p:spPr>
          <a:xfrm>
            <a:off x="8920247" y="3007843"/>
            <a:ext cx="1609346" cy="164592"/>
          </a:xfrm>
          <a:prstGeom prst="roundRect">
            <a:avLst/>
          </a:prstGeom>
          <a:solidFill>
            <a:srgbClr val="D7E5F1"/>
          </a:solidFill>
          <a:ln w="9525">
            <a:solidFill>
              <a:srgbClr val="CBDE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defTabSz="331820"/>
            <a:r>
              <a:rPr lang="en-AU" sz="1000">
                <a:solidFill>
                  <a:schemeClr val="tx1"/>
                </a:solidFill>
                <a:latin typeface="Aptos" panose="02110004020202020204"/>
              </a:rPr>
              <a:t>Post-project review</a:t>
            </a:r>
          </a:p>
        </p:txBody>
      </p:sp>
      <p:sp>
        <p:nvSpPr>
          <p:cNvPr id="174" name="Rectangle: Rounded Corners 173">
            <a:extLst>
              <a:ext uri="{FF2B5EF4-FFF2-40B4-BE49-F238E27FC236}">
                <a16:creationId xmlns:a16="http://schemas.microsoft.com/office/drawing/2014/main" id="{DFE9D76E-194E-CF31-D750-B9FD9EE79CB6}"/>
              </a:ext>
            </a:extLst>
          </p:cNvPr>
          <p:cNvSpPr/>
          <p:nvPr/>
        </p:nvSpPr>
        <p:spPr>
          <a:xfrm>
            <a:off x="1468959" y="2079270"/>
            <a:ext cx="10730395" cy="628856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rIns="36578" rtlCol="0" anchor="ctr"/>
          <a:lstStyle/>
          <a:p>
            <a:pPr algn="ctr" defTabSz="331820"/>
            <a:endParaRPr lang="en-AU" sz="915" b="1">
              <a:solidFill>
                <a:schemeClr val="tx1"/>
              </a:solidFill>
              <a:latin typeface="Aptos" panose="02110004020202020204"/>
            </a:endParaRPr>
          </a:p>
        </p:txBody>
      </p:sp>
      <p:sp>
        <p:nvSpPr>
          <p:cNvPr id="178" name="Rectangle: Rounded Corners 177">
            <a:extLst>
              <a:ext uri="{FF2B5EF4-FFF2-40B4-BE49-F238E27FC236}">
                <a16:creationId xmlns:a16="http://schemas.microsoft.com/office/drawing/2014/main" id="{738DD899-6F8E-7F2D-E790-55D3880045BB}"/>
              </a:ext>
            </a:extLst>
          </p:cNvPr>
          <p:cNvSpPr/>
          <p:nvPr/>
        </p:nvSpPr>
        <p:spPr>
          <a:xfrm>
            <a:off x="1346776" y="1994637"/>
            <a:ext cx="11019093" cy="537754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8" tIns="45720" rIns="36578" bIns="45720" rtlCol="0" anchor="ctr"/>
          <a:lstStyle/>
          <a:p>
            <a:pPr algn="ctr" defTabSz="331820"/>
            <a:endParaRPr lang="en-AU" sz="1050" b="1">
              <a:solidFill>
                <a:schemeClr val="tx1"/>
              </a:solidFill>
              <a:latin typeface="Aptos" panose="02110004020202020204"/>
            </a:endParaRPr>
          </a:p>
        </p:txBody>
      </p:sp>
      <p:sp>
        <p:nvSpPr>
          <p:cNvPr id="209" name="Title 1">
            <a:extLst>
              <a:ext uri="{FF2B5EF4-FFF2-40B4-BE49-F238E27FC236}">
                <a16:creationId xmlns:a16="http://schemas.microsoft.com/office/drawing/2014/main" id="{D8CF5C3D-DF50-E3D2-0F2E-56EC5B30148C}"/>
              </a:ext>
            </a:extLst>
          </p:cNvPr>
          <p:cNvSpPr txBox="1">
            <a:spLocks/>
          </p:cNvSpPr>
          <p:nvPr/>
        </p:nvSpPr>
        <p:spPr>
          <a:xfrm>
            <a:off x="1216145" y="340723"/>
            <a:ext cx="11381070" cy="311570"/>
          </a:xfrm>
          <a:prstGeom prst="rect">
            <a:avLst/>
          </a:prstGeom>
          <a:solidFill>
            <a:srgbClr val="0E425A"/>
          </a:solidFill>
        </p:spPr>
        <p:txBody>
          <a:bodyPr vert="horz" lIns="92903" tIns="46452" rIns="92903" bIns="46452" rtlCol="0" anchor="ctr">
            <a:noAutofit/>
          </a:bodyPr>
          <a:lstStyle>
            <a:lvl1pPr algn="ctr" defTabSz="91441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n-AU" sz="1829" b="1">
                <a:solidFill>
                  <a:schemeClr val="bg1"/>
                </a:solidFill>
                <a:latin typeface="Aptos Display" panose="020B0004020202020204" pitchFamily="34" charset="0"/>
              </a:rPr>
              <a:t>CONSTRUCTION LIFECYCLE CONCEPTUAL FRAMEWORK – CONVERSATION TEMPLATE</a:t>
            </a:r>
          </a:p>
        </p:txBody>
      </p: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064F8AA8-5DFB-9D2E-A952-34263A2EF9E3}"/>
              </a:ext>
            </a:extLst>
          </p:cNvPr>
          <p:cNvCxnSpPr>
            <a:cxnSpLocks/>
          </p:cNvCxnSpPr>
          <p:nvPr/>
        </p:nvCxnSpPr>
        <p:spPr>
          <a:xfrm>
            <a:off x="11575046" y="1616189"/>
            <a:ext cx="0" cy="72126"/>
          </a:xfrm>
          <a:prstGeom prst="line">
            <a:avLst/>
          </a:prstGeom>
          <a:ln w="19050">
            <a:solidFill>
              <a:schemeClr val="accent2">
                <a:lumMod val="20000"/>
                <a:lumOff val="8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F6CBD837-8136-9D58-47D4-F73D2FEA9532}"/>
              </a:ext>
            </a:extLst>
          </p:cNvPr>
          <p:cNvCxnSpPr>
            <a:cxnSpLocks/>
          </p:cNvCxnSpPr>
          <p:nvPr/>
        </p:nvCxnSpPr>
        <p:spPr>
          <a:xfrm flipV="1">
            <a:off x="2151449" y="1574264"/>
            <a:ext cx="0" cy="108187"/>
          </a:xfrm>
          <a:prstGeom prst="straightConnector1">
            <a:avLst/>
          </a:prstGeom>
          <a:ln w="19050">
            <a:solidFill>
              <a:schemeClr val="accent2">
                <a:lumMod val="20000"/>
                <a:lumOff val="8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FC150BC0-D180-54A0-5AA9-CABC8A0B684E}"/>
              </a:ext>
            </a:extLst>
          </p:cNvPr>
          <p:cNvCxnSpPr>
            <a:cxnSpLocks/>
          </p:cNvCxnSpPr>
          <p:nvPr/>
        </p:nvCxnSpPr>
        <p:spPr>
          <a:xfrm>
            <a:off x="2151450" y="1756096"/>
            <a:ext cx="9423596" cy="9941"/>
          </a:xfrm>
          <a:prstGeom prst="line">
            <a:avLst/>
          </a:prstGeom>
          <a:ln w="19050">
            <a:solidFill>
              <a:schemeClr val="accent2">
                <a:lumMod val="20000"/>
                <a:lumOff val="8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6107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BBDFE0D5B48A44847B70EA1BD3862B" ma:contentTypeVersion="20" ma:contentTypeDescription="Create a new document." ma:contentTypeScope="" ma:versionID="6835d792362c435e90c805baf34489dd">
  <xsd:schema xmlns:xsd="http://www.w3.org/2001/XMLSchema" xmlns:xs="http://www.w3.org/2001/XMLSchema" xmlns:p="http://schemas.microsoft.com/office/2006/metadata/properties" xmlns:ns2="c3bb4156-0582-4d49-9748-da12e4bfffd4" xmlns:ns3="f6ea322a-84be-47d5-b47f-0374e0177435" targetNamespace="http://schemas.microsoft.com/office/2006/metadata/properties" ma:root="true" ma:fieldsID="4a7bc621376485641389c151ce421aea" ns2:_="" ns3:_="">
    <xsd:import namespace="c3bb4156-0582-4d49-9748-da12e4bfffd4"/>
    <xsd:import namespace="f6ea322a-84be-47d5-b47f-0374e01774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Date" minOccurs="0"/>
                <xsd:element ref="ns2:Confirmed" minOccurs="0"/>
                <xsd:element ref="ns2:Agency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ServiceSearchProperties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4156-0582-4d49-9748-da12e4bfff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ate" ma:index="12" nillable="true" ma:displayName="Date" ma:format="DateOnly" ma:internalName="Date">
      <xsd:simpleType>
        <xsd:restriction base="dms:DateTime"/>
      </xsd:simpleType>
    </xsd:element>
    <xsd:element name="Confirmed" ma:index="13" nillable="true" ma:displayName="Confirmed" ma:format="Dropdown" ma:internalName="Confirmed">
      <xsd:simpleType>
        <xsd:restriction base="dms:Text">
          <xsd:maxLength value="255"/>
        </xsd:restriction>
      </xsd:simpleType>
    </xsd:element>
    <xsd:element name="Agency" ma:index="14" nillable="true" ma:displayName="Agency" ma:format="Dropdown" ma:internalName="Agency">
      <xsd:simpleType>
        <xsd:restriction base="dms:Text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7147e460-a74b-4414-8224-31362e5846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ea322a-84be-47d5-b47f-0374e017743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43dacc5f-1863-45f1-944c-0525d7dba6df}" ma:internalName="TaxCatchAll" ma:showField="CatchAllData" ma:web="f6ea322a-84be-47d5-b47f-0374e01774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firmed xmlns="c3bb4156-0582-4d49-9748-da12e4bfffd4" xsi:nil="true"/>
    <Date xmlns="c3bb4156-0582-4d49-9748-da12e4bfffd4" xsi:nil="true"/>
    <TaxCatchAll xmlns="f6ea322a-84be-47d5-b47f-0374e0177435" xsi:nil="true"/>
    <Agency xmlns="c3bb4156-0582-4d49-9748-da12e4bfffd4" xsi:nil="true"/>
    <lcf76f155ced4ddcb4097134ff3c332f xmlns="c3bb4156-0582-4d49-9748-da12e4bfffd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2617F6A-BD6E-4FEF-A972-FDF96D3B88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A77199-BC33-4D48-A280-AFF1EC1652AF}">
  <ds:schemaRefs>
    <ds:schemaRef ds:uri="c3bb4156-0582-4d49-9748-da12e4bfffd4"/>
    <ds:schemaRef ds:uri="f6ea322a-84be-47d5-b47f-0374e017743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1FD76F3-01B6-4490-8412-2F60FBD4E2BC}">
  <ds:schemaRefs>
    <ds:schemaRef ds:uri="c3bb4156-0582-4d49-9748-da12e4bfffd4"/>
    <ds:schemaRef ds:uri="f6ea322a-84be-47d5-b47f-0374e017743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142</Words>
  <PresentationFormat>A3 Paper (297x420 mm)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Light</vt:lpstr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Printed>2025-01-07T03:48:46Z</cp:lastPrinted>
  <dcterms:created xsi:type="dcterms:W3CDTF">2024-12-03T04:26:27Z</dcterms:created>
  <dcterms:modified xsi:type="dcterms:W3CDTF">2025-03-26T22:45:42Z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0x010100BBBBDFE0D5B48A44847B70EA1BD3862B</vt:lpwstr>
  </property>
  <property fmtid="{D5CDD505-2E9C-101B-9397-08002B2CF9AE}" pid="3" name="MediaServiceImageTags">
    <vt:lpwstr/>
  </property>
  <property fmtid="{D5CDD505-2E9C-101B-9397-08002B2CF9AE}" pid="4" name="MSIP_Label_79d889eb-932f-4752-8739-64d25806ef64_Enabled">
    <vt:lpwstr>true</vt:lpwstr>
  </property>
  <property fmtid="{D5CDD505-2E9C-101B-9397-08002B2CF9AE}" pid="5" name="MSIP_Label_79d889eb-932f-4752-8739-64d25806ef64_SetDate">
    <vt:lpwstr>2024-12-11T05:27:09Z</vt:lpwstr>
  </property>
  <property fmtid="{D5CDD505-2E9C-101B-9397-08002B2CF9AE}" pid="6" name="MSIP_Label_79d889eb-932f-4752-8739-64d25806ef64_Method">
    <vt:lpwstr>Privileged</vt:lpwstr>
  </property>
  <property fmtid="{D5CDD505-2E9C-101B-9397-08002B2CF9AE}" pid="7" name="MSIP_Label_79d889eb-932f-4752-8739-64d25806ef64_Name">
    <vt:lpwstr>79d889eb-932f-4752-8739-64d25806ef64</vt:lpwstr>
  </property>
  <property fmtid="{D5CDD505-2E9C-101B-9397-08002B2CF9AE}" pid="8" name="MSIP_Label_79d889eb-932f-4752-8739-64d25806ef64_SiteId">
    <vt:lpwstr>dd0cfd15-4558-4b12-8bad-ea26984fc417</vt:lpwstr>
  </property>
  <property fmtid="{D5CDD505-2E9C-101B-9397-08002B2CF9AE}" pid="9" name="MSIP_Label_79d889eb-932f-4752-8739-64d25806ef64_ActionId">
    <vt:lpwstr>862fbd31-9cb7-452d-9a83-9655ef0c27a0</vt:lpwstr>
  </property>
  <property fmtid="{D5CDD505-2E9C-101B-9397-08002B2CF9AE}" pid="10" name="MSIP_Label_79d889eb-932f-4752-8739-64d25806ef64_ContentBits">
    <vt:lpwstr>0</vt:lpwstr>
  </property>
</Properties>
</file>