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7"/>
  </p:notesMasterIdLst>
  <p:sldIdLst>
    <p:sldId id="257" r:id="rId2"/>
    <p:sldId id="279" r:id="rId3"/>
    <p:sldId id="268" r:id="rId4"/>
    <p:sldId id="289" r:id="rId5"/>
    <p:sldId id="288" r:id="rId6"/>
    <p:sldId id="261" r:id="rId7"/>
    <p:sldId id="281" r:id="rId8"/>
    <p:sldId id="280" r:id="rId9"/>
    <p:sldId id="283" r:id="rId10"/>
    <p:sldId id="282" r:id="rId11"/>
    <p:sldId id="285" r:id="rId12"/>
    <p:sldId id="290" r:id="rId13"/>
    <p:sldId id="287" r:id="rId14"/>
    <p:sldId id="267" r:id="rId15"/>
    <p:sldId id="291"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880"/>
    <a:srgbClr val="009CCC"/>
    <a:srgbClr val="00B19C"/>
    <a:srgbClr val="00BABA"/>
    <a:srgbClr val="0094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D17514-1DB7-463A-8357-5BFDCDD32623}" v="6" dt="2023-02-24T07:30:39.1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76" autoAdjust="0"/>
    <p:restoredTop sz="75080" autoAdjust="0"/>
  </p:normalViewPr>
  <p:slideViewPr>
    <p:cSldViewPr snapToGrid="0" snapToObjects="1">
      <p:cViewPr varScale="1">
        <p:scale>
          <a:sx n="110" d="100"/>
          <a:sy n="110" d="100"/>
        </p:scale>
        <p:origin x="324"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44" d="100"/>
          <a:sy n="44" d="100"/>
        </p:scale>
        <p:origin x="285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AECC2E-1906-4DE4-A07A-C95E84104328}" type="doc">
      <dgm:prSet loTypeId="urn:microsoft.com/office/officeart/2005/8/layout/hProcess9" loCatId="process" qsTypeId="urn:microsoft.com/office/officeart/2005/8/quickstyle/simple1" qsCatId="simple" csTypeId="urn:microsoft.com/office/officeart/2005/8/colors/colorful2" csCatId="colorful" phldr="1"/>
      <dgm:spPr/>
    </dgm:pt>
    <dgm:pt modelId="{D3A926C6-3186-4242-9A7D-521E166CC830}">
      <dgm:prSet phldrT="[Text]" custT="1"/>
      <dgm:spPr>
        <a:solidFill>
          <a:srgbClr val="00A880"/>
        </a:solidFill>
      </dgm:spPr>
      <dgm:t>
        <a:bodyPr/>
        <a:lstStyle/>
        <a:p>
          <a:pPr>
            <a:lnSpc>
              <a:spcPct val="100000"/>
            </a:lnSpc>
            <a:buFont typeface="Arial" panose="020B0604020202020204" pitchFamily="34" charset="0"/>
            <a:buChar char="•"/>
          </a:pPr>
          <a:r>
            <a:rPr lang="en-AU" sz="1400" b="1" u="sng" kern="1200" dirty="0">
              <a:latin typeface="Calibri" panose="020F0502020204030204" pitchFamily="34" charset="0"/>
              <a:cs typeface="Calibri" panose="020F0502020204030204" pitchFamily="34" charset="0"/>
            </a:rPr>
            <a:t>Seasonal Worker Programme (SWP)</a:t>
          </a:r>
        </a:p>
        <a:p>
          <a:pPr>
            <a:lnSpc>
              <a:spcPct val="100000"/>
            </a:lnSpc>
            <a:buFont typeface="Arial" panose="020B0604020202020204" pitchFamily="34" charset="0"/>
            <a:buChar char="•"/>
          </a:pPr>
          <a:r>
            <a:rPr lang="en-AU" sz="1400" b="0" u="none" kern="1200" dirty="0">
              <a:latin typeface="Calibri" panose="020F0502020204030204" pitchFamily="34" charset="0"/>
              <a:cs typeface="Calibri" panose="020F0502020204030204" pitchFamily="34" charset="0"/>
            </a:rPr>
            <a:t>Commenced 2012</a:t>
          </a:r>
        </a:p>
        <a:p>
          <a:pPr>
            <a:lnSpc>
              <a:spcPct val="100000"/>
            </a:lnSpc>
            <a:buFont typeface="Arial" panose="020B0604020202020204" pitchFamily="34" charset="0"/>
            <a:buChar char="•"/>
          </a:pPr>
          <a:r>
            <a:rPr lang="en-AU" sz="1400" b="0" u="none" kern="1200" dirty="0">
              <a:latin typeface="Calibri" panose="020F0502020204030204" pitchFamily="34" charset="0"/>
              <a:cs typeface="Calibri" panose="020F0502020204030204" pitchFamily="34" charset="0"/>
            </a:rPr>
            <a:t>Up to 9 months</a:t>
          </a:r>
        </a:p>
        <a:p>
          <a:pPr>
            <a:lnSpc>
              <a:spcPct val="100000"/>
            </a:lnSpc>
            <a:buFont typeface="Arial" panose="020B0604020202020204" pitchFamily="34" charset="0"/>
            <a:buChar char="•"/>
          </a:pPr>
          <a:r>
            <a:rPr lang="en-AU" sz="1400" b="0" u="none" kern="1200" dirty="0">
              <a:latin typeface="Calibri" panose="020F0502020204030204" pitchFamily="34" charset="0"/>
              <a:cs typeface="Calibri" panose="020F0502020204030204" pitchFamily="34" charset="0"/>
            </a:rPr>
            <a:t>Unskilled – Low skilled</a:t>
          </a:r>
        </a:p>
        <a:p>
          <a:pPr>
            <a:lnSpc>
              <a:spcPct val="100000"/>
            </a:lnSpc>
            <a:buFont typeface="Arial" panose="020B0604020202020204" pitchFamily="34" charset="0"/>
            <a:buChar char="•"/>
          </a:pPr>
          <a:r>
            <a:rPr lang="en-AU" sz="1400" b="0" u="none" kern="1200" dirty="0">
              <a:latin typeface="Calibri" panose="020F0502020204030204" pitchFamily="34" charset="0"/>
              <a:cs typeface="Calibri" panose="020F0502020204030204" pitchFamily="34" charset="0"/>
            </a:rPr>
            <a:t>Average of a min. of 30hrs per week over the entire placement</a:t>
          </a:r>
        </a:p>
        <a:p>
          <a:pPr>
            <a:lnSpc>
              <a:spcPct val="100000"/>
            </a:lnSpc>
            <a:buFont typeface="Arial" panose="020B0604020202020204" pitchFamily="34" charset="0"/>
            <a:buChar char="•"/>
          </a:pPr>
          <a:r>
            <a:rPr lang="en-AU" sz="1400" b="0" u="none" kern="1200" dirty="0">
              <a:solidFill>
                <a:srgbClr val="FFFFFF"/>
              </a:solidFill>
              <a:latin typeface="Calibri" panose="020F0502020204030204" pitchFamily="34" charset="0"/>
              <a:ea typeface="+mn-ea"/>
              <a:cs typeface="Calibri" panose="020F0502020204030204" pitchFamily="34" charset="0"/>
            </a:rPr>
            <a:t>Limited industries: agriculture and accommodation</a:t>
          </a:r>
        </a:p>
      </dgm:t>
    </dgm:pt>
    <dgm:pt modelId="{00EB05AE-D2D5-4FEC-AF3F-0429090532C5}" type="parTrans" cxnId="{703D0F9D-F54E-4FD0-BB33-A7964606AAAD}">
      <dgm:prSet/>
      <dgm:spPr/>
      <dgm:t>
        <a:bodyPr/>
        <a:lstStyle/>
        <a:p>
          <a:endParaRPr lang="en-AU"/>
        </a:p>
      </dgm:t>
    </dgm:pt>
    <dgm:pt modelId="{9CB6CD5D-B4CA-4FD6-996E-8CF5D664BD85}" type="sibTrans" cxnId="{703D0F9D-F54E-4FD0-BB33-A7964606AAAD}">
      <dgm:prSet/>
      <dgm:spPr/>
      <dgm:t>
        <a:bodyPr/>
        <a:lstStyle/>
        <a:p>
          <a:endParaRPr lang="en-AU"/>
        </a:p>
      </dgm:t>
    </dgm:pt>
    <dgm:pt modelId="{517113DC-736D-48D3-8B5A-D0A6C702E9FE}">
      <dgm:prSet phldrT="[Text]" custT="1"/>
      <dgm:spPr/>
      <dgm:t>
        <a:bodyPr/>
        <a:lstStyle/>
        <a:p>
          <a:pPr>
            <a:buFont typeface="Arial" panose="020B0604020202020204" pitchFamily="34" charset="0"/>
            <a:buChar char="•"/>
          </a:pPr>
          <a:r>
            <a:rPr lang="en-AU" sz="1600" b="0" dirty="0">
              <a:latin typeface="Calibri" panose="020F0502020204030204" pitchFamily="34" charset="0"/>
              <a:cs typeface="Calibri" panose="020F0502020204030204" pitchFamily="34" charset="0"/>
            </a:rPr>
            <a:t>PALM Deed of Agreement and Guidelines</a:t>
          </a:r>
        </a:p>
      </dgm:t>
    </dgm:pt>
    <dgm:pt modelId="{851710D9-5092-43D8-9727-10807969A54C}" type="parTrans" cxnId="{B5AD9FF4-EAB1-4B09-B801-6FB117762674}">
      <dgm:prSet/>
      <dgm:spPr/>
      <dgm:t>
        <a:bodyPr/>
        <a:lstStyle/>
        <a:p>
          <a:endParaRPr lang="en-AU"/>
        </a:p>
      </dgm:t>
    </dgm:pt>
    <dgm:pt modelId="{6322E3F0-89B5-4DB0-8B51-249320E92EED}" type="sibTrans" cxnId="{B5AD9FF4-EAB1-4B09-B801-6FB117762674}">
      <dgm:prSet/>
      <dgm:spPr/>
      <dgm:t>
        <a:bodyPr/>
        <a:lstStyle/>
        <a:p>
          <a:endParaRPr lang="en-AU"/>
        </a:p>
      </dgm:t>
    </dgm:pt>
    <dgm:pt modelId="{BFB71EAC-5818-4913-BDFC-6CE6DF23E4DA}">
      <dgm:prSet custT="1"/>
      <dgm:spPr/>
      <dgm:t>
        <a:bodyPr/>
        <a:lstStyle/>
        <a:p>
          <a:pPr>
            <a:buFont typeface="Arial" panose="020B0604020202020204" pitchFamily="34" charset="0"/>
            <a:buNone/>
          </a:pPr>
          <a:r>
            <a:rPr lang="en-AU" sz="1400" b="1" u="sng" kern="1200" dirty="0">
              <a:latin typeface="Calibri" panose="020F0502020204030204" pitchFamily="34" charset="0"/>
              <a:cs typeface="Calibri" panose="020F0502020204030204" pitchFamily="34" charset="0"/>
            </a:rPr>
            <a:t>PALM  Scheme</a:t>
          </a:r>
        </a:p>
        <a:p>
          <a:pPr>
            <a:buFont typeface="Arial" panose="020B0604020202020204" pitchFamily="34" charset="0"/>
            <a:buNone/>
          </a:pPr>
          <a:r>
            <a:rPr lang="en-AU" sz="1400" b="0" kern="1200" dirty="0">
              <a:latin typeface="Calibri" panose="020F0502020204030204" pitchFamily="34" charset="0"/>
              <a:cs typeface="Calibri" panose="020F0502020204030204" pitchFamily="34" charset="0"/>
            </a:rPr>
            <a:t>Effective from April 2022</a:t>
          </a:r>
        </a:p>
        <a:p>
          <a:pPr>
            <a:buFont typeface="Arial" panose="020B0604020202020204" pitchFamily="34" charset="0"/>
            <a:buNone/>
          </a:pPr>
          <a:endParaRPr lang="en-AU" sz="1400" b="0" kern="1200" dirty="0">
            <a:latin typeface="Calibri" panose="020F0502020204030204" pitchFamily="34" charset="0"/>
            <a:cs typeface="Calibri" panose="020F0502020204030204" pitchFamily="34" charset="0"/>
          </a:endParaRPr>
        </a:p>
        <a:p>
          <a:pPr>
            <a:buFont typeface="Arial" panose="020B0604020202020204" pitchFamily="34" charset="0"/>
            <a:buNone/>
          </a:pPr>
          <a:r>
            <a:rPr lang="en-AU" sz="1400" b="0" kern="1200" dirty="0">
              <a:latin typeface="Calibri" panose="020F0502020204030204" pitchFamily="34" charset="0"/>
              <a:cs typeface="Calibri" panose="020F0502020204030204" pitchFamily="34" charset="0"/>
            </a:rPr>
            <a:t>Short-term (seasonal) cohort – up to 9 months </a:t>
          </a:r>
        </a:p>
        <a:p>
          <a:pPr>
            <a:buFont typeface="Arial" panose="020B0604020202020204" pitchFamily="34" charset="0"/>
            <a:buNone/>
          </a:pPr>
          <a:r>
            <a:rPr lang="en-AU" sz="1400" b="0" kern="1200" dirty="0">
              <a:latin typeface="Calibri" panose="020F0502020204030204" pitchFamily="34" charset="0"/>
              <a:cs typeface="Calibri" panose="020F0502020204030204" pitchFamily="34" charset="0"/>
            </a:rPr>
            <a:t>Long term cohort – 12  months to 4 years</a:t>
          </a:r>
        </a:p>
        <a:p>
          <a:pPr>
            <a:buFont typeface="Arial" panose="020B0604020202020204" pitchFamily="34" charset="0"/>
            <a:buNone/>
          </a:pPr>
          <a:r>
            <a:rPr lang="en-AU" sz="1400" b="0" kern="1200" dirty="0">
              <a:latin typeface="Calibri" panose="020F0502020204030204" pitchFamily="34" charset="0"/>
              <a:cs typeface="Calibri" panose="020F0502020204030204" pitchFamily="34" charset="0"/>
            </a:rPr>
            <a:t>Unskilled to Semi-skilled</a:t>
          </a:r>
        </a:p>
        <a:p>
          <a:pPr>
            <a:buFont typeface="Arial" panose="020B0604020202020204" pitchFamily="34" charset="0"/>
            <a:buNone/>
          </a:pPr>
          <a:endParaRPr lang="en-AU" sz="1400" b="0" kern="1200" dirty="0">
            <a:latin typeface="Calibri" panose="020F0502020204030204" pitchFamily="34" charset="0"/>
            <a:cs typeface="Calibri" panose="020F0502020204030204" pitchFamily="34" charset="0"/>
          </a:endParaRPr>
        </a:p>
        <a:p>
          <a:pPr>
            <a:buFont typeface="Arial" panose="020B0604020202020204" pitchFamily="34" charset="0"/>
            <a:buNone/>
          </a:pPr>
          <a:r>
            <a:rPr lang="en-AU" sz="1400" b="0" kern="1200" dirty="0">
              <a:latin typeface="Calibri" panose="020F0502020204030204" pitchFamily="34" charset="0"/>
              <a:cs typeface="Calibri" panose="020F0502020204030204" pitchFamily="34" charset="0"/>
            </a:rPr>
            <a:t>No change to min. hourly requirements for both cohorts</a:t>
          </a:r>
        </a:p>
        <a:p>
          <a:pPr>
            <a:buFont typeface="Arial" panose="020B0604020202020204" pitchFamily="34" charset="0"/>
            <a:buNone/>
          </a:pPr>
          <a:endParaRPr lang="en-AU" sz="1400" b="0" kern="1200" dirty="0">
            <a:latin typeface="Calibri" panose="020F0502020204030204" pitchFamily="34" charset="0"/>
            <a:cs typeface="Calibri" panose="020F0502020204030204" pitchFamily="34" charset="0"/>
          </a:endParaRPr>
        </a:p>
        <a:p>
          <a:pPr>
            <a:buFont typeface="Arial" panose="020B0604020202020204" pitchFamily="34" charset="0"/>
            <a:buNone/>
          </a:pPr>
          <a:r>
            <a:rPr lang="en-AU" sz="1400" b="0" kern="1200" dirty="0">
              <a:solidFill>
                <a:srgbClr val="FFFFFF"/>
              </a:solidFill>
              <a:latin typeface="Calibri" panose="020F0502020204030204" pitchFamily="34" charset="0"/>
              <a:ea typeface="+mn-ea"/>
              <a:cs typeface="Calibri" panose="020F0502020204030204" pitchFamily="34" charset="0"/>
            </a:rPr>
            <a:t>Open to all sectors in Rural and Regional Australia and nationally to Agriculture and agriculture-related food processing sectors. </a:t>
          </a:r>
        </a:p>
      </dgm:t>
    </dgm:pt>
    <dgm:pt modelId="{E1EF5439-CEBF-4C31-8950-6B9D3E9BE6F0}" type="parTrans" cxnId="{3479E2CB-E1CD-4090-A334-A492F107BD60}">
      <dgm:prSet/>
      <dgm:spPr/>
      <dgm:t>
        <a:bodyPr/>
        <a:lstStyle/>
        <a:p>
          <a:endParaRPr lang="en-AU"/>
        </a:p>
      </dgm:t>
    </dgm:pt>
    <dgm:pt modelId="{D122A671-52B0-4A41-A8BB-1EEA425839EA}" type="sibTrans" cxnId="{3479E2CB-E1CD-4090-A334-A492F107BD60}">
      <dgm:prSet/>
      <dgm:spPr/>
      <dgm:t>
        <a:bodyPr/>
        <a:lstStyle/>
        <a:p>
          <a:endParaRPr lang="en-AU"/>
        </a:p>
      </dgm:t>
    </dgm:pt>
    <dgm:pt modelId="{D6BB4C20-A6E7-43D5-B455-FA07FBFF6E76}">
      <dgm:prSet phldrT="[Text]" custT="1"/>
      <dgm:spPr>
        <a:solidFill>
          <a:srgbClr val="00A880"/>
        </a:solidFill>
      </dgm:spPr>
      <dgm:t>
        <a:bodyPr/>
        <a:lstStyle/>
        <a:p>
          <a:pPr>
            <a:lnSpc>
              <a:spcPct val="100000"/>
            </a:lnSpc>
            <a:buFont typeface="Arial" panose="020B0604020202020204" pitchFamily="34" charset="0"/>
            <a:buChar char="•"/>
          </a:pPr>
          <a:r>
            <a:rPr lang="en-AU" sz="1400" b="1" u="sng" dirty="0">
              <a:latin typeface="Calibri" panose="020F0502020204030204" pitchFamily="34" charset="0"/>
              <a:cs typeface="Calibri" panose="020F0502020204030204" pitchFamily="34" charset="0"/>
            </a:rPr>
            <a:t>Pacific Labour Scheme (PLS)</a:t>
          </a:r>
        </a:p>
        <a:p>
          <a:pPr>
            <a:lnSpc>
              <a:spcPct val="100000"/>
            </a:lnSpc>
            <a:buFont typeface="Arial" panose="020B0604020202020204" pitchFamily="34" charset="0"/>
            <a:buChar char="•"/>
          </a:pPr>
          <a:r>
            <a:rPr lang="en-AU" sz="1400" b="0" u="none" dirty="0">
              <a:latin typeface="Calibri" panose="020F0502020204030204" pitchFamily="34" charset="0"/>
              <a:cs typeface="Calibri" panose="020F0502020204030204" pitchFamily="34" charset="0"/>
            </a:rPr>
            <a:t>Commenced in 2018</a:t>
          </a:r>
        </a:p>
        <a:p>
          <a:pPr>
            <a:lnSpc>
              <a:spcPct val="100000"/>
            </a:lnSpc>
            <a:buFont typeface="Arial" panose="020B0604020202020204" pitchFamily="34" charset="0"/>
            <a:buChar char="•"/>
          </a:pPr>
          <a:r>
            <a:rPr lang="en-AU" sz="1400" b="0" u="none" dirty="0">
              <a:latin typeface="Calibri" panose="020F0502020204030204" pitchFamily="34" charset="0"/>
              <a:cs typeface="Calibri" panose="020F0502020204030204" pitchFamily="34" charset="0"/>
            </a:rPr>
            <a:t>1 – 3 years</a:t>
          </a:r>
        </a:p>
        <a:p>
          <a:pPr>
            <a:lnSpc>
              <a:spcPct val="100000"/>
            </a:lnSpc>
            <a:buFont typeface="Arial" panose="020B0604020202020204" pitchFamily="34" charset="0"/>
            <a:buChar char="•"/>
          </a:pPr>
          <a:r>
            <a:rPr lang="en-AU" sz="1400" b="0" u="none" dirty="0">
              <a:latin typeface="Calibri" panose="020F0502020204030204" pitchFamily="34" charset="0"/>
              <a:cs typeface="Calibri" panose="020F0502020204030204" pitchFamily="34" charset="0"/>
            </a:rPr>
            <a:t>Low – Semi skilled</a:t>
          </a:r>
        </a:p>
        <a:p>
          <a:pPr>
            <a:lnSpc>
              <a:spcPct val="100000"/>
            </a:lnSpc>
            <a:buFont typeface="Arial" panose="020B0604020202020204" pitchFamily="34" charset="0"/>
            <a:buChar char="•"/>
          </a:pPr>
          <a:r>
            <a:rPr lang="en-AU" sz="1400" b="0" u="none" dirty="0">
              <a:latin typeface="Calibri" panose="020F0502020204030204" pitchFamily="34" charset="0"/>
              <a:cs typeface="Calibri" panose="020F0502020204030204" pitchFamily="34" charset="0"/>
            </a:rPr>
            <a:t>Average of a min. of 30hrs per week over the entire placement (not on a casual basis)</a:t>
          </a:r>
        </a:p>
        <a:p>
          <a:pPr>
            <a:lnSpc>
              <a:spcPct val="100000"/>
            </a:lnSpc>
            <a:buFont typeface="Arial" panose="020B0604020202020204" pitchFamily="34" charset="0"/>
            <a:buChar char="•"/>
          </a:pPr>
          <a:r>
            <a:rPr lang="en-AU" sz="1400" b="0" u="none" dirty="0">
              <a:latin typeface="Calibri" panose="020F0502020204030204" pitchFamily="34" charset="0"/>
              <a:cs typeface="Calibri" panose="020F0502020204030204" pitchFamily="34" charset="0"/>
            </a:rPr>
            <a:t>All industries in regional and remote Australia</a:t>
          </a:r>
        </a:p>
        <a:p>
          <a:pPr>
            <a:lnSpc>
              <a:spcPct val="100000"/>
            </a:lnSpc>
            <a:buFont typeface="Arial" panose="020B0604020202020204" pitchFamily="34" charset="0"/>
            <a:buChar char="•"/>
          </a:pPr>
          <a:endParaRPr lang="en-AU" sz="1400" b="0" u="none" dirty="0"/>
        </a:p>
      </dgm:t>
    </dgm:pt>
    <dgm:pt modelId="{8815F785-6964-43E1-9B95-E27D13AF931E}" type="parTrans" cxnId="{7A107A32-A3CD-497A-8036-99C6D0FDF7CA}">
      <dgm:prSet/>
      <dgm:spPr/>
      <dgm:t>
        <a:bodyPr/>
        <a:lstStyle/>
        <a:p>
          <a:endParaRPr lang="en-AU"/>
        </a:p>
      </dgm:t>
    </dgm:pt>
    <dgm:pt modelId="{14B659C1-393D-4CAE-83AB-BF18D05579A1}" type="sibTrans" cxnId="{7A107A32-A3CD-497A-8036-99C6D0FDF7CA}">
      <dgm:prSet/>
      <dgm:spPr/>
      <dgm:t>
        <a:bodyPr/>
        <a:lstStyle/>
        <a:p>
          <a:endParaRPr lang="en-AU"/>
        </a:p>
      </dgm:t>
    </dgm:pt>
    <dgm:pt modelId="{E7A91F84-CE3A-4F8D-88C3-E42DEE0ADB97}" type="pres">
      <dgm:prSet presAssocID="{43AECC2E-1906-4DE4-A07A-C95E84104328}" presName="CompostProcess" presStyleCnt="0">
        <dgm:presLayoutVars>
          <dgm:dir/>
          <dgm:resizeHandles val="exact"/>
        </dgm:presLayoutVars>
      </dgm:prSet>
      <dgm:spPr/>
    </dgm:pt>
    <dgm:pt modelId="{490F7D06-A57D-4EA2-89AF-A76B79968F05}" type="pres">
      <dgm:prSet presAssocID="{43AECC2E-1906-4DE4-A07A-C95E84104328}" presName="arrow" presStyleLbl="bgShp" presStyleIdx="0" presStyleCnt="1" custLinFactNeighborX="1790" custLinFactNeighborY="22546"/>
      <dgm:spPr/>
    </dgm:pt>
    <dgm:pt modelId="{D73D6B3B-465A-42DD-9091-75B836EBD081}" type="pres">
      <dgm:prSet presAssocID="{43AECC2E-1906-4DE4-A07A-C95E84104328}" presName="linearProcess" presStyleCnt="0"/>
      <dgm:spPr/>
    </dgm:pt>
    <dgm:pt modelId="{1005F601-3092-445F-A566-3CAEA50FD44C}" type="pres">
      <dgm:prSet presAssocID="{D3A926C6-3186-4242-9A7D-521E166CC830}" presName="textNode" presStyleLbl="node1" presStyleIdx="0" presStyleCnt="4" custScaleX="124818" custScaleY="203581" custLinFactNeighborX="6696" custLinFactNeighborY="303">
        <dgm:presLayoutVars>
          <dgm:bulletEnabled val="1"/>
        </dgm:presLayoutVars>
      </dgm:prSet>
      <dgm:spPr/>
    </dgm:pt>
    <dgm:pt modelId="{DE03FB49-6D92-4BF3-80CF-D44FD99C4002}" type="pres">
      <dgm:prSet presAssocID="{9CB6CD5D-B4CA-4FD6-996E-8CF5D664BD85}" presName="sibTrans" presStyleCnt="0"/>
      <dgm:spPr/>
    </dgm:pt>
    <dgm:pt modelId="{6F26198A-2B48-4986-8173-8A54AD0503D0}" type="pres">
      <dgm:prSet presAssocID="{D6BB4C20-A6E7-43D5-B455-FA07FBFF6E76}" presName="textNode" presStyleLbl="node1" presStyleIdx="1" presStyleCnt="4" custScaleX="121070" custScaleY="223936" custLinFactNeighborX="1343" custLinFactNeighborY="-9477">
        <dgm:presLayoutVars>
          <dgm:bulletEnabled val="1"/>
        </dgm:presLayoutVars>
      </dgm:prSet>
      <dgm:spPr/>
    </dgm:pt>
    <dgm:pt modelId="{E882E436-39FD-4F02-A195-A6767E882C00}" type="pres">
      <dgm:prSet presAssocID="{14B659C1-393D-4CAE-83AB-BF18D05579A1}" presName="sibTrans" presStyleCnt="0"/>
      <dgm:spPr/>
    </dgm:pt>
    <dgm:pt modelId="{A4774AF1-251C-4F7A-9565-F2CBB84DA498}" type="pres">
      <dgm:prSet presAssocID="{BFB71EAC-5818-4913-BDFC-6CE6DF23E4DA}" presName="textNode" presStyleLbl="node1" presStyleIdx="2" presStyleCnt="4" custScaleX="156328" custScaleY="233263" custLinFactNeighborX="-22883" custLinFactNeighborY="-9477">
        <dgm:presLayoutVars>
          <dgm:bulletEnabled val="1"/>
        </dgm:presLayoutVars>
      </dgm:prSet>
      <dgm:spPr/>
    </dgm:pt>
    <dgm:pt modelId="{5EED4EEB-E50B-4E9F-AD44-33C18C0D0EEB}" type="pres">
      <dgm:prSet presAssocID="{D122A671-52B0-4A41-A8BB-1EEA425839EA}" presName="sibTrans" presStyleCnt="0"/>
      <dgm:spPr/>
    </dgm:pt>
    <dgm:pt modelId="{D5EE0C57-EF2E-4943-9D40-D1B08EF93493}" type="pres">
      <dgm:prSet presAssocID="{517113DC-736D-48D3-8B5A-D0A6C702E9FE}" presName="textNode" presStyleLbl="node1" presStyleIdx="3" presStyleCnt="4" custScaleX="108122" custScaleY="120043" custLinFactNeighborX="-9178" custLinFactNeighborY="-12116">
        <dgm:presLayoutVars>
          <dgm:bulletEnabled val="1"/>
        </dgm:presLayoutVars>
      </dgm:prSet>
      <dgm:spPr/>
    </dgm:pt>
  </dgm:ptLst>
  <dgm:cxnLst>
    <dgm:cxn modelId="{7A107A32-A3CD-497A-8036-99C6D0FDF7CA}" srcId="{43AECC2E-1906-4DE4-A07A-C95E84104328}" destId="{D6BB4C20-A6E7-43D5-B455-FA07FBFF6E76}" srcOrd="1" destOrd="0" parTransId="{8815F785-6964-43E1-9B95-E27D13AF931E}" sibTransId="{14B659C1-393D-4CAE-83AB-BF18D05579A1}"/>
    <dgm:cxn modelId="{BD8BD937-D8F0-45AE-A293-897308B0C208}" type="presOf" srcId="{BFB71EAC-5818-4913-BDFC-6CE6DF23E4DA}" destId="{A4774AF1-251C-4F7A-9565-F2CBB84DA498}" srcOrd="0" destOrd="0" presId="urn:microsoft.com/office/officeart/2005/8/layout/hProcess9"/>
    <dgm:cxn modelId="{9C964E70-E7A6-4452-8D00-B7470207B721}" type="presOf" srcId="{D3A926C6-3186-4242-9A7D-521E166CC830}" destId="{1005F601-3092-445F-A566-3CAEA50FD44C}" srcOrd="0" destOrd="0" presId="urn:microsoft.com/office/officeart/2005/8/layout/hProcess9"/>
    <dgm:cxn modelId="{C8C59C7C-8F5C-4B57-9447-0BCF1F498E5C}" type="presOf" srcId="{43AECC2E-1906-4DE4-A07A-C95E84104328}" destId="{E7A91F84-CE3A-4F8D-88C3-E42DEE0ADB97}" srcOrd="0" destOrd="0" presId="urn:microsoft.com/office/officeart/2005/8/layout/hProcess9"/>
    <dgm:cxn modelId="{703D0F9D-F54E-4FD0-BB33-A7964606AAAD}" srcId="{43AECC2E-1906-4DE4-A07A-C95E84104328}" destId="{D3A926C6-3186-4242-9A7D-521E166CC830}" srcOrd="0" destOrd="0" parTransId="{00EB05AE-D2D5-4FEC-AF3F-0429090532C5}" sibTransId="{9CB6CD5D-B4CA-4FD6-996E-8CF5D664BD85}"/>
    <dgm:cxn modelId="{C4E48BE8-6A58-42B9-ACED-05B641908760}" type="presOf" srcId="{D6BB4C20-A6E7-43D5-B455-FA07FBFF6E76}" destId="{6F26198A-2B48-4986-8173-8A54AD0503D0}" srcOrd="0" destOrd="0" presId="urn:microsoft.com/office/officeart/2005/8/layout/hProcess9"/>
    <dgm:cxn modelId="{3479E2CB-E1CD-4090-A334-A492F107BD60}" srcId="{43AECC2E-1906-4DE4-A07A-C95E84104328}" destId="{BFB71EAC-5818-4913-BDFC-6CE6DF23E4DA}" srcOrd="2" destOrd="0" parTransId="{E1EF5439-CEBF-4C31-8950-6B9D3E9BE6F0}" sibTransId="{D122A671-52B0-4A41-A8BB-1EEA425839EA}"/>
    <dgm:cxn modelId="{FA88F7EB-C179-4F1D-9A26-470D2EA07DFF}" type="presOf" srcId="{517113DC-736D-48D3-8B5A-D0A6C702E9FE}" destId="{D5EE0C57-EF2E-4943-9D40-D1B08EF93493}" srcOrd="0" destOrd="0" presId="urn:microsoft.com/office/officeart/2005/8/layout/hProcess9"/>
    <dgm:cxn modelId="{B5AD9FF4-EAB1-4B09-B801-6FB117762674}" srcId="{43AECC2E-1906-4DE4-A07A-C95E84104328}" destId="{517113DC-736D-48D3-8B5A-D0A6C702E9FE}" srcOrd="3" destOrd="0" parTransId="{851710D9-5092-43D8-9727-10807969A54C}" sibTransId="{6322E3F0-89B5-4DB0-8B51-249320E92EED}"/>
    <dgm:cxn modelId="{95B59C28-CC53-48D6-BBB0-4D98D86473AB}" type="presParOf" srcId="{E7A91F84-CE3A-4F8D-88C3-E42DEE0ADB97}" destId="{490F7D06-A57D-4EA2-89AF-A76B79968F05}" srcOrd="0" destOrd="0" presId="urn:microsoft.com/office/officeart/2005/8/layout/hProcess9"/>
    <dgm:cxn modelId="{351E2AB2-617F-4FCD-9250-BA541F9593BE}" type="presParOf" srcId="{E7A91F84-CE3A-4F8D-88C3-E42DEE0ADB97}" destId="{D73D6B3B-465A-42DD-9091-75B836EBD081}" srcOrd="1" destOrd="0" presId="urn:microsoft.com/office/officeart/2005/8/layout/hProcess9"/>
    <dgm:cxn modelId="{0A0BA6FF-0471-4BFE-81C0-73D34EDB9847}" type="presParOf" srcId="{D73D6B3B-465A-42DD-9091-75B836EBD081}" destId="{1005F601-3092-445F-A566-3CAEA50FD44C}" srcOrd="0" destOrd="0" presId="urn:microsoft.com/office/officeart/2005/8/layout/hProcess9"/>
    <dgm:cxn modelId="{D547736E-65F8-474D-B9D0-0373C219618D}" type="presParOf" srcId="{D73D6B3B-465A-42DD-9091-75B836EBD081}" destId="{DE03FB49-6D92-4BF3-80CF-D44FD99C4002}" srcOrd="1" destOrd="0" presId="urn:microsoft.com/office/officeart/2005/8/layout/hProcess9"/>
    <dgm:cxn modelId="{8AA2E3CD-0587-4825-AE63-01654E5699ED}" type="presParOf" srcId="{D73D6B3B-465A-42DD-9091-75B836EBD081}" destId="{6F26198A-2B48-4986-8173-8A54AD0503D0}" srcOrd="2" destOrd="0" presId="urn:microsoft.com/office/officeart/2005/8/layout/hProcess9"/>
    <dgm:cxn modelId="{81444719-BC23-4796-B047-A12DA31BC410}" type="presParOf" srcId="{D73D6B3B-465A-42DD-9091-75B836EBD081}" destId="{E882E436-39FD-4F02-A195-A6767E882C00}" srcOrd="3" destOrd="0" presId="urn:microsoft.com/office/officeart/2005/8/layout/hProcess9"/>
    <dgm:cxn modelId="{99B35185-1954-4522-AD5A-E8600A273AA5}" type="presParOf" srcId="{D73D6B3B-465A-42DD-9091-75B836EBD081}" destId="{A4774AF1-251C-4F7A-9565-F2CBB84DA498}" srcOrd="4" destOrd="0" presId="urn:microsoft.com/office/officeart/2005/8/layout/hProcess9"/>
    <dgm:cxn modelId="{079AB712-8A83-42F7-B2A1-58040FC190EF}" type="presParOf" srcId="{D73D6B3B-465A-42DD-9091-75B836EBD081}" destId="{5EED4EEB-E50B-4E9F-AD44-33C18C0D0EEB}" srcOrd="5" destOrd="0" presId="urn:microsoft.com/office/officeart/2005/8/layout/hProcess9"/>
    <dgm:cxn modelId="{293B7508-A87E-4AF4-87D3-C510875A2273}" type="presParOf" srcId="{D73D6B3B-465A-42DD-9091-75B836EBD081}" destId="{D5EE0C57-EF2E-4943-9D40-D1B08EF93493}"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F7D06-A57D-4EA2-89AF-A76B79968F05}">
      <dsp:nvSpPr>
        <dsp:cNvPr id="0" name=""/>
        <dsp:cNvSpPr/>
      </dsp:nvSpPr>
      <dsp:spPr>
        <a:xfrm>
          <a:off x="1051191" y="0"/>
          <a:ext cx="9904256" cy="453716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05F601-3092-445F-A566-3CAEA50FD44C}">
      <dsp:nvSpPr>
        <dsp:cNvPr id="0" name=""/>
        <dsp:cNvSpPr/>
      </dsp:nvSpPr>
      <dsp:spPr>
        <a:xfrm>
          <a:off x="340985" y="426720"/>
          <a:ext cx="2499995" cy="3694722"/>
        </a:xfrm>
        <a:prstGeom prst="roundRect">
          <a:avLst/>
        </a:prstGeom>
        <a:solidFill>
          <a:srgbClr val="00A8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Font typeface="Arial" panose="020B0604020202020204" pitchFamily="34" charset="0"/>
            <a:buNone/>
          </a:pPr>
          <a:r>
            <a:rPr lang="en-AU" sz="1400" b="1" u="sng" kern="1200" dirty="0">
              <a:latin typeface="Calibri" panose="020F0502020204030204" pitchFamily="34" charset="0"/>
              <a:cs typeface="Calibri" panose="020F0502020204030204" pitchFamily="34" charset="0"/>
            </a:rPr>
            <a:t>Seasonal Worker Programme (SWP)</a:t>
          </a:r>
        </a:p>
        <a:p>
          <a:pPr marL="0" lvl="0" indent="0" algn="ctr" defTabSz="622300">
            <a:lnSpc>
              <a:spcPct val="100000"/>
            </a:lnSpc>
            <a:spcBef>
              <a:spcPct val="0"/>
            </a:spcBef>
            <a:spcAft>
              <a:spcPct val="35000"/>
            </a:spcAft>
            <a:buFont typeface="Arial" panose="020B0604020202020204" pitchFamily="34" charset="0"/>
            <a:buNone/>
          </a:pPr>
          <a:r>
            <a:rPr lang="en-AU" sz="1400" b="0" u="none" kern="1200" dirty="0">
              <a:latin typeface="Calibri" panose="020F0502020204030204" pitchFamily="34" charset="0"/>
              <a:cs typeface="Calibri" panose="020F0502020204030204" pitchFamily="34" charset="0"/>
            </a:rPr>
            <a:t>Commenced 2012</a:t>
          </a:r>
        </a:p>
        <a:p>
          <a:pPr marL="0" lvl="0" indent="0" algn="ctr" defTabSz="622300">
            <a:lnSpc>
              <a:spcPct val="100000"/>
            </a:lnSpc>
            <a:spcBef>
              <a:spcPct val="0"/>
            </a:spcBef>
            <a:spcAft>
              <a:spcPct val="35000"/>
            </a:spcAft>
            <a:buFont typeface="Arial" panose="020B0604020202020204" pitchFamily="34" charset="0"/>
            <a:buNone/>
          </a:pPr>
          <a:r>
            <a:rPr lang="en-AU" sz="1400" b="0" u="none" kern="1200" dirty="0">
              <a:latin typeface="Calibri" panose="020F0502020204030204" pitchFamily="34" charset="0"/>
              <a:cs typeface="Calibri" panose="020F0502020204030204" pitchFamily="34" charset="0"/>
            </a:rPr>
            <a:t>Up to 9 months</a:t>
          </a:r>
        </a:p>
        <a:p>
          <a:pPr marL="0" lvl="0" indent="0" algn="ctr" defTabSz="622300">
            <a:lnSpc>
              <a:spcPct val="100000"/>
            </a:lnSpc>
            <a:spcBef>
              <a:spcPct val="0"/>
            </a:spcBef>
            <a:spcAft>
              <a:spcPct val="35000"/>
            </a:spcAft>
            <a:buFont typeface="Arial" panose="020B0604020202020204" pitchFamily="34" charset="0"/>
            <a:buNone/>
          </a:pPr>
          <a:r>
            <a:rPr lang="en-AU" sz="1400" b="0" u="none" kern="1200" dirty="0">
              <a:latin typeface="Calibri" panose="020F0502020204030204" pitchFamily="34" charset="0"/>
              <a:cs typeface="Calibri" panose="020F0502020204030204" pitchFamily="34" charset="0"/>
            </a:rPr>
            <a:t>Unskilled – Low skilled</a:t>
          </a:r>
        </a:p>
        <a:p>
          <a:pPr marL="0" lvl="0" indent="0" algn="ctr" defTabSz="622300">
            <a:lnSpc>
              <a:spcPct val="100000"/>
            </a:lnSpc>
            <a:spcBef>
              <a:spcPct val="0"/>
            </a:spcBef>
            <a:spcAft>
              <a:spcPct val="35000"/>
            </a:spcAft>
            <a:buFont typeface="Arial" panose="020B0604020202020204" pitchFamily="34" charset="0"/>
            <a:buNone/>
          </a:pPr>
          <a:r>
            <a:rPr lang="en-AU" sz="1400" b="0" u="none" kern="1200" dirty="0">
              <a:latin typeface="Calibri" panose="020F0502020204030204" pitchFamily="34" charset="0"/>
              <a:cs typeface="Calibri" panose="020F0502020204030204" pitchFamily="34" charset="0"/>
            </a:rPr>
            <a:t>Average of a min. of 30hrs per week over the entire placement</a:t>
          </a:r>
        </a:p>
        <a:p>
          <a:pPr marL="0" lvl="0" indent="0" algn="ctr" defTabSz="622300">
            <a:lnSpc>
              <a:spcPct val="100000"/>
            </a:lnSpc>
            <a:spcBef>
              <a:spcPct val="0"/>
            </a:spcBef>
            <a:spcAft>
              <a:spcPct val="35000"/>
            </a:spcAft>
            <a:buFont typeface="Arial" panose="020B0604020202020204" pitchFamily="34" charset="0"/>
            <a:buNone/>
          </a:pPr>
          <a:r>
            <a:rPr lang="en-AU" sz="1400" b="0" u="none" kern="1200" dirty="0">
              <a:solidFill>
                <a:srgbClr val="FFFFFF"/>
              </a:solidFill>
              <a:latin typeface="Calibri" panose="020F0502020204030204" pitchFamily="34" charset="0"/>
              <a:ea typeface="+mn-ea"/>
              <a:cs typeface="Calibri" panose="020F0502020204030204" pitchFamily="34" charset="0"/>
            </a:rPr>
            <a:t>Limited industries: agriculture and accommodation</a:t>
          </a:r>
        </a:p>
      </dsp:txBody>
      <dsp:txXfrm>
        <a:off x="463025" y="548760"/>
        <a:ext cx="2255915" cy="3450642"/>
      </dsp:txXfrm>
    </dsp:sp>
    <dsp:sp modelId="{6F26198A-2B48-4986-8173-8A54AD0503D0}">
      <dsp:nvSpPr>
        <dsp:cNvPr id="0" name=""/>
        <dsp:cNvSpPr/>
      </dsp:nvSpPr>
      <dsp:spPr>
        <a:xfrm>
          <a:off x="3088149" y="64518"/>
          <a:ext cx="2424926" cy="4064138"/>
        </a:xfrm>
        <a:prstGeom prst="roundRect">
          <a:avLst/>
        </a:prstGeom>
        <a:solidFill>
          <a:srgbClr val="00A8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Font typeface="Arial" panose="020B0604020202020204" pitchFamily="34" charset="0"/>
            <a:buNone/>
          </a:pPr>
          <a:r>
            <a:rPr lang="en-AU" sz="1400" b="1" u="sng" kern="1200" dirty="0">
              <a:latin typeface="Calibri" panose="020F0502020204030204" pitchFamily="34" charset="0"/>
              <a:cs typeface="Calibri" panose="020F0502020204030204" pitchFamily="34" charset="0"/>
            </a:rPr>
            <a:t>Pacific Labour Scheme (PLS)</a:t>
          </a:r>
        </a:p>
        <a:p>
          <a:pPr marL="0" lvl="0" indent="0" algn="ctr" defTabSz="622300">
            <a:lnSpc>
              <a:spcPct val="100000"/>
            </a:lnSpc>
            <a:spcBef>
              <a:spcPct val="0"/>
            </a:spcBef>
            <a:spcAft>
              <a:spcPct val="35000"/>
            </a:spcAft>
            <a:buFont typeface="Arial" panose="020B0604020202020204" pitchFamily="34" charset="0"/>
            <a:buNone/>
          </a:pPr>
          <a:r>
            <a:rPr lang="en-AU" sz="1400" b="0" u="none" kern="1200" dirty="0">
              <a:latin typeface="Calibri" panose="020F0502020204030204" pitchFamily="34" charset="0"/>
              <a:cs typeface="Calibri" panose="020F0502020204030204" pitchFamily="34" charset="0"/>
            </a:rPr>
            <a:t>Commenced in 2018</a:t>
          </a:r>
        </a:p>
        <a:p>
          <a:pPr marL="0" lvl="0" indent="0" algn="ctr" defTabSz="622300">
            <a:lnSpc>
              <a:spcPct val="100000"/>
            </a:lnSpc>
            <a:spcBef>
              <a:spcPct val="0"/>
            </a:spcBef>
            <a:spcAft>
              <a:spcPct val="35000"/>
            </a:spcAft>
            <a:buFont typeface="Arial" panose="020B0604020202020204" pitchFamily="34" charset="0"/>
            <a:buNone/>
          </a:pPr>
          <a:r>
            <a:rPr lang="en-AU" sz="1400" b="0" u="none" kern="1200" dirty="0">
              <a:latin typeface="Calibri" panose="020F0502020204030204" pitchFamily="34" charset="0"/>
              <a:cs typeface="Calibri" panose="020F0502020204030204" pitchFamily="34" charset="0"/>
            </a:rPr>
            <a:t>1 – 3 years</a:t>
          </a:r>
        </a:p>
        <a:p>
          <a:pPr marL="0" lvl="0" indent="0" algn="ctr" defTabSz="622300">
            <a:lnSpc>
              <a:spcPct val="100000"/>
            </a:lnSpc>
            <a:spcBef>
              <a:spcPct val="0"/>
            </a:spcBef>
            <a:spcAft>
              <a:spcPct val="35000"/>
            </a:spcAft>
            <a:buFont typeface="Arial" panose="020B0604020202020204" pitchFamily="34" charset="0"/>
            <a:buNone/>
          </a:pPr>
          <a:r>
            <a:rPr lang="en-AU" sz="1400" b="0" u="none" kern="1200" dirty="0">
              <a:latin typeface="Calibri" panose="020F0502020204030204" pitchFamily="34" charset="0"/>
              <a:cs typeface="Calibri" panose="020F0502020204030204" pitchFamily="34" charset="0"/>
            </a:rPr>
            <a:t>Low – Semi skilled</a:t>
          </a:r>
        </a:p>
        <a:p>
          <a:pPr marL="0" lvl="0" indent="0" algn="ctr" defTabSz="622300">
            <a:lnSpc>
              <a:spcPct val="100000"/>
            </a:lnSpc>
            <a:spcBef>
              <a:spcPct val="0"/>
            </a:spcBef>
            <a:spcAft>
              <a:spcPct val="35000"/>
            </a:spcAft>
            <a:buFont typeface="Arial" panose="020B0604020202020204" pitchFamily="34" charset="0"/>
            <a:buNone/>
          </a:pPr>
          <a:r>
            <a:rPr lang="en-AU" sz="1400" b="0" u="none" kern="1200" dirty="0">
              <a:latin typeface="Calibri" panose="020F0502020204030204" pitchFamily="34" charset="0"/>
              <a:cs typeface="Calibri" panose="020F0502020204030204" pitchFamily="34" charset="0"/>
            </a:rPr>
            <a:t>Average of a min. of 30hrs per week over the entire placement (not on a casual basis)</a:t>
          </a:r>
        </a:p>
        <a:p>
          <a:pPr marL="0" lvl="0" indent="0" algn="ctr" defTabSz="622300">
            <a:lnSpc>
              <a:spcPct val="100000"/>
            </a:lnSpc>
            <a:spcBef>
              <a:spcPct val="0"/>
            </a:spcBef>
            <a:spcAft>
              <a:spcPct val="35000"/>
            </a:spcAft>
            <a:buFont typeface="Arial" panose="020B0604020202020204" pitchFamily="34" charset="0"/>
            <a:buNone/>
          </a:pPr>
          <a:r>
            <a:rPr lang="en-AU" sz="1400" b="0" u="none" kern="1200" dirty="0">
              <a:latin typeface="Calibri" panose="020F0502020204030204" pitchFamily="34" charset="0"/>
              <a:cs typeface="Calibri" panose="020F0502020204030204" pitchFamily="34" charset="0"/>
            </a:rPr>
            <a:t>All industries in regional and remote Australia</a:t>
          </a:r>
        </a:p>
        <a:p>
          <a:pPr marL="0" lvl="0" indent="0" algn="ctr" defTabSz="622300">
            <a:lnSpc>
              <a:spcPct val="100000"/>
            </a:lnSpc>
            <a:spcBef>
              <a:spcPct val="0"/>
            </a:spcBef>
            <a:spcAft>
              <a:spcPct val="35000"/>
            </a:spcAft>
            <a:buFont typeface="Arial" panose="020B0604020202020204" pitchFamily="34" charset="0"/>
            <a:buNone/>
          </a:pPr>
          <a:endParaRPr lang="en-AU" sz="1400" b="0" u="none" kern="1200" dirty="0"/>
        </a:p>
      </dsp:txBody>
      <dsp:txXfrm>
        <a:off x="3206524" y="182893"/>
        <a:ext cx="2188176" cy="3827388"/>
      </dsp:txXfrm>
    </dsp:sp>
    <dsp:sp modelId="{A4774AF1-251C-4F7A-9565-F2CBB84DA498}">
      <dsp:nvSpPr>
        <dsp:cNvPr id="0" name=""/>
        <dsp:cNvSpPr/>
      </dsp:nvSpPr>
      <dsp:spPr>
        <a:xfrm>
          <a:off x="5710958" y="0"/>
          <a:ext cx="3131113" cy="4233410"/>
        </a:xfrm>
        <a:prstGeom prst="roundRect">
          <a:avLst/>
        </a:prstGeom>
        <a:solidFill>
          <a:schemeClr val="accent2">
            <a:hueOff val="1136140"/>
            <a:satOff val="0"/>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AU" sz="1400" b="1" u="sng" kern="1200" dirty="0">
              <a:latin typeface="Calibri" panose="020F0502020204030204" pitchFamily="34" charset="0"/>
              <a:cs typeface="Calibri" panose="020F0502020204030204" pitchFamily="34" charset="0"/>
            </a:rPr>
            <a:t>PALM  Scheme</a:t>
          </a:r>
        </a:p>
        <a:p>
          <a:pPr marL="0" lvl="0" indent="0" algn="ctr" defTabSz="622300">
            <a:lnSpc>
              <a:spcPct val="90000"/>
            </a:lnSpc>
            <a:spcBef>
              <a:spcPct val="0"/>
            </a:spcBef>
            <a:spcAft>
              <a:spcPct val="35000"/>
            </a:spcAft>
            <a:buFont typeface="Arial" panose="020B0604020202020204" pitchFamily="34" charset="0"/>
            <a:buNone/>
          </a:pPr>
          <a:r>
            <a:rPr lang="en-AU" sz="1400" b="0" kern="1200" dirty="0">
              <a:latin typeface="Calibri" panose="020F0502020204030204" pitchFamily="34" charset="0"/>
              <a:cs typeface="Calibri" panose="020F0502020204030204" pitchFamily="34" charset="0"/>
            </a:rPr>
            <a:t>Effective from April 2022</a:t>
          </a:r>
        </a:p>
        <a:p>
          <a:pPr marL="0" lvl="0" indent="0" algn="ctr" defTabSz="622300">
            <a:lnSpc>
              <a:spcPct val="90000"/>
            </a:lnSpc>
            <a:spcBef>
              <a:spcPct val="0"/>
            </a:spcBef>
            <a:spcAft>
              <a:spcPct val="35000"/>
            </a:spcAft>
            <a:buFont typeface="Arial" panose="020B0604020202020204" pitchFamily="34" charset="0"/>
            <a:buNone/>
          </a:pPr>
          <a:endParaRPr lang="en-AU" sz="1400" b="0" kern="1200" dirty="0">
            <a:latin typeface="Calibri" panose="020F0502020204030204" pitchFamily="34" charset="0"/>
            <a:cs typeface="Calibri" panose="020F0502020204030204" pitchFamily="34" charset="0"/>
          </a:endParaRPr>
        </a:p>
        <a:p>
          <a:pPr marL="0" lvl="0" indent="0" algn="ctr" defTabSz="622300">
            <a:lnSpc>
              <a:spcPct val="90000"/>
            </a:lnSpc>
            <a:spcBef>
              <a:spcPct val="0"/>
            </a:spcBef>
            <a:spcAft>
              <a:spcPct val="35000"/>
            </a:spcAft>
            <a:buFont typeface="Arial" panose="020B0604020202020204" pitchFamily="34" charset="0"/>
            <a:buNone/>
          </a:pPr>
          <a:r>
            <a:rPr lang="en-AU" sz="1400" b="0" kern="1200" dirty="0">
              <a:latin typeface="Calibri" panose="020F0502020204030204" pitchFamily="34" charset="0"/>
              <a:cs typeface="Calibri" panose="020F0502020204030204" pitchFamily="34" charset="0"/>
            </a:rPr>
            <a:t>Short-term (seasonal) cohort – up to 9 months </a:t>
          </a:r>
        </a:p>
        <a:p>
          <a:pPr marL="0" lvl="0" indent="0" algn="ctr" defTabSz="622300">
            <a:lnSpc>
              <a:spcPct val="90000"/>
            </a:lnSpc>
            <a:spcBef>
              <a:spcPct val="0"/>
            </a:spcBef>
            <a:spcAft>
              <a:spcPct val="35000"/>
            </a:spcAft>
            <a:buFont typeface="Arial" panose="020B0604020202020204" pitchFamily="34" charset="0"/>
            <a:buNone/>
          </a:pPr>
          <a:r>
            <a:rPr lang="en-AU" sz="1400" b="0" kern="1200" dirty="0">
              <a:latin typeface="Calibri" panose="020F0502020204030204" pitchFamily="34" charset="0"/>
              <a:cs typeface="Calibri" panose="020F0502020204030204" pitchFamily="34" charset="0"/>
            </a:rPr>
            <a:t>Long term cohort – 12  months to 4 years</a:t>
          </a:r>
        </a:p>
        <a:p>
          <a:pPr marL="0" lvl="0" indent="0" algn="ctr" defTabSz="622300">
            <a:lnSpc>
              <a:spcPct val="90000"/>
            </a:lnSpc>
            <a:spcBef>
              <a:spcPct val="0"/>
            </a:spcBef>
            <a:spcAft>
              <a:spcPct val="35000"/>
            </a:spcAft>
            <a:buFont typeface="Arial" panose="020B0604020202020204" pitchFamily="34" charset="0"/>
            <a:buNone/>
          </a:pPr>
          <a:r>
            <a:rPr lang="en-AU" sz="1400" b="0" kern="1200" dirty="0">
              <a:latin typeface="Calibri" panose="020F0502020204030204" pitchFamily="34" charset="0"/>
              <a:cs typeface="Calibri" panose="020F0502020204030204" pitchFamily="34" charset="0"/>
            </a:rPr>
            <a:t>Unskilled to Semi-skilled</a:t>
          </a:r>
        </a:p>
        <a:p>
          <a:pPr marL="0" lvl="0" indent="0" algn="ctr" defTabSz="622300">
            <a:lnSpc>
              <a:spcPct val="90000"/>
            </a:lnSpc>
            <a:spcBef>
              <a:spcPct val="0"/>
            </a:spcBef>
            <a:spcAft>
              <a:spcPct val="35000"/>
            </a:spcAft>
            <a:buFont typeface="Arial" panose="020B0604020202020204" pitchFamily="34" charset="0"/>
            <a:buNone/>
          </a:pPr>
          <a:endParaRPr lang="en-AU" sz="1400" b="0" kern="1200" dirty="0">
            <a:latin typeface="Calibri" panose="020F0502020204030204" pitchFamily="34" charset="0"/>
            <a:cs typeface="Calibri" panose="020F0502020204030204" pitchFamily="34" charset="0"/>
          </a:endParaRPr>
        </a:p>
        <a:p>
          <a:pPr marL="0" lvl="0" indent="0" algn="ctr" defTabSz="622300">
            <a:lnSpc>
              <a:spcPct val="90000"/>
            </a:lnSpc>
            <a:spcBef>
              <a:spcPct val="0"/>
            </a:spcBef>
            <a:spcAft>
              <a:spcPct val="35000"/>
            </a:spcAft>
            <a:buFont typeface="Arial" panose="020B0604020202020204" pitchFamily="34" charset="0"/>
            <a:buNone/>
          </a:pPr>
          <a:r>
            <a:rPr lang="en-AU" sz="1400" b="0" kern="1200" dirty="0">
              <a:latin typeface="Calibri" panose="020F0502020204030204" pitchFamily="34" charset="0"/>
              <a:cs typeface="Calibri" panose="020F0502020204030204" pitchFamily="34" charset="0"/>
            </a:rPr>
            <a:t>No change to min. hourly requirements for both cohorts</a:t>
          </a:r>
        </a:p>
        <a:p>
          <a:pPr marL="0" lvl="0" indent="0" algn="ctr" defTabSz="622300">
            <a:lnSpc>
              <a:spcPct val="90000"/>
            </a:lnSpc>
            <a:spcBef>
              <a:spcPct val="0"/>
            </a:spcBef>
            <a:spcAft>
              <a:spcPct val="35000"/>
            </a:spcAft>
            <a:buFont typeface="Arial" panose="020B0604020202020204" pitchFamily="34" charset="0"/>
            <a:buNone/>
          </a:pPr>
          <a:endParaRPr lang="en-AU" sz="1400" b="0" kern="1200" dirty="0">
            <a:latin typeface="Calibri" panose="020F0502020204030204" pitchFamily="34" charset="0"/>
            <a:cs typeface="Calibri" panose="020F0502020204030204" pitchFamily="34" charset="0"/>
          </a:endParaRPr>
        </a:p>
        <a:p>
          <a:pPr marL="0" lvl="0" indent="0" algn="ctr" defTabSz="622300">
            <a:lnSpc>
              <a:spcPct val="90000"/>
            </a:lnSpc>
            <a:spcBef>
              <a:spcPct val="0"/>
            </a:spcBef>
            <a:spcAft>
              <a:spcPct val="35000"/>
            </a:spcAft>
            <a:buFont typeface="Arial" panose="020B0604020202020204" pitchFamily="34" charset="0"/>
            <a:buNone/>
          </a:pPr>
          <a:r>
            <a:rPr lang="en-AU" sz="1400" b="0" kern="1200" dirty="0">
              <a:solidFill>
                <a:srgbClr val="FFFFFF"/>
              </a:solidFill>
              <a:latin typeface="Calibri" panose="020F0502020204030204" pitchFamily="34" charset="0"/>
              <a:ea typeface="+mn-ea"/>
              <a:cs typeface="Calibri" panose="020F0502020204030204" pitchFamily="34" charset="0"/>
            </a:rPr>
            <a:t>Open to all sectors in Rural and Regional Australia and nationally to Agriculture and agriculture-related food processing sectors. </a:t>
          </a:r>
        </a:p>
      </dsp:txBody>
      <dsp:txXfrm>
        <a:off x="5863806" y="152848"/>
        <a:ext cx="2825417" cy="3927714"/>
      </dsp:txXfrm>
    </dsp:sp>
    <dsp:sp modelId="{D5EE0C57-EF2E-4943-9D40-D1B08EF93493}">
      <dsp:nvSpPr>
        <dsp:cNvPr id="0" name=""/>
        <dsp:cNvSpPr/>
      </dsp:nvSpPr>
      <dsp:spPr>
        <a:xfrm>
          <a:off x="9139009" y="959383"/>
          <a:ext cx="2165589" cy="2178619"/>
        </a:xfrm>
        <a:prstGeom prst="roundRect">
          <a:avLst/>
        </a:prstGeom>
        <a:solidFill>
          <a:schemeClr val="accent2">
            <a:hueOff val="1704209"/>
            <a:satOff val="0"/>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AU" sz="1600" b="0" kern="1200" dirty="0">
              <a:latin typeface="Calibri" panose="020F0502020204030204" pitchFamily="34" charset="0"/>
              <a:cs typeface="Calibri" panose="020F0502020204030204" pitchFamily="34" charset="0"/>
            </a:rPr>
            <a:t>PALM Deed of Agreement and Guidelines</a:t>
          </a:r>
        </a:p>
      </dsp:txBody>
      <dsp:txXfrm>
        <a:off x="9244724" y="1065098"/>
        <a:ext cx="1954159" cy="19671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E781BA8-14A0-C247-B00A-8ACC1A5AFE7D}" type="datetimeFigureOut">
              <a:rPr lang="en-US" smtClean="0"/>
              <a:t>2/24/2023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62134BF-FC30-B34C-87AF-A46F585F7BBC}" type="slidenum">
              <a:rPr lang="en-US" smtClean="0"/>
              <a:t>‹#›</a:t>
            </a:fld>
            <a:endParaRPr lang="en-US"/>
          </a:p>
        </p:txBody>
      </p:sp>
    </p:spTree>
    <p:extLst>
      <p:ext uri="{BB962C8B-B14F-4D97-AF65-F5344CB8AC3E}">
        <p14:creationId xmlns:p14="http://schemas.microsoft.com/office/powerpoint/2010/main" val="231550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2134BF-FC30-B34C-87AF-A46F585F7BBC}" type="slidenum">
              <a:rPr lang="en-US" smtClean="0"/>
              <a:t>1</a:t>
            </a:fld>
            <a:endParaRPr lang="en-US"/>
          </a:p>
        </p:txBody>
      </p:sp>
    </p:spTree>
    <p:extLst>
      <p:ext uri="{BB962C8B-B14F-4D97-AF65-F5344CB8AC3E}">
        <p14:creationId xmlns:p14="http://schemas.microsoft.com/office/powerpoint/2010/main" val="2908114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2134BF-FC30-B34C-87AF-A46F585F7BBC}" type="slidenum">
              <a:rPr lang="en-US" smtClean="0"/>
              <a:t>11</a:t>
            </a:fld>
            <a:endParaRPr lang="en-US"/>
          </a:p>
        </p:txBody>
      </p:sp>
    </p:spTree>
    <p:extLst>
      <p:ext uri="{BB962C8B-B14F-4D97-AF65-F5344CB8AC3E}">
        <p14:creationId xmlns:p14="http://schemas.microsoft.com/office/powerpoint/2010/main" val="387587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462134BF-FC30-B34C-87AF-A46F585F7BBC}" type="slidenum">
              <a:rPr lang="en-US" smtClean="0"/>
              <a:t>13</a:t>
            </a:fld>
            <a:endParaRPr lang="en-US"/>
          </a:p>
        </p:txBody>
      </p:sp>
    </p:spTree>
    <p:extLst>
      <p:ext uri="{BB962C8B-B14F-4D97-AF65-F5344CB8AC3E}">
        <p14:creationId xmlns:p14="http://schemas.microsoft.com/office/powerpoint/2010/main" val="2819097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2134BF-FC30-B34C-87AF-A46F585F7BBC}" type="slidenum">
              <a:rPr lang="en-US" smtClean="0"/>
              <a:t>14</a:t>
            </a:fld>
            <a:endParaRPr lang="en-US"/>
          </a:p>
        </p:txBody>
      </p:sp>
    </p:spTree>
    <p:extLst>
      <p:ext uri="{BB962C8B-B14F-4D97-AF65-F5344CB8AC3E}">
        <p14:creationId xmlns:p14="http://schemas.microsoft.com/office/powerpoint/2010/main" val="3698563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62134BF-FC30-B34C-87AF-A46F585F7BBC}" type="slidenum">
              <a:rPr lang="en-US" smtClean="0"/>
              <a:t>2</a:t>
            </a:fld>
            <a:endParaRPr lang="en-US"/>
          </a:p>
        </p:txBody>
      </p:sp>
      <p:sp>
        <p:nvSpPr>
          <p:cNvPr id="5" name="Footer Placeholder 4">
            <a:extLst>
              <a:ext uri="{FF2B5EF4-FFF2-40B4-BE49-F238E27FC236}">
                <a16:creationId xmlns:a16="http://schemas.microsoft.com/office/drawing/2014/main" id="{C187FE18-32E2-4695-9C61-1886C1230964}"/>
              </a:ext>
            </a:extLst>
          </p:cNvPr>
          <p:cNvSpPr>
            <a:spLocks noGrp="1"/>
          </p:cNvSpPr>
          <p:nvPr>
            <p:ph type="ftr" sz="quarter" idx="4"/>
          </p:nvPr>
        </p:nvSpPr>
        <p:spPr>
          <a:xfrm>
            <a:off x="0" y="9721107"/>
            <a:ext cx="3078427" cy="513507"/>
          </a:xfrm>
        </p:spPr>
        <p:txBody>
          <a:bodyPr/>
          <a:lstStyle/>
          <a:p>
            <a:endParaRPr lang="en-AU"/>
          </a:p>
        </p:txBody>
      </p:sp>
      <p:sp>
        <p:nvSpPr>
          <p:cNvPr id="6" name="Header Placeholder 5">
            <a:extLst>
              <a:ext uri="{FF2B5EF4-FFF2-40B4-BE49-F238E27FC236}">
                <a16:creationId xmlns:a16="http://schemas.microsoft.com/office/drawing/2014/main" id="{2B0FA417-EB8C-4407-8F38-61160121F0A8}"/>
              </a:ext>
            </a:extLst>
          </p:cNvPr>
          <p:cNvSpPr>
            <a:spLocks noGrp="1"/>
          </p:cNvSpPr>
          <p:nvPr>
            <p:ph type="hdr" sz="quarter"/>
          </p:nvPr>
        </p:nvSpPr>
        <p:spPr>
          <a:xfrm>
            <a:off x="0" y="0"/>
            <a:ext cx="3078427" cy="513508"/>
          </a:xfrm>
        </p:spPr>
        <p:txBody>
          <a:bodyPr/>
          <a:lstStyle/>
          <a:p>
            <a:endParaRPr lang="en-AU"/>
          </a:p>
        </p:txBody>
      </p:sp>
    </p:spTree>
    <p:extLst>
      <p:ext uri="{BB962C8B-B14F-4D97-AF65-F5344CB8AC3E}">
        <p14:creationId xmlns:p14="http://schemas.microsoft.com/office/powerpoint/2010/main" val="352296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ts val="1500"/>
              </a:lnSpc>
              <a:spcAft>
                <a:spcPts val="1200"/>
              </a:spcAft>
              <a:buFont typeface="+mj-lt"/>
              <a:buAutoNum type="arabicPeriod"/>
            </a:pPr>
            <a:endParaRPr lang="en-AU" dirty="0"/>
          </a:p>
        </p:txBody>
      </p:sp>
      <p:sp>
        <p:nvSpPr>
          <p:cNvPr id="4" name="Slide Number Placeholder 3"/>
          <p:cNvSpPr>
            <a:spLocks noGrp="1"/>
          </p:cNvSpPr>
          <p:nvPr>
            <p:ph type="sldNum" sz="quarter" idx="5"/>
          </p:nvPr>
        </p:nvSpPr>
        <p:spPr/>
        <p:txBody>
          <a:bodyPr/>
          <a:lstStyle/>
          <a:p>
            <a:fld id="{462134BF-FC30-B34C-87AF-A46F585F7BBC}" type="slidenum">
              <a:rPr lang="en-US" smtClean="0"/>
              <a:t>3</a:t>
            </a:fld>
            <a:endParaRPr lang="en-US"/>
          </a:p>
        </p:txBody>
      </p:sp>
    </p:spTree>
    <p:extLst>
      <p:ext uri="{BB962C8B-B14F-4D97-AF65-F5344CB8AC3E}">
        <p14:creationId xmlns:p14="http://schemas.microsoft.com/office/powerpoint/2010/main" val="340462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462134BF-FC30-B34C-87AF-A46F585F7BBC}" type="slidenum">
              <a:rPr lang="en-US" smtClean="0"/>
              <a:t>5</a:t>
            </a:fld>
            <a:endParaRPr lang="en-US"/>
          </a:p>
        </p:txBody>
      </p:sp>
    </p:spTree>
    <p:extLst>
      <p:ext uri="{BB962C8B-B14F-4D97-AF65-F5344CB8AC3E}">
        <p14:creationId xmlns:p14="http://schemas.microsoft.com/office/powerpoint/2010/main" val="1887234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2134BF-FC30-B34C-87AF-A46F585F7BBC}" type="slidenum">
              <a:rPr lang="en-US" smtClean="0"/>
              <a:t>6</a:t>
            </a:fld>
            <a:endParaRPr lang="en-US"/>
          </a:p>
        </p:txBody>
      </p:sp>
    </p:spTree>
    <p:extLst>
      <p:ext uri="{BB962C8B-B14F-4D97-AF65-F5344CB8AC3E}">
        <p14:creationId xmlns:p14="http://schemas.microsoft.com/office/powerpoint/2010/main" val="506079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62134BF-FC30-B34C-87AF-A46F585F7BBC}" type="slidenum">
              <a:rPr lang="en-US" smtClean="0"/>
              <a:t>7</a:t>
            </a:fld>
            <a:endParaRPr lang="en-US"/>
          </a:p>
        </p:txBody>
      </p:sp>
    </p:spTree>
    <p:extLst>
      <p:ext uri="{BB962C8B-B14F-4D97-AF65-F5344CB8AC3E}">
        <p14:creationId xmlns:p14="http://schemas.microsoft.com/office/powerpoint/2010/main" val="1305570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2134BF-FC30-B34C-87AF-A46F585F7BBC}" type="slidenum">
              <a:rPr lang="en-US" smtClean="0"/>
              <a:t>8</a:t>
            </a:fld>
            <a:endParaRPr lang="en-US"/>
          </a:p>
        </p:txBody>
      </p:sp>
    </p:spTree>
    <p:extLst>
      <p:ext uri="{BB962C8B-B14F-4D97-AF65-F5344CB8AC3E}">
        <p14:creationId xmlns:p14="http://schemas.microsoft.com/office/powerpoint/2010/main" val="148090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62134BF-FC30-B34C-87AF-A46F585F7BBC}" type="slidenum">
              <a:rPr lang="en-US" smtClean="0"/>
              <a:t>9</a:t>
            </a:fld>
            <a:endParaRPr lang="en-US"/>
          </a:p>
        </p:txBody>
      </p:sp>
    </p:spTree>
    <p:extLst>
      <p:ext uri="{BB962C8B-B14F-4D97-AF65-F5344CB8AC3E}">
        <p14:creationId xmlns:p14="http://schemas.microsoft.com/office/powerpoint/2010/main" val="378160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62134BF-FC30-B34C-87AF-A46F585F7BBC}" type="slidenum">
              <a:rPr lang="en-US" smtClean="0"/>
              <a:t>10</a:t>
            </a:fld>
            <a:endParaRPr lang="en-US"/>
          </a:p>
        </p:txBody>
      </p:sp>
    </p:spTree>
    <p:extLst>
      <p:ext uri="{BB962C8B-B14F-4D97-AF65-F5344CB8AC3E}">
        <p14:creationId xmlns:p14="http://schemas.microsoft.com/office/powerpoint/2010/main" val="94018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 with image">
    <p:spTree>
      <p:nvGrpSpPr>
        <p:cNvPr id="1" name=""/>
        <p:cNvGrpSpPr/>
        <p:nvPr/>
      </p:nvGrpSpPr>
      <p:grpSpPr>
        <a:xfrm>
          <a:off x="0" y="0"/>
          <a:ext cx="0" cy="0"/>
          <a:chOff x="0" y="0"/>
          <a:chExt cx="0" cy="0"/>
        </a:xfrm>
      </p:grpSpPr>
      <p:pic>
        <p:nvPicPr>
          <p:cNvPr id="30" name="Picture 29" descr="A picture containing tree, person, outdoor, plant&#10;&#10;Description automatically generated">
            <a:extLst>
              <a:ext uri="{FF2B5EF4-FFF2-40B4-BE49-F238E27FC236}">
                <a16:creationId xmlns:a16="http://schemas.microsoft.com/office/drawing/2014/main" id="{578A69E0-D1D6-6D4B-BA6A-EB4EFB1E4ADD}"/>
              </a:ext>
            </a:extLst>
          </p:cNvPr>
          <p:cNvPicPr>
            <a:picLocks noChangeAspect="1"/>
          </p:cNvPicPr>
          <p:nvPr userDrawn="1"/>
        </p:nvPicPr>
        <p:blipFill rotWithShape="1">
          <a:blip r:embed="rId2"/>
          <a:srcRect l="10977" t="8839" r="35002"/>
          <a:stretch/>
        </p:blipFill>
        <p:spPr>
          <a:xfrm>
            <a:off x="6096000" y="0"/>
            <a:ext cx="6096000" cy="6858000"/>
          </a:xfrm>
          <a:prstGeom prst="rect">
            <a:avLst/>
          </a:prstGeom>
        </p:spPr>
      </p:pic>
      <p:pic>
        <p:nvPicPr>
          <p:cNvPr id="38" name="Picture 37" descr="Icon&#10;&#10;Description automatically generated">
            <a:extLst>
              <a:ext uri="{FF2B5EF4-FFF2-40B4-BE49-F238E27FC236}">
                <a16:creationId xmlns:a16="http://schemas.microsoft.com/office/drawing/2014/main" id="{38564E12-E47A-8744-ADC9-7AFF7DD6E058}"/>
              </a:ext>
            </a:extLst>
          </p:cNvPr>
          <p:cNvPicPr>
            <a:picLocks noChangeAspect="1"/>
          </p:cNvPicPr>
          <p:nvPr userDrawn="1"/>
        </p:nvPicPr>
        <p:blipFill>
          <a:blip r:embed="rId3"/>
          <a:stretch>
            <a:fillRect/>
          </a:stretch>
        </p:blipFill>
        <p:spPr>
          <a:xfrm>
            <a:off x="0" y="0"/>
            <a:ext cx="8636000" cy="6858000"/>
          </a:xfrm>
          <a:prstGeom prst="rect">
            <a:avLst/>
          </a:prstGeom>
        </p:spPr>
      </p:pic>
      <p:sp>
        <p:nvSpPr>
          <p:cNvPr id="2" name="Title 1">
            <a:extLst>
              <a:ext uri="{FF2B5EF4-FFF2-40B4-BE49-F238E27FC236}">
                <a16:creationId xmlns:a16="http://schemas.microsoft.com/office/drawing/2014/main" id="{A47B3ACE-6120-A649-97E5-E3F10D8D83AA}"/>
              </a:ext>
            </a:extLst>
          </p:cNvPr>
          <p:cNvSpPr>
            <a:spLocks noGrp="1"/>
          </p:cNvSpPr>
          <p:nvPr>
            <p:ph type="ctrTitle"/>
          </p:nvPr>
        </p:nvSpPr>
        <p:spPr>
          <a:xfrm>
            <a:off x="497841" y="2438737"/>
            <a:ext cx="7254682" cy="1452225"/>
          </a:xfrm>
        </p:spPr>
        <p:txBody>
          <a:bodyPr anchor="b">
            <a:normAutofit/>
          </a:bodyPr>
          <a:lstStyle>
            <a:lvl1pPr marL="0" indent="0" algn="l">
              <a:buFont typeface="Arial" panose="020B0604020202020204" pitchFamily="34" charset="0"/>
              <a:buNone/>
              <a:defRPr sz="40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BA230C4-A1A7-124C-A876-226993F27B62}"/>
              </a:ext>
            </a:extLst>
          </p:cNvPr>
          <p:cNvSpPr>
            <a:spLocks noGrp="1"/>
          </p:cNvSpPr>
          <p:nvPr>
            <p:ph type="subTitle" idx="1"/>
          </p:nvPr>
        </p:nvSpPr>
        <p:spPr>
          <a:xfrm>
            <a:off x="497840" y="4145817"/>
            <a:ext cx="7254682" cy="789153"/>
          </a:xfrm>
        </p:spPr>
        <p:txBody>
          <a:bodyPr>
            <a:normAutofit/>
          </a:bodyPr>
          <a:lstStyle>
            <a:lvl1pPr marL="0" indent="0" algn="l">
              <a:buNone/>
              <a:defRPr sz="20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9" name="Picture 18" descr="Shape&#10;&#10;Description automatically generated with medium confidence">
            <a:extLst>
              <a:ext uri="{FF2B5EF4-FFF2-40B4-BE49-F238E27FC236}">
                <a16:creationId xmlns:a16="http://schemas.microsoft.com/office/drawing/2014/main" id="{6868E2AA-9BEC-ED4D-9F7C-6C704E61A2FF}"/>
              </a:ext>
            </a:extLst>
          </p:cNvPr>
          <p:cNvPicPr>
            <a:picLocks noChangeAspect="1"/>
          </p:cNvPicPr>
          <p:nvPr userDrawn="1"/>
        </p:nvPicPr>
        <p:blipFill>
          <a:blip r:embed="rId4"/>
          <a:stretch>
            <a:fillRect/>
          </a:stretch>
        </p:blipFill>
        <p:spPr>
          <a:xfrm>
            <a:off x="298450" y="5834620"/>
            <a:ext cx="3690454" cy="945929"/>
          </a:xfrm>
          <a:prstGeom prst="rect">
            <a:avLst/>
          </a:prstGeom>
        </p:spPr>
      </p:pic>
      <p:pic>
        <p:nvPicPr>
          <p:cNvPr id="21" name="Picture 20" descr="Logo&#10;&#10;Description automatically generated">
            <a:extLst>
              <a:ext uri="{FF2B5EF4-FFF2-40B4-BE49-F238E27FC236}">
                <a16:creationId xmlns:a16="http://schemas.microsoft.com/office/drawing/2014/main" id="{670647D7-4B61-BC4B-A791-2F0CDB8BC77C}"/>
              </a:ext>
            </a:extLst>
          </p:cNvPr>
          <p:cNvPicPr>
            <a:picLocks noChangeAspect="1"/>
          </p:cNvPicPr>
          <p:nvPr userDrawn="1"/>
        </p:nvPicPr>
        <p:blipFill>
          <a:blip r:embed="rId5"/>
          <a:stretch>
            <a:fillRect/>
          </a:stretch>
        </p:blipFill>
        <p:spPr>
          <a:xfrm>
            <a:off x="122859" y="59365"/>
            <a:ext cx="3252735" cy="1570652"/>
          </a:xfrm>
          <a:prstGeom prst="rect">
            <a:avLst/>
          </a:prstGeom>
        </p:spPr>
      </p:pic>
      <p:sp>
        <p:nvSpPr>
          <p:cNvPr id="39" name="TextBox 38">
            <a:extLst>
              <a:ext uri="{FF2B5EF4-FFF2-40B4-BE49-F238E27FC236}">
                <a16:creationId xmlns:a16="http://schemas.microsoft.com/office/drawing/2014/main" id="{5C366E81-0B4A-0748-9E60-E846BD4BE1FF}"/>
              </a:ext>
            </a:extLst>
          </p:cNvPr>
          <p:cNvSpPr txBox="1"/>
          <p:nvPr userDrawn="1"/>
        </p:nvSpPr>
        <p:spPr>
          <a:xfrm>
            <a:off x="7050156" y="6983896"/>
            <a:ext cx="5141844" cy="1796781"/>
          </a:xfrm>
          <a:prstGeom prst="rect">
            <a:avLst/>
          </a:prstGeom>
          <a:solidFill>
            <a:schemeClr val="bg1"/>
          </a:solidFill>
        </p:spPr>
        <p:txBody>
          <a:bodyPr wrap="square" lIns="468000" rIns="72000" rtlCol="0" anchor="ctr" anchorCtr="0">
            <a:normAutofit/>
          </a:bodyPr>
          <a:lstStyle/>
          <a:p>
            <a:pPr>
              <a:spcAft>
                <a:spcPts val="600"/>
              </a:spcAft>
            </a:pPr>
            <a:r>
              <a:rPr lang="en-US" dirty="0"/>
              <a:t>Change this image in the </a:t>
            </a:r>
            <a:r>
              <a:rPr lang="en-US" b="1" dirty="0">
                <a:solidFill>
                  <a:schemeClr val="accent2"/>
                </a:solidFill>
              </a:rPr>
              <a:t>Master Slide</a:t>
            </a:r>
            <a:r>
              <a:rPr lang="en-US" dirty="0"/>
              <a:t>.</a:t>
            </a:r>
          </a:p>
          <a:p>
            <a:pPr marL="342900" indent="-342900">
              <a:buClr>
                <a:schemeClr val="accent2"/>
              </a:buClr>
              <a:buFont typeface="+mj-lt"/>
              <a:buAutoNum type="arabicPeriod"/>
            </a:pPr>
            <a:r>
              <a:rPr lang="en-US" dirty="0"/>
              <a:t>Select the image</a:t>
            </a:r>
          </a:p>
          <a:p>
            <a:pPr marL="342900" indent="-342900">
              <a:buClr>
                <a:schemeClr val="accent2"/>
              </a:buClr>
              <a:buFont typeface="+mj-lt"/>
              <a:buAutoNum type="arabicPeriod"/>
            </a:pPr>
            <a:r>
              <a:rPr lang="en-US" dirty="0"/>
              <a:t>Select Picture Format</a:t>
            </a:r>
          </a:p>
          <a:p>
            <a:pPr marL="342900" indent="-342900">
              <a:buClr>
                <a:schemeClr val="accent2"/>
              </a:buClr>
              <a:buFont typeface="+mj-lt"/>
              <a:buAutoNum type="arabicPeriod"/>
            </a:pPr>
            <a:r>
              <a:rPr lang="en-US" dirty="0"/>
              <a:t>Select change picture </a:t>
            </a:r>
          </a:p>
        </p:txBody>
      </p:sp>
    </p:spTree>
    <p:extLst>
      <p:ext uri="{BB962C8B-B14F-4D97-AF65-F5344CB8AC3E}">
        <p14:creationId xmlns:p14="http://schemas.microsoft.com/office/powerpoint/2010/main" val="109605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 no imag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57C312FF-5C07-6846-BE5F-79072491A64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47B3ACE-6120-A649-97E5-E3F10D8D83AA}"/>
              </a:ext>
            </a:extLst>
          </p:cNvPr>
          <p:cNvSpPr>
            <a:spLocks noGrp="1"/>
          </p:cNvSpPr>
          <p:nvPr>
            <p:ph type="ctrTitle"/>
          </p:nvPr>
        </p:nvSpPr>
        <p:spPr>
          <a:xfrm>
            <a:off x="497841" y="2438737"/>
            <a:ext cx="7254682" cy="1452225"/>
          </a:xfrm>
        </p:spPr>
        <p:txBody>
          <a:bodyPr anchor="b">
            <a:normAutofit/>
          </a:bodyPr>
          <a:lstStyle>
            <a:lvl1pPr marL="0" indent="0" algn="l">
              <a:buFont typeface="Arial" panose="020B0604020202020204" pitchFamily="34" charset="0"/>
              <a:buNone/>
              <a:defRPr sz="40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BA230C4-A1A7-124C-A876-226993F27B62}"/>
              </a:ext>
            </a:extLst>
          </p:cNvPr>
          <p:cNvSpPr>
            <a:spLocks noGrp="1"/>
          </p:cNvSpPr>
          <p:nvPr>
            <p:ph type="subTitle" idx="1"/>
          </p:nvPr>
        </p:nvSpPr>
        <p:spPr>
          <a:xfrm>
            <a:off x="497840" y="4145817"/>
            <a:ext cx="7254682" cy="789153"/>
          </a:xfrm>
        </p:spPr>
        <p:txBody>
          <a:bodyPr>
            <a:normAutofit/>
          </a:bodyPr>
          <a:lstStyle>
            <a:lvl1pPr marL="0" indent="0" algn="l">
              <a:buNone/>
              <a:defRPr sz="20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9" name="Picture 18" descr="Shape&#10;&#10;Description automatically generated with medium confidence">
            <a:extLst>
              <a:ext uri="{FF2B5EF4-FFF2-40B4-BE49-F238E27FC236}">
                <a16:creationId xmlns:a16="http://schemas.microsoft.com/office/drawing/2014/main" id="{6868E2AA-9BEC-ED4D-9F7C-6C704E61A2FF}"/>
              </a:ext>
            </a:extLst>
          </p:cNvPr>
          <p:cNvPicPr>
            <a:picLocks noChangeAspect="1"/>
          </p:cNvPicPr>
          <p:nvPr userDrawn="1"/>
        </p:nvPicPr>
        <p:blipFill>
          <a:blip r:embed="rId3"/>
          <a:stretch>
            <a:fillRect/>
          </a:stretch>
        </p:blipFill>
        <p:spPr>
          <a:xfrm>
            <a:off x="298450" y="5834620"/>
            <a:ext cx="3690454" cy="945929"/>
          </a:xfrm>
          <a:prstGeom prst="rect">
            <a:avLst/>
          </a:prstGeom>
        </p:spPr>
      </p:pic>
      <p:pic>
        <p:nvPicPr>
          <p:cNvPr id="21" name="Picture 20" descr="Logo&#10;&#10;Description automatically generated">
            <a:extLst>
              <a:ext uri="{FF2B5EF4-FFF2-40B4-BE49-F238E27FC236}">
                <a16:creationId xmlns:a16="http://schemas.microsoft.com/office/drawing/2014/main" id="{670647D7-4B61-BC4B-A791-2F0CDB8BC77C}"/>
              </a:ext>
            </a:extLst>
          </p:cNvPr>
          <p:cNvPicPr>
            <a:picLocks noChangeAspect="1"/>
          </p:cNvPicPr>
          <p:nvPr userDrawn="1"/>
        </p:nvPicPr>
        <p:blipFill>
          <a:blip r:embed="rId4"/>
          <a:stretch>
            <a:fillRect/>
          </a:stretch>
        </p:blipFill>
        <p:spPr>
          <a:xfrm>
            <a:off x="122859" y="59365"/>
            <a:ext cx="3252735" cy="1570652"/>
          </a:xfrm>
          <a:prstGeom prst="rect">
            <a:avLst/>
          </a:prstGeom>
        </p:spPr>
      </p:pic>
    </p:spTree>
    <p:extLst>
      <p:ext uri="{BB962C8B-B14F-4D97-AF65-F5344CB8AC3E}">
        <p14:creationId xmlns:p14="http://schemas.microsoft.com/office/powerpoint/2010/main" val="346379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E1AE80EE-692D-8341-A967-D088885C440F}"/>
              </a:ext>
            </a:extLst>
          </p:cNvPr>
          <p:cNvPicPr>
            <a:picLocks noChangeAspect="1"/>
          </p:cNvPicPr>
          <p:nvPr userDrawn="1"/>
        </p:nvPicPr>
        <p:blipFill rotWithShape="1">
          <a:blip r:embed="rId2"/>
          <a:srcRect t="1391" b="204"/>
          <a:stretch/>
        </p:blipFill>
        <p:spPr>
          <a:xfrm>
            <a:off x="0" y="0"/>
            <a:ext cx="12192000" cy="6211187"/>
          </a:xfrm>
          <a:prstGeom prst="rect">
            <a:avLst/>
          </a:prstGeom>
        </p:spPr>
      </p:pic>
      <p:sp>
        <p:nvSpPr>
          <p:cNvPr id="2" name="Title 1">
            <a:extLst>
              <a:ext uri="{FF2B5EF4-FFF2-40B4-BE49-F238E27FC236}">
                <a16:creationId xmlns:a16="http://schemas.microsoft.com/office/drawing/2014/main" id="{A47B3ACE-6120-A649-97E5-E3F10D8D83AA}"/>
              </a:ext>
            </a:extLst>
          </p:cNvPr>
          <p:cNvSpPr>
            <a:spLocks noGrp="1"/>
          </p:cNvSpPr>
          <p:nvPr>
            <p:ph type="ctrTitle"/>
          </p:nvPr>
        </p:nvSpPr>
        <p:spPr>
          <a:xfrm>
            <a:off x="497840" y="1981200"/>
            <a:ext cx="9824720" cy="1274762"/>
          </a:xfrm>
        </p:spPr>
        <p:txBody>
          <a:bodyPr anchor="b">
            <a:normAutofit/>
          </a:bodyPr>
          <a:lstStyle>
            <a:lvl1pPr marL="0" indent="0" algn="l">
              <a:buFont typeface="Arial" panose="020B0604020202020204" pitchFamily="34" charset="0"/>
              <a:buNone/>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BA230C4-A1A7-124C-A876-226993F27B62}"/>
              </a:ext>
            </a:extLst>
          </p:cNvPr>
          <p:cNvSpPr>
            <a:spLocks noGrp="1"/>
          </p:cNvSpPr>
          <p:nvPr>
            <p:ph type="subTitle" idx="1"/>
          </p:nvPr>
        </p:nvSpPr>
        <p:spPr>
          <a:xfrm>
            <a:off x="497840" y="3491318"/>
            <a:ext cx="9144000" cy="903453"/>
          </a:xfrm>
        </p:spPr>
        <p:txBody>
          <a:bodyPr>
            <a:norm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12EDC0B2-2DFD-4942-A7CF-087C113F440D}"/>
              </a:ext>
            </a:extLst>
          </p:cNvPr>
          <p:cNvSpPr>
            <a:spLocks noGrp="1"/>
          </p:cNvSpPr>
          <p:nvPr>
            <p:ph type="ftr" sz="quarter" idx="11"/>
          </p:nvPr>
        </p:nvSpPr>
        <p:spPr/>
        <p:txBody>
          <a:bodyPr/>
          <a:lstStyle/>
          <a:p>
            <a:r>
              <a:rPr lang="en-AU"/>
              <a:t>Optimising PALM scheme onshore delivery</a:t>
            </a:r>
            <a:endParaRPr lang="en-US"/>
          </a:p>
        </p:txBody>
      </p:sp>
      <p:sp>
        <p:nvSpPr>
          <p:cNvPr id="6" name="Slide Number Placeholder 5">
            <a:extLst>
              <a:ext uri="{FF2B5EF4-FFF2-40B4-BE49-F238E27FC236}">
                <a16:creationId xmlns:a16="http://schemas.microsoft.com/office/drawing/2014/main" id="{D79082D9-D067-3748-8855-E00761E760B6}"/>
              </a:ext>
            </a:extLst>
          </p:cNvPr>
          <p:cNvSpPr>
            <a:spLocks noGrp="1"/>
          </p:cNvSpPr>
          <p:nvPr>
            <p:ph type="sldNum" sz="quarter" idx="12"/>
          </p:nvPr>
        </p:nvSpPr>
        <p:spPr>
          <a:xfrm>
            <a:off x="8950960" y="6242772"/>
            <a:ext cx="2743200" cy="615227"/>
          </a:xfrm>
          <a:prstGeom prst="rect">
            <a:avLst/>
          </a:prstGeom>
        </p:spPr>
        <p:txBody>
          <a:bodyPr/>
          <a:lstStyle/>
          <a:p>
            <a:fld id="{7C3C3B7C-E457-C040-8220-2A458E3D42B2}" type="slidenum">
              <a:rPr lang="en-US" smtClean="0"/>
              <a:t>‹#›</a:t>
            </a:fld>
            <a:endParaRPr lang="en-US"/>
          </a:p>
        </p:txBody>
      </p:sp>
    </p:spTree>
    <p:extLst>
      <p:ext uri="{BB962C8B-B14F-4D97-AF65-F5344CB8AC3E}">
        <p14:creationId xmlns:p14="http://schemas.microsoft.com/office/powerpoint/2010/main" val="3985845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FC19B-40FB-2C4B-B4AD-8C2A1FBB8B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FEA036-E30C-924E-94F3-55B3A3AF9A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1C49A6-1BB4-FD4D-BA98-11711AC823F4}"/>
              </a:ext>
            </a:extLst>
          </p:cNvPr>
          <p:cNvSpPr>
            <a:spLocks noGrp="1"/>
          </p:cNvSpPr>
          <p:nvPr>
            <p:ph type="ftr" sz="quarter" idx="11"/>
          </p:nvPr>
        </p:nvSpPr>
        <p:spPr/>
        <p:txBody>
          <a:bodyPr/>
          <a:lstStyle/>
          <a:p>
            <a:r>
              <a:rPr lang="en-AU"/>
              <a:t>Optimising PALM scheme onshore delivery</a:t>
            </a:r>
            <a:endParaRPr lang="en-US"/>
          </a:p>
        </p:txBody>
      </p:sp>
      <p:sp>
        <p:nvSpPr>
          <p:cNvPr id="6" name="Slide Number Placeholder 5">
            <a:extLst>
              <a:ext uri="{FF2B5EF4-FFF2-40B4-BE49-F238E27FC236}">
                <a16:creationId xmlns:a16="http://schemas.microsoft.com/office/drawing/2014/main" id="{C8BFAAA3-8075-8F4A-A7D9-93EE23B15A89}"/>
              </a:ext>
            </a:extLst>
          </p:cNvPr>
          <p:cNvSpPr>
            <a:spLocks noGrp="1"/>
          </p:cNvSpPr>
          <p:nvPr>
            <p:ph type="sldNum" sz="quarter" idx="12"/>
          </p:nvPr>
        </p:nvSpPr>
        <p:spPr>
          <a:xfrm>
            <a:off x="8950960" y="6242772"/>
            <a:ext cx="2743200" cy="615227"/>
          </a:xfrm>
          <a:prstGeom prst="rect">
            <a:avLst/>
          </a:prstGeom>
        </p:spPr>
        <p:txBody>
          <a:bodyPr/>
          <a:lstStyle/>
          <a:p>
            <a:fld id="{7C3C3B7C-E457-C040-8220-2A458E3D42B2}" type="slidenum">
              <a:rPr lang="en-US" smtClean="0"/>
              <a:t>‹#›</a:t>
            </a:fld>
            <a:endParaRPr lang="en-US"/>
          </a:p>
        </p:txBody>
      </p:sp>
      <p:pic>
        <p:nvPicPr>
          <p:cNvPr id="7" name="Picture 6">
            <a:extLst>
              <a:ext uri="{FF2B5EF4-FFF2-40B4-BE49-F238E27FC236}">
                <a16:creationId xmlns:a16="http://schemas.microsoft.com/office/drawing/2014/main" id="{BA55F9B8-C57F-F641-9474-6C6A11A5880B}"/>
              </a:ext>
              <a:ext uri="{C183D7F6-B498-43B3-948B-1728B52AA6E4}">
                <adec:decorative xmlns:adec="http://schemas.microsoft.com/office/drawing/2017/decorative" val="1"/>
              </a:ext>
            </a:extLst>
          </p:cNvPr>
          <p:cNvPicPr>
            <a:picLocks noChangeAspect="1"/>
          </p:cNvPicPr>
          <p:nvPr userDrawn="1"/>
        </p:nvPicPr>
        <p:blipFill rotWithShape="1">
          <a:blip r:embed="rId2">
            <a:alphaModFix amt="40000"/>
          </a:blip>
          <a:srcRect b="11065"/>
          <a:stretch/>
        </p:blipFill>
        <p:spPr>
          <a:xfrm rot="10800000">
            <a:off x="9959246" y="-6534"/>
            <a:ext cx="2232751" cy="1985702"/>
          </a:xfrm>
          <a:prstGeom prst="rect">
            <a:avLst/>
          </a:prstGeom>
        </p:spPr>
      </p:pic>
    </p:spTree>
    <p:extLst>
      <p:ext uri="{BB962C8B-B14F-4D97-AF65-F5344CB8AC3E}">
        <p14:creationId xmlns:p14="http://schemas.microsoft.com/office/powerpoint/2010/main" val="1182847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4B0E-F190-2940-A535-557C7265E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637E9-EC7E-5F41-94FB-17C4EF2DD5D3}"/>
              </a:ext>
            </a:extLst>
          </p:cNvPr>
          <p:cNvSpPr>
            <a:spLocks noGrp="1"/>
          </p:cNvSpPr>
          <p:nvPr>
            <p:ph sz="half" idx="1"/>
          </p:nvPr>
        </p:nvSpPr>
        <p:spPr>
          <a:xfrm>
            <a:off x="497840" y="1979169"/>
            <a:ext cx="5521960" cy="42636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74309B-3BC5-9348-8647-B65AC5C95A6C}"/>
              </a:ext>
            </a:extLst>
          </p:cNvPr>
          <p:cNvSpPr>
            <a:spLocks noGrp="1"/>
          </p:cNvSpPr>
          <p:nvPr>
            <p:ph sz="half" idx="2"/>
          </p:nvPr>
        </p:nvSpPr>
        <p:spPr>
          <a:xfrm>
            <a:off x="6172200" y="1979169"/>
            <a:ext cx="5521960" cy="4263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91E00E-D2A9-C445-A9DF-361BFA5D8C51}"/>
              </a:ext>
            </a:extLst>
          </p:cNvPr>
          <p:cNvSpPr>
            <a:spLocks noGrp="1"/>
          </p:cNvSpPr>
          <p:nvPr>
            <p:ph type="ftr" sz="quarter" idx="11"/>
          </p:nvPr>
        </p:nvSpPr>
        <p:spPr/>
        <p:txBody>
          <a:bodyPr/>
          <a:lstStyle/>
          <a:p>
            <a:r>
              <a:rPr lang="en-AU"/>
              <a:t>Optimising PALM scheme onshore delivery</a:t>
            </a:r>
            <a:endParaRPr lang="en-US"/>
          </a:p>
        </p:txBody>
      </p:sp>
      <p:sp>
        <p:nvSpPr>
          <p:cNvPr id="7" name="Slide Number Placeholder 6">
            <a:extLst>
              <a:ext uri="{FF2B5EF4-FFF2-40B4-BE49-F238E27FC236}">
                <a16:creationId xmlns:a16="http://schemas.microsoft.com/office/drawing/2014/main" id="{9457CA7C-7CBB-0646-821D-2D40D905E0FB}"/>
              </a:ext>
            </a:extLst>
          </p:cNvPr>
          <p:cNvSpPr>
            <a:spLocks noGrp="1"/>
          </p:cNvSpPr>
          <p:nvPr>
            <p:ph type="sldNum" sz="quarter" idx="12"/>
          </p:nvPr>
        </p:nvSpPr>
        <p:spPr>
          <a:xfrm>
            <a:off x="8950960" y="6242772"/>
            <a:ext cx="2743200" cy="615227"/>
          </a:xfrm>
          <a:prstGeom prst="rect">
            <a:avLst/>
          </a:prstGeom>
        </p:spPr>
        <p:txBody>
          <a:bodyPr/>
          <a:lstStyle/>
          <a:p>
            <a:fld id="{7C3C3B7C-E457-C040-8220-2A458E3D42B2}" type="slidenum">
              <a:rPr lang="en-US" smtClean="0"/>
              <a:t>‹#›</a:t>
            </a:fld>
            <a:endParaRPr lang="en-US"/>
          </a:p>
        </p:txBody>
      </p:sp>
      <p:pic>
        <p:nvPicPr>
          <p:cNvPr id="10" name="Picture 9">
            <a:extLst>
              <a:ext uri="{FF2B5EF4-FFF2-40B4-BE49-F238E27FC236}">
                <a16:creationId xmlns:a16="http://schemas.microsoft.com/office/drawing/2014/main" id="{09AAF4BA-F16A-6F45-AE13-CE425DCB8B0A}"/>
              </a:ext>
              <a:ext uri="{C183D7F6-B498-43B3-948B-1728B52AA6E4}">
                <adec:decorative xmlns:adec="http://schemas.microsoft.com/office/drawing/2017/decorative" val="1"/>
              </a:ext>
            </a:extLst>
          </p:cNvPr>
          <p:cNvPicPr>
            <a:picLocks noChangeAspect="1"/>
          </p:cNvPicPr>
          <p:nvPr userDrawn="1"/>
        </p:nvPicPr>
        <p:blipFill rotWithShape="1">
          <a:blip r:embed="rId2">
            <a:alphaModFix amt="40000"/>
          </a:blip>
          <a:srcRect b="11065"/>
          <a:stretch/>
        </p:blipFill>
        <p:spPr>
          <a:xfrm rot="10800000">
            <a:off x="9959246" y="-6534"/>
            <a:ext cx="2232751" cy="1985702"/>
          </a:xfrm>
          <a:prstGeom prst="rect">
            <a:avLst/>
          </a:prstGeom>
        </p:spPr>
      </p:pic>
    </p:spTree>
    <p:extLst>
      <p:ext uri="{BB962C8B-B14F-4D97-AF65-F5344CB8AC3E}">
        <p14:creationId xmlns:p14="http://schemas.microsoft.com/office/powerpoint/2010/main" val="68483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D88F17D-C694-DA44-ACD7-637AA6C98099}"/>
              </a:ext>
              <a:ext uri="{C183D7F6-B498-43B3-948B-1728B52AA6E4}">
                <adec:decorative xmlns:adec="http://schemas.microsoft.com/office/drawing/2017/decorative" val="1"/>
              </a:ext>
            </a:extLst>
          </p:cNvPr>
          <p:cNvPicPr>
            <a:picLocks noChangeAspect="1"/>
          </p:cNvPicPr>
          <p:nvPr userDrawn="1"/>
        </p:nvPicPr>
        <p:blipFill rotWithShape="1">
          <a:blip r:embed="rId2">
            <a:alphaModFix amt="40000"/>
          </a:blip>
          <a:srcRect b="11065"/>
          <a:stretch/>
        </p:blipFill>
        <p:spPr>
          <a:xfrm rot="10800000">
            <a:off x="9959246" y="-6534"/>
            <a:ext cx="2232751" cy="1985702"/>
          </a:xfrm>
          <a:prstGeom prst="rect">
            <a:avLst/>
          </a:prstGeom>
        </p:spPr>
      </p:pic>
      <p:sp>
        <p:nvSpPr>
          <p:cNvPr id="2" name="Title 1">
            <a:extLst>
              <a:ext uri="{FF2B5EF4-FFF2-40B4-BE49-F238E27FC236}">
                <a16:creationId xmlns:a16="http://schemas.microsoft.com/office/drawing/2014/main" id="{F11B4B0E-F190-2940-A535-557C7265E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637E9-EC7E-5F41-94FB-17C4EF2DD5D3}"/>
              </a:ext>
            </a:extLst>
          </p:cNvPr>
          <p:cNvSpPr>
            <a:spLocks noGrp="1"/>
          </p:cNvSpPr>
          <p:nvPr>
            <p:ph sz="half" idx="1"/>
          </p:nvPr>
        </p:nvSpPr>
        <p:spPr>
          <a:xfrm>
            <a:off x="497840" y="1979169"/>
            <a:ext cx="5521960" cy="42636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391E00E-D2A9-C445-A9DF-361BFA5D8C51}"/>
              </a:ext>
            </a:extLst>
          </p:cNvPr>
          <p:cNvSpPr>
            <a:spLocks noGrp="1"/>
          </p:cNvSpPr>
          <p:nvPr>
            <p:ph type="ftr" sz="quarter" idx="11"/>
          </p:nvPr>
        </p:nvSpPr>
        <p:spPr/>
        <p:txBody>
          <a:bodyPr/>
          <a:lstStyle/>
          <a:p>
            <a:r>
              <a:rPr lang="en-AU"/>
              <a:t>Optimising PALM scheme onshore delivery</a:t>
            </a:r>
            <a:endParaRPr lang="en-US"/>
          </a:p>
        </p:txBody>
      </p:sp>
      <p:sp>
        <p:nvSpPr>
          <p:cNvPr id="7" name="Slide Number Placeholder 6">
            <a:extLst>
              <a:ext uri="{FF2B5EF4-FFF2-40B4-BE49-F238E27FC236}">
                <a16:creationId xmlns:a16="http://schemas.microsoft.com/office/drawing/2014/main" id="{9457CA7C-7CBB-0646-821D-2D40D905E0FB}"/>
              </a:ext>
            </a:extLst>
          </p:cNvPr>
          <p:cNvSpPr>
            <a:spLocks noGrp="1"/>
          </p:cNvSpPr>
          <p:nvPr>
            <p:ph type="sldNum" sz="quarter" idx="12"/>
          </p:nvPr>
        </p:nvSpPr>
        <p:spPr>
          <a:xfrm>
            <a:off x="8950960" y="6242772"/>
            <a:ext cx="2743200" cy="615227"/>
          </a:xfrm>
          <a:prstGeom prst="rect">
            <a:avLst/>
          </a:prstGeom>
        </p:spPr>
        <p:txBody>
          <a:bodyPr/>
          <a:lstStyle/>
          <a:p>
            <a:fld id="{7C3C3B7C-E457-C040-8220-2A458E3D42B2}" type="slidenum">
              <a:rPr lang="en-US" smtClean="0"/>
              <a:t>‹#›</a:t>
            </a:fld>
            <a:endParaRPr lang="en-US"/>
          </a:p>
        </p:txBody>
      </p:sp>
      <p:sp>
        <p:nvSpPr>
          <p:cNvPr id="10" name="Picture Placeholder 9">
            <a:extLst>
              <a:ext uri="{FF2B5EF4-FFF2-40B4-BE49-F238E27FC236}">
                <a16:creationId xmlns:a16="http://schemas.microsoft.com/office/drawing/2014/main" id="{85003AB1-B4B1-ED42-A247-CA8D950EB975}"/>
              </a:ext>
            </a:extLst>
          </p:cNvPr>
          <p:cNvSpPr>
            <a:spLocks noGrp="1"/>
          </p:cNvSpPr>
          <p:nvPr>
            <p:ph type="pic" sz="quarter" idx="13"/>
          </p:nvPr>
        </p:nvSpPr>
        <p:spPr>
          <a:xfrm>
            <a:off x="6180138" y="1425575"/>
            <a:ext cx="6011860" cy="4816475"/>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1036321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391E00E-D2A9-C445-A9DF-361BFA5D8C51}"/>
              </a:ext>
            </a:extLst>
          </p:cNvPr>
          <p:cNvSpPr>
            <a:spLocks noGrp="1"/>
          </p:cNvSpPr>
          <p:nvPr>
            <p:ph type="ftr" sz="quarter" idx="11"/>
          </p:nvPr>
        </p:nvSpPr>
        <p:spPr/>
        <p:txBody>
          <a:bodyPr/>
          <a:lstStyle/>
          <a:p>
            <a:r>
              <a:rPr lang="en-AU"/>
              <a:t>Optimising PALM scheme onshore delivery</a:t>
            </a:r>
            <a:endParaRPr lang="en-US"/>
          </a:p>
        </p:txBody>
      </p:sp>
      <p:sp>
        <p:nvSpPr>
          <p:cNvPr id="7" name="Slide Number Placeholder 6">
            <a:extLst>
              <a:ext uri="{FF2B5EF4-FFF2-40B4-BE49-F238E27FC236}">
                <a16:creationId xmlns:a16="http://schemas.microsoft.com/office/drawing/2014/main" id="{9457CA7C-7CBB-0646-821D-2D40D905E0FB}"/>
              </a:ext>
            </a:extLst>
          </p:cNvPr>
          <p:cNvSpPr>
            <a:spLocks noGrp="1"/>
          </p:cNvSpPr>
          <p:nvPr>
            <p:ph type="sldNum" sz="quarter" idx="12"/>
          </p:nvPr>
        </p:nvSpPr>
        <p:spPr>
          <a:xfrm>
            <a:off x="8950960" y="6242772"/>
            <a:ext cx="2743200" cy="615227"/>
          </a:xfrm>
          <a:prstGeom prst="rect">
            <a:avLst/>
          </a:prstGeom>
        </p:spPr>
        <p:txBody>
          <a:bodyPr/>
          <a:lstStyle/>
          <a:p>
            <a:fld id="{7C3C3B7C-E457-C040-8220-2A458E3D42B2}" type="slidenum">
              <a:rPr lang="en-US" smtClean="0"/>
              <a:t>‹#›</a:t>
            </a:fld>
            <a:endParaRPr lang="en-US"/>
          </a:p>
        </p:txBody>
      </p:sp>
      <p:sp>
        <p:nvSpPr>
          <p:cNvPr id="10" name="Picture Placeholder 9">
            <a:extLst>
              <a:ext uri="{FF2B5EF4-FFF2-40B4-BE49-F238E27FC236}">
                <a16:creationId xmlns:a16="http://schemas.microsoft.com/office/drawing/2014/main" id="{85003AB1-B4B1-ED42-A247-CA8D950EB975}"/>
              </a:ext>
            </a:extLst>
          </p:cNvPr>
          <p:cNvSpPr>
            <a:spLocks noGrp="1"/>
          </p:cNvSpPr>
          <p:nvPr>
            <p:ph type="pic" sz="quarter" idx="13"/>
          </p:nvPr>
        </p:nvSpPr>
        <p:spPr>
          <a:xfrm>
            <a:off x="0" y="1"/>
            <a:ext cx="12191998" cy="624205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90085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EA4FB-5E05-414B-9872-013EFEAD8DF8}"/>
              </a:ext>
            </a:extLst>
          </p:cNvPr>
          <p:cNvSpPr>
            <a:spLocks noGrp="1"/>
          </p:cNvSpPr>
          <p:nvPr>
            <p:ph type="title"/>
          </p:nvPr>
        </p:nvSpPr>
        <p:spPr>
          <a:xfrm>
            <a:off x="524382" y="0"/>
            <a:ext cx="11169778" cy="1425351"/>
          </a:xfrm>
          <a:prstGeom prst="rect">
            <a:avLst/>
          </a:prstGeom>
        </p:spPr>
        <p:txBody>
          <a:bodyPr vert="horz" lIns="91440" tIns="45720" rIns="91440" bIns="45720" rtlCol="0" anchor="ctr">
            <a:normAutofit/>
          </a:bodyPr>
          <a:lstStyle/>
          <a:p>
            <a:r>
              <a:rPr lang="en-GB" dirty="0"/>
              <a:t>Heading goes here</a:t>
            </a:r>
            <a:endParaRPr lang="en-US" dirty="0"/>
          </a:p>
        </p:txBody>
      </p:sp>
      <p:sp>
        <p:nvSpPr>
          <p:cNvPr id="3" name="Text Placeholder 2">
            <a:extLst>
              <a:ext uri="{FF2B5EF4-FFF2-40B4-BE49-F238E27FC236}">
                <a16:creationId xmlns:a16="http://schemas.microsoft.com/office/drawing/2014/main" id="{42A06869-93FB-9E49-BE80-0A785124B222}"/>
              </a:ext>
            </a:extLst>
          </p:cNvPr>
          <p:cNvSpPr>
            <a:spLocks noGrp="1"/>
          </p:cNvSpPr>
          <p:nvPr>
            <p:ph type="body" idx="1"/>
          </p:nvPr>
        </p:nvSpPr>
        <p:spPr>
          <a:xfrm>
            <a:off x="497840" y="1979171"/>
            <a:ext cx="11196320" cy="4257068"/>
          </a:xfrm>
          <a:prstGeom prst="rect">
            <a:avLst/>
          </a:prstGeom>
        </p:spPr>
        <p:txBody>
          <a:bodyPr vert="horz" lIns="90000" tIns="45720" rIns="91440" bIns="45720" rtlCol="0">
            <a:normAutofit/>
          </a:bodyPr>
          <a:lstStyle/>
          <a:p>
            <a:pPr lvl="0"/>
            <a:r>
              <a:rPr lang="en-GB" dirty="0"/>
              <a:t>Level 1 – Subheading </a:t>
            </a:r>
          </a:p>
          <a:p>
            <a:pPr lvl="1"/>
            <a:r>
              <a:rPr lang="en-GB" dirty="0"/>
              <a:t>Level 2 – General text</a:t>
            </a:r>
          </a:p>
          <a:p>
            <a:pPr lvl="2"/>
            <a:r>
              <a:rPr lang="en-GB" dirty="0"/>
              <a:t>Level 3 – Bullet 1</a:t>
            </a:r>
          </a:p>
          <a:p>
            <a:pPr lvl="3"/>
            <a:r>
              <a:rPr lang="en-GB" dirty="0"/>
              <a:t>Level 4 – Bullet 2</a:t>
            </a:r>
          </a:p>
          <a:p>
            <a:pPr lvl="4"/>
            <a:r>
              <a:rPr lang="en-GB" dirty="0"/>
              <a:t>Level 5 – Numbering 1</a:t>
            </a:r>
          </a:p>
          <a:p>
            <a:pPr lvl="5"/>
            <a:r>
              <a:rPr lang="en-GB" dirty="0"/>
              <a:t>Level 6 – Numbering 2</a:t>
            </a:r>
            <a:endParaRPr lang="en-US" dirty="0"/>
          </a:p>
        </p:txBody>
      </p:sp>
      <p:sp>
        <p:nvSpPr>
          <p:cNvPr id="5" name="Footer Placeholder 4">
            <a:extLst>
              <a:ext uri="{FF2B5EF4-FFF2-40B4-BE49-F238E27FC236}">
                <a16:creationId xmlns:a16="http://schemas.microsoft.com/office/drawing/2014/main" id="{C1D6CAA9-9322-E140-97D3-0EEFDBE32F5A}"/>
              </a:ext>
            </a:extLst>
          </p:cNvPr>
          <p:cNvSpPr>
            <a:spLocks noGrp="1"/>
          </p:cNvSpPr>
          <p:nvPr>
            <p:ph type="ftr" sz="quarter" idx="3"/>
          </p:nvPr>
        </p:nvSpPr>
        <p:spPr>
          <a:xfrm>
            <a:off x="497840" y="6242772"/>
            <a:ext cx="8453120" cy="615227"/>
          </a:xfrm>
          <a:prstGeom prst="rect">
            <a:avLst/>
          </a:prstGeom>
        </p:spPr>
        <p:txBody>
          <a:bodyPr vert="horz" lIns="91440" tIns="45720" rIns="91440" bIns="45720" rtlCol="0" anchor="ctr"/>
          <a:lstStyle>
            <a:lvl1pPr algn="l">
              <a:defRPr sz="1000">
                <a:solidFill>
                  <a:schemeClr val="tx1"/>
                </a:solidFill>
              </a:defRPr>
            </a:lvl1pPr>
          </a:lstStyle>
          <a:p>
            <a:r>
              <a:rPr lang="en-AU"/>
              <a:t>Optimising PALM scheme onshore delivery</a:t>
            </a:r>
            <a:endParaRPr lang="en-US" dirty="0"/>
          </a:p>
        </p:txBody>
      </p:sp>
      <p:sp>
        <p:nvSpPr>
          <p:cNvPr id="6" name="Slide Number Placeholder 5">
            <a:extLst>
              <a:ext uri="{FF2B5EF4-FFF2-40B4-BE49-F238E27FC236}">
                <a16:creationId xmlns:a16="http://schemas.microsoft.com/office/drawing/2014/main" id="{5F7254DF-4400-A44D-A855-B8DDBF894977}"/>
              </a:ext>
            </a:extLst>
          </p:cNvPr>
          <p:cNvSpPr>
            <a:spLocks noGrp="1"/>
          </p:cNvSpPr>
          <p:nvPr>
            <p:ph type="sldNum" sz="quarter" idx="4"/>
          </p:nvPr>
        </p:nvSpPr>
        <p:spPr>
          <a:xfrm>
            <a:off x="8950960" y="6242772"/>
            <a:ext cx="2743200" cy="615227"/>
          </a:xfrm>
          <a:prstGeom prst="rect">
            <a:avLst/>
          </a:prstGeom>
        </p:spPr>
        <p:txBody>
          <a:bodyPr vert="horz" lIns="91440" tIns="45720" rIns="91440" bIns="45720" rtlCol="0" anchor="ctr"/>
          <a:lstStyle>
            <a:lvl1pPr algn="r">
              <a:defRPr sz="1000">
                <a:solidFill>
                  <a:schemeClr val="tx1"/>
                </a:solidFill>
              </a:defRPr>
            </a:lvl1pPr>
          </a:lstStyle>
          <a:p>
            <a:fld id="{7C3C3B7C-E457-C040-8220-2A458E3D42B2}" type="slidenum">
              <a:rPr lang="en-US" smtClean="0"/>
              <a:pPr/>
              <a:t>‹#›</a:t>
            </a:fld>
            <a:endParaRPr lang="en-US" dirty="0"/>
          </a:p>
        </p:txBody>
      </p:sp>
    </p:spTree>
    <p:extLst>
      <p:ext uri="{BB962C8B-B14F-4D97-AF65-F5344CB8AC3E}">
        <p14:creationId xmlns:p14="http://schemas.microsoft.com/office/powerpoint/2010/main" val="260753238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4" r:id="rId3"/>
    <p:sldLayoutId id="2147483650" r:id="rId4"/>
    <p:sldLayoutId id="2147483652" r:id="rId5"/>
    <p:sldLayoutId id="2147483653" r:id="rId6"/>
    <p:sldLayoutId id="2147483655" r:id="rId7"/>
  </p:sldLayoutIdLst>
  <p:hf hdr="0" dt="0"/>
  <p:txStyles>
    <p:titleStyle>
      <a:lvl1pPr algn="l" defTabSz="914400" rtl="0" eaLnBrk="1" latinLnBrk="0" hangingPunct="1">
        <a:lnSpc>
          <a:spcPct val="90000"/>
        </a:lnSpc>
        <a:spcBef>
          <a:spcPct val="0"/>
        </a:spcBef>
        <a:buNone/>
        <a:defRPr sz="3000" b="1" kern="1200">
          <a:solidFill>
            <a:schemeClr val="accent3"/>
          </a:solidFill>
          <a:latin typeface="+mj-lt"/>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lang="en-GB" sz="1800" b="1" kern="1200" dirty="0" smtClean="0">
          <a:solidFill>
            <a:schemeClr val="tx2"/>
          </a:solidFill>
          <a:latin typeface="+mn-lt"/>
          <a:ea typeface="+mn-ea"/>
          <a:cs typeface="+mn-cs"/>
        </a:defRPr>
      </a:lvl1pPr>
      <a:lvl2pPr marL="9525" indent="0" algn="l" defTabSz="914400" rtl="0" eaLnBrk="1" latinLnBrk="0" hangingPunct="1">
        <a:lnSpc>
          <a:spcPct val="100000"/>
        </a:lnSpc>
        <a:spcBef>
          <a:spcPts val="0"/>
        </a:spcBef>
        <a:spcAft>
          <a:spcPts val="600"/>
        </a:spcAft>
        <a:buFont typeface="Arial" panose="020B0604020202020204" pitchFamily="34" charset="0"/>
        <a:buNone/>
        <a:tabLst/>
        <a:defRPr sz="1600" kern="1200">
          <a:solidFill>
            <a:schemeClr val="tx1"/>
          </a:solidFill>
          <a:latin typeface="+mn-lt"/>
          <a:ea typeface="+mn-ea"/>
          <a:cs typeface="+mn-cs"/>
        </a:defRPr>
      </a:lvl2pPr>
      <a:lvl3pPr marL="273050" indent="-263525" algn="l" defTabSz="914400" rtl="0" eaLnBrk="1" latinLnBrk="0" hangingPunct="1">
        <a:lnSpc>
          <a:spcPct val="90000"/>
        </a:lnSpc>
        <a:spcBef>
          <a:spcPts val="500"/>
        </a:spcBef>
        <a:spcAft>
          <a:spcPts val="2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09625" indent="-274638" algn="l" defTabSz="914400" rtl="0" eaLnBrk="1" latinLnBrk="0" hangingPunct="1">
        <a:lnSpc>
          <a:spcPct val="90000"/>
        </a:lnSpc>
        <a:spcBef>
          <a:spcPts val="500"/>
        </a:spcBef>
        <a:spcAft>
          <a:spcPts val="600"/>
        </a:spcAft>
        <a:buClr>
          <a:schemeClr val="accent2"/>
        </a:buClr>
        <a:buFont typeface="System Font Regular"/>
        <a:buChar char="⎯"/>
        <a:tabLst/>
        <a:defRPr sz="1600" kern="1200">
          <a:solidFill>
            <a:schemeClr val="tx1"/>
          </a:solidFill>
          <a:latin typeface="+mn-lt"/>
          <a:ea typeface="+mn-ea"/>
          <a:cs typeface="+mn-cs"/>
        </a:defRPr>
      </a:lvl4pPr>
      <a:lvl5pPr marL="273050" indent="-263525" algn="l" defTabSz="914400" rtl="0" eaLnBrk="1" latinLnBrk="0" hangingPunct="1">
        <a:lnSpc>
          <a:spcPct val="90000"/>
        </a:lnSpc>
        <a:spcBef>
          <a:spcPts val="500"/>
        </a:spcBef>
        <a:spcAft>
          <a:spcPts val="200"/>
        </a:spcAft>
        <a:buClr>
          <a:schemeClr val="accent2"/>
        </a:buClr>
        <a:buFont typeface="+mj-lt"/>
        <a:buAutoNum type="arabicPeriod"/>
        <a:tabLst/>
        <a:defRPr sz="1600" kern="1200">
          <a:solidFill>
            <a:schemeClr val="tx1"/>
          </a:solidFill>
          <a:latin typeface="+mn-lt"/>
          <a:ea typeface="+mn-ea"/>
          <a:cs typeface="+mn-cs"/>
        </a:defRPr>
      </a:lvl5pPr>
      <a:lvl6pPr marL="809625" indent="-274638" algn="l" defTabSz="914400" rtl="0" eaLnBrk="1" latinLnBrk="0" hangingPunct="1">
        <a:lnSpc>
          <a:spcPct val="90000"/>
        </a:lnSpc>
        <a:spcBef>
          <a:spcPts val="500"/>
        </a:spcBef>
        <a:spcAft>
          <a:spcPts val="600"/>
        </a:spcAft>
        <a:buClr>
          <a:schemeClr val="accent2"/>
        </a:buClr>
        <a:buFont typeface="+mj-lt"/>
        <a:buAutoNum type="alphaLcPeriod"/>
        <a:tabLst/>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8F10-C782-E24A-BF61-ED7596866E48}"/>
              </a:ext>
            </a:extLst>
          </p:cNvPr>
          <p:cNvSpPr>
            <a:spLocks noGrp="1"/>
          </p:cNvSpPr>
          <p:nvPr>
            <p:ph type="ctrTitle"/>
          </p:nvPr>
        </p:nvSpPr>
        <p:spPr>
          <a:xfrm>
            <a:off x="375921" y="2813995"/>
            <a:ext cx="7831101" cy="789153"/>
          </a:xfrm>
        </p:spPr>
        <p:txBody>
          <a:bodyPr>
            <a:normAutofit fontScale="90000"/>
          </a:bodyPr>
          <a:lstStyle/>
          <a:p>
            <a:r>
              <a:rPr lang="en-AU" kern="1400" dirty="0">
                <a:solidFill>
                  <a:srgbClr val="252A82"/>
                </a:solidFill>
                <a:latin typeface="Trebuchet MS" panose="020B0603020202020204" pitchFamily="34" charset="0"/>
                <a:ea typeface="Times New Roman" panose="02020603050405020304" pitchFamily="18" charset="0"/>
                <a:cs typeface="Times New Roman" panose="02020603050405020304" pitchFamily="18" charset="0"/>
              </a:rPr>
              <a:t>Consultations on </a:t>
            </a:r>
            <a:r>
              <a:rPr lang="en-AU" sz="4400" kern="1400" dirty="0">
                <a:solidFill>
                  <a:srgbClr val="252A82"/>
                </a:solidFill>
                <a:latin typeface="Calibri" panose="020F0502020204030204" pitchFamily="34" charset="0"/>
                <a:ea typeface="Times New Roman" panose="02020603050405020304" pitchFamily="18" charset="0"/>
                <a:cs typeface="Calibri" panose="020F0502020204030204" pitchFamily="34" charset="0"/>
              </a:rPr>
              <a:t>PALM scheme Deed of Agreement and Guidelines</a:t>
            </a:r>
            <a:endParaRPr lang="en-US"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33066741-42E0-F54D-9343-42A038524E86}"/>
              </a:ext>
            </a:extLst>
          </p:cNvPr>
          <p:cNvSpPr>
            <a:spLocks noGrp="1"/>
          </p:cNvSpPr>
          <p:nvPr>
            <p:ph type="subTitle" idx="1"/>
          </p:nvPr>
        </p:nvSpPr>
        <p:spPr>
          <a:xfrm>
            <a:off x="375921" y="4044004"/>
            <a:ext cx="7254682" cy="789153"/>
          </a:xfrm>
        </p:spPr>
        <p:txBody>
          <a:bodyPr>
            <a:normAutofit fontScale="62500" lnSpcReduction="20000"/>
          </a:bodyPr>
          <a:lstStyle/>
          <a:p>
            <a:endParaRPr lang="en-US" dirty="0"/>
          </a:p>
          <a:p>
            <a:r>
              <a:rPr lang="en-US" sz="3800" b="1" dirty="0">
                <a:latin typeface="Calibri" panose="020F0502020204030204" pitchFamily="34" charset="0"/>
                <a:cs typeface="Calibri" panose="020F0502020204030204" pitchFamily="34" charset="0"/>
              </a:rPr>
              <a:t>Expanding and improving the PALM scheme</a:t>
            </a:r>
          </a:p>
        </p:txBody>
      </p:sp>
      <p:sp>
        <p:nvSpPr>
          <p:cNvPr id="4" name="Rectangle 3">
            <a:extLst>
              <a:ext uri="{FF2B5EF4-FFF2-40B4-BE49-F238E27FC236}">
                <a16:creationId xmlns:a16="http://schemas.microsoft.com/office/drawing/2014/main" id="{4559BB2D-4396-44DC-B02E-0E9F2E53C749}"/>
              </a:ext>
            </a:extLst>
          </p:cNvPr>
          <p:cNvSpPr/>
          <p:nvPr/>
        </p:nvSpPr>
        <p:spPr>
          <a:xfrm>
            <a:off x="2992582" y="5985164"/>
            <a:ext cx="1230283" cy="631767"/>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66987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EE90-5AA3-2A49-9F04-7B1C8E6524FE}"/>
              </a:ext>
            </a:extLst>
          </p:cNvPr>
          <p:cNvSpPr>
            <a:spLocks noGrp="1"/>
          </p:cNvSpPr>
          <p:nvPr>
            <p:ph type="title"/>
          </p:nvPr>
        </p:nvSpPr>
        <p:spPr/>
        <p:txBody>
          <a:bodyPr/>
          <a:lstStyle/>
          <a:p>
            <a:pPr lvl="0">
              <a:spcAft>
                <a:spcPts val="300"/>
              </a:spcAft>
            </a:pPr>
            <a:r>
              <a:rPr lang="en-AU" sz="3200" dirty="0">
                <a:latin typeface="Calibri" panose="020F0502020204030204" pitchFamily="34" charset="0"/>
                <a:ea typeface="Calibri" panose="020F0502020204030204" pitchFamily="34" charset="0"/>
                <a:cs typeface="Times New Roman" panose="02020603050405020304" pitchFamily="18" charset="0"/>
              </a:rPr>
              <a:t>4. The role of Labour Hire Approved Employers</a:t>
            </a:r>
            <a:endParaRPr lang="en-AU"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CB73670-EF50-C34F-AB28-BE7A1AEAF860}"/>
              </a:ext>
            </a:extLst>
          </p:cNvPr>
          <p:cNvSpPr>
            <a:spLocks noGrp="1"/>
          </p:cNvSpPr>
          <p:nvPr>
            <p:ph sz="half" idx="1"/>
          </p:nvPr>
        </p:nvSpPr>
        <p:spPr>
          <a:xfrm>
            <a:off x="376700" y="1313020"/>
            <a:ext cx="11317459" cy="5209700"/>
          </a:xfrm>
        </p:spPr>
        <p:txBody>
          <a:bodyPr>
            <a:noAutofit/>
          </a:bodyPr>
          <a:lstStyle/>
          <a:p>
            <a:pPr>
              <a:lnSpc>
                <a:spcPct val="107000"/>
              </a:lnSpc>
              <a:spcBef>
                <a:spcPts val="600"/>
              </a:spcBef>
              <a:spcAft>
                <a:spcPts val="600"/>
              </a:spcAft>
            </a:pPr>
            <a:r>
              <a:rPr lang="en-AU" sz="2400" dirty="0">
                <a:latin typeface="Calibri" panose="020F0502020204030204" pitchFamily="34" charset="0"/>
                <a:ea typeface="Calibri" panose="020F0502020204030204" pitchFamily="34" charset="0"/>
                <a:cs typeface="Calibri" panose="020F0502020204030204" pitchFamily="34" charset="0"/>
              </a:rPr>
              <a:t>We are seeking views about the role Labour Hire Approved Employers in the PALM scheme as well as how to increase direct employer participation in PALM, should the scheme: </a:t>
            </a:r>
            <a:endParaRPr lang="en-AU" sz="24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Bef>
                <a:spcPts val="600"/>
              </a:spcBef>
              <a:spcAft>
                <a:spcPts val="600"/>
              </a:spcAft>
              <a:buFontTx/>
              <a:buChar char="-"/>
            </a:pPr>
            <a:r>
              <a:rPr lang="en-AU" sz="2000" b="0" dirty="0">
                <a:latin typeface="Calibri" panose="020F0502020204030204" pitchFamily="34" charset="0"/>
                <a:ea typeface="Calibri" panose="020F0502020204030204" pitchFamily="34" charset="0"/>
                <a:cs typeface="Calibri" panose="020F0502020204030204" pitchFamily="34" charset="0"/>
              </a:rPr>
              <a:t>Limit Labour Hire to work performed in seasonal capacity</a:t>
            </a:r>
          </a:p>
          <a:p>
            <a:pPr marL="342900" indent="-342900">
              <a:lnSpc>
                <a:spcPct val="107000"/>
              </a:lnSpc>
              <a:spcBef>
                <a:spcPts val="600"/>
              </a:spcBef>
              <a:spcAft>
                <a:spcPts val="600"/>
              </a:spcAft>
              <a:buFontTx/>
              <a:buChar char="-"/>
            </a:pPr>
            <a:r>
              <a:rPr lang="en-AU" sz="2000" b="0" dirty="0">
                <a:latin typeface="Calibri" panose="020F0502020204030204" pitchFamily="34" charset="0"/>
                <a:ea typeface="Calibri" panose="020F0502020204030204" pitchFamily="34" charset="0"/>
                <a:cs typeface="Calibri" panose="020F0502020204030204" pitchFamily="34" charset="0"/>
              </a:rPr>
              <a:t>Leverage labour hire in portability solutions</a:t>
            </a:r>
          </a:p>
          <a:p>
            <a:pPr>
              <a:lnSpc>
                <a:spcPct val="107000"/>
              </a:lnSpc>
              <a:spcBef>
                <a:spcPts val="600"/>
              </a:spcBef>
              <a:spcAft>
                <a:spcPts val="600"/>
              </a:spcAft>
            </a:pPr>
            <a:endParaRPr lang="en-AU" sz="10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spcAft>
                <a:spcPts val="600"/>
              </a:spcAft>
            </a:pPr>
            <a:r>
              <a:rPr lang="en-AU" sz="2400" dirty="0">
                <a:effectLst/>
                <a:latin typeface="Calibri" panose="020F0502020204030204" pitchFamily="34" charset="0"/>
                <a:ea typeface="Calibri" panose="020F0502020204030204" pitchFamily="34" charset="0"/>
                <a:cs typeface="Calibri" panose="020F0502020204030204" pitchFamily="34" charset="0"/>
              </a:rPr>
              <a:t>What role </a:t>
            </a:r>
            <a:r>
              <a:rPr lang="en-AU" sz="2400" dirty="0">
                <a:latin typeface="Calibri" panose="020F0502020204030204" pitchFamily="34" charset="0"/>
                <a:ea typeface="Calibri" panose="020F0502020204030204" pitchFamily="34" charset="0"/>
                <a:cs typeface="Calibri" panose="020F0502020204030204" pitchFamily="34" charset="0"/>
              </a:rPr>
              <a:t>should Labour Hires</a:t>
            </a:r>
            <a:r>
              <a:rPr lang="en-AU" sz="2400" dirty="0">
                <a:effectLst/>
                <a:latin typeface="Calibri" panose="020F0502020204030204" pitchFamily="34" charset="0"/>
                <a:ea typeface="Calibri" panose="020F0502020204030204" pitchFamily="34" charset="0"/>
                <a:cs typeface="Calibri" panose="020F0502020204030204" pitchFamily="34" charset="0"/>
              </a:rPr>
              <a:t> AEs have in the long-term stream?</a:t>
            </a:r>
          </a:p>
          <a:p>
            <a:pPr marL="342900" indent="-342900">
              <a:lnSpc>
                <a:spcPct val="107000"/>
              </a:lnSpc>
              <a:spcBef>
                <a:spcPts val="600"/>
              </a:spcBef>
              <a:spcAft>
                <a:spcPts val="600"/>
              </a:spcAft>
              <a:buFontTx/>
              <a:buChar char="-"/>
            </a:pPr>
            <a:r>
              <a:rPr lang="en-AU" sz="2000" b="0" dirty="0">
                <a:latin typeface="Calibri" panose="020F0502020204030204" pitchFamily="34" charset="0"/>
                <a:cs typeface="Calibri" panose="020F0502020204030204" pitchFamily="34" charset="0"/>
              </a:rPr>
              <a:t>Recruitment and HR support </a:t>
            </a:r>
          </a:p>
          <a:p>
            <a:pPr marL="342900" indent="-342900">
              <a:lnSpc>
                <a:spcPct val="107000"/>
              </a:lnSpc>
              <a:spcBef>
                <a:spcPts val="600"/>
              </a:spcBef>
              <a:spcAft>
                <a:spcPts val="600"/>
              </a:spcAft>
              <a:buFontTx/>
              <a:buChar char="-"/>
            </a:pPr>
            <a:r>
              <a:rPr lang="en-AU" sz="2000" b="0" dirty="0">
                <a:latin typeface="Calibri" panose="020F0502020204030204" pitchFamily="34" charset="0"/>
                <a:cs typeface="Calibri" panose="020F0502020204030204" pitchFamily="34" charset="0"/>
              </a:rPr>
              <a:t>Employment transitions to hosts after fixed period</a:t>
            </a:r>
          </a:p>
          <a:p>
            <a:pPr marL="342900" indent="-342900">
              <a:lnSpc>
                <a:spcPct val="107000"/>
              </a:lnSpc>
              <a:spcBef>
                <a:spcPts val="600"/>
              </a:spcBef>
              <a:spcAft>
                <a:spcPts val="600"/>
              </a:spcAft>
              <a:buFontTx/>
              <a:buChar char="-"/>
            </a:pPr>
            <a:r>
              <a:rPr lang="en-AU" sz="2000" b="0" dirty="0">
                <a:latin typeface="Calibri" panose="020F0502020204030204" pitchFamily="34" charset="0"/>
                <a:cs typeface="Calibri" panose="020F0502020204030204" pitchFamily="34" charset="0"/>
              </a:rPr>
              <a:t>Supporting small employers who rely on HR support</a:t>
            </a:r>
          </a:p>
        </p:txBody>
      </p:sp>
      <p:sp>
        <p:nvSpPr>
          <p:cNvPr id="6" name="Slide Number Placeholder 5">
            <a:extLst>
              <a:ext uri="{FF2B5EF4-FFF2-40B4-BE49-F238E27FC236}">
                <a16:creationId xmlns:a16="http://schemas.microsoft.com/office/drawing/2014/main" id="{C5B3D3CA-5DDD-044C-8C52-4A771343C5FF}"/>
              </a:ext>
            </a:extLst>
          </p:cNvPr>
          <p:cNvSpPr>
            <a:spLocks noGrp="1"/>
          </p:cNvSpPr>
          <p:nvPr>
            <p:ph type="sldNum" sz="quarter" idx="12"/>
          </p:nvPr>
        </p:nvSpPr>
        <p:spPr/>
        <p:txBody>
          <a:bodyPr/>
          <a:lstStyle/>
          <a:p>
            <a:fld id="{7C3C3B7C-E457-C040-8220-2A458E3D42B2}" type="slidenum">
              <a:rPr lang="en-US" smtClean="0"/>
              <a:t>10</a:t>
            </a:fld>
            <a:endParaRPr lang="en-US" dirty="0"/>
          </a:p>
        </p:txBody>
      </p:sp>
    </p:spTree>
    <p:extLst>
      <p:ext uri="{BB962C8B-B14F-4D97-AF65-F5344CB8AC3E}">
        <p14:creationId xmlns:p14="http://schemas.microsoft.com/office/powerpoint/2010/main" val="764293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EE90-5AA3-2A49-9F04-7B1C8E6524FE}"/>
              </a:ext>
            </a:extLst>
          </p:cNvPr>
          <p:cNvSpPr>
            <a:spLocks noGrp="1"/>
          </p:cNvSpPr>
          <p:nvPr>
            <p:ph type="title"/>
          </p:nvPr>
        </p:nvSpPr>
        <p:spPr/>
        <p:txBody>
          <a:bodyPr/>
          <a:lstStyle/>
          <a:p>
            <a:r>
              <a:rPr lang="en-US" dirty="0"/>
              <a:t>5. </a:t>
            </a:r>
            <a:r>
              <a:rPr lang="en-AU" sz="3200" dirty="0">
                <a:latin typeface="Calibri" panose="020F0502020204030204" pitchFamily="34" charset="0"/>
                <a:ea typeface="Calibri" panose="020F0502020204030204" pitchFamily="34" charset="0"/>
                <a:cs typeface="Times New Roman" panose="02020603050405020304" pitchFamily="18" charset="0"/>
              </a:rPr>
              <a:t>Welfare and Wellbeing Support Person</a:t>
            </a:r>
            <a:br>
              <a:rPr lang="en-AU" sz="3200" dirty="0">
                <a:latin typeface="Calibri" panose="020F0502020204030204" pitchFamily="34" charset="0"/>
                <a:ea typeface="Calibri" panose="020F0502020204030204" pitchFamily="34" charset="0"/>
                <a:cs typeface="Times New Roman" panose="02020603050405020304" pitchFamily="18" charset="0"/>
              </a:rPr>
            </a:br>
            <a:r>
              <a:rPr lang="en-US" dirty="0"/>
              <a:t> </a:t>
            </a:r>
          </a:p>
        </p:txBody>
      </p:sp>
      <p:sp>
        <p:nvSpPr>
          <p:cNvPr id="3" name="Content Placeholder 2">
            <a:extLst>
              <a:ext uri="{FF2B5EF4-FFF2-40B4-BE49-F238E27FC236}">
                <a16:creationId xmlns:a16="http://schemas.microsoft.com/office/drawing/2014/main" id="{7CB73670-EF50-C34F-AB28-BE7A1AEAF860}"/>
              </a:ext>
            </a:extLst>
          </p:cNvPr>
          <p:cNvSpPr>
            <a:spLocks noGrp="1"/>
          </p:cNvSpPr>
          <p:nvPr>
            <p:ph sz="half" idx="1"/>
          </p:nvPr>
        </p:nvSpPr>
        <p:spPr>
          <a:xfrm>
            <a:off x="2399210" y="3880639"/>
            <a:ext cx="8403907" cy="2188172"/>
          </a:xfrm>
        </p:spPr>
        <p:txBody>
          <a:bodyPr>
            <a:noAutofit/>
          </a:bodyPr>
          <a:lstStyle/>
          <a:p>
            <a:pPr marL="285750" lvl="0" indent="-285750">
              <a:spcAft>
                <a:spcPts val="300"/>
              </a:spcAft>
              <a:buFont typeface="Arial" panose="020B0604020202020204" pitchFamily="34" charset="0"/>
              <a:buChar char="•"/>
            </a:pPr>
            <a:r>
              <a:rPr lang="en-AU" sz="2000" dirty="0">
                <a:effectLst/>
                <a:latin typeface="Calibri" panose="020F0502020204030204" pitchFamily="34" charset="0"/>
                <a:ea typeface="Trebuchet MS" panose="020B0603020202020204" pitchFamily="34" charset="0"/>
                <a:cs typeface="Calibri" panose="020F0502020204030204" pitchFamily="34" charset="0"/>
              </a:rPr>
              <a:t>Welfare and Wellbeing Support Person allocated within 100km from workers location to ensure workers have sufficient support located in proximity, </a:t>
            </a:r>
            <a:r>
              <a:rPr lang="en-AU" sz="2000" u="sng" dirty="0">
                <a:effectLst/>
                <a:latin typeface="Calibri" panose="020F0502020204030204" pitchFamily="34" charset="0"/>
                <a:ea typeface="Trebuchet MS" panose="020B0603020202020204" pitchFamily="34" charset="0"/>
                <a:cs typeface="Calibri" panose="020F0502020204030204" pitchFamily="34" charset="0"/>
              </a:rPr>
              <a:t>and/or</a:t>
            </a:r>
          </a:p>
          <a:p>
            <a:pPr marL="285750" lvl="0" indent="-285750" algn="just">
              <a:spcAft>
                <a:spcPts val="300"/>
              </a:spcAft>
              <a:buFont typeface="Arial" panose="020B0604020202020204" pitchFamily="34" charset="0"/>
              <a:buChar char="•"/>
            </a:pPr>
            <a:r>
              <a:rPr lang="en-AU" sz="2000" dirty="0">
                <a:effectLst/>
                <a:latin typeface="Calibri" panose="020F0502020204030204" pitchFamily="34" charset="0"/>
                <a:ea typeface="Trebuchet MS" panose="020B0603020202020204" pitchFamily="34" charset="0"/>
                <a:cs typeface="Calibri" panose="020F0502020204030204" pitchFamily="34" charset="0"/>
              </a:rPr>
              <a:t>To prescribe a ratio of PALM workers to be assisted by a Welfare and Wellbeing Support Person appointed by an Approved Employer.</a:t>
            </a:r>
            <a:endParaRPr lang="en-AU"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5B3D3CA-5DDD-044C-8C52-4A771343C5FF}"/>
              </a:ext>
            </a:extLst>
          </p:cNvPr>
          <p:cNvSpPr>
            <a:spLocks noGrp="1"/>
          </p:cNvSpPr>
          <p:nvPr>
            <p:ph type="sldNum" sz="quarter" idx="12"/>
          </p:nvPr>
        </p:nvSpPr>
        <p:spPr/>
        <p:txBody>
          <a:bodyPr/>
          <a:lstStyle/>
          <a:p>
            <a:fld id="{7C3C3B7C-E457-C040-8220-2A458E3D42B2}" type="slidenum">
              <a:rPr lang="en-US" smtClean="0"/>
              <a:t>11</a:t>
            </a:fld>
            <a:endParaRPr lang="en-US" dirty="0"/>
          </a:p>
        </p:txBody>
      </p:sp>
      <p:sp>
        <p:nvSpPr>
          <p:cNvPr id="7" name="TextBox 6">
            <a:extLst>
              <a:ext uri="{FF2B5EF4-FFF2-40B4-BE49-F238E27FC236}">
                <a16:creationId xmlns:a16="http://schemas.microsoft.com/office/drawing/2014/main" id="{A33F14D2-754E-4376-960A-AFAAC6DD3EE5}"/>
              </a:ext>
            </a:extLst>
          </p:cNvPr>
          <p:cNvSpPr txBox="1"/>
          <p:nvPr/>
        </p:nvSpPr>
        <p:spPr>
          <a:xfrm>
            <a:off x="697618" y="1597099"/>
            <a:ext cx="1701592" cy="1034642"/>
          </a:xfrm>
          <a:prstGeom prst="rect">
            <a:avLst/>
          </a:prstGeom>
          <a:noFill/>
        </p:spPr>
        <p:txBody>
          <a:bodyPr wrap="square">
            <a:spAutoFit/>
          </a:bodyPr>
          <a:lstStyle/>
          <a:p>
            <a:pPr>
              <a:lnSpc>
                <a:spcPct val="90000"/>
              </a:lnSpc>
              <a:spcBef>
                <a:spcPts val="1000"/>
              </a:spcBef>
              <a:spcAft>
                <a:spcPts val="300"/>
              </a:spcAft>
            </a:pPr>
            <a:r>
              <a:rPr lang="en-AU" sz="2800" b="1" dirty="0">
                <a:solidFill>
                  <a:schemeClr val="tx2"/>
                </a:solidFill>
                <a:latin typeface="Calibri" panose="020F0502020204030204" pitchFamily="34" charset="0"/>
                <a:cs typeface="Calibri" panose="020F0502020204030204" pitchFamily="34" charset="0"/>
              </a:rPr>
              <a:t>Current </a:t>
            </a:r>
          </a:p>
          <a:p>
            <a:pPr>
              <a:lnSpc>
                <a:spcPct val="90000"/>
              </a:lnSpc>
              <a:spcBef>
                <a:spcPts val="1000"/>
              </a:spcBef>
              <a:spcAft>
                <a:spcPts val="300"/>
              </a:spcAft>
            </a:pPr>
            <a:r>
              <a:rPr lang="en-AU" sz="2800" b="1" dirty="0">
                <a:solidFill>
                  <a:schemeClr val="tx2"/>
                </a:solidFill>
                <a:latin typeface="Calibri" panose="020F0502020204030204" pitchFamily="34" charset="0"/>
                <a:cs typeface="Calibri" panose="020F0502020204030204" pitchFamily="34" charset="0"/>
              </a:rPr>
              <a:t>settings</a:t>
            </a:r>
          </a:p>
        </p:txBody>
      </p:sp>
      <p:sp>
        <p:nvSpPr>
          <p:cNvPr id="8" name="TextBox 7">
            <a:extLst>
              <a:ext uri="{FF2B5EF4-FFF2-40B4-BE49-F238E27FC236}">
                <a16:creationId xmlns:a16="http://schemas.microsoft.com/office/drawing/2014/main" id="{45B6B07F-B4DC-4ACD-BAE2-5C772A37625D}"/>
              </a:ext>
            </a:extLst>
          </p:cNvPr>
          <p:cNvSpPr txBox="1"/>
          <p:nvPr/>
        </p:nvSpPr>
        <p:spPr>
          <a:xfrm>
            <a:off x="318796" y="4052387"/>
            <a:ext cx="6096000" cy="369332"/>
          </a:xfrm>
          <a:prstGeom prst="rect">
            <a:avLst/>
          </a:prstGeom>
          <a:noFill/>
        </p:spPr>
        <p:txBody>
          <a:bodyPr wrap="square">
            <a:spAutoFit/>
          </a:bodyPr>
          <a:lstStyle/>
          <a:p>
            <a:r>
              <a:rPr lang="en-AU" sz="1800" dirty="0">
                <a:effectLst/>
                <a:latin typeface="Calibri" panose="020F0502020204030204" pitchFamily="34" charset="0"/>
                <a:ea typeface="Times New Roman" panose="02020603050405020304" pitchFamily="18" charset="0"/>
              </a:rPr>
              <a:t> </a:t>
            </a:r>
            <a:endParaRPr lang="en-AU" dirty="0"/>
          </a:p>
        </p:txBody>
      </p:sp>
      <p:sp>
        <p:nvSpPr>
          <p:cNvPr id="10" name="TextBox 9">
            <a:extLst>
              <a:ext uri="{FF2B5EF4-FFF2-40B4-BE49-F238E27FC236}">
                <a16:creationId xmlns:a16="http://schemas.microsoft.com/office/drawing/2014/main" id="{F9DF2135-B301-4F86-BF87-84761BAFCDDF}"/>
              </a:ext>
            </a:extLst>
          </p:cNvPr>
          <p:cNvSpPr txBox="1"/>
          <p:nvPr/>
        </p:nvSpPr>
        <p:spPr>
          <a:xfrm>
            <a:off x="697618" y="4196204"/>
            <a:ext cx="1701592" cy="867930"/>
          </a:xfrm>
          <a:prstGeom prst="rect">
            <a:avLst/>
          </a:prstGeom>
          <a:noFill/>
        </p:spPr>
        <p:txBody>
          <a:bodyPr wrap="square">
            <a:spAutoFit/>
          </a:bodyPr>
          <a:lstStyle/>
          <a:p>
            <a:pPr lvl="0">
              <a:lnSpc>
                <a:spcPct val="90000"/>
              </a:lnSpc>
              <a:spcBef>
                <a:spcPts val="1000"/>
              </a:spcBef>
              <a:spcAft>
                <a:spcPts val="300"/>
              </a:spcAft>
            </a:pPr>
            <a:r>
              <a:rPr lang="en-AU" sz="2800" b="1" dirty="0">
                <a:solidFill>
                  <a:schemeClr val="tx2"/>
                </a:solidFill>
                <a:latin typeface="Calibri" panose="020F0502020204030204" pitchFamily="34" charset="0"/>
                <a:cs typeface="Calibri" panose="020F0502020204030204" pitchFamily="34" charset="0"/>
              </a:rPr>
              <a:t>Options for PALM</a:t>
            </a:r>
          </a:p>
        </p:txBody>
      </p:sp>
      <p:sp>
        <p:nvSpPr>
          <p:cNvPr id="11" name="Content Placeholder 2">
            <a:extLst>
              <a:ext uri="{FF2B5EF4-FFF2-40B4-BE49-F238E27FC236}">
                <a16:creationId xmlns:a16="http://schemas.microsoft.com/office/drawing/2014/main" id="{7095895D-D258-4B9D-A770-4B389B4E881E}"/>
              </a:ext>
            </a:extLst>
          </p:cNvPr>
          <p:cNvSpPr txBox="1">
            <a:spLocks/>
          </p:cNvSpPr>
          <p:nvPr/>
        </p:nvSpPr>
        <p:spPr>
          <a:xfrm>
            <a:off x="2399210" y="1141138"/>
            <a:ext cx="8158811" cy="2565539"/>
          </a:xfrm>
          <a:prstGeom prst="rect">
            <a:avLst/>
          </a:prstGeom>
        </p:spPr>
        <p:txBody>
          <a:bodyPr vert="horz" lIns="9000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lang="en-GB" sz="1800" b="1" kern="1200" dirty="0" smtClean="0">
                <a:solidFill>
                  <a:schemeClr val="tx2"/>
                </a:solidFill>
                <a:latin typeface="+mn-lt"/>
                <a:ea typeface="+mn-ea"/>
                <a:cs typeface="+mn-cs"/>
              </a:defRPr>
            </a:lvl1pPr>
            <a:lvl2pPr marL="9525" indent="0" algn="l" defTabSz="914400" rtl="0" eaLnBrk="1" latinLnBrk="0" hangingPunct="1">
              <a:lnSpc>
                <a:spcPct val="100000"/>
              </a:lnSpc>
              <a:spcBef>
                <a:spcPts val="0"/>
              </a:spcBef>
              <a:spcAft>
                <a:spcPts val="600"/>
              </a:spcAft>
              <a:buFont typeface="Arial" panose="020B0604020202020204" pitchFamily="34" charset="0"/>
              <a:buNone/>
              <a:tabLst/>
              <a:defRPr sz="1600" kern="1200">
                <a:solidFill>
                  <a:schemeClr val="tx1"/>
                </a:solidFill>
                <a:latin typeface="+mn-lt"/>
                <a:ea typeface="+mn-ea"/>
                <a:cs typeface="+mn-cs"/>
              </a:defRPr>
            </a:lvl2pPr>
            <a:lvl3pPr marL="273050" indent="-263525" algn="l" defTabSz="914400" rtl="0" eaLnBrk="1" latinLnBrk="0" hangingPunct="1">
              <a:lnSpc>
                <a:spcPct val="90000"/>
              </a:lnSpc>
              <a:spcBef>
                <a:spcPts val="500"/>
              </a:spcBef>
              <a:spcAft>
                <a:spcPts val="2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09625" indent="-274638" algn="l" defTabSz="914400" rtl="0" eaLnBrk="1" latinLnBrk="0" hangingPunct="1">
              <a:lnSpc>
                <a:spcPct val="90000"/>
              </a:lnSpc>
              <a:spcBef>
                <a:spcPts val="500"/>
              </a:spcBef>
              <a:spcAft>
                <a:spcPts val="600"/>
              </a:spcAft>
              <a:buClr>
                <a:schemeClr val="accent2"/>
              </a:buClr>
              <a:buFont typeface="System Font Regular"/>
              <a:buChar char="⎯"/>
              <a:tabLst/>
              <a:defRPr sz="1600" kern="1200">
                <a:solidFill>
                  <a:schemeClr val="tx1"/>
                </a:solidFill>
                <a:latin typeface="+mn-lt"/>
                <a:ea typeface="+mn-ea"/>
                <a:cs typeface="+mn-cs"/>
              </a:defRPr>
            </a:lvl4pPr>
            <a:lvl5pPr marL="273050" indent="-263525" algn="l" defTabSz="914400" rtl="0" eaLnBrk="1" latinLnBrk="0" hangingPunct="1">
              <a:lnSpc>
                <a:spcPct val="90000"/>
              </a:lnSpc>
              <a:spcBef>
                <a:spcPts val="500"/>
              </a:spcBef>
              <a:spcAft>
                <a:spcPts val="200"/>
              </a:spcAft>
              <a:buClr>
                <a:schemeClr val="accent2"/>
              </a:buClr>
              <a:buFont typeface="+mj-lt"/>
              <a:buAutoNum type="arabicPeriod"/>
              <a:tabLst/>
              <a:defRPr sz="1600" kern="1200">
                <a:solidFill>
                  <a:schemeClr val="tx1"/>
                </a:solidFill>
                <a:latin typeface="+mn-lt"/>
                <a:ea typeface="+mn-ea"/>
                <a:cs typeface="+mn-cs"/>
              </a:defRPr>
            </a:lvl5pPr>
            <a:lvl6pPr marL="809625" indent="-274638" algn="l" defTabSz="914400" rtl="0" eaLnBrk="1" latinLnBrk="0" hangingPunct="1">
              <a:lnSpc>
                <a:spcPct val="90000"/>
              </a:lnSpc>
              <a:spcBef>
                <a:spcPts val="500"/>
              </a:spcBef>
              <a:spcAft>
                <a:spcPts val="600"/>
              </a:spcAft>
              <a:buClr>
                <a:schemeClr val="accent2"/>
              </a:buClr>
              <a:buFont typeface="+mj-lt"/>
              <a:buAutoNum type="alphaLcPeriod"/>
              <a:tabLst/>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300"/>
              </a:spcAft>
              <a:buFont typeface="Arial" panose="020B0604020202020204" pitchFamily="34" charset="0"/>
              <a:buChar char="•"/>
            </a:pPr>
            <a:r>
              <a:rPr lang="en-AU" sz="2000" dirty="0">
                <a:latin typeface="Calibri" panose="020F0502020204030204" pitchFamily="34" charset="0"/>
                <a:ea typeface="Trebuchet MS" panose="020B0603020202020204" pitchFamily="34" charset="0"/>
                <a:cs typeface="Calibri" panose="020F0502020204030204" pitchFamily="34" charset="0"/>
              </a:rPr>
              <a:t>SWP: </a:t>
            </a:r>
            <a:r>
              <a:rPr lang="en-AU" sz="2000" b="0" dirty="0">
                <a:latin typeface="Calibri" panose="020F0502020204030204" pitchFamily="34" charset="0"/>
                <a:ea typeface="Trebuchet MS" panose="020B0603020202020204" pitchFamily="34" charset="0"/>
                <a:cs typeface="Calibri" panose="020F0502020204030204" pitchFamily="34" charset="0"/>
              </a:rPr>
              <a:t>an appointed Welfare and Wellbeing Support Person that is located within 300 kilometres of each Placement and is available to provide welfare and wellbeing support.</a:t>
            </a:r>
          </a:p>
          <a:p>
            <a:pPr marL="285750" indent="-285750">
              <a:spcAft>
                <a:spcPts val="300"/>
              </a:spcAft>
              <a:buFont typeface="Arial" panose="020B0604020202020204" pitchFamily="34" charset="0"/>
              <a:buChar char="•"/>
            </a:pPr>
            <a:r>
              <a:rPr lang="en-AU" sz="2000" dirty="0">
                <a:latin typeface="Calibri" panose="020F0502020204030204" pitchFamily="34" charset="0"/>
                <a:ea typeface="Trebuchet MS" panose="020B0603020202020204" pitchFamily="34" charset="0"/>
                <a:cs typeface="Calibri" panose="020F0502020204030204" pitchFamily="34" charset="0"/>
              </a:rPr>
              <a:t>PLS: </a:t>
            </a:r>
            <a:r>
              <a:rPr lang="en-AU" sz="2000" b="0" dirty="0">
                <a:latin typeface="Calibri" panose="020F0502020204030204" pitchFamily="34" charset="0"/>
                <a:ea typeface="Trebuchet MS" panose="020B0603020202020204" pitchFamily="34" charset="0"/>
                <a:cs typeface="Calibri" panose="020F0502020204030204" pitchFamily="34" charset="0"/>
              </a:rPr>
              <a:t>do not require the appointment of a Welfare and Wellbeing Support Person</a:t>
            </a:r>
          </a:p>
          <a:p>
            <a:pPr marL="285750" indent="-285750">
              <a:spcAft>
                <a:spcPts val="300"/>
              </a:spcAft>
              <a:buFont typeface="Arial" panose="020B0604020202020204" pitchFamily="34" charset="0"/>
              <a:buChar char="•"/>
            </a:pPr>
            <a:r>
              <a:rPr lang="en-AU" sz="2000" dirty="0">
                <a:latin typeface="Calibri" panose="020F0502020204030204" pitchFamily="34" charset="0"/>
                <a:cs typeface="Calibri" panose="020F0502020204030204" pitchFamily="34" charset="0"/>
              </a:rPr>
              <a:t>PALM scheme </a:t>
            </a:r>
            <a:r>
              <a:rPr lang="en-AU" sz="2000" b="0" dirty="0">
                <a:latin typeface="Calibri" panose="020F0502020204030204" pitchFamily="34" charset="0"/>
                <a:cs typeface="Calibri" panose="020F0502020204030204" pitchFamily="34" charset="0"/>
              </a:rPr>
              <a:t>proposed the same settings as the SWP requirement for both short and long term placements.</a:t>
            </a:r>
          </a:p>
        </p:txBody>
      </p:sp>
    </p:spTree>
    <p:extLst>
      <p:ext uri="{BB962C8B-B14F-4D97-AF65-F5344CB8AC3E}">
        <p14:creationId xmlns:p14="http://schemas.microsoft.com/office/powerpoint/2010/main" val="2009126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F107-8CB9-4CF1-AC62-8AADBDA63B77}"/>
              </a:ext>
            </a:extLst>
          </p:cNvPr>
          <p:cNvSpPr>
            <a:spLocks noGrp="1"/>
          </p:cNvSpPr>
          <p:nvPr>
            <p:ph type="title"/>
          </p:nvPr>
        </p:nvSpPr>
        <p:spPr/>
        <p:txBody>
          <a:bodyPr/>
          <a:lstStyle/>
          <a:p>
            <a:r>
              <a:rPr lang="en-US" dirty="0"/>
              <a:t>6. </a:t>
            </a:r>
            <a:r>
              <a:rPr lang="en-AU" dirty="0"/>
              <a:t>Cultural Awareness and Competence </a:t>
            </a:r>
          </a:p>
        </p:txBody>
      </p:sp>
      <p:sp>
        <p:nvSpPr>
          <p:cNvPr id="3" name="Content Placeholder 2">
            <a:extLst>
              <a:ext uri="{FF2B5EF4-FFF2-40B4-BE49-F238E27FC236}">
                <a16:creationId xmlns:a16="http://schemas.microsoft.com/office/drawing/2014/main" id="{2E489FB0-7333-42EB-B8D2-E2EF7FD9092C}"/>
              </a:ext>
            </a:extLst>
          </p:cNvPr>
          <p:cNvSpPr>
            <a:spLocks noGrp="1"/>
          </p:cNvSpPr>
          <p:nvPr>
            <p:ph sz="half" idx="1"/>
          </p:nvPr>
        </p:nvSpPr>
        <p:spPr>
          <a:xfrm>
            <a:off x="497840" y="1262743"/>
            <a:ext cx="10875554" cy="4980029"/>
          </a:xfrm>
        </p:spPr>
        <p:txBody>
          <a:bodyPr>
            <a:normAutofit fontScale="47500" lnSpcReduction="20000"/>
          </a:bodyPr>
          <a:lstStyle/>
          <a:p>
            <a:pPr>
              <a:lnSpc>
                <a:spcPct val="107000"/>
              </a:lnSpc>
              <a:spcAft>
                <a:spcPts val="800"/>
              </a:spcAft>
            </a:pPr>
            <a:r>
              <a:rPr lang="en-GB" sz="4400" dirty="0">
                <a:latin typeface="Calibri" panose="020F0502020204030204" pitchFamily="34" charset="0"/>
              </a:rPr>
              <a:t>The PALM scheme cultural framework aims to:</a:t>
            </a:r>
            <a:endParaRPr lang="en-AU" sz="4400" dirty="0">
              <a:latin typeface="Calibri" panose="020F0502020204030204" pitchFamily="34" charset="0"/>
            </a:endParaRPr>
          </a:p>
          <a:p>
            <a:pPr marL="1143000" lvl="2" indent="-228600">
              <a:lnSpc>
                <a:spcPct val="107000"/>
              </a:lnSpc>
              <a:spcAft>
                <a:spcPts val="800"/>
              </a:spcAft>
              <a:buFont typeface="Arial" panose="020B0604020202020204" pitchFamily="34" charset="0"/>
              <a:buChar char="•"/>
              <a:tabLst>
                <a:tab pos="1371600" algn="l"/>
              </a:tabLst>
            </a:pPr>
            <a:r>
              <a:rPr lang="en-GB" sz="4400" dirty="0">
                <a:solidFill>
                  <a:schemeClr val="tx2"/>
                </a:solidFill>
                <a:latin typeface="Calibri" panose="020F0502020204030204" pitchFamily="34" charset="0"/>
              </a:rPr>
              <a:t>Foster meaningful, reciprocal and respectful relationships and positive professional behaviours between employers and workers in the PALM scheme.</a:t>
            </a:r>
            <a:endParaRPr lang="en-AU" sz="4400" dirty="0">
              <a:solidFill>
                <a:schemeClr val="tx2"/>
              </a:solidFill>
              <a:latin typeface="Calibri" panose="020F0502020204030204" pitchFamily="34" charset="0"/>
            </a:endParaRPr>
          </a:p>
          <a:p>
            <a:pPr marL="1143000" lvl="2" indent="-228600">
              <a:lnSpc>
                <a:spcPct val="107000"/>
              </a:lnSpc>
              <a:spcAft>
                <a:spcPts val="800"/>
              </a:spcAft>
              <a:buFont typeface="Arial" panose="020B0604020202020204" pitchFamily="34" charset="0"/>
              <a:buChar char="•"/>
              <a:tabLst>
                <a:tab pos="1371600" algn="l"/>
              </a:tabLst>
            </a:pPr>
            <a:r>
              <a:rPr lang="en-GB" sz="4400" dirty="0">
                <a:solidFill>
                  <a:schemeClr val="tx2"/>
                </a:solidFill>
                <a:latin typeface="Calibri" panose="020F0502020204030204" pitchFamily="34" charset="0"/>
              </a:rPr>
              <a:t>Ensure Approved Employers understand the importance of respecting cultural practices and are equipped to support workers to maintain connections to lands, languages and culture while they are in Australia. </a:t>
            </a:r>
            <a:endParaRPr lang="en-AU" sz="4400" dirty="0">
              <a:solidFill>
                <a:schemeClr val="tx2"/>
              </a:solidFill>
              <a:latin typeface="Calibri" panose="020F0502020204030204" pitchFamily="34" charset="0"/>
            </a:endParaRPr>
          </a:p>
          <a:p>
            <a:pPr>
              <a:lnSpc>
                <a:spcPct val="107000"/>
              </a:lnSpc>
              <a:spcAft>
                <a:spcPts val="800"/>
              </a:spcAft>
            </a:pPr>
            <a:r>
              <a:rPr lang="en-AU" sz="4400" dirty="0">
                <a:latin typeface="Calibri" panose="020F0502020204030204" pitchFamily="34" charset="0"/>
              </a:rPr>
              <a:t>Proposed Deed inclusion:</a:t>
            </a:r>
          </a:p>
          <a:p>
            <a:pPr marL="1143000" lvl="2" indent="-228600">
              <a:lnSpc>
                <a:spcPct val="107000"/>
              </a:lnSpc>
              <a:spcAft>
                <a:spcPts val="800"/>
              </a:spcAft>
              <a:buFont typeface="Arial" panose="020B0604020202020204" pitchFamily="34" charset="0"/>
              <a:buChar char="•"/>
              <a:tabLst>
                <a:tab pos="1371600" algn="l"/>
              </a:tabLst>
            </a:pPr>
            <a:r>
              <a:rPr lang="en-AU" sz="4400" dirty="0">
                <a:solidFill>
                  <a:schemeClr val="tx2"/>
                </a:solidFill>
                <a:latin typeface="Calibri" panose="020F0502020204030204" pitchFamily="34" charset="0"/>
              </a:rPr>
              <a:t>Approved Employers will be required to provide assurance and evidence that they have cultural awareness of the specific country they are planning to recruit from prior to the recruitment plan approval;</a:t>
            </a:r>
          </a:p>
          <a:p>
            <a:pPr marL="1143000" lvl="2" indent="-228600">
              <a:lnSpc>
                <a:spcPct val="107000"/>
              </a:lnSpc>
              <a:spcAft>
                <a:spcPts val="800"/>
              </a:spcAft>
              <a:buFont typeface="Arial" panose="020B0604020202020204" pitchFamily="34" charset="0"/>
              <a:buChar char="•"/>
              <a:tabLst>
                <a:tab pos="1371600" algn="l"/>
              </a:tabLst>
            </a:pPr>
            <a:r>
              <a:rPr lang="en-AU" sz="4400" dirty="0">
                <a:solidFill>
                  <a:schemeClr val="tx2"/>
                </a:solidFill>
                <a:latin typeface="Calibri" panose="020F0502020204030204" pitchFamily="34" charset="0"/>
              </a:rPr>
              <a:t>For existing recruitments, the department can request Approved Employer to undertake relevant cultural competency training and/or present evidence of cultural awareness in their business.</a:t>
            </a:r>
          </a:p>
          <a:p>
            <a:pPr>
              <a:lnSpc>
                <a:spcPct val="107000"/>
              </a:lnSpc>
              <a:spcAft>
                <a:spcPts val="800"/>
              </a:spcAft>
            </a:pPr>
            <a:r>
              <a:rPr lang="en-AU" dirty="0">
                <a:latin typeface="Calibri" panose="020F0502020204030204" pitchFamily="34" charset="0"/>
              </a:rPr>
              <a:t> </a:t>
            </a:r>
          </a:p>
        </p:txBody>
      </p:sp>
      <p:sp>
        <p:nvSpPr>
          <p:cNvPr id="6" name="Slide Number Placeholder 5">
            <a:extLst>
              <a:ext uri="{FF2B5EF4-FFF2-40B4-BE49-F238E27FC236}">
                <a16:creationId xmlns:a16="http://schemas.microsoft.com/office/drawing/2014/main" id="{AB19AD10-0EEA-491C-8520-F29D2982E0D7}"/>
              </a:ext>
            </a:extLst>
          </p:cNvPr>
          <p:cNvSpPr>
            <a:spLocks noGrp="1"/>
          </p:cNvSpPr>
          <p:nvPr>
            <p:ph type="sldNum" sz="quarter" idx="12"/>
          </p:nvPr>
        </p:nvSpPr>
        <p:spPr/>
        <p:txBody>
          <a:bodyPr/>
          <a:lstStyle/>
          <a:p>
            <a:fld id="{7C3C3B7C-E457-C040-8220-2A458E3D42B2}" type="slidenum">
              <a:rPr lang="en-US" smtClean="0"/>
              <a:t>12</a:t>
            </a:fld>
            <a:endParaRPr lang="en-US"/>
          </a:p>
        </p:txBody>
      </p:sp>
    </p:spTree>
    <p:extLst>
      <p:ext uri="{BB962C8B-B14F-4D97-AF65-F5344CB8AC3E}">
        <p14:creationId xmlns:p14="http://schemas.microsoft.com/office/powerpoint/2010/main" val="132640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EE90-5AA3-2A49-9F04-7B1C8E6524FE}"/>
              </a:ext>
            </a:extLst>
          </p:cNvPr>
          <p:cNvSpPr>
            <a:spLocks noGrp="1"/>
          </p:cNvSpPr>
          <p:nvPr>
            <p:ph type="title"/>
          </p:nvPr>
        </p:nvSpPr>
        <p:spPr/>
        <p:txBody>
          <a:bodyPr/>
          <a:lstStyle/>
          <a:p>
            <a:r>
              <a:rPr lang="en-US" dirty="0"/>
              <a:t>7. </a:t>
            </a:r>
            <a:r>
              <a:rPr lang="en-AU" sz="3200" dirty="0">
                <a:latin typeface="Calibri" panose="020F0502020204030204" pitchFamily="34" charset="0"/>
                <a:ea typeface="Calibri" panose="020F0502020204030204" pitchFamily="34" charset="0"/>
                <a:cs typeface="Times New Roman" panose="02020603050405020304" pitchFamily="18" charset="0"/>
              </a:rPr>
              <a:t>Reimbursement of worker airfares</a:t>
            </a:r>
            <a:endParaRPr lang="en-US" dirty="0"/>
          </a:p>
        </p:txBody>
      </p:sp>
      <p:sp>
        <p:nvSpPr>
          <p:cNvPr id="3" name="Content Placeholder 2">
            <a:extLst>
              <a:ext uri="{FF2B5EF4-FFF2-40B4-BE49-F238E27FC236}">
                <a16:creationId xmlns:a16="http://schemas.microsoft.com/office/drawing/2014/main" id="{7CB73670-EF50-C34F-AB28-BE7A1AEAF860}"/>
              </a:ext>
            </a:extLst>
          </p:cNvPr>
          <p:cNvSpPr>
            <a:spLocks noGrp="1"/>
          </p:cNvSpPr>
          <p:nvPr>
            <p:ph sz="half" idx="1"/>
          </p:nvPr>
        </p:nvSpPr>
        <p:spPr>
          <a:xfrm>
            <a:off x="301658" y="1025786"/>
            <a:ext cx="11698664" cy="5832214"/>
          </a:xfrm>
        </p:spPr>
        <p:txBody>
          <a:bodyPr>
            <a:noAutofit/>
          </a:bodyPr>
          <a:lstStyle/>
          <a:p>
            <a:pPr marL="342900" indent="-342900">
              <a:buFont typeface="Arial" panose="020B0604020202020204" pitchFamily="34" charset="0"/>
              <a:buChar char="•"/>
            </a:pPr>
            <a:r>
              <a:rPr lang="en-AU" sz="1600" dirty="0">
                <a:latin typeface="Calibri" panose="020F0502020204030204" pitchFamily="34" charset="0"/>
                <a:cs typeface="Calibri" panose="020F0502020204030204" pitchFamily="34" charset="0"/>
              </a:rPr>
              <a:t>2022-23 Budget initiative: reimbursement of seasonal worker flight costs that cannot be recouped (through no fault of the employer)</a:t>
            </a:r>
          </a:p>
          <a:p>
            <a:pPr marL="342900" indent="-342900">
              <a:buFont typeface="Arial" panose="020B0604020202020204" pitchFamily="34" charset="0"/>
              <a:buChar char="•"/>
            </a:pPr>
            <a:r>
              <a:rPr lang="en-AU" sz="1600" dirty="0">
                <a:latin typeface="Calibri" panose="020F0502020204030204" pitchFamily="34" charset="0"/>
                <a:cs typeface="Calibri" panose="020F0502020204030204" pitchFamily="34" charset="0"/>
              </a:rPr>
              <a:t>The situations to claim reimbursements:</a:t>
            </a:r>
          </a:p>
          <a:p>
            <a:pPr marL="615950" lvl="2" indent="-342900"/>
            <a:r>
              <a:rPr lang="en-AU" dirty="0">
                <a:solidFill>
                  <a:schemeClr val="tx2"/>
                </a:solidFill>
                <a:latin typeface="Calibri" panose="020F0502020204030204" pitchFamily="34" charset="0"/>
                <a:cs typeface="Calibri" panose="020F0502020204030204" pitchFamily="34" charset="0"/>
              </a:rPr>
              <a:t>worker does not board a flight.  </a:t>
            </a:r>
          </a:p>
          <a:p>
            <a:pPr marL="615950" lvl="2" indent="-342900"/>
            <a:r>
              <a:rPr lang="en-AU" dirty="0">
                <a:solidFill>
                  <a:schemeClr val="tx2"/>
                </a:solidFill>
                <a:latin typeface="Calibri" panose="020F0502020204030204" pitchFamily="34" charset="0"/>
                <a:cs typeface="Calibri" panose="020F0502020204030204" pitchFamily="34" charset="0"/>
              </a:rPr>
              <a:t>worker disengagement.</a:t>
            </a:r>
          </a:p>
          <a:p>
            <a:pPr marL="615950" lvl="2" indent="-342900"/>
            <a:r>
              <a:rPr lang="en-AU" dirty="0">
                <a:solidFill>
                  <a:schemeClr val="tx2"/>
                </a:solidFill>
                <a:latin typeface="Calibri" panose="020F0502020204030204" pitchFamily="34" charset="0"/>
                <a:cs typeface="Calibri" panose="020F0502020204030204" pitchFamily="34" charset="0"/>
              </a:rPr>
              <a:t>worker early return due to personal circumstances (such as serious illness or injury). </a:t>
            </a:r>
          </a:p>
          <a:p>
            <a:pPr marL="615950" lvl="2" indent="-342900"/>
            <a:r>
              <a:rPr lang="en-AU" dirty="0">
                <a:solidFill>
                  <a:schemeClr val="tx2"/>
                </a:solidFill>
                <a:latin typeface="Calibri" panose="020F0502020204030204" pitchFamily="34" charset="0"/>
                <a:cs typeface="Calibri" panose="020F0502020204030204" pitchFamily="34" charset="0"/>
              </a:rPr>
              <a:t>Approved Employers need to be compliant with all deed and guidelines requirements, i.e. minimum hours, pay, accommodation standards, worker flights not to be purchased prior to Home Affairs visa approval, health insurance requirements etc.</a:t>
            </a:r>
          </a:p>
          <a:p>
            <a:pPr lvl="2" indent="0">
              <a:buNone/>
            </a:pPr>
            <a:endParaRPr lang="en-AU" dirty="0">
              <a:solidFill>
                <a:schemeClr val="tx2"/>
              </a:solidFill>
              <a:latin typeface="Calibri" panose="020F0502020204030204" pitchFamily="34" charset="0"/>
              <a:cs typeface="Calibri" panose="020F0502020204030204" pitchFamily="34" charset="0"/>
            </a:endParaRPr>
          </a:p>
          <a:p>
            <a:pPr marL="352425" lvl="1" indent="-342900">
              <a:buFont typeface="Arial" panose="020B0604020202020204" pitchFamily="34" charset="0"/>
              <a:buChar char="•"/>
            </a:pPr>
            <a:r>
              <a:rPr lang="en-AU" b="1" dirty="0">
                <a:solidFill>
                  <a:schemeClr val="tx2"/>
                </a:solidFill>
                <a:latin typeface="Calibri" panose="020F0502020204030204" pitchFamily="34" charset="0"/>
                <a:cs typeface="Calibri" panose="020F0502020204030204" pitchFamily="34" charset="0"/>
              </a:rPr>
              <a:t>What costs could be reimbursed?</a:t>
            </a:r>
          </a:p>
          <a:p>
            <a:pPr marL="615950" lvl="2" indent="-342900"/>
            <a:r>
              <a:rPr lang="en-AU" dirty="0">
                <a:solidFill>
                  <a:schemeClr val="tx2"/>
                </a:solidFill>
                <a:latin typeface="Calibri" panose="020F0502020204030204" pitchFamily="34" charset="0"/>
                <a:cs typeface="Calibri" panose="020F0502020204030204" pitchFamily="34" charset="0"/>
              </a:rPr>
              <a:t>Cost of international and domestic flights from the country to the work destination</a:t>
            </a:r>
          </a:p>
          <a:p>
            <a:pPr marL="615950" lvl="2" indent="-342900"/>
            <a:r>
              <a:rPr lang="en-AU" dirty="0">
                <a:solidFill>
                  <a:schemeClr val="tx2"/>
                </a:solidFill>
                <a:latin typeface="Calibri" panose="020F0502020204030204" pitchFamily="34" charset="0"/>
                <a:cs typeface="Calibri" panose="020F0502020204030204" pitchFamily="34" charset="0"/>
              </a:rPr>
              <a:t>Cost of transit accommodation</a:t>
            </a:r>
          </a:p>
          <a:p>
            <a:pPr marL="615950" lvl="2" indent="-342900"/>
            <a:r>
              <a:rPr lang="en-AU" dirty="0">
                <a:solidFill>
                  <a:schemeClr val="tx2"/>
                </a:solidFill>
                <a:latin typeface="Calibri" panose="020F0502020204030204" pitchFamily="34" charset="0"/>
                <a:cs typeface="Calibri" panose="020F0502020204030204" pitchFamily="34" charset="0"/>
              </a:rPr>
              <a:t>Employers will not be reimbursed for their $300 contribution to workers’ flights. </a:t>
            </a:r>
          </a:p>
          <a:p>
            <a:pPr lvl="2" indent="0">
              <a:buNone/>
            </a:pPr>
            <a:endParaRPr lang="en-AU" b="1" dirty="0">
              <a:solidFill>
                <a:schemeClr val="tx2"/>
              </a:solidFill>
              <a:latin typeface="Calibri" panose="020F0502020204030204" pitchFamily="34" charset="0"/>
              <a:cs typeface="Calibri" panose="020F0502020204030204" pitchFamily="34" charset="0"/>
            </a:endParaRPr>
          </a:p>
          <a:p>
            <a:pPr marL="295275" lvl="1" indent="-285750">
              <a:buFont typeface="Arial" panose="020B0604020202020204" pitchFamily="34" charset="0"/>
              <a:buChar char="•"/>
            </a:pPr>
            <a:r>
              <a:rPr lang="en-AU" dirty="0">
                <a:solidFill>
                  <a:schemeClr val="tx2"/>
                </a:solidFill>
                <a:latin typeface="Calibri" panose="020F0502020204030204" pitchFamily="34" charset="0"/>
                <a:cs typeface="Calibri" panose="020F0502020204030204" pitchFamily="34" charset="0"/>
              </a:rPr>
              <a:t>What documentary evidence needs to be provided to support the claim? or</a:t>
            </a:r>
          </a:p>
          <a:p>
            <a:pPr marL="295275" lvl="1" indent="-285750">
              <a:buFont typeface="Arial" panose="020B0604020202020204" pitchFamily="34" charset="0"/>
              <a:buChar char="•"/>
            </a:pPr>
            <a:r>
              <a:rPr lang="en-AU" dirty="0">
                <a:solidFill>
                  <a:schemeClr val="tx2"/>
                </a:solidFill>
                <a:latin typeface="Calibri" panose="020F0502020204030204" pitchFamily="34" charset="0"/>
                <a:cs typeface="Calibri" panose="020F0502020204030204" pitchFamily="34" charset="0"/>
              </a:rPr>
              <a:t>Should the department only collect that information as part of, for instance, an assurance activity?</a:t>
            </a:r>
          </a:p>
          <a:p>
            <a:pPr marL="295275" lvl="1" indent="-285750">
              <a:buFont typeface="Arial" panose="020B0604020202020204" pitchFamily="34" charset="0"/>
              <a:buChar char="•"/>
            </a:pPr>
            <a:r>
              <a:rPr lang="en-AU" dirty="0">
                <a:solidFill>
                  <a:schemeClr val="tx2"/>
                </a:solidFill>
                <a:latin typeface="Calibri" panose="020F0502020204030204" pitchFamily="34" charset="0"/>
                <a:cs typeface="Calibri" panose="020F0502020204030204" pitchFamily="34" charset="0"/>
              </a:rPr>
              <a:t>Do we need to set limits for the flight costs charged to workers or claimed as reimbursement under the Airfare Underwriting measure (similar to a Flight Matrix)? </a:t>
            </a:r>
          </a:p>
          <a:p>
            <a:pPr lvl="1"/>
            <a:endParaRPr lang="en-AU" sz="2000" b="1" dirty="0">
              <a:solidFill>
                <a:schemeClr val="tx2"/>
              </a:solidFill>
              <a:latin typeface="Calibri" panose="020F0502020204030204" pitchFamily="34" charset="0"/>
              <a:cs typeface="Calibri" panose="020F0502020204030204" pitchFamily="34" charset="0"/>
            </a:endParaRPr>
          </a:p>
          <a:p>
            <a:pPr lvl="0">
              <a:spcAft>
                <a:spcPts val="300"/>
              </a:spcAft>
            </a:pPr>
            <a:endParaRPr lang="en-AU" sz="4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5B3D3CA-5DDD-044C-8C52-4A771343C5FF}"/>
              </a:ext>
            </a:extLst>
          </p:cNvPr>
          <p:cNvSpPr>
            <a:spLocks noGrp="1"/>
          </p:cNvSpPr>
          <p:nvPr>
            <p:ph type="sldNum" sz="quarter" idx="12"/>
          </p:nvPr>
        </p:nvSpPr>
        <p:spPr/>
        <p:txBody>
          <a:bodyPr/>
          <a:lstStyle/>
          <a:p>
            <a:fld id="{7C3C3B7C-E457-C040-8220-2A458E3D42B2}" type="slidenum">
              <a:rPr lang="en-US" smtClean="0"/>
              <a:t>13</a:t>
            </a:fld>
            <a:endParaRPr lang="en-US" dirty="0"/>
          </a:p>
        </p:txBody>
      </p:sp>
    </p:spTree>
    <p:extLst>
      <p:ext uri="{BB962C8B-B14F-4D97-AF65-F5344CB8AC3E}">
        <p14:creationId xmlns:p14="http://schemas.microsoft.com/office/powerpoint/2010/main" val="68807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0D0F-5145-4EA0-8409-25BDDD8D5813}"/>
              </a:ext>
            </a:extLst>
          </p:cNvPr>
          <p:cNvSpPr>
            <a:spLocks noGrp="1"/>
          </p:cNvSpPr>
          <p:nvPr>
            <p:ph type="title"/>
          </p:nvPr>
        </p:nvSpPr>
        <p:spPr>
          <a:xfrm>
            <a:off x="524382" y="0"/>
            <a:ext cx="11169778" cy="1425351"/>
          </a:xfrm>
        </p:spPr>
        <p:txBody>
          <a:bodyPr anchor="ctr">
            <a:normAutofit/>
          </a:bodyPr>
          <a:lstStyle/>
          <a:p>
            <a:r>
              <a:rPr lang="en-AU" dirty="0">
                <a:latin typeface="Calibri" panose="020F0502020204030204" pitchFamily="34" charset="0"/>
                <a:cs typeface="Calibri" panose="020F0502020204030204" pitchFamily="34" charset="0"/>
              </a:rPr>
              <a:t>Discussion and feedback</a:t>
            </a:r>
          </a:p>
        </p:txBody>
      </p:sp>
      <p:sp>
        <p:nvSpPr>
          <p:cNvPr id="6" name="Slide Number Placeholder 5">
            <a:extLst>
              <a:ext uri="{FF2B5EF4-FFF2-40B4-BE49-F238E27FC236}">
                <a16:creationId xmlns:a16="http://schemas.microsoft.com/office/drawing/2014/main" id="{F00CFE72-BD88-44CA-A1F8-3E50149E33A1}"/>
              </a:ext>
            </a:extLst>
          </p:cNvPr>
          <p:cNvSpPr>
            <a:spLocks noGrp="1"/>
          </p:cNvSpPr>
          <p:nvPr>
            <p:ph type="sldNum" sz="quarter" idx="12"/>
          </p:nvPr>
        </p:nvSpPr>
        <p:spPr>
          <a:xfrm>
            <a:off x="8950960" y="6242772"/>
            <a:ext cx="2743200" cy="615227"/>
          </a:xfrm>
        </p:spPr>
        <p:txBody>
          <a:bodyPr anchor="ctr">
            <a:normAutofit/>
          </a:bodyPr>
          <a:lstStyle/>
          <a:p>
            <a:pPr>
              <a:spcAft>
                <a:spcPts val="600"/>
              </a:spcAft>
            </a:pPr>
            <a:fld id="{7C3C3B7C-E457-C040-8220-2A458E3D42B2}" type="slidenum">
              <a:rPr lang="en-US" smtClean="0"/>
              <a:pPr>
                <a:spcAft>
                  <a:spcPts val="600"/>
                </a:spcAft>
              </a:pPr>
              <a:t>14</a:t>
            </a:fld>
            <a:endParaRPr lang="en-US"/>
          </a:p>
        </p:txBody>
      </p:sp>
      <p:pic>
        <p:nvPicPr>
          <p:cNvPr id="16" name="Content Placeholder 15" descr="A group of people posing for a photo&#10;&#10;Description automatically generated with medium confidence">
            <a:extLst>
              <a:ext uri="{FF2B5EF4-FFF2-40B4-BE49-F238E27FC236}">
                <a16:creationId xmlns:a16="http://schemas.microsoft.com/office/drawing/2014/main" id="{ED235B4F-7EDB-4B23-960F-CC95B8D2D3B0}"/>
              </a:ext>
            </a:extLst>
          </p:cNvPr>
          <p:cNvPicPr>
            <a:picLocks noGrp="1" noChangeAspect="1"/>
          </p:cNvPicPr>
          <p:nvPr>
            <p:ph idx="1"/>
          </p:nvPr>
        </p:nvPicPr>
        <p:blipFill>
          <a:blip r:embed="rId3"/>
          <a:stretch>
            <a:fillRect/>
          </a:stretch>
        </p:blipFill>
        <p:spPr>
          <a:xfrm>
            <a:off x="1383323" y="965873"/>
            <a:ext cx="8135816" cy="5423877"/>
          </a:xfrm>
        </p:spPr>
      </p:pic>
    </p:spTree>
    <p:extLst>
      <p:ext uri="{BB962C8B-B14F-4D97-AF65-F5344CB8AC3E}">
        <p14:creationId xmlns:p14="http://schemas.microsoft.com/office/powerpoint/2010/main" val="58047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F2B310-3AA8-4167-A4D7-09184F18EE84}"/>
              </a:ext>
            </a:extLst>
          </p:cNvPr>
          <p:cNvSpPr>
            <a:spLocks noGrp="1"/>
          </p:cNvSpPr>
          <p:nvPr>
            <p:ph type="sldNum" sz="quarter" idx="12"/>
          </p:nvPr>
        </p:nvSpPr>
        <p:spPr/>
        <p:txBody>
          <a:bodyPr/>
          <a:lstStyle/>
          <a:p>
            <a:fld id="{7C3C3B7C-E457-C040-8220-2A458E3D42B2}" type="slidenum">
              <a:rPr lang="en-US" smtClean="0"/>
              <a:t>15</a:t>
            </a:fld>
            <a:endParaRPr lang="en-US"/>
          </a:p>
        </p:txBody>
      </p:sp>
      <p:sp>
        <p:nvSpPr>
          <p:cNvPr id="6" name="Content Placeholder 5">
            <a:extLst>
              <a:ext uri="{FF2B5EF4-FFF2-40B4-BE49-F238E27FC236}">
                <a16:creationId xmlns:a16="http://schemas.microsoft.com/office/drawing/2014/main" id="{5D697C42-FDEC-48AD-87EB-196B232082E2}"/>
              </a:ext>
            </a:extLst>
          </p:cNvPr>
          <p:cNvSpPr>
            <a:spLocks noGrp="1"/>
          </p:cNvSpPr>
          <p:nvPr>
            <p:ph idx="1"/>
          </p:nvPr>
        </p:nvSpPr>
        <p:spPr>
          <a:xfrm>
            <a:off x="1783579" y="699022"/>
            <a:ext cx="8336606" cy="1957773"/>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j-lt"/>
              </a:rPr>
              <a:t>Reminder: </a:t>
            </a:r>
            <a:r>
              <a:rPr lang="en-US" sz="2400" dirty="0">
                <a:solidFill>
                  <a:schemeClr val="tx1"/>
                </a:solidFill>
                <a:latin typeface="+mj-lt"/>
              </a:rPr>
              <a:t>W</a:t>
            </a:r>
            <a:r>
              <a:rPr lang="en-US" sz="2400" b="1" dirty="0">
                <a:solidFill>
                  <a:schemeClr val="tx1"/>
                </a:solidFill>
                <a:latin typeface="+mj-lt"/>
              </a:rPr>
              <a:t>ritten feedback can be sent to </a:t>
            </a:r>
          </a:p>
          <a:p>
            <a:pPr algn="ctr"/>
            <a:r>
              <a:rPr lang="en-US" sz="2400" b="1" dirty="0">
                <a:solidFill>
                  <a:schemeClr val="tx1"/>
                </a:solidFill>
                <a:latin typeface="+mj-lt"/>
              </a:rPr>
              <a:t>palmconsultations@dewr.gov.au by 5pm AEDT, Friday 17 March 2023 </a:t>
            </a:r>
          </a:p>
        </p:txBody>
      </p:sp>
      <p:sp>
        <p:nvSpPr>
          <p:cNvPr id="7" name="Title 1">
            <a:extLst>
              <a:ext uri="{FF2B5EF4-FFF2-40B4-BE49-F238E27FC236}">
                <a16:creationId xmlns:a16="http://schemas.microsoft.com/office/drawing/2014/main" id="{B0607AC2-ABD3-4FE5-AB09-BD857D7C83A7}"/>
              </a:ext>
            </a:extLst>
          </p:cNvPr>
          <p:cNvSpPr>
            <a:spLocks noGrp="1"/>
          </p:cNvSpPr>
          <p:nvPr>
            <p:ph type="title"/>
          </p:nvPr>
        </p:nvSpPr>
        <p:spPr>
          <a:xfrm>
            <a:off x="511111" y="2846642"/>
            <a:ext cx="11169778" cy="3316924"/>
          </a:xfrm>
        </p:spPr>
        <p:txBody>
          <a:bodyPr>
            <a:noAutofit/>
          </a:bodyPr>
          <a:lstStyle/>
          <a:p>
            <a:pPr algn="ctr"/>
            <a:r>
              <a:rPr lang="en-AU" sz="3200" dirty="0">
                <a:solidFill>
                  <a:schemeClr val="tx2"/>
                </a:solidFill>
                <a:latin typeface="Calibri" panose="020F0502020204030204" pitchFamily="34" charset="0"/>
                <a:ea typeface="+mn-ea"/>
                <a:cs typeface="Calibri" panose="020F0502020204030204" pitchFamily="34" charset="0"/>
              </a:rPr>
              <a:t>An online response document will be sent out to all participants to complete as well as a copy of this presentation. </a:t>
            </a:r>
            <a:br>
              <a:rPr lang="en-AU" sz="3200" dirty="0">
                <a:solidFill>
                  <a:schemeClr val="tx2"/>
                </a:solidFill>
                <a:latin typeface="Calibri" panose="020F0502020204030204" pitchFamily="34" charset="0"/>
                <a:ea typeface="+mn-ea"/>
                <a:cs typeface="Calibri" panose="020F0502020204030204" pitchFamily="34" charset="0"/>
              </a:rPr>
            </a:br>
            <a:br>
              <a:rPr lang="en-AU" sz="3200" dirty="0">
                <a:solidFill>
                  <a:schemeClr val="tx2"/>
                </a:solidFill>
                <a:latin typeface="Calibri" panose="020F0502020204030204" pitchFamily="34" charset="0"/>
                <a:ea typeface="+mn-ea"/>
                <a:cs typeface="Calibri" panose="020F0502020204030204" pitchFamily="34" charset="0"/>
              </a:rPr>
            </a:br>
            <a:br>
              <a:rPr lang="en-AU" sz="3200" dirty="0">
                <a:solidFill>
                  <a:schemeClr val="tx2"/>
                </a:solidFill>
                <a:latin typeface="Calibri" panose="020F0502020204030204" pitchFamily="34" charset="0"/>
                <a:ea typeface="+mn-ea"/>
                <a:cs typeface="Calibri" panose="020F0502020204030204" pitchFamily="34" charset="0"/>
              </a:rPr>
            </a:br>
            <a:r>
              <a:rPr lang="en-AU" sz="3200" dirty="0">
                <a:solidFill>
                  <a:schemeClr val="tx2"/>
                </a:solidFill>
                <a:latin typeface="Calibri" panose="020F0502020204030204" pitchFamily="34" charset="0"/>
                <a:ea typeface="+mn-ea"/>
                <a:cs typeface="Calibri" panose="020F0502020204030204" pitchFamily="34" charset="0"/>
              </a:rPr>
              <a:t>A Questions and Answers document is being developed and will be available shortly. </a:t>
            </a:r>
          </a:p>
        </p:txBody>
      </p:sp>
    </p:spTree>
    <p:extLst>
      <p:ext uri="{BB962C8B-B14F-4D97-AF65-F5344CB8AC3E}">
        <p14:creationId xmlns:p14="http://schemas.microsoft.com/office/powerpoint/2010/main" val="2685591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38540-D4A8-43E8-B89C-EFC90CA63DB5}"/>
              </a:ext>
            </a:extLst>
          </p:cNvPr>
          <p:cNvSpPr>
            <a:spLocks noGrp="1"/>
          </p:cNvSpPr>
          <p:nvPr>
            <p:ph type="title"/>
          </p:nvPr>
        </p:nvSpPr>
        <p:spPr/>
        <p:txBody>
          <a:bodyPr/>
          <a:lstStyle/>
          <a:p>
            <a:r>
              <a:rPr lang="en-AU" dirty="0">
                <a:latin typeface="Calibri" panose="020F0502020204030204" pitchFamily="34" charset="0"/>
                <a:cs typeface="Calibri" panose="020F0502020204030204" pitchFamily="34" charset="0"/>
              </a:rPr>
              <a:t>Presentation Overview</a:t>
            </a:r>
          </a:p>
        </p:txBody>
      </p:sp>
      <p:sp>
        <p:nvSpPr>
          <p:cNvPr id="3" name="Content Placeholder 2">
            <a:extLst>
              <a:ext uri="{FF2B5EF4-FFF2-40B4-BE49-F238E27FC236}">
                <a16:creationId xmlns:a16="http://schemas.microsoft.com/office/drawing/2014/main" id="{49274C26-9CB1-46AB-8106-CCBE3BC37A65}"/>
              </a:ext>
            </a:extLst>
          </p:cNvPr>
          <p:cNvSpPr>
            <a:spLocks noGrp="1"/>
          </p:cNvSpPr>
          <p:nvPr>
            <p:ph idx="1"/>
          </p:nvPr>
        </p:nvSpPr>
        <p:spPr>
          <a:xfrm>
            <a:off x="524382" y="1435222"/>
            <a:ext cx="11196320" cy="3289524"/>
          </a:xfrm>
        </p:spPr>
        <p:txBody>
          <a:bodyPr>
            <a:noAutofit/>
          </a:bodyPr>
          <a:lstStyle/>
          <a:p>
            <a:r>
              <a:rPr lang="en-US" sz="2400" u="sng" dirty="0">
                <a:latin typeface="Calibri" panose="020F0502020204030204" pitchFamily="34" charset="0"/>
                <a:cs typeface="Times New Roman" panose="02020603050405020304" pitchFamily="18" charset="0"/>
              </a:rPr>
              <a:t>1. Presentation Topics (Approx. 30 minutes)</a:t>
            </a:r>
          </a:p>
          <a:p>
            <a:pPr marL="615950" lvl="2" indent="-342900">
              <a:spcAft>
                <a:spcPts val="0"/>
              </a:spcAft>
              <a:buFont typeface="+mj-lt"/>
              <a:buAutoNum type="alphaUcPeriod"/>
              <a:defRPr/>
            </a:pPr>
            <a:r>
              <a:rPr lang="en-AU" sz="2400" b="1" dirty="0">
                <a:solidFill>
                  <a:schemeClr val="tx2"/>
                </a:solidFill>
                <a:latin typeface="Calibri" panose="020F0502020204030204" pitchFamily="34" charset="0"/>
                <a:cs typeface="Times New Roman" panose="02020603050405020304" pitchFamily="18" charset="0"/>
              </a:rPr>
              <a:t>An overview of the Deed of Agreement and Guidelines, and the journey so far. </a:t>
            </a:r>
          </a:p>
          <a:p>
            <a:pPr marL="615950" lvl="2" indent="-342900">
              <a:spcAft>
                <a:spcPts val="0"/>
              </a:spcAft>
              <a:buFont typeface="+mj-lt"/>
              <a:buAutoNum type="alphaUcPeriod"/>
              <a:defRPr/>
            </a:pPr>
            <a:r>
              <a:rPr lang="en-AU" sz="2400" b="1" dirty="0">
                <a:solidFill>
                  <a:schemeClr val="tx2"/>
                </a:solidFill>
                <a:latin typeface="Calibri" panose="020F0502020204030204" pitchFamily="34" charset="0"/>
                <a:cs typeface="Times New Roman" panose="02020603050405020304" pitchFamily="18" charset="0"/>
              </a:rPr>
              <a:t>Current SWP and PLS requirements, and the PALM Deed of Agreement and Guidelines – what we have previously consulted on.</a:t>
            </a:r>
          </a:p>
          <a:p>
            <a:pPr marL="615950" lvl="2" indent="-342900">
              <a:spcAft>
                <a:spcPts val="0"/>
              </a:spcAft>
              <a:buFont typeface="+mj-lt"/>
              <a:buAutoNum type="alphaUcPeriod"/>
              <a:defRPr/>
            </a:pPr>
            <a:r>
              <a:rPr lang="en-AU" sz="2400" b="1" dirty="0">
                <a:solidFill>
                  <a:schemeClr val="tx2"/>
                </a:solidFill>
                <a:latin typeface="Calibri" panose="020F0502020204030204" pitchFamily="34" charset="0"/>
                <a:cs typeface="Times New Roman" panose="02020603050405020304" pitchFamily="18" charset="0"/>
              </a:rPr>
              <a:t>Key proposed setting changes for the single Deed of Agreement.</a:t>
            </a:r>
          </a:p>
          <a:p>
            <a:pPr marR="0" lvl="0" algn="l" defTabSz="914400" rtl="0" eaLnBrk="1" fontAlgn="auto" latinLnBrk="0" hangingPunct="1">
              <a:lnSpc>
                <a:spcPct val="100000"/>
              </a:lnSpc>
              <a:spcBef>
                <a:spcPts val="0"/>
              </a:spcBef>
              <a:spcAft>
                <a:spcPts val="0"/>
              </a:spcAft>
              <a:buClrTx/>
              <a:buSzTx/>
              <a:tabLst/>
              <a:defRPr/>
            </a:pPr>
            <a:endParaRPr lang="en-AU" sz="2000" dirty="0">
              <a:effectLst/>
              <a:ea typeface="Calibri" panose="020F0502020204030204" pitchFamily="34" charset="0"/>
            </a:endParaRPr>
          </a:p>
          <a:p>
            <a:r>
              <a:rPr lang="en-US" sz="2400" u="sng" dirty="0">
                <a:latin typeface="Calibri" panose="020F0502020204030204" pitchFamily="34" charset="0"/>
                <a:cs typeface="Times New Roman" panose="02020603050405020304" pitchFamily="18" charset="0"/>
              </a:rPr>
              <a:t>2. Questions and Answers (Approx. 30 minutes)</a:t>
            </a:r>
          </a:p>
        </p:txBody>
      </p:sp>
      <p:sp>
        <p:nvSpPr>
          <p:cNvPr id="5" name="Slide Number Placeholder 4">
            <a:extLst>
              <a:ext uri="{FF2B5EF4-FFF2-40B4-BE49-F238E27FC236}">
                <a16:creationId xmlns:a16="http://schemas.microsoft.com/office/drawing/2014/main" id="{CD7443B1-C513-48E0-8207-9F28E9A00F55}"/>
              </a:ext>
            </a:extLst>
          </p:cNvPr>
          <p:cNvSpPr>
            <a:spLocks noGrp="1"/>
          </p:cNvSpPr>
          <p:nvPr>
            <p:ph type="sldNum" sz="quarter" idx="12"/>
          </p:nvPr>
        </p:nvSpPr>
        <p:spPr/>
        <p:txBody>
          <a:bodyPr/>
          <a:lstStyle/>
          <a:p>
            <a:fld id="{7C3C3B7C-E457-C040-8220-2A458E3D42B2}" type="slidenum">
              <a:rPr lang="en-US" smtClean="0"/>
              <a:t>2</a:t>
            </a:fld>
            <a:endParaRPr lang="en-US" dirty="0"/>
          </a:p>
        </p:txBody>
      </p:sp>
      <p:sp>
        <p:nvSpPr>
          <p:cNvPr id="6" name="Rectangle 5">
            <a:extLst>
              <a:ext uri="{FF2B5EF4-FFF2-40B4-BE49-F238E27FC236}">
                <a16:creationId xmlns:a16="http://schemas.microsoft.com/office/drawing/2014/main" id="{DB592F5D-4660-4D26-9A59-FD16A76C007D}"/>
              </a:ext>
            </a:extLst>
          </p:cNvPr>
          <p:cNvSpPr/>
          <p:nvPr/>
        </p:nvSpPr>
        <p:spPr>
          <a:xfrm>
            <a:off x="524382" y="4814887"/>
            <a:ext cx="11065510" cy="121443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j-lt"/>
              </a:rPr>
              <a:t>Reminder: Please send any written feedback to </a:t>
            </a:r>
          </a:p>
          <a:p>
            <a:pPr algn="ctr"/>
            <a:r>
              <a:rPr lang="en-US" sz="2400" b="1" dirty="0">
                <a:solidFill>
                  <a:schemeClr val="tx1"/>
                </a:solidFill>
                <a:latin typeface="+mj-lt"/>
              </a:rPr>
              <a:t>palmconsultations@dewr.gov.au by 5pm AEDT, Friday 17 March 2023 </a:t>
            </a:r>
          </a:p>
        </p:txBody>
      </p:sp>
    </p:spTree>
    <p:extLst>
      <p:ext uri="{BB962C8B-B14F-4D97-AF65-F5344CB8AC3E}">
        <p14:creationId xmlns:p14="http://schemas.microsoft.com/office/powerpoint/2010/main" val="3553828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DDDCB1-D028-4DFA-8E9F-93C3E5534BAD}"/>
              </a:ext>
            </a:extLst>
          </p:cNvPr>
          <p:cNvSpPr>
            <a:spLocks noGrp="1"/>
          </p:cNvSpPr>
          <p:nvPr>
            <p:ph type="sldNum" sz="quarter" idx="12"/>
          </p:nvPr>
        </p:nvSpPr>
        <p:spPr/>
        <p:txBody>
          <a:bodyPr/>
          <a:lstStyle/>
          <a:p>
            <a:fld id="{7C3C3B7C-E457-C040-8220-2A458E3D42B2}" type="slidenum">
              <a:rPr lang="en-US" smtClean="0"/>
              <a:t>3</a:t>
            </a:fld>
            <a:endParaRPr lang="en-US"/>
          </a:p>
        </p:txBody>
      </p:sp>
      <p:graphicFrame>
        <p:nvGraphicFramePr>
          <p:cNvPr id="11" name="Content Placeholder 10">
            <a:extLst>
              <a:ext uri="{FF2B5EF4-FFF2-40B4-BE49-F238E27FC236}">
                <a16:creationId xmlns:a16="http://schemas.microsoft.com/office/drawing/2014/main" id="{E45C723D-656A-4EFA-8303-93F60C979C67}"/>
              </a:ext>
            </a:extLst>
          </p:cNvPr>
          <p:cNvGraphicFramePr>
            <a:graphicFrameLocks noGrp="1"/>
          </p:cNvGraphicFramePr>
          <p:nvPr>
            <p:ph idx="1"/>
            <p:extLst>
              <p:ext uri="{D42A27DB-BD31-4B8C-83A1-F6EECF244321}">
                <p14:modId xmlns:p14="http://schemas.microsoft.com/office/powerpoint/2010/main" val="322548677"/>
              </p:ext>
            </p:extLst>
          </p:nvPr>
        </p:nvGraphicFramePr>
        <p:xfrm>
          <a:off x="130629" y="1332411"/>
          <a:ext cx="11652067" cy="4537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945F6A80-B33A-4A2D-A0CE-C1BD72F13F2B}"/>
              </a:ext>
            </a:extLst>
          </p:cNvPr>
          <p:cNvSpPr txBox="1">
            <a:spLocks/>
          </p:cNvSpPr>
          <p:nvPr/>
        </p:nvSpPr>
        <p:spPr>
          <a:xfrm>
            <a:off x="497840" y="23905"/>
            <a:ext cx="11169778" cy="14253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accent3"/>
                </a:solidFill>
                <a:latin typeface="+mj-lt"/>
                <a:ea typeface="+mj-ea"/>
                <a:cs typeface="+mj-cs"/>
              </a:defRPr>
            </a:lvl1pPr>
          </a:lstStyle>
          <a:p>
            <a:r>
              <a:rPr lang="en-US" dirty="0">
                <a:latin typeface="Calibri" panose="020F0502020204030204" pitchFamily="34" charset="0"/>
                <a:cs typeface="Calibri" panose="020F0502020204030204" pitchFamily="34" charset="0"/>
              </a:rPr>
              <a:t>A. Journey to a single PALM Deed and Guidelines so far…</a:t>
            </a:r>
          </a:p>
        </p:txBody>
      </p:sp>
    </p:spTree>
    <p:extLst>
      <p:ext uri="{BB962C8B-B14F-4D97-AF65-F5344CB8AC3E}">
        <p14:creationId xmlns:p14="http://schemas.microsoft.com/office/powerpoint/2010/main" val="4028368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5463D-8354-4BD0-811B-F00F9F5B620B}"/>
              </a:ext>
            </a:extLst>
          </p:cNvPr>
          <p:cNvSpPr>
            <a:spLocks noGrp="1"/>
          </p:cNvSpPr>
          <p:nvPr>
            <p:ph type="title"/>
          </p:nvPr>
        </p:nvSpPr>
        <p:spPr>
          <a:xfrm>
            <a:off x="331350" y="73406"/>
            <a:ext cx="7872124" cy="1425351"/>
          </a:xfrm>
        </p:spPr>
        <p:txBody>
          <a:bodyPr/>
          <a:lstStyle/>
          <a:p>
            <a:r>
              <a:rPr lang="en-AU" dirty="0">
                <a:latin typeface="Calibri" panose="020F0502020204030204" pitchFamily="34" charset="0"/>
                <a:cs typeface="Calibri" panose="020F0502020204030204" pitchFamily="34" charset="0"/>
              </a:rPr>
              <a:t>PALM Statistics as at the end of January 2023</a:t>
            </a:r>
          </a:p>
        </p:txBody>
      </p:sp>
      <p:sp>
        <p:nvSpPr>
          <p:cNvPr id="5" name="Slide Number Placeholder 4">
            <a:extLst>
              <a:ext uri="{FF2B5EF4-FFF2-40B4-BE49-F238E27FC236}">
                <a16:creationId xmlns:a16="http://schemas.microsoft.com/office/drawing/2014/main" id="{CD04ED45-8A35-4162-88CD-BBCE6FA454FE}"/>
              </a:ext>
            </a:extLst>
          </p:cNvPr>
          <p:cNvSpPr>
            <a:spLocks noGrp="1"/>
          </p:cNvSpPr>
          <p:nvPr>
            <p:ph type="sldNum" sz="quarter" idx="12"/>
          </p:nvPr>
        </p:nvSpPr>
        <p:spPr/>
        <p:txBody>
          <a:bodyPr/>
          <a:lstStyle/>
          <a:p>
            <a:fld id="{7C3C3B7C-E457-C040-8220-2A458E3D42B2}" type="slidenum">
              <a:rPr lang="en-US" smtClean="0"/>
              <a:t>4</a:t>
            </a:fld>
            <a:endParaRPr lang="en-US" dirty="0"/>
          </a:p>
        </p:txBody>
      </p:sp>
      <p:sp>
        <p:nvSpPr>
          <p:cNvPr id="6" name="Title 1">
            <a:extLst>
              <a:ext uri="{FF2B5EF4-FFF2-40B4-BE49-F238E27FC236}">
                <a16:creationId xmlns:a16="http://schemas.microsoft.com/office/drawing/2014/main" id="{486F080B-A0D7-4912-B1B9-90B1C2A49018}"/>
              </a:ext>
            </a:extLst>
          </p:cNvPr>
          <p:cNvSpPr txBox="1">
            <a:spLocks/>
          </p:cNvSpPr>
          <p:nvPr/>
        </p:nvSpPr>
        <p:spPr>
          <a:xfrm>
            <a:off x="7085191" y="1301733"/>
            <a:ext cx="4152452" cy="737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accent3"/>
                </a:solidFill>
                <a:latin typeface="+mj-lt"/>
                <a:ea typeface="+mj-ea"/>
                <a:cs typeface="+mj-cs"/>
              </a:defRPr>
            </a:lvl1pPr>
          </a:lstStyle>
          <a:p>
            <a:r>
              <a:rPr lang="en-US" sz="1200" dirty="0">
                <a:solidFill>
                  <a:schemeClr val="tx2"/>
                </a:solidFill>
                <a:latin typeface="Calibri" panose="020F0502020204030204" pitchFamily="34" charset="0"/>
                <a:ea typeface="+mn-ea"/>
                <a:cs typeface="Times New Roman" panose="02020603050405020304" pitchFamily="18" charset="0"/>
              </a:rPr>
              <a:t>PALM Approved Employers by scheme and entity type</a:t>
            </a:r>
          </a:p>
        </p:txBody>
      </p:sp>
      <p:pic>
        <p:nvPicPr>
          <p:cNvPr id="7" name="Picture 6">
            <a:extLst>
              <a:ext uri="{FF2B5EF4-FFF2-40B4-BE49-F238E27FC236}">
                <a16:creationId xmlns:a16="http://schemas.microsoft.com/office/drawing/2014/main" id="{99676AD9-0A00-421B-87AF-4859F29C79DE}"/>
              </a:ext>
            </a:extLst>
          </p:cNvPr>
          <p:cNvPicPr>
            <a:picLocks noChangeAspect="1"/>
          </p:cNvPicPr>
          <p:nvPr/>
        </p:nvPicPr>
        <p:blipFill>
          <a:blip r:embed="rId2"/>
          <a:stretch>
            <a:fillRect/>
          </a:stretch>
        </p:blipFill>
        <p:spPr>
          <a:xfrm>
            <a:off x="6611710" y="1945319"/>
            <a:ext cx="4484500" cy="1338974"/>
          </a:xfrm>
          <a:prstGeom prst="rect">
            <a:avLst/>
          </a:prstGeom>
        </p:spPr>
      </p:pic>
      <p:sp>
        <p:nvSpPr>
          <p:cNvPr id="8" name="Title 1">
            <a:extLst>
              <a:ext uri="{FF2B5EF4-FFF2-40B4-BE49-F238E27FC236}">
                <a16:creationId xmlns:a16="http://schemas.microsoft.com/office/drawing/2014/main" id="{88FA4323-E7A4-4FF1-BA2C-DFC4B0A5F40F}"/>
              </a:ext>
            </a:extLst>
          </p:cNvPr>
          <p:cNvSpPr txBox="1">
            <a:spLocks/>
          </p:cNvSpPr>
          <p:nvPr/>
        </p:nvSpPr>
        <p:spPr>
          <a:xfrm>
            <a:off x="497840" y="3742309"/>
            <a:ext cx="4348395" cy="737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accent3"/>
                </a:solidFill>
                <a:latin typeface="+mj-lt"/>
                <a:ea typeface="+mj-ea"/>
                <a:cs typeface="+mj-cs"/>
              </a:defRPr>
            </a:lvl1pPr>
          </a:lstStyle>
          <a:p>
            <a:endParaRPr lang="en-US" sz="1200" dirty="0">
              <a:solidFill>
                <a:schemeClr val="tx2"/>
              </a:solidFill>
              <a:latin typeface="Calibri" panose="020F0502020204030204" pitchFamily="34"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3081B3B6-1235-4D32-A3C1-EDA4A8EC8DEC}"/>
              </a:ext>
            </a:extLst>
          </p:cNvPr>
          <p:cNvSpPr txBox="1">
            <a:spLocks/>
          </p:cNvSpPr>
          <p:nvPr/>
        </p:nvSpPr>
        <p:spPr>
          <a:xfrm>
            <a:off x="6958896" y="2928115"/>
            <a:ext cx="4593728" cy="7373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chemeClr val="accent3"/>
                </a:solidFill>
                <a:latin typeface="+mj-lt"/>
                <a:ea typeface="+mj-ea"/>
                <a:cs typeface="+mj-cs"/>
              </a:defRPr>
            </a:lvl1pPr>
          </a:lstStyle>
          <a:p>
            <a:endParaRPr lang="en-US" sz="1200" dirty="0">
              <a:solidFill>
                <a:schemeClr val="tx2"/>
              </a:solidFill>
              <a:latin typeface="Calibri" panose="020F0502020204030204" pitchFamily="34"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A3C08716-0916-4C09-A7D7-DB83F3EAFB3A}"/>
              </a:ext>
            </a:extLst>
          </p:cNvPr>
          <p:cNvPicPr>
            <a:picLocks noChangeAspect="1"/>
          </p:cNvPicPr>
          <p:nvPr/>
        </p:nvPicPr>
        <p:blipFill>
          <a:blip r:embed="rId3"/>
          <a:stretch>
            <a:fillRect/>
          </a:stretch>
        </p:blipFill>
        <p:spPr>
          <a:xfrm>
            <a:off x="346646" y="1114425"/>
            <a:ext cx="5762625" cy="2314575"/>
          </a:xfrm>
          <a:prstGeom prst="rect">
            <a:avLst/>
          </a:prstGeom>
        </p:spPr>
      </p:pic>
      <p:pic>
        <p:nvPicPr>
          <p:cNvPr id="15" name="Picture 14">
            <a:extLst>
              <a:ext uri="{FF2B5EF4-FFF2-40B4-BE49-F238E27FC236}">
                <a16:creationId xmlns:a16="http://schemas.microsoft.com/office/drawing/2014/main" id="{BF3E668E-67CE-4CC6-BD1F-DAAD260FCCEF}"/>
              </a:ext>
            </a:extLst>
          </p:cNvPr>
          <p:cNvPicPr>
            <a:picLocks noChangeAspect="1"/>
          </p:cNvPicPr>
          <p:nvPr/>
        </p:nvPicPr>
        <p:blipFill>
          <a:blip r:embed="rId4"/>
          <a:stretch>
            <a:fillRect/>
          </a:stretch>
        </p:blipFill>
        <p:spPr>
          <a:xfrm>
            <a:off x="9998648" y="4290106"/>
            <a:ext cx="1809750" cy="1990725"/>
          </a:xfrm>
          <a:prstGeom prst="rect">
            <a:avLst/>
          </a:prstGeom>
        </p:spPr>
      </p:pic>
      <p:pic>
        <p:nvPicPr>
          <p:cNvPr id="9" name="Picture 8">
            <a:extLst>
              <a:ext uri="{FF2B5EF4-FFF2-40B4-BE49-F238E27FC236}">
                <a16:creationId xmlns:a16="http://schemas.microsoft.com/office/drawing/2014/main" id="{881B7251-A916-4B6B-A68B-6D1AE1AC1786}"/>
              </a:ext>
            </a:extLst>
          </p:cNvPr>
          <p:cNvPicPr>
            <a:picLocks noChangeAspect="1"/>
          </p:cNvPicPr>
          <p:nvPr/>
        </p:nvPicPr>
        <p:blipFill>
          <a:blip r:embed="rId5"/>
          <a:stretch>
            <a:fillRect/>
          </a:stretch>
        </p:blipFill>
        <p:spPr>
          <a:xfrm>
            <a:off x="262348" y="3978798"/>
            <a:ext cx="9698992" cy="2027485"/>
          </a:xfrm>
          <a:prstGeom prst="rect">
            <a:avLst/>
          </a:prstGeom>
        </p:spPr>
      </p:pic>
      <p:sp>
        <p:nvSpPr>
          <p:cNvPr id="12" name="TextBox 11">
            <a:extLst>
              <a:ext uri="{FF2B5EF4-FFF2-40B4-BE49-F238E27FC236}">
                <a16:creationId xmlns:a16="http://schemas.microsoft.com/office/drawing/2014/main" id="{EAB79B8C-DE5D-41AD-9100-25089D5F1120}"/>
              </a:ext>
            </a:extLst>
          </p:cNvPr>
          <p:cNvSpPr txBox="1"/>
          <p:nvPr/>
        </p:nvSpPr>
        <p:spPr>
          <a:xfrm>
            <a:off x="6611710" y="3475412"/>
            <a:ext cx="5082450" cy="281231"/>
          </a:xfrm>
          <a:prstGeom prst="rect">
            <a:avLst/>
          </a:prstGeom>
          <a:noFill/>
        </p:spPr>
        <p:txBody>
          <a:bodyPr wrap="square" rtlCol="0">
            <a:spAutoFit/>
          </a:bodyPr>
          <a:lstStyle/>
          <a:p>
            <a:pPr lvl="0">
              <a:lnSpc>
                <a:spcPct val="107000"/>
              </a:lnSpc>
              <a:spcBef>
                <a:spcPts val="600"/>
              </a:spcBef>
              <a:spcAft>
                <a:spcPts val="600"/>
              </a:spcAft>
              <a:tabLst>
                <a:tab pos="914400" algn="l"/>
                <a:tab pos="457200" algn="l"/>
              </a:tabLst>
            </a:pPr>
            <a:r>
              <a:rPr lang="en-AU" sz="1200" b="1" dirty="0">
                <a:effectLst/>
                <a:latin typeface="Calibri" panose="020F0502020204030204" pitchFamily="34" charset="0"/>
                <a:ea typeface="Calibri" panose="020F0502020204030204" pitchFamily="34" charset="0"/>
                <a:cs typeface="Times New Roman" panose="02020603050405020304" pitchFamily="18" charset="0"/>
              </a:rPr>
              <a:t>*</a:t>
            </a:r>
            <a:r>
              <a:rPr lang="en-AU" sz="1000" b="1" dirty="0">
                <a:effectLst/>
                <a:latin typeface="Calibri" panose="020F0502020204030204" pitchFamily="34" charset="0"/>
                <a:ea typeface="Calibri" panose="020F0502020204030204" pitchFamily="34" charset="0"/>
                <a:cs typeface="Times New Roman" panose="02020603050405020304" pitchFamily="18" charset="0"/>
              </a:rPr>
              <a:t> means that the entity type ‘contractor’ has been included as a labour hire AE.</a:t>
            </a:r>
          </a:p>
        </p:txBody>
      </p:sp>
    </p:spTree>
    <p:extLst>
      <p:ext uri="{BB962C8B-B14F-4D97-AF65-F5344CB8AC3E}">
        <p14:creationId xmlns:p14="http://schemas.microsoft.com/office/powerpoint/2010/main" val="2310369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EE90-5AA3-2A49-9F04-7B1C8E6524FE}"/>
              </a:ext>
            </a:extLst>
          </p:cNvPr>
          <p:cNvSpPr>
            <a:spLocks noGrp="1"/>
          </p:cNvSpPr>
          <p:nvPr>
            <p:ph type="title"/>
          </p:nvPr>
        </p:nvSpPr>
        <p:spPr>
          <a:xfrm>
            <a:off x="0" y="-8709"/>
            <a:ext cx="11510852" cy="1425351"/>
          </a:xfrm>
        </p:spPr>
        <p:txBody>
          <a:bodyPr>
            <a:normAutofit fontScale="90000"/>
          </a:bodyPr>
          <a:lstStyle/>
          <a:p>
            <a:pPr marL="273050" lvl="2">
              <a:spcAft>
                <a:spcPts val="0"/>
              </a:spcAft>
              <a:defRPr/>
            </a:pPr>
            <a:r>
              <a:rPr lang="en-AU" sz="3200" b="1" kern="1200" dirty="0">
                <a:solidFill>
                  <a:schemeClr val="accent3"/>
                </a:solidFill>
                <a:latin typeface="Calibri" panose="020F0502020204030204" pitchFamily="34" charset="0"/>
                <a:ea typeface="+mj-ea"/>
                <a:cs typeface="Calibri" panose="020F0502020204030204" pitchFamily="34" charset="0"/>
              </a:rPr>
              <a:t>B. Requirements previously consulted on (between December 2021 – March 2022)</a:t>
            </a:r>
            <a:br>
              <a:rPr lang="en-AU" sz="3000" b="1" kern="1200" dirty="0">
                <a:solidFill>
                  <a:schemeClr val="accent3"/>
                </a:solidFill>
                <a:latin typeface="+mj-lt"/>
                <a:ea typeface="+mj-ea"/>
                <a:cs typeface="+mj-cs"/>
              </a:rPr>
            </a:br>
            <a:endParaRPr lang="en-AU" sz="3000" b="1" kern="1200" dirty="0">
              <a:solidFill>
                <a:schemeClr val="accent3"/>
              </a:solidFill>
              <a:latin typeface="+mj-lt"/>
              <a:ea typeface="+mj-ea"/>
              <a:cs typeface="+mj-cs"/>
            </a:endParaRPr>
          </a:p>
        </p:txBody>
      </p:sp>
      <p:sp>
        <p:nvSpPr>
          <p:cNvPr id="3" name="Content Placeholder 2">
            <a:extLst>
              <a:ext uri="{FF2B5EF4-FFF2-40B4-BE49-F238E27FC236}">
                <a16:creationId xmlns:a16="http://schemas.microsoft.com/office/drawing/2014/main" id="{7CB73670-EF50-C34F-AB28-BE7A1AEAF860}"/>
              </a:ext>
            </a:extLst>
          </p:cNvPr>
          <p:cNvSpPr>
            <a:spLocks noGrp="1"/>
          </p:cNvSpPr>
          <p:nvPr>
            <p:ph sz="half" idx="1"/>
          </p:nvPr>
        </p:nvSpPr>
        <p:spPr>
          <a:xfrm>
            <a:off x="2679751" y="716669"/>
            <a:ext cx="9184445" cy="6082023"/>
          </a:xfrm>
        </p:spPr>
        <p:txBody>
          <a:bodyPr>
            <a:noAutofit/>
          </a:bodyPr>
          <a:lstStyle/>
          <a:p>
            <a:pPr lvl="1" algn="just">
              <a:spcAft>
                <a:spcPts val="300"/>
              </a:spcAft>
            </a:pPr>
            <a:endParaRPr lang="en-AU" sz="2000" b="1" u="sng" dirty="0">
              <a:solidFill>
                <a:schemeClr val="tx2"/>
              </a:solidFill>
              <a:latin typeface="Calibri" panose="020F0502020204030204" pitchFamily="34" charset="0"/>
              <a:cs typeface="Times New Roman" panose="02020603050405020304" pitchFamily="18" charset="0"/>
            </a:endParaRPr>
          </a:p>
          <a:p>
            <a:pPr marL="800100" lvl="1" indent="-342900" algn="just">
              <a:spcBef>
                <a:spcPts val="600"/>
              </a:spcBef>
              <a:buFont typeface="+mj-lt"/>
              <a:buAutoNum type="alphaLcParenR"/>
            </a:pPr>
            <a:r>
              <a:rPr lang="en-AU" sz="1800" b="1" dirty="0">
                <a:solidFill>
                  <a:schemeClr val="tx2"/>
                </a:solidFill>
                <a:latin typeface="Calibri" panose="020F0502020204030204" pitchFamily="34" charset="0"/>
                <a:cs typeface="Times New Roman" panose="02020603050405020304" pitchFamily="18" charset="0"/>
              </a:rPr>
              <a:t>Minimum Work Hours</a:t>
            </a:r>
          </a:p>
          <a:p>
            <a:pPr marL="800100" lvl="1" indent="-342900" algn="just">
              <a:spcBef>
                <a:spcPts val="600"/>
              </a:spcBef>
              <a:buFont typeface="+mj-lt"/>
              <a:buAutoNum type="alphaLcParenR"/>
            </a:pPr>
            <a:r>
              <a:rPr lang="en-AU" sz="1800" b="1" dirty="0">
                <a:solidFill>
                  <a:schemeClr val="tx2"/>
                </a:solidFill>
                <a:latin typeface="Calibri" panose="020F0502020204030204" pitchFamily="34" charset="0"/>
                <a:cs typeface="Times New Roman" panose="02020603050405020304" pitchFamily="18" charset="0"/>
              </a:rPr>
              <a:t>Requirement to invite FWO and unions to the long-term workers’ arrival briefing</a:t>
            </a:r>
          </a:p>
          <a:p>
            <a:pPr marL="800100" lvl="1" indent="-342900" algn="just">
              <a:spcBef>
                <a:spcPts val="600"/>
              </a:spcBef>
              <a:buFont typeface="+mj-lt"/>
              <a:buAutoNum type="alphaLcParenR"/>
            </a:pPr>
            <a:r>
              <a:rPr lang="en-AU" sz="1800" b="1" dirty="0">
                <a:solidFill>
                  <a:schemeClr val="tx2"/>
                </a:solidFill>
                <a:latin typeface="Calibri" panose="020F0502020204030204" pitchFamily="34" charset="0"/>
                <a:cs typeface="Times New Roman" panose="02020603050405020304" pitchFamily="18" charset="0"/>
              </a:rPr>
              <a:t>Employer contribution of $300 (minimum) to the cost of flights for both short-term and long-term workers</a:t>
            </a:r>
          </a:p>
          <a:p>
            <a:pPr marL="800100" lvl="1" indent="-342900" algn="just">
              <a:spcBef>
                <a:spcPts val="600"/>
              </a:spcBef>
              <a:buFont typeface="+mj-lt"/>
              <a:buAutoNum type="alphaLcParenR"/>
            </a:pPr>
            <a:r>
              <a:rPr lang="en-AU" sz="1800" b="1" dirty="0">
                <a:solidFill>
                  <a:schemeClr val="tx2"/>
                </a:solidFill>
                <a:latin typeface="Calibri" panose="020F0502020204030204" pitchFamily="34" charset="0"/>
                <a:cs typeface="Times New Roman" panose="02020603050405020304" pitchFamily="18" charset="0"/>
              </a:rPr>
              <a:t>Welfare and Wellbeing Support Person and Plan – for both short-term and long-term workers</a:t>
            </a:r>
          </a:p>
          <a:p>
            <a:pPr marL="800100" lvl="1" indent="-342900" algn="just">
              <a:spcBef>
                <a:spcPts val="600"/>
              </a:spcBef>
              <a:buFont typeface="+mj-lt"/>
              <a:buAutoNum type="alphaLcParenR"/>
            </a:pPr>
            <a:r>
              <a:rPr lang="en-AU" sz="1800" b="1" dirty="0">
                <a:solidFill>
                  <a:schemeClr val="tx2"/>
                </a:solidFill>
                <a:latin typeface="Calibri" panose="020F0502020204030204" pitchFamily="34" charset="0"/>
                <a:cs typeface="Times New Roman" panose="02020603050405020304" pitchFamily="18" charset="0"/>
              </a:rPr>
              <a:t>Workers Portability (Short-term workers only)</a:t>
            </a:r>
          </a:p>
          <a:p>
            <a:pPr marL="800100" lvl="1" indent="-342900" algn="just">
              <a:spcBef>
                <a:spcPts val="600"/>
              </a:spcBef>
              <a:buFont typeface="+mj-lt"/>
              <a:buAutoNum type="alphaLcParenR"/>
            </a:pPr>
            <a:r>
              <a:rPr lang="en-AU" sz="1800" b="1" dirty="0">
                <a:solidFill>
                  <a:schemeClr val="tx2"/>
                </a:solidFill>
                <a:latin typeface="Calibri" panose="020F0502020204030204" pitchFamily="34" charset="0"/>
                <a:cs typeface="Times New Roman" panose="02020603050405020304" pitchFamily="18" charset="0"/>
              </a:rPr>
              <a:t>Accommodation organised and approved prior to long-term worker’s arrival for the first year of the workers placement</a:t>
            </a:r>
          </a:p>
          <a:p>
            <a:pPr marL="800100" lvl="1" indent="-342900" algn="just">
              <a:spcBef>
                <a:spcPts val="600"/>
              </a:spcBef>
              <a:buFont typeface="+mj-lt"/>
              <a:buAutoNum type="alphaLcParenR"/>
            </a:pPr>
            <a:r>
              <a:rPr lang="en-AU" sz="1800" b="1" dirty="0">
                <a:solidFill>
                  <a:schemeClr val="tx2"/>
                </a:solidFill>
                <a:latin typeface="Calibri" panose="020F0502020204030204" pitchFamily="34" charset="0"/>
                <a:cs typeface="Times New Roman" panose="02020603050405020304" pitchFamily="18" charset="0"/>
              </a:rPr>
              <a:t>Additional transparency requirements around deductions</a:t>
            </a:r>
          </a:p>
          <a:p>
            <a:pPr marL="800100" lvl="1" indent="-342900" algn="just">
              <a:spcBef>
                <a:spcPts val="600"/>
              </a:spcBef>
              <a:buFont typeface="+mj-lt"/>
              <a:buAutoNum type="alphaLcParenR"/>
            </a:pPr>
            <a:r>
              <a:rPr lang="en-AU" sz="1800" b="1" dirty="0">
                <a:solidFill>
                  <a:schemeClr val="tx2"/>
                </a:solidFill>
                <a:latin typeface="Calibri" panose="020F0502020204030204" pitchFamily="34" charset="0"/>
                <a:cs typeface="Times New Roman" panose="02020603050405020304" pitchFamily="18" charset="0"/>
              </a:rPr>
              <a:t>Commonwealth right to transfer workers from one Approved Employer to another Approved Employer with the worker’s consent </a:t>
            </a:r>
          </a:p>
          <a:p>
            <a:pPr marL="800100" lvl="1" indent="-342900" algn="just">
              <a:spcBef>
                <a:spcPts val="600"/>
              </a:spcBef>
              <a:buFont typeface="+mj-lt"/>
              <a:buAutoNum type="alphaLcParenR"/>
            </a:pPr>
            <a:r>
              <a:rPr lang="en-AU" sz="1800" b="1" dirty="0">
                <a:solidFill>
                  <a:schemeClr val="tx2"/>
                </a:solidFill>
                <a:latin typeface="Calibri" panose="020F0502020204030204" pitchFamily="34" charset="0"/>
                <a:cs typeface="Times New Roman" panose="02020603050405020304" pitchFamily="18" charset="0"/>
              </a:rPr>
              <a:t>Wage deductions: 12 weeks minimum timeframe for all PALM scheme workers </a:t>
            </a:r>
          </a:p>
          <a:p>
            <a:pPr marL="800100" lvl="1" indent="-342900" algn="just">
              <a:spcBef>
                <a:spcPts val="600"/>
              </a:spcBef>
              <a:buFont typeface="+mj-lt"/>
              <a:buAutoNum type="alphaLcParenR"/>
            </a:pPr>
            <a:r>
              <a:rPr lang="en-AU" sz="1800" b="1" dirty="0">
                <a:solidFill>
                  <a:schemeClr val="tx2"/>
                </a:solidFill>
                <a:latin typeface="Calibri" panose="020F0502020204030204" pitchFamily="34" charset="0"/>
                <a:cs typeface="Times New Roman" panose="02020603050405020304" pitchFamily="18" charset="0"/>
              </a:rPr>
              <a:t>Conflict of interest declaration for Approved Employers</a:t>
            </a:r>
          </a:p>
        </p:txBody>
      </p:sp>
      <p:sp>
        <p:nvSpPr>
          <p:cNvPr id="6" name="Slide Number Placeholder 5">
            <a:extLst>
              <a:ext uri="{FF2B5EF4-FFF2-40B4-BE49-F238E27FC236}">
                <a16:creationId xmlns:a16="http://schemas.microsoft.com/office/drawing/2014/main" id="{C5B3D3CA-5DDD-044C-8C52-4A771343C5FF}"/>
              </a:ext>
            </a:extLst>
          </p:cNvPr>
          <p:cNvSpPr>
            <a:spLocks noGrp="1"/>
          </p:cNvSpPr>
          <p:nvPr>
            <p:ph type="sldNum" sz="quarter" idx="12"/>
          </p:nvPr>
        </p:nvSpPr>
        <p:spPr/>
        <p:txBody>
          <a:bodyPr/>
          <a:lstStyle/>
          <a:p>
            <a:fld id="{7C3C3B7C-E457-C040-8220-2A458E3D42B2}" type="slidenum">
              <a:rPr lang="en-US" smtClean="0"/>
              <a:t>5</a:t>
            </a:fld>
            <a:endParaRPr lang="en-US" dirty="0"/>
          </a:p>
        </p:txBody>
      </p:sp>
      <p:sp>
        <p:nvSpPr>
          <p:cNvPr id="8" name="Content Placeholder 2">
            <a:extLst>
              <a:ext uri="{FF2B5EF4-FFF2-40B4-BE49-F238E27FC236}">
                <a16:creationId xmlns:a16="http://schemas.microsoft.com/office/drawing/2014/main" id="{38D897A3-16F2-4C01-B1A8-4CFEFA9CEBB8}"/>
              </a:ext>
            </a:extLst>
          </p:cNvPr>
          <p:cNvSpPr txBox="1">
            <a:spLocks/>
          </p:cNvSpPr>
          <p:nvPr/>
        </p:nvSpPr>
        <p:spPr>
          <a:xfrm>
            <a:off x="327804" y="2760617"/>
            <a:ext cx="2406687" cy="912053"/>
          </a:xfrm>
          <a:prstGeom prst="rect">
            <a:avLst/>
          </a:prstGeom>
        </p:spPr>
        <p:txBody>
          <a:bodyPr vert="horz" lIns="9000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lang="en-GB" sz="1800" b="1" kern="1200" dirty="0" smtClean="0">
                <a:solidFill>
                  <a:schemeClr val="tx2"/>
                </a:solidFill>
                <a:latin typeface="+mn-lt"/>
                <a:ea typeface="+mn-ea"/>
                <a:cs typeface="+mn-cs"/>
              </a:defRPr>
            </a:lvl1pPr>
            <a:lvl2pPr marL="9525" indent="0" algn="l" defTabSz="914400" rtl="0" eaLnBrk="1" latinLnBrk="0" hangingPunct="1">
              <a:lnSpc>
                <a:spcPct val="100000"/>
              </a:lnSpc>
              <a:spcBef>
                <a:spcPts val="0"/>
              </a:spcBef>
              <a:spcAft>
                <a:spcPts val="600"/>
              </a:spcAft>
              <a:buFont typeface="Arial" panose="020B0604020202020204" pitchFamily="34" charset="0"/>
              <a:buNone/>
              <a:tabLst/>
              <a:defRPr sz="1600" kern="1200">
                <a:solidFill>
                  <a:schemeClr val="tx1"/>
                </a:solidFill>
                <a:latin typeface="+mn-lt"/>
                <a:ea typeface="+mn-ea"/>
                <a:cs typeface="+mn-cs"/>
              </a:defRPr>
            </a:lvl2pPr>
            <a:lvl3pPr marL="273050" indent="-263525" algn="l" defTabSz="914400" rtl="0" eaLnBrk="1" latinLnBrk="0" hangingPunct="1">
              <a:lnSpc>
                <a:spcPct val="90000"/>
              </a:lnSpc>
              <a:spcBef>
                <a:spcPts val="500"/>
              </a:spcBef>
              <a:spcAft>
                <a:spcPts val="2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09625" indent="-274638" algn="l" defTabSz="914400" rtl="0" eaLnBrk="1" latinLnBrk="0" hangingPunct="1">
              <a:lnSpc>
                <a:spcPct val="90000"/>
              </a:lnSpc>
              <a:spcBef>
                <a:spcPts val="500"/>
              </a:spcBef>
              <a:spcAft>
                <a:spcPts val="600"/>
              </a:spcAft>
              <a:buClr>
                <a:schemeClr val="accent2"/>
              </a:buClr>
              <a:buFont typeface="System Font Regular"/>
              <a:buChar char="⎯"/>
              <a:tabLst/>
              <a:defRPr sz="1600" kern="1200">
                <a:solidFill>
                  <a:schemeClr val="tx1"/>
                </a:solidFill>
                <a:latin typeface="+mn-lt"/>
                <a:ea typeface="+mn-ea"/>
                <a:cs typeface="+mn-cs"/>
              </a:defRPr>
            </a:lvl4pPr>
            <a:lvl5pPr marL="273050" indent="-263525" algn="l" defTabSz="914400" rtl="0" eaLnBrk="1" latinLnBrk="0" hangingPunct="1">
              <a:lnSpc>
                <a:spcPct val="90000"/>
              </a:lnSpc>
              <a:spcBef>
                <a:spcPts val="500"/>
              </a:spcBef>
              <a:spcAft>
                <a:spcPts val="200"/>
              </a:spcAft>
              <a:buClr>
                <a:schemeClr val="accent2"/>
              </a:buClr>
              <a:buFont typeface="+mj-lt"/>
              <a:buAutoNum type="arabicPeriod"/>
              <a:tabLst/>
              <a:defRPr sz="1600" kern="1200">
                <a:solidFill>
                  <a:schemeClr val="tx1"/>
                </a:solidFill>
                <a:latin typeface="+mn-lt"/>
                <a:ea typeface="+mn-ea"/>
                <a:cs typeface="+mn-cs"/>
              </a:defRPr>
            </a:lvl5pPr>
            <a:lvl6pPr marL="809625" indent="-274638" algn="l" defTabSz="914400" rtl="0" eaLnBrk="1" latinLnBrk="0" hangingPunct="1">
              <a:lnSpc>
                <a:spcPct val="90000"/>
              </a:lnSpc>
              <a:spcBef>
                <a:spcPts val="500"/>
              </a:spcBef>
              <a:spcAft>
                <a:spcPts val="600"/>
              </a:spcAft>
              <a:buClr>
                <a:schemeClr val="accent2"/>
              </a:buClr>
              <a:buFont typeface="+mj-lt"/>
              <a:buAutoNum type="alphaLcPeriod"/>
              <a:tabLst/>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300"/>
              </a:spcAft>
            </a:pPr>
            <a:r>
              <a:rPr lang="en-AU" sz="2000" b="1" dirty="0">
                <a:solidFill>
                  <a:schemeClr val="tx2"/>
                </a:solidFill>
                <a:latin typeface="Calibri" panose="020F0502020204030204" pitchFamily="34" charset="0"/>
                <a:cs typeface="Times New Roman" panose="02020603050405020304" pitchFamily="18" charset="0"/>
              </a:rPr>
              <a:t>Settings previously consulted on: </a:t>
            </a:r>
          </a:p>
          <a:p>
            <a:pPr lvl="1">
              <a:spcAft>
                <a:spcPts val="300"/>
              </a:spcAft>
            </a:pPr>
            <a:r>
              <a:rPr lang="en-AU" sz="2000" b="1" dirty="0">
                <a:solidFill>
                  <a:schemeClr val="tx2"/>
                </a:solidFill>
                <a:latin typeface="Calibri" panose="020F0502020204030204" pitchFamily="34" charset="0"/>
                <a:cs typeface="Times New Roman" panose="02020603050405020304" pitchFamily="18" charset="0"/>
              </a:rPr>
              <a:t>(refer to Attachment 1 for details)</a:t>
            </a:r>
          </a:p>
          <a:p>
            <a:pPr marL="466725" lvl="1" indent="-457200">
              <a:spcAft>
                <a:spcPts val="300"/>
              </a:spcAft>
              <a:buFontTx/>
              <a:buChar char="-"/>
            </a:pPr>
            <a:endParaRPr lang="en-AU" sz="2000" b="1" dirty="0">
              <a:solidFill>
                <a:schemeClr val="tx2"/>
              </a:solidFill>
              <a:latin typeface="Calibri" panose="020F0502020204030204" pitchFamily="34"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8B57A0E9-8544-4FE9-8950-24BBC82D6CB0}"/>
              </a:ext>
            </a:extLst>
          </p:cNvPr>
          <p:cNvSpPr txBox="1">
            <a:spLocks/>
          </p:cNvSpPr>
          <p:nvPr/>
        </p:nvSpPr>
        <p:spPr>
          <a:xfrm>
            <a:off x="2160518" y="971122"/>
            <a:ext cx="8672945" cy="981849"/>
          </a:xfrm>
          <a:prstGeom prst="rect">
            <a:avLst/>
          </a:prstGeom>
        </p:spPr>
        <p:txBody>
          <a:bodyPr vert="horz" lIns="9000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lang="en-GB" sz="1800" b="1" kern="1200" dirty="0" smtClean="0">
                <a:solidFill>
                  <a:schemeClr val="tx2"/>
                </a:solidFill>
                <a:latin typeface="+mn-lt"/>
                <a:ea typeface="+mn-ea"/>
                <a:cs typeface="+mn-cs"/>
              </a:defRPr>
            </a:lvl1pPr>
            <a:lvl2pPr marL="9525" indent="0" algn="l" defTabSz="914400" rtl="0" eaLnBrk="1" latinLnBrk="0" hangingPunct="1">
              <a:lnSpc>
                <a:spcPct val="100000"/>
              </a:lnSpc>
              <a:spcBef>
                <a:spcPts val="0"/>
              </a:spcBef>
              <a:spcAft>
                <a:spcPts val="600"/>
              </a:spcAft>
              <a:buFont typeface="Arial" panose="020B0604020202020204" pitchFamily="34" charset="0"/>
              <a:buNone/>
              <a:tabLst/>
              <a:defRPr sz="1600" kern="1200">
                <a:solidFill>
                  <a:schemeClr val="tx1"/>
                </a:solidFill>
                <a:latin typeface="+mn-lt"/>
                <a:ea typeface="+mn-ea"/>
                <a:cs typeface="+mn-cs"/>
              </a:defRPr>
            </a:lvl2pPr>
            <a:lvl3pPr marL="273050" indent="-263525" algn="l" defTabSz="914400" rtl="0" eaLnBrk="1" latinLnBrk="0" hangingPunct="1">
              <a:lnSpc>
                <a:spcPct val="90000"/>
              </a:lnSpc>
              <a:spcBef>
                <a:spcPts val="500"/>
              </a:spcBef>
              <a:spcAft>
                <a:spcPts val="2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09625" indent="-274638" algn="l" defTabSz="914400" rtl="0" eaLnBrk="1" latinLnBrk="0" hangingPunct="1">
              <a:lnSpc>
                <a:spcPct val="90000"/>
              </a:lnSpc>
              <a:spcBef>
                <a:spcPts val="500"/>
              </a:spcBef>
              <a:spcAft>
                <a:spcPts val="600"/>
              </a:spcAft>
              <a:buClr>
                <a:schemeClr val="accent2"/>
              </a:buClr>
              <a:buFont typeface="System Font Regular"/>
              <a:buChar char="⎯"/>
              <a:tabLst/>
              <a:defRPr sz="1600" kern="1200">
                <a:solidFill>
                  <a:schemeClr val="tx1"/>
                </a:solidFill>
                <a:latin typeface="+mn-lt"/>
                <a:ea typeface="+mn-ea"/>
                <a:cs typeface="+mn-cs"/>
              </a:defRPr>
            </a:lvl4pPr>
            <a:lvl5pPr marL="273050" indent="-263525" algn="l" defTabSz="914400" rtl="0" eaLnBrk="1" latinLnBrk="0" hangingPunct="1">
              <a:lnSpc>
                <a:spcPct val="90000"/>
              </a:lnSpc>
              <a:spcBef>
                <a:spcPts val="500"/>
              </a:spcBef>
              <a:spcAft>
                <a:spcPts val="200"/>
              </a:spcAft>
              <a:buClr>
                <a:schemeClr val="accent2"/>
              </a:buClr>
              <a:buFont typeface="+mj-lt"/>
              <a:buAutoNum type="arabicPeriod"/>
              <a:tabLst/>
              <a:defRPr sz="1600" kern="1200">
                <a:solidFill>
                  <a:schemeClr val="tx1"/>
                </a:solidFill>
                <a:latin typeface="+mn-lt"/>
                <a:ea typeface="+mn-ea"/>
                <a:cs typeface="+mn-cs"/>
              </a:defRPr>
            </a:lvl5pPr>
            <a:lvl6pPr marL="809625" indent="-274638" algn="l" defTabSz="914400" rtl="0" eaLnBrk="1" latinLnBrk="0" hangingPunct="1">
              <a:lnSpc>
                <a:spcPct val="90000"/>
              </a:lnSpc>
              <a:spcBef>
                <a:spcPts val="500"/>
              </a:spcBef>
              <a:spcAft>
                <a:spcPts val="600"/>
              </a:spcAft>
              <a:buClr>
                <a:schemeClr val="accent2"/>
              </a:buClr>
              <a:buFont typeface="+mj-lt"/>
              <a:buAutoNum type="alphaLcPeriod"/>
              <a:tabLst/>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6725" lvl="1" indent="-457200">
              <a:spcAft>
                <a:spcPts val="300"/>
              </a:spcAft>
              <a:buFontTx/>
              <a:buChar char="-"/>
            </a:pPr>
            <a:endParaRPr lang="en-AU" sz="2000" b="1" u="sng" dirty="0">
              <a:solidFill>
                <a:schemeClr val="tx2"/>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4827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EE90-5AA3-2A49-9F04-7B1C8E6524F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 Issues for discussion</a:t>
            </a:r>
          </a:p>
        </p:txBody>
      </p:sp>
      <p:sp>
        <p:nvSpPr>
          <p:cNvPr id="3" name="Content Placeholder 2">
            <a:extLst>
              <a:ext uri="{FF2B5EF4-FFF2-40B4-BE49-F238E27FC236}">
                <a16:creationId xmlns:a16="http://schemas.microsoft.com/office/drawing/2014/main" id="{7CB73670-EF50-C34F-AB28-BE7A1AEAF860}"/>
              </a:ext>
            </a:extLst>
          </p:cNvPr>
          <p:cNvSpPr>
            <a:spLocks noGrp="1"/>
          </p:cNvSpPr>
          <p:nvPr>
            <p:ph sz="half" idx="1"/>
          </p:nvPr>
        </p:nvSpPr>
        <p:spPr>
          <a:xfrm>
            <a:off x="656948" y="1313020"/>
            <a:ext cx="11037212" cy="5105197"/>
          </a:xfrm>
        </p:spPr>
        <p:txBody>
          <a:bodyPr>
            <a:noAutofit/>
          </a:bodyPr>
          <a:lstStyle/>
          <a:p>
            <a:pPr marL="342900" lvl="0" indent="-342900">
              <a:spcAft>
                <a:spcPts val="300"/>
              </a:spcAft>
              <a:buFont typeface="+mj-lt"/>
              <a:buAutoNum type="arabicPeriod"/>
            </a:pPr>
            <a:r>
              <a:rPr lang="en-AU" sz="2400" dirty="0">
                <a:effectLst/>
                <a:latin typeface="Calibri" panose="020F0502020204030204" pitchFamily="34" charset="0"/>
                <a:ea typeface="Calibri" panose="020F0502020204030204" pitchFamily="34" charset="0"/>
                <a:cs typeface="Times New Roman" panose="02020603050405020304" pitchFamily="18" charset="0"/>
              </a:rPr>
              <a:t>Requirements to address low working hours and low net pay after deductions for PALM workers</a:t>
            </a:r>
          </a:p>
          <a:p>
            <a:pPr marL="342900" lvl="0" indent="-342900">
              <a:spcAft>
                <a:spcPts val="300"/>
              </a:spcAft>
              <a:buFont typeface="+mj-lt"/>
              <a:buAutoNum type="arabicPeriod"/>
            </a:pPr>
            <a:r>
              <a:rPr lang="en-AU" sz="2400" dirty="0">
                <a:latin typeface="Calibri" panose="020F0502020204030204" pitchFamily="34" charset="0"/>
                <a:ea typeface="Calibri" panose="020F0502020204030204" pitchFamily="34" charset="0"/>
                <a:cs typeface="Times New Roman" panose="02020603050405020304" pitchFamily="18" charset="0"/>
              </a:rPr>
              <a:t>Pay parity for PALM workers as a condition of recruitment (including for long term workers)</a:t>
            </a:r>
          </a:p>
          <a:p>
            <a:pPr marL="342900" lvl="0" indent="-342900">
              <a:spcAft>
                <a:spcPts val="300"/>
              </a:spcAft>
              <a:buFont typeface="+mj-lt"/>
              <a:buAutoNum type="arabicPeriod"/>
            </a:pPr>
            <a:r>
              <a:rPr lang="en-AU" sz="2400" dirty="0">
                <a:latin typeface="Calibri" panose="020F0502020204030204" pitchFamily="34" charset="0"/>
                <a:ea typeface="Calibri" panose="020F0502020204030204" pitchFamily="34" charset="0"/>
                <a:cs typeface="Times New Roman" panose="02020603050405020304" pitchFamily="18" charset="0"/>
              </a:rPr>
              <a:t>Recognising High Performing </a:t>
            </a:r>
            <a:r>
              <a:rPr lang="en-AU" sz="2400" dirty="0">
                <a:effectLst/>
                <a:latin typeface="Calibri" panose="020F0502020204030204" pitchFamily="34" charset="0"/>
                <a:ea typeface="Calibri" panose="020F0502020204030204" pitchFamily="34" charset="0"/>
                <a:cs typeface="Times New Roman" panose="02020603050405020304" pitchFamily="18" charset="0"/>
              </a:rPr>
              <a:t>Approved Employers </a:t>
            </a:r>
          </a:p>
          <a:p>
            <a:pPr marL="342900" lvl="0" indent="-342900">
              <a:spcAft>
                <a:spcPts val="300"/>
              </a:spcAft>
              <a:buFont typeface="+mj-lt"/>
              <a:buAutoNum type="arabicPeriod"/>
            </a:pPr>
            <a:r>
              <a:rPr lang="en-AU" sz="2400" dirty="0">
                <a:latin typeface="Calibri" panose="020F0502020204030204" pitchFamily="34" charset="0"/>
                <a:ea typeface="Calibri" panose="020F0502020204030204" pitchFamily="34" charset="0"/>
                <a:cs typeface="Times New Roman" panose="02020603050405020304" pitchFamily="18" charset="0"/>
              </a:rPr>
              <a:t>The role of Approved Employers - Labour Hire companies under the PALM scheme</a:t>
            </a:r>
          </a:p>
          <a:p>
            <a:pPr marL="342900" lvl="0" indent="-342900">
              <a:spcAft>
                <a:spcPts val="300"/>
              </a:spcAft>
              <a:buFont typeface="+mj-lt"/>
              <a:buAutoNum type="arabicPeriod"/>
            </a:pPr>
            <a:r>
              <a:rPr lang="en-AU" sz="2400" dirty="0">
                <a:latin typeface="Calibri" panose="020F0502020204030204" pitchFamily="34" charset="0"/>
                <a:ea typeface="Calibri" panose="020F0502020204030204" pitchFamily="34" charset="0"/>
                <a:cs typeface="Times New Roman" panose="02020603050405020304" pitchFamily="18" charset="0"/>
              </a:rPr>
              <a:t>Welfare and Wellbeing Support Person </a:t>
            </a:r>
          </a:p>
          <a:p>
            <a:pPr marL="342900" lvl="0" indent="-342900">
              <a:spcAft>
                <a:spcPts val="300"/>
              </a:spcAft>
              <a:buFont typeface="+mj-lt"/>
              <a:buAutoNum type="arabicPeriod"/>
            </a:pPr>
            <a:r>
              <a:rPr lang="en-AU" sz="2400" dirty="0">
                <a:latin typeface="Calibri" panose="020F0502020204030204" pitchFamily="34" charset="0"/>
                <a:ea typeface="Calibri" panose="020F0502020204030204" pitchFamily="34" charset="0"/>
                <a:cs typeface="Times New Roman" panose="02020603050405020304" pitchFamily="18" charset="0"/>
              </a:rPr>
              <a:t>Cultural Awareness and Competence</a:t>
            </a:r>
          </a:p>
          <a:p>
            <a:pPr marL="342900" lvl="0" indent="-342900">
              <a:spcAft>
                <a:spcPts val="300"/>
              </a:spcAft>
              <a:buFont typeface="+mj-lt"/>
              <a:buAutoNum type="arabicPeriod"/>
            </a:pPr>
            <a:r>
              <a:rPr lang="en-AU" sz="2400" dirty="0">
                <a:latin typeface="Calibri" panose="020F0502020204030204" pitchFamily="34" charset="0"/>
                <a:ea typeface="Calibri" panose="020F0502020204030204" pitchFamily="34" charset="0"/>
                <a:cs typeface="Times New Roman" panose="02020603050405020304" pitchFamily="18" charset="0"/>
              </a:rPr>
              <a:t>Reimbursement of worker airfares</a:t>
            </a:r>
            <a:endParaRPr lang="en-AU" sz="2800" dirty="0">
              <a:effectLst/>
              <a:latin typeface="Calibri" panose="020F0502020204030204" pitchFamily="34" charset="0"/>
              <a:ea typeface="Calibri" panose="020F0502020204030204" pitchFamily="34" charset="0"/>
              <a:cs typeface="Times New Roman" panose="02020603050405020304" pitchFamily="18" charset="0"/>
            </a:endParaRPr>
          </a:p>
          <a:p>
            <a:pPr lvl="0">
              <a:spcAft>
                <a:spcPts val="300"/>
              </a:spcAft>
            </a:pPr>
            <a:endParaRPr lang="en-AU"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300"/>
              </a:spcAft>
              <a:buFont typeface="+mj-lt"/>
              <a:buAutoNum type="arabicPeriod"/>
            </a:pPr>
            <a:endParaRPr lang="en-AU"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C5B3D3CA-5DDD-044C-8C52-4A771343C5FF}"/>
              </a:ext>
            </a:extLst>
          </p:cNvPr>
          <p:cNvSpPr>
            <a:spLocks noGrp="1"/>
          </p:cNvSpPr>
          <p:nvPr>
            <p:ph type="sldNum" sz="quarter" idx="12"/>
          </p:nvPr>
        </p:nvSpPr>
        <p:spPr/>
        <p:txBody>
          <a:bodyPr/>
          <a:lstStyle/>
          <a:p>
            <a:fld id="{7C3C3B7C-E457-C040-8220-2A458E3D42B2}" type="slidenum">
              <a:rPr lang="en-US" smtClean="0"/>
              <a:t>6</a:t>
            </a:fld>
            <a:endParaRPr lang="en-US" dirty="0"/>
          </a:p>
        </p:txBody>
      </p:sp>
    </p:spTree>
    <p:extLst>
      <p:ext uri="{BB962C8B-B14F-4D97-AF65-F5344CB8AC3E}">
        <p14:creationId xmlns:p14="http://schemas.microsoft.com/office/powerpoint/2010/main" val="129667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EE90-5AA3-2A49-9F04-7B1C8E6524FE}"/>
              </a:ext>
            </a:extLst>
          </p:cNvPr>
          <p:cNvSpPr>
            <a:spLocks noGrp="1"/>
          </p:cNvSpPr>
          <p:nvPr>
            <p:ph type="title"/>
          </p:nvPr>
        </p:nvSpPr>
        <p:spPr>
          <a:xfrm>
            <a:off x="182880" y="-113211"/>
            <a:ext cx="11207681" cy="1213474"/>
          </a:xfrm>
        </p:spPr>
        <p:txBody>
          <a:bodyPr>
            <a:normAutofit/>
          </a:bodyPr>
          <a:lstStyle/>
          <a:p>
            <a:pPr marL="342900" lvl="0" indent="-342900">
              <a:spcAft>
                <a:spcPts val="300"/>
              </a:spcAft>
              <a:buFont typeface="+mj-lt"/>
              <a:buAutoNum type="arabicPeriod"/>
            </a:pPr>
            <a:r>
              <a:rPr lang="en-AU" sz="2800" dirty="0">
                <a:effectLst/>
                <a:latin typeface="Calibri" panose="020F0502020204030204" pitchFamily="34" charset="0"/>
                <a:ea typeface="Calibri" panose="020F0502020204030204" pitchFamily="34" charset="0"/>
                <a:cs typeface="Times New Roman" panose="02020603050405020304" pitchFamily="18" charset="0"/>
              </a:rPr>
              <a:t> Requirements to address low working hours and low net pay after deductions for PALM workers</a:t>
            </a:r>
          </a:p>
        </p:txBody>
      </p:sp>
      <p:graphicFrame>
        <p:nvGraphicFramePr>
          <p:cNvPr id="4" name="Content Placeholder 3">
            <a:extLst>
              <a:ext uri="{FF2B5EF4-FFF2-40B4-BE49-F238E27FC236}">
                <a16:creationId xmlns:a16="http://schemas.microsoft.com/office/drawing/2014/main" id="{96C5DEA3-7A41-4BBA-B35C-D4A321896DF1}"/>
              </a:ext>
            </a:extLst>
          </p:cNvPr>
          <p:cNvGraphicFramePr>
            <a:graphicFrameLocks noGrp="1"/>
          </p:cNvGraphicFramePr>
          <p:nvPr>
            <p:ph sz="half" idx="1"/>
            <p:extLst>
              <p:ext uri="{D42A27DB-BD31-4B8C-83A1-F6EECF244321}">
                <p14:modId xmlns:p14="http://schemas.microsoft.com/office/powerpoint/2010/main" val="2655181717"/>
              </p:ext>
            </p:extLst>
          </p:nvPr>
        </p:nvGraphicFramePr>
        <p:xfrm>
          <a:off x="653144" y="2197861"/>
          <a:ext cx="11408227" cy="4506585"/>
        </p:xfrm>
        <a:graphic>
          <a:graphicData uri="http://schemas.openxmlformats.org/drawingml/2006/table">
            <a:tbl>
              <a:tblPr firstRow="1" firstCol="1" bandRow="1">
                <a:tableStyleId>{5C22544A-7EE6-4342-B048-85BDC9FD1C3A}</a:tableStyleId>
              </a:tblPr>
              <a:tblGrid>
                <a:gridCol w="11408227">
                  <a:extLst>
                    <a:ext uri="{9D8B030D-6E8A-4147-A177-3AD203B41FA5}">
                      <a16:colId xmlns:a16="http://schemas.microsoft.com/office/drawing/2014/main" val="1315774034"/>
                    </a:ext>
                  </a:extLst>
                </a:gridCol>
              </a:tblGrid>
              <a:tr h="237062">
                <a:tc>
                  <a:txBody>
                    <a:bodyPr/>
                    <a:lstStyle/>
                    <a:p>
                      <a:pPr marL="0" lvl="0" indent="0">
                        <a:spcBef>
                          <a:spcPts val="0"/>
                        </a:spcBef>
                        <a:spcAft>
                          <a:spcPts val="0"/>
                        </a:spcAft>
                        <a:buFont typeface="+mj-lt"/>
                        <a:buNone/>
                      </a:pPr>
                      <a:endParaRPr lang="en-AU" sz="1600" b="1" kern="1200" dirty="0">
                        <a:solidFill>
                          <a:schemeClr val="tx2"/>
                        </a:solidFill>
                        <a:effectLst/>
                        <a:latin typeface="Calibri" panose="020F0502020204030204" pitchFamily="34" charset="0"/>
                        <a:ea typeface="+mn-ea"/>
                        <a:cs typeface="Times New Roman" panose="02020603050405020304" pitchFamily="18" charset="0"/>
                      </a:endParaRPr>
                    </a:p>
                  </a:txBody>
                  <a:tcPr marL="36195" marR="361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1185107"/>
                  </a:ext>
                </a:extLst>
              </a:tr>
              <a:tr h="1185311">
                <a:tc>
                  <a:txBody>
                    <a:bodyPr/>
                    <a:lstStyle/>
                    <a:p>
                      <a:pPr marL="0" algn="l" defTabSz="914400" rtl="0" eaLnBrk="1" latinLnBrk="0" hangingPunct="1">
                        <a:spcBef>
                          <a:spcPts val="0"/>
                        </a:spcBef>
                        <a:spcAft>
                          <a:spcPts val="0"/>
                        </a:spcAft>
                      </a:pPr>
                      <a:r>
                        <a:rPr lang="en-AU" sz="1600" b="1" kern="1200" dirty="0">
                          <a:solidFill>
                            <a:srgbClr val="00A880"/>
                          </a:solidFill>
                          <a:effectLst/>
                          <a:latin typeface="Calibri" panose="020F0502020204030204" pitchFamily="34" charset="0"/>
                          <a:ea typeface="+mn-ea"/>
                          <a:cs typeface="Times New Roman" panose="02020603050405020304" pitchFamily="18" charset="0"/>
                        </a:rPr>
                        <a:t>1a</a:t>
                      </a:r>
                      <a:r>
                        <a:rPr lang="en-AU" sz="1600" b="0" kern="1200" dirty="0">
                          <a:solidFill>
                            <a:schemeClr val="tx2"/>
                          </a:solidFill>
                          <a:effectLst/>
                          <a:latin typeface="Calibri" panose="020F0502020204030204" pitchFamily="34" charset="0"/>
                          <a:ea typeface="+mn-ea"/>
                          <a:cs typeface="Times New Roman" panose="02020603050405020304" pitchFamily="18" charset="0"/>
                        </a:rPr>
                        <a:t> - Minimum net pay guarantee for workers after deductions, e.g. </a:t>
                      </a:r>
                      <a:r>
                        <a:rPr lang="en-AU" sz="1600" b="0" kern="1200">
                          <a:solidFill>
                            <a:schemeClr val="tx2"/>
                          </a:solidFill>
                          <a:effectLst/>
                          <a:latin typeface="Calibri" panose="020F0502020204030204" pitchFamily="34" charset="0"/>
                          <a:ea typeface="+mn-ea"/>
                          <a:cs typeface="Times New Roman" panose="02020603050405020304" pitchFamily="18" charset="0"/>
                        </a:rPr>
                        <a:t>$200 or $250 a week (noting debt can be carried forward if earnings are insufficient to cover); </a:t>
                      </a:r>
                    </a:p>
                    <a:p>
                      <a:pPr marL="0" algn="l" defTabSz="914400" rtl="0" eaLnBrk="1" latinLnBrk="0" hangingPunct="1">
                        <a:spcBef>
                          <a:spcPts val="0"/>
                        </a:spcBef>
                        <a:spcAft>
                          <a:spcPts val="0"/>
                        </a:spcAft>
                      </a:pPr>
                      <a:endParaRPr lang="en-AU" sz="1600" b="0" u="none" kern="1200">
                        <a:solidFill>
                          <a:schemeClr val="tx2"/>
                        </a:solidFill>
                        <a:effectLst/>
                        <a:latin typeface="Calibri" panose="020F0502020204030204" pitchFamily="34" charset="0"/>
                        <a:ea typeface="+mn-ea"/>
                        <a:cs typeface="Times New Roman" panose="02020603050405020304" pitchFamily="18" charset="0"/>
                      </a:endParaRPr>
                    </a:p>
                    <a:p>
                      <a:pPr marL="0" algn="l" defTabSz="914400" rtl="0" eaLnBrk="1" latinLnBrk="0" hangingPunct="1">
                        <a:spcBef>
                          <a:spcPts val="0"/>
                        </a:spcBef>
                        <a:spcAft>
                          <a:spcPts val="0"/>
                        </a:spcAft>
                      </a:pPr>
                      <a:r>
                        <a:rPr lang="en-AU" sz="1600" b="1" u="sng" kern="1200" dirty="0">
                          <a:solidFill>
                            <a:srgbClr val="009CCC"/>
                          </a:solidFill>
                          <a:effectLst/>
                          <a:latin typeface="Calibri" panose="020F0502020204030204" pitchFamily="34" charset="0"/>
                          <a:ea typeface="+mn-ea"/>
                          <a:cs typeface="Times New Roman" panose="02020603050405020304" pitchFamily="18" charset="0"/>
                        </a:rPr>
                        <a:t>and</a:t>
                      </a:r>
                    </a:p>
                    <a:p>
                      <a:pPr>
                        <a:spcBef>
                          <a:spcPts val="0"/>
                        </a:spcBef>
                        <a:spcAft>
                          <a:spcPts val="0"/>
                        </a:spcAft>
                      </a:pPr>
                      <a:endParaRPr lang="en-AU" sz="1600" b="0" kern="1200" dirty="0">
                        <a:solidFill>
                          <a:schemeClr val="tx2"/>
                        </a:solidFill>
                        <a:effectLst/>
                        <a:latin typeface="Calibri" panose="020F0502020204030204" pitchFamily="34" charset="0"/>
                        <a:ea typeface="+mn-ea"/>
                        <a:cs typeface="Times New Roman" panose="02020603050405020304" pitchFamily="18" charset="0"/>
                      </a:endParaRPr>
                    </a:p>
                  </a:txBody>
                  <a:tcPr marL="36195" marR="361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825854"/>
                  </a:ext>
                </a:extLst>
              </a:tr>
              <a:tr h="948249">
                <a:tc>
                  <a:txBody>
                    <a:bodyPr/>
                    <a:lstStyle/>
                    <a:p>
                      <a:pPr marL="0" algn="l" defTabSz="914400" rtl="0" eaLnBrk="1" latinLnBrk="0" hangingPunct="1">
                        <a:spcBef>
                          <a:spcPts val="0"/>
                        </a:spcBef>
                        <a:spcAft>
                          <a:spcPts val="0"/>
                        </a:spcAft>
                      </a:pPr>
                      <a:r>
                        <a:rPr lang="en-AU" sz="1600" b="1" kern="1200" dirty="0">
                          <a:solidFill>
                            <a:srgbClr val="00A880"/>
                          </a:solidFill>
                          <a:effectLst/>
                          <a:latin typeface="Calibri" panose="020F0502020204030204" pitchFamily="34" charset="0"/>
                          <a:ea typeface="+mn-ea"/>
                          <a:cs typeface="Times New Roman" panose="02020603050405020304" pitchFamily="18" charset="0"/>
                        </a:rPr>
                        <a:t>1b</a:t>
                      </a:r>
                      <a:r>
                        <a:rPr lang="en-AU" sz="1600" b="0" kern="1200" dirty="0">
                          <a:solidFill>
                            <a:schemeClr val="tx2"/>
                          </a:solidFill>
                          <a:effectLst/>
                          <a:latin typeface="Calibri" panose="020F0502020204030204" pitchFamily="34" charset="0"/>
                          <a:ea typeface="+mn-ea"/>
                          <a:cs typeface="Times New Roman" panose="02020603050405020304" pitchFamily="18" charset="0"/>
                        </a:rPr>
                        <a:t> - Any outstanding debt due to low working hours cannot be carried after the end of worker’s placement (i.e. not extended to the worker’s next placement) and must be absorbed by the employer;</a:t>
                      </a:r>
                    </a:p>
                    <a:p>
                      <a:pPr marL="0" algn="l" defTabSz="914400" rtl="0" eaLnBrk="1" latinLnBrk="0" hangingPunct="1">
                        <a:spcBef>
                          <a:spcPts val="0"/>
                        </a:spcBef>
                        <a:spcAft>
                          <a:spcPts val="0"/>
                        </a:spcAft>
                      </a:pPr>
                      <a:r>
                        <a:rPr lang="en-AU" sz="1600" b="1" u="sng" kern="1200" dirty="0">
                          <a:solidFill>
                            <a:srgbClr val="009CCC"/>
                          </a:solidFill>
                          <a:effectLst/>
                          <a:latin typeface="Calibri" panose="020F0502020204030204" pitchFamily="34" charset="0"/>
                          <a:ea typeface="+mn-ea"/>
                          <a:cs typeface="Times New Roman" panose="02020603050405020304" pitchFamily="18" charset="0"/>
                        </a:rPr>
                        <a:t>or</a:t>
                      </a:r>
                    </a:p>
                    <a:p>
                      <a:pPr marL="0" algn="l" defTabSz="914400" rtl="0" eaLnBrk="1" latinLnBrk="0" hangingPunct="1">
                        <a:spcBef>
                          <a:spcPts val="0"/>
                        </a:spcBef>
                        <a:spcAft>
                          <a:spcPts val="0"/>
                        </a:spcAft>
                      </a:pPr>
                      <a:endParaRPr lang="en-AU" sz="1600" b="0" u="sng" kern="1200" dirty="0">
                        <a:solidFill>
                          <a:schemeClr val="tx2"/>
                        </a:solidFill>
                        <a:effectLst/>
                        <a:latin typeface="Calibri" panose="020F0502020204030204" pitchFamily="34" charset="0"/>
                        <a:ea typeface="+mn-ea"/>
                        <a:cs typeface="Times New Roman" panose="02020603050405020304" pitchFamily="18" charset="0"/>
                      </a:endParaRPr>
                    </a:p>
                  </a:txBody>
                  <a:tcPr marL="36195" marR="361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2319407"/>
                  </a:ext>
                </a:extLst>
              </a:tr>
              <a:tr h="711187">
                <a:tc>
                  <a:txBody>
                    <a:bodyPr/>
                    <a:lstStyle/>
                    <a:p>
                      <a:pPr marL="0" algn="l" defTabSz="914400" rtl="0" eaLnBrk="1" latinLnBrk="0" hangingPunct="1">
                        <a:spcBef>
                          <a:spcPts val="0"/>
                        </a:spcBef>
                        <a:spcAft>
                          <a:spcPts val="0"/>
                        </a:spcAft>
                      </a:pPr>
                      <a:r>
                        <a:rPr lang="en-AU" sz="1600" b="1" kern="1200" dirty="0">
                          <a:solidFill>
                            <a:srgbClr val="00A880"/>
                          </a:solidFill>
                          <a:effectLst/>
                          <a:latin typeface="Calibri" panose="020F0502020204030204" pitchFamily="34" charset="0"/>
                          <a:ea typeface="+mn-ea"/>
                          <a:cs typeface="Times New Roman" panose="02020603050405020304" pitchFamily="18" charset="0"/>
                        </a:rPr>
                        <a:t>1c</a:t>
                      </a:r>
                      <a:r>
                        <a:rPr lang="en-AU" sz="1600" b="1" kern="1200" dirty="0">
                          <a:solidFill>
                            <a:schemeClr val="tx2"/>
                          </a:solidFill>
                          <a:effectLst/>
                          <a:latin typeface="Calibri" panose="020F0502020204030204" pitchFamily="34" charset="0"/>
                          <a:ea typeface="+mn-ea"/>
                          <a:cs typeface="Times New Roman" panose="02020603050405020304" pitchFamily="18" charset="0"/>
                        </a:rPr>
                        <a:t> </a:t>
                      </a:r>
                      <a:r>
                        <a:rPr lang="en-AU" sz="1600" b="0" kern="1200" dirty="0">
                          <a:solidFill>
                            <a:schemeClr val="tx2"/>
                          </a:solidFill>
                          <a:effectLst/>
                          <a:latin typeface="Calibri" panose="020F0502020204030204" pitchFamily="34" charset="0"/>
                          <a:ea typeface="+mn-ea"/>
                          <a:cs typeface="Times New Roman" panose="02020603050405020304" pitchFamily="18" charset="0"/>
                        </a:rPr>
                        <a:t>- Accommodation costs met by employer when work hours are low, e.g. 15 hours a week or below.</a:t>
                      </a:r>
                    </a:p>
                    <a:p>
                      <a:pPr marL="0" algn="l" defTabSz="914400" rtl="0" eaLnBrk="1" latinLnBrk="0" hangingPunct="1">
                        <a:spcBef>
                          <a:spcPts val="0"/>
                        </a:spcBef>
                        <a:spcAft>
                          <a:spcPts val="0"/>
                        </a:spcAft>
                      </a:pPr>
                      <a:endParaRPr lang="en-AU" sz="1600" b="0" kern="1200" dirty="0">
                        <a:solidFill>
                          <a:schemeClr val="tx2"/>
                        </a:solidFill>
                        <a:effectLst/>
                        <a:latin typeface="Calibri" panose="020F0502020204030204" pitchFamily="34" charset="0"/>
                        <a:ea typeface="+mn-ea"/>
                        <a:cs typeface="Times New Roman" panose="02020603050405020304" pitchFamily="18" charset="0"/>
                      </a:endParaRPr>
                    </a:p>
                    <a:p>
                      <a:pPr marL="0" algn="l" defTabSz="914400" rtl="0" eaLnBrk="1" latinLnBrk="0" hangingPunct="1">
                        <a:spcBef>
                          <a:spcPts val="0"/>
                        </a:spcBef>
                        <a:spcAft>
                          <a:spcPts val="0"/>
                        </a:spcAft>
                      </a:pPr>
                      <a:r>
                        <a:rPr lang="en-AU" sz="1600" b="1" kern="1200" dirty="0">
                          <a:solidFill>
                            <a:srgbClr val="00A880"/>
                          </a:solidFill>
                          <a:effectLst/>
                          <a:latin typeface="Calibri" panose="020F0502020204030204" pitchFamily="34" charset="0"/>
                          <a:ea typeface="+mn-ea"/>
                          <a:cs typeface="Times New Roman" panose="02020603050405020304" pitchFamily="18" charset="0"/>
                        </a:rPr>
                        <a:t>We are also seeking views on:</a:t>
                      </a:r>
                    </a:p>
                  </a:txBody>
                  <a:tcPr marL="36195" marR="361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579298"/>
                  </a:ext>
                </a:extLst>
              </a:tr>
              <a:tr h="948249">
                <a:tc>
                  <a:txBody>
                    <a:bodyPr/>
                    <a:lstStyle/>
                    <a:p>
                      <a:pPr marL="0" algn="l" defTabSz="914400" rtl="0" eaLnBrk="1" latinLnBrk="0" hangingPunct="1">
                        <a:spcBef>
                          <a:spcPts val="0"/>
                        </a:spcBef>
                        <a:spcAft>
                          <a:spcPts val="0"/>
                        </a:spcAft>
                      </a:pPr>
                      <a:r>
                        <a:rPr lang="en-AU" sz="1600" b="1" kern="1200" dirty="0">
                          <a:solidFill>
                            <a:srgbClr val="00A880"/>
                          </a:solidFill>
                          <a:effectLst/>
                          <a:latin typeface="Calibri" panose="020F0502020204030204" pitchFamily="34" charset="0"/>
                          <a:ea typeface="+mn-ea"/>
                          <a:cs typeface="Times New Roman" panose="02020603050405020304" pitchFamily="18" charset="0"/>
                        </a:rPr>
                        <a:t>1d</a:t>
                      </a:r>
                      <a:r>
                        <a:rPr lang="en-AU" sz="1600" b="0" kern="1200" dirty="0">
                          <a:solidFill>
                            <a:srgbClr val="00A880"/>
                          </a:solidFill>
                          <a:effectLst/>
                          <a:latin typeface="Calibri" panose="020F0502020204030204" pitchFamily="34" charset="0"/>
                          <a:ea typeface="+mn-ea"/>
                          <a:cs typeface="Times New Roman" panose="02020603050405020304" pitchFamily="18" charset="0"/>
                        </a:rPr>
                        <a:t> </a:t>
                      </a:r>
                      <a:r>
                        <a:rPr lang="en-AU" sz="1600" b="0" kern="1200" dirty="0">
                          <a:solidFill>
                            <a:schemeClr val="tx2"/>
                          </a:solidFill>
                          <a:effectLst/>
                          <a:latin typeface="Calibri" panose="020F0502020204030204" pitchFamily="34" charset="0"/>
                          <a:ea typeface="+mn-ea"/>
                          <a:cs typeface="Times New Roman" panose="02020603050405020304" pitchFamily="18" charset="0"/>
                        </a:rPr>
                        <a:t>- Minimum of 30 hours per week each week for all short-term placements except seasonal agriculture placements (min. of 240 hours over 8-week period</a:t>
                      </a:r>
                    </a:p>
                    <a:p>
                      <a:pPr marL="0" algn="l" defTabSz="914400" rtl="0" eaLnBrk="1" latinLnBrk="0" hangingPunct="1">
                        <a:spcBef>
                          <a:spcPts val="0"/>
                        </a:spcBef>
                        <a:spcAft>
                          <a:spcPts val="0"/>
                        </a:spcAft>
                      </a:pPr>
                      <a:r>
                        <a:rPr lang="en-AU" sz="1600" b="1" u="sng" kern="1200" dirty="0">
                          <a:solidFill>
                            <a:srgbClr val="009CCC"/>
                          </a:solidFill>
                          <a:effectLst/>
                          <a:latin typeface="Calibri" panose="020F0502020204030204" pitchFamily="34" charset="0"/>
                          <a:ea typeface="+mn-ea"/>
                          <a:cs typeface="Times New Roman" panose="02020603050405020304" pitchFamily="18" charset="0"/>
                        </a:rPr>
                        <a:t>Or</a:t>
                      </a:r>
                      <a:endParaRPr lang="en-AU" sz="1600" b="1" u="sng" kern="1200" dirty="0">
                        <a:solidFill>
                          <a:schemeClr val="tx2"/>
                        </a:solidFill>
                        <a:effectLst/>
                        <a:latin typeface="Calibri" panose="020F0502020204030204" pitchFamily="34" charset="0"/>
                        <a:ea typeface="+mn-ea"/>
                        <a:cs typeface="Times New Roman" panose="02020603050405020304" pitchFamily="18" charset="0"/>
                      </a:endParaRPr>
                    </a:p>
                    <a:p>
                      <a:pPr marL="0" algn="l" defTabSz="914400" rtl="0" eaLnBrk="1" latinLnBrk="0" hangingPunct="1">
                        <a:spcBef>
                          <a:spcPts val="0"/>
                        </a:spcBef>
                        <a:spcAft>
                          <a:spcPts val="0"/>
                        </a:spcAft>
                      </a:pPr>
                      <a:endParaRPr lang="en-AU" sz="1600" b="0" u="sng" kern="1200" dirty="0">
                        <a:solidFill>
                          <a:srgbClr val="009CCC"/>
                        </a:solidFill>
                        <a:effectLst/>
                        <a:latin typeface="Calibri" panose="020F0502020204030204" pitchFamily="34" charset="0"/>
                        <a:ea typeface="+mn-ea"/>
                        <a:cs typeface="Times New Roman" panose="02020603050405020304" pitchFamily="18" charset="0"/>
                      </a:endParaRPr>
                    </a:p>
                  </a:txBody>
                  <a:tcPr marL="36195" marR="361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511742"/>
                  </a:ext>
                </a:extLst>
              </a:tr>
              <a:tr h="361305">
                <a:tc>
                  <a:txBody>
                    <a:bodyPr/>
                    <a:lstStyle/>
                    <a:p>
                      <a:pPr marL="0" algn="l" defTabSz="914400" rtl="0" eaLnBrk="1" latinLnBrk="0" hangingPunct="1">
                        <a:spcBef>
                          <a:spcPts val="600"/>
                        </a:spcBef>
                        <a:spcAft>
                          <a:spcPts val="600"/>
                        </a:spcAft>
                      </a:pPr>
                      <a:r>
                        <a:rPr lang="en-AU" sz="1600" b="1" kern="1200" dirty="0">
                          <a:solidFill>
                            <a:srgbClr val="00A880"/>
                          </a:solidFill>
                          <a:effectLst/>
                          <a:latin typeface="Calibri" panose="020F0502020204030204" pitchFamily="34" charset="0"/>
                          <a:ea typeface="+mn-ea"/>
                          <a:cs typeface="Times New Roman" panose="02020603050405020304" pitchFamily="18" charset="0"/>
                        </a:rPr>
                        <a:t>1e</a:t>
                      </a:r>
                      <a:r>
                        <a:rPr lang="en-AU" sz="1600" b="0" kern="1200" dirty="0">
                          <a:solidFill>
                            <a:schemeClr val="tx2"/>
                          </a:solidFill>
                          <a:effectLst/>
                          <a:latin typeface="Calibri" panose="020F0502020204030204" pitchFamily="34" charset="0"/>
                          <a:ea typeface="+mn-ea"/>
                          <a:cs typeface="Times New Roman" panose="02020603050405020304" pitchFamily="18" charset="0"/>
                        </a:rPr>
                        <a:t> – Minimum 30 hours per week each week for the duration of all short-term placements.</a:t>
                      </a:r>
                    </a:p>
                  </a:txBody>
                  <a:tcPr marL="36195" marR="3619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6149098"/>
                  </a:ext>
                </a:extLst>
              </a:tr>
            </a:tbl>
          </a:graphicData>
        </a:graphic>
      </p:graphicFrame>
      <p:sp>
        <p:nvSpPr>
          <p:cNvPr id="6" name="Slide Number Placeholder 5">
            <a:extLst>
              <a:ext uri="{FF2B5EF4-FFF2-40B4-BE49-F238E27FC236}">
                <a16:creationId xmlns:a16="http://schemas.microsoft.com/office/drawing/2014/main" id="{C5B3D3CA-5DDD-044C-8C52-4A771343C5FF}"/>
              </a:ext>
            </a:extLst>
          </p:cNvPr>
          <p:cNvSpPr>
            <a:spLocks noGrp="1"/>
          </p:cNvSpPr>
          <p:nvPr>
            <p:ph type="sldNum" sz="quarter" idx="12"/>
          </p:nvPr>
        </p:nvSpPr>
        <p:spPr/>
        <p:txBody>
          <a:bodyPr/>
          <a:lstStyle/>
          <a:p>
            <a:fld id="{7C3C3B7C-E457-C040-8220-2A458E3D42B2}" type="slidenum">
              <a:rPr lang="en-US" smtClean="0"/>
              <a:t>7</a:t>
            </a:fld>
            <a:endParaRPr lang="en-US" dirty="0"/>
          </a:p>
        </p:txBody>
      </p:sp>
      <p:sp>
        <p:nvSpPr>
          <p:cNvPr id="7" name="TextBox 6">
            <a:extLst>
              <a:ext uri="{FF2B5EF4-FFF2-40B4-BE49-F238E27FC236}">
                <a16:creationId xmlns:a16="http://schemas.microsoft.com/office/drawing/2014/main" id="{FD2C8F1E-ED2F-4B94-99A0-E7017D83B3B1}"/>
              </a:ext>
            </a:extLst>
          </p:cNvPr>
          <p:cNvSpPr txBox="1"/>
          <p:nvPr/>
        </p:nvSpPr>
        <p:spPr>
          <a:xfrm>
            <a:off x="612742" y="1021852"/>
            <a:ext cx="11396378" cy="1384995"/>
          </a:xfrm>
          <a:prstGeom prst="rect">
            <a:avLst/>
          </a:prstGeom>
          <a:noFill/>
        </p:spPr>
        <p:txBody>
          <a:bodyPr wrap="square">
            <a:spAutoFit/>
          </a:bodyPr>
          <a:lstStyle/>
          <a:p>
            <a:pPr marL="0" lvl="0" indent="0">
              <a:spcBef>
                <a:spcPts val="600"/>
              </a:spcBef>
              <a:spcAft>
                <a:spcPts val="600"/>
              </a:spcAft>
              <a:buFont typeface="+mj-lt"/>
              <a:buNone/>
            </a:pPr>
            <a:r>
              <a:rPr lang="en-AU" sz="1600" b="1" kern="1200" dirty="0">
                <a:solidFill>
                  <a:schemeClr val="tx2"/>
                </a:solidFill>
                <a:effectLst/>
                <a:latin typeface="Calibri" panose="020F0502020204030204" pitchFamily="34" charset="0"/>
                <a:ea typeface="+mn-ea"/>
                <a:cs typeface="Times New Roman" panose="02020603050405020304" pitchFamily="18" charset="0"/>
              </a:rPr>
              <a:t>Low and inconsistent working hours have been reported as one of the main drivers (cited by PALM workers) for disengagement, alongside pay, leave refusal, deductions and a lack of trust.</a:t>
            </a:r>
          </a:p>
          <a:p>
            <a:pPr marL="0" lvl="0" indent="0">
              <a:spcBef>
                <a:spcPts val="600"/>
              </a:spcBef>
              <a:spcAft>
                <a:spcPts val="600"/>
              </a:spcAft>
              <a:buFont typeface="+mj-lt"/>
              <a:buNone/>
            </a:pPr>
            <a:r>
              <a:rPr lang="en-AU" sz="1600" b="1" kern="1200" dirty="0">
                <a:solidFill>
                  <a:schemeClr val="tx2"/>
                </a:solidFill>
                <a:effectLst/>
                <a:latin typeface="Calibri" panose="020F0502020204030204" pitchFamily="34" charset="0"/>
                <a:ea typeface="+mn-ea"/>
                <a:cs typeface="Times New Roman" panose="02020603050405020304" pitchFamily="18" charset="0"/>
              </a:rPr>
              <a:t>There are calls for the scheme to establish a prescribed SafetyNet, particularly for short-term (current SWP) workers. </a:t>
            </a:r>
          </a:p>
          <a:p>
            <a:pPr marL="0" lvl="0" indent="0" algn="l">
              <a:spcBef>
                <a:spcPts val="600"/>
              </a:spcBef>
              <a:spcAft>
                <a:spcPts val="600"/>
              </a:spcAft>
              <a:buFont typeface="+mj-lt"/>
              <a:buNone/>
            </a:pPr>
            <a:r>
              <a:rPr lang="en-AU" sz="1600" b="1" dirty="0">
                <a:solidFill>
                  <a:srgbClr val="00A880"/>
                </a:solidFill>
                <a:latin typeface="Calibri" panose="020F0502020204030204" pitchFamily="34" charset="0"/>
                <a:cs typeface="Times New Roman" panose="02020603050405020304" pitchFamily="18" charset="0"/>
              </a:rPr>
              <a:t>Proposed options for discussion:</a:t>
            </a:r>
          </a:p>
        </p:txBody>
      </p:sp>
    </p:spTree>
    <p:extLst>
      <p:ext uri="{BB962C8B-B14F-4D97-AF65-F5344CB8AC3E}">
        <p14:creationId xmlns:p14="http://schemas.microsoft.com/office/powerpoint/2010/main" val="16834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EE90-5AA3-2A49-9F04-7B1C8E6524F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2. Pay parity for PALM long-term workers as a condition of recruitment</a:t>
            </a:r>
          </a:p>
        </p:txBody>
      </p:sp>
      <p:sp>
        <p:nvSpPr>
          <p:cNvPr id="3" name="Content Placeholder 2">
            <a:extLst>
              <a:ext uri="{FF2B5EF4-FFF2-40B4-BE49-F238E27FC236}">
                <a16:creationId xmlns:a16="http://schemas.microsoft.com/office/drawing/2014/main" id="{7CB73670-EF50-C34F-AB28-BE7A1AEAF860}"/>
              </a:ext>
            </a:extLst>
          </p:cNvPr>
          <p:cNvSpPr>
            <a:spLocks noGrp="1"/>
          </p:cNvSpPr>
          <p:nvPr>
            <p:ph sz="half" idx="1"/>
          </p:nvPr>
        </p:nvSpPr>
        <p:spPr>
          <a:xfrm>
            <a:off x="348231" y="1313020"/>
            <a:ext cx="11143236" cy="4231959"/>
          </a:xfrm>
        </p:spPr>
        <p:txBody>
          <a:bodyPr>
            <a:noAutofit/>
          </a:bodyPr>
          <a:lstStyle/>
          <a:p>
            <a:pPr lvl="0" algn="just">
              <a:spcAft>
                <a:spcPts val="300"/>
              </a:spcAft>
            </a:pPr>
            <a:r>
              <a:rPr lang="en-AU" sz="2400" dirty="0">
                <a:latin typeface="Calibri" panose="020F0502020204030204" pitchFamily="34" charset="0"/>
                <a:cs typeface="Calibri" panose="020F0502020204030204" pitchFamily="34" charset="0"/>
              </a:rPr>
              <a:t>Long-term PALM workers and their representatives raised an issue of workers being paid less than other workers who are doing the same job. </a:t>
            </a:r>
          </a:p>
          <a:p>
            <a:pPr lvl="0" algn="just">
              <a:spcAft>
                <a:spcPts val="300"/>
              </a:spcAft>
            </a:pPr>
            <a:r>
              <a:rPr lang="en-AU" sz="2400" dirty="0">
                <a:latin typeface="Calibri" panose="020F0502020204030204" pitchFamily="34" charset="0"/>
                <a:cs typeface="Calibri" panose="020F0502020204030204" pitchFamily="34" charset="0"/>
              </a:rPr>
              <a:t>We are seeking input on ensuring all PALM scheme workers are receiving the same pay and have the same conditions as other employees.</a:t>
            </a:r>
          </a:p>
          <a:p>
            <a:pPr lvl="0" algn="just">
              <a:spcAft>
                <a:spcPts val="300"/>
              </a:spcAft>
            </a:pPr>
            <a:endParaRPr lang="en-AU" sz="2400" dirty="0">
              <a:latin typeface="Calibri" panose="020F0502020204030204" pitchFamily="34" charset="0"/>
              <a:cs typeface="Calibri" panose="020F0502020204030204" pitchFamily="34" charset="0"/>
            </a:endParaRPr>
          </a:p>
          <a:p>
            <a:pPr lvl="0" algn="just">
              <a:spcAft>
                <a:spcPts val="300"/>
              </a:spcAft>
            </a:pPr>
            <a:r>
              <a:rPr lang="en-AU" sz="2400" dirty="0">
                <a:latin typeface="Calibri" panose="020F0502020204030204" pitchFamily="34" charset="0"/>
                <a:cs typeface="Calibri" panose="020F0502020204030204" pitchFamily="34" charset="0"/>
              </a:rPr>
              <a:t> Approved Employers would need to demonstrate that:</a:t>
            </a:r>
          </a:p>
          <a:p>
            <a:pPr marL="285750" lvl="0" indent="-285750" algn="just">
              <a:spcAft>
                <a:spcPts val="300"/>
              </a:spcAft>
              <a:buFontTx/>
              <a:buChar char="-"/>
            </a:pPr>
            <a:r>
              <a:rPr lang="en-AU" sz="2400" dirty="0">
                <a:latin typeface="Calibri" panose="020F0502020204030204" pitchFamily="34" charset="0"/>
                <a:cs typeface="Calibri" panose="020F0502020204030204" pitchFamily="34" charset="0"/>
              </a:rPr>
              <a:t>PALM workers will be paid the same wage as other workers in the same workplace doing the same tasks;</a:t>
            </a:r>
          </a:p>
          <a:p>
            <a:pPr marL="285750" lvl="0" indent="-285750" algn="just">
              <a:spcAft>
                <a:spcPts val="300"/>
              </a:spcAft>
              <a:buFontTx/>
              <a:buChar char="-"/>
            </a:pPr>
            <a:r>
              <a:rPr lang="en-AU" sz="2400" dirty="0">
                <a:latin typeface="Calibri" panose="020F0502020204030204" pitchFamily="34" charset="0"/>
                <a:cs typeface="Calibri" panose="020F0502020204030204" pitchFamily="34" charset="0"/>
              </a:rPr>
              <a:t>PALM workers’ pay will need to be in line with the relevant industrial instrument (award or Enterprise Agreement) to ensure pay parity. </a:t>
            </a:r>
          </a:p>
        </p:txBody>
      </p:sp>
      <p:sp>
        <p:nvSpPr>
          <p:cNvPr id="6" name="Slide Number Placeholder 5">
            <a:extLst>
              <a:ext uri="{FF2B5EF4-FFF2-40B4-BE49-F238E27FC236}">
                <a16:creationId xmlns:a16="http://schemas.microsoft.com/office/drawing/2014/main" id="{C5B3D3CA-5DDD-044C-8C52-4A771343C5FF}"/>
              </a:ext>
            </a:extLst>
          </p:cNvPr>
          <p:cNvSpPr>
            <a:spLocks noGrp="1"/>
          </p:cNvSpPr>
          <p:nvPr>
            <p:ph type="sldNum" sz="quarter" idx="12"/>
          </p:nvPr>
        </p:nvSpPr>
        <p:spPr/>
        <p:txBody>
          <a:bodyPr/>
          <a:lstStyle/>
          <a:p>
            <a:fld id="{7C3C3B7C-E457-C040-8220-2A458E3D42B2}" type="slidenum">
              <a:rPr lang="en-US" smtClean="0"/>
              <a:t>8</a:t>
            </a:fld>
            <a:endParaRPr lang="en-US" dirty="0"/>
          </a:p>
        </p:txBody>
      </p:sp>
    </p:spTree>
    <p:extLst>
      <p:ext uri="{BB962C8B-B14F-4D97-AF65-F5344CB8AC3E}">
        <p14:creationId xmlns:p14="http://schemas.microsoft.com/office/powerpoint/2010/main" val="520921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EE90-5AA3-2A49-9F04-7B1C8E6524FE}"/>
              </a:ext>
            </a:extLst>
          </p:cNvPr>
          <p:cNvSpPr>
            <a:spLocks noGrp="1"/>
          </p:cNvSpPr>
          <p:nvPr>
            <p:ph type="title"/>
          </p:nvPr>
        </p:nvSpPr>
        <p:spPr/>
        <p:txBody>
          <a:bodyPr/>
          <a:lstStyle/>
          <a:p>
            <a:pPr lvl="0">
              <a:spcAft>
                <a:spcPts val="300"/>
              </a:spcAft>
            </a:pPr>
            <a:r>
              <a:rPr lang="en-AU" sz="3200" dirty="0">
                <a:latin typeface="Calibri" panose="020F0502020204030204" pitchFamily="34" charset="0"/>
                <a:ea typeface="Calibri" panose="020F0502020204030204" pitchFamily="34" charset="0"/>
                <a:cs typeface="Times New Roman" panose="02020603050405020304" pitchFamily="18" charset="0"/>
              </a:rPr>
              <a:t>3</a:t>
            </a:r>
            <a:r>
              <a:rPr lang="en-AU" sz="3200" dirty="0">
                <a:effectLst/>
                <a:latin typeface="Calibri" panose="020F0502020204030204" pitchFamily="34" charset="0"/>
                <a:ea typeface="Calibri" panose="020F0502020204030204" pitchFamily="34" charset="0"/>
                <a:cs typeface="Times New Roman" panose="02020603050405020304" pitchFamily="18" charset="0"/>
              </a:rPr>
              <a:t>. </a:t>
            </a:r>
            <a:r>
              <a:rPr lang="en-AU" sz="3200" dirty="0">
                <a:latin typeface="Calibri" panose="020F0502020204030204" pitchFamily="34" charset="0"/>
                <a:ea typeface="Calibri" panose="020F0502020204030204" pitchFamily="34" charset="0"/>
                <a:cs typeface="Times New Roman" panose="02020603050405020304" pitchFamily="18" charset="0"/>
              </a:rPr>
              <a:t>Recognising High Performing </a:t>
            </a:r>
            <a:r>
              <a:rPr lang="en-AU" sz="3200" dirty="0">
                <a:effectLst/>
                <a:latin typeface="Calibri" panose="020F0502020204030204" pitchFamily="34" charset="0"/>
                <a:ea typeface="Calibri" panose="020F0502020204030204" pitchFamily="34" charset="0"/>
                <a:cs typeface="Times New Roman" panose="02020603050405020304" pitchFamily="18" charset="0"/>
              </a:rPr>
              <a:t>Approved Employers</a:t>
            </a:r>
            <a:endParaRPr lang="en-AU"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CB73670-EF50-C34F-AB28-BE7A1AEAF860}"/>
              </a:ext>
            </a:extLst>
          </p:cNvPr>
          <p:cNvSpPr>
            <a:spLocks noGrp="1"/>
          </p:cNvSpPr>
          <p:nvPr>
            <p:ph sz="half" idx="1"/>
          </p:nvPr>
        </p:nvSpPr>
        <p:spPr>
          <a:xfrm>
            <a:off x="364977" y="1052523"/>
            <a:ext cx="11670269" cy="5670494"/>
          </a:xfrm>
        </p:spPr>
        <p:txBody>
          <a:bodyPr>
            <a:noAutofit/>
          </a:bodyPr>
          <a:lstStyle/>
          <a:p>
            <a:pPr lvl="0">
              <a:spcAft>
                <a:spcPts val="300"/>
              </a:spcAft>
            </a:pPr>
            <a:r>
              <a:rPr lang="en-AU" sz="2400" dirty="0">
                <a:latin typeface="Calibri" panose="020F0502020204030204" pitchFamily="34" charset="0"/>
                <a:ea typeface="Trebuchet MS" panose="020B0603020202020204" pitchFamily="34" charset="0"/>
                <a:cs typeface="Calibri" panose="020F0502020204030204" pitchFamily="34" charset="0"/>
              </a:rPr>
              <a:t>Should recruitment applications be prioritised from Approved Employers who commit to provide workers with:</a:t>
            </a:r>
          </a:p>
          <a:p>
            <a:pPr marL="615950" lvl="2" indent="-342900">
              <a:spcAft>
                <a:spcPts val="300"/>
              </a:spcAft>
              <a:buFontTx/>
              <a:buChar char="-"/>
            </a:pPr>
            <a:r>
              <a:rPr lang="en-AU" sz="2400" b="1" dirty="0">
                <a:solidFill>
                  <a:schemeClr val="tx2"/>
                </a:solidFill>
                <a:latin typeface="Calibri" panose="020F0502020204030204" pitchFamily="34" charset="0"/>
                <a:cs typeface="Calibri" panose="020F0502020204030204" pitchFamily="34" charset="0"/>
              </a:rPr>
              <a:t>additional benefits such as Approved Employer organised regular social functions for workers, or </a:t>
            </a:r>
          </a:p>
          <a:p>
            <a:pPr marL="615950" lvl="2" indent="-342900">
              <a:spcAft>
                <a:spcPts val="300"/>
              </a:spcAft>
              <a:buFontTx/>
              <a:buChar char="-"/>
            </a:pPr>
            <a:r>
              <a:rPr lang="en-AU" sz="2400" b="1" dirty="0">
                <a:solidFill>
                  <a:schemeClr val="tx2"/>
                </a:solidFill>
                <a:latin typeface="Calibri" panose="020F0502020204030204" pitchFamily="34" charset="0"/>
                <a:cs typeface="Calibri" panose="020F0502020204030204" pitchFamily="34" charset="0"/>
              </a:rPr>
              <a:t>higher pay, or  </a:t>
            </a:r>
          </a:p>
          <a:p>
            <a:pPr marL="615950" lvl="2" indent="-342900">
              <a:spcAft>
                <a:spcPts val="300"/>
              </a:spcAft>
              <a:buFontTx/>
              <a:buChar char="-"/>
            </a:pPr>
            <a:r>
              <a:rPr lang="en-AU" sz="2400" b="1" dirty="0">
                <a:solidFill>
                  <a:schemeClr val="tx2"/>
                </a:solidFill>
                <a:latin typeface="Calibri" panose="020F0502020204030204" pitchFamily="34" charset="0"/>
                <a:cs typeface="Calibri" panose="020F0502020204030204" pitchFamily="34" charset="0"/>
              </a:rPr>
              <a:t>free or subsidised flights, travel and/or compliant accommodation, or</a:t>
            </a:r>
          </a:p>
          <a:p>
            <a:pPr marL="615950" lvl="2" indent="-342900">
              <a:spcAft>
                <a:spcPts val="300"/>
              </a:spcAft>
              <a:buFontTx/>
              <a:buChar char="-"/>
            </a:pPr>
            <a:r>
              <a:rPr lang="en-AU" sz="2400" b="1" dirty="0">
                <a:solidFill>
                  <a:schemeClr val="tx2"/>
                </a:solidFill>
                <a:latin typeface="Calibri" panose="020F0502020204030204" pitchFamily="34" charset="0"/>
                <a:cs typeface="Calibri" panose="020F0502020204030204" pitchFamily="34" charset="0"/>
              </a:rPr>
              <a:t>other suggestions?</a:t>
            </a:r>
          </a:p>
          <a:p>
            <a:pPr>
              <a:spcAft>
                <a:spcPts val="300"/>
              </a:spcAft>
            </a:pPr>
            <a:endParaRPr lang="en-AU" sz="1000" dirty="0">
              <a:latin typeface="Calibri" panose="020F0502020204030204" pitchFamily="34" charset="0"/>
              <a:cs typeface="Calibri" panose="020F0502020204030204" pitchFamily="34" charset="0"/>
            </a:endParaRPr>
          </a:p>
          <a:p>
            <a:pPr>
              <a:spcAft>
                <a:spcPts val="300"/>
              </a:spcAft>
            </a:pPr>
            <a:r>
              <a:rPr lang="en-AU" sz="2400" dirty="0">
                <a:latin typeface="Calibri" panose="020F0502020204030204" pitchFamily="34" charset="0"/>
                <a:cs typeface="Calibri" panose="020F0502020204030204" pitchFamily="34" charset="0"/>
              </a:rPr>
              <a:t>Mutual benefits for workers and Approved Employers if the department will prioritise those recruitments that offer enhanced conditions for workers. </a:t>
            </a:r>
          </a:p>
          <a:p>
            <a:pPr>
              <a:spcAft>
                <a:spcPts val="300"/>
              </a:spcAft>
            </a:pPr>
            <a:endParaRPr lang="en-AU" sz="1000" dirty="0">
              <a:latin typeface="Calibri" panose="020F0502020204030204" pitchFamily="34" charset="0"/>
              <a:cs typeface="Calibri" panose="020F0502020204030204" pitchFamily="34" charset="0"/>
            </a:endParaRPr>
          </a:p>
          <a:p>
            <a:pPr>
              <a:spcAft>
                <a:spcPts val="300"/>
              </a:spcAft>
            </a:pPr>
            <a:r>
              <a:rPr lang="en-AU" sz="2400" dirty="0">
                <a:latin typeface="Calibri" panose="020F0502020204030204" pitchFamily="34" charset="0"/>
                <a:cs typeface="Calibri" panose="020F0502020204030204" pitchFamily="34" charset="0"/>
              </a:rPr>
              <a:t>We are also very interested in any other ideas on how to enhance the time PALM scheme workers live and work in Australia.</a:t>
            </a:r>
          </a:p>
          <a:p>
            <a:pPr lvl="2" indent="0">
              <a:spcAft>
                <a:spcPts val="300"/>
              </a:spcAft>
              <a:buNone/>
            </a:pPr>
            <a:endParaRPr lang="en-AU" sz="2400" b="1" dirty="0">
              <a:solidFill>
                <a:schemeClr val="tx2"/>
              </a:solidFill>
              <a:latin typeface="Calibri" panose="020F0502020204030204" pitchFamily="34" charset="0"/>
              <a:cs typeface="Calibri" panose="020F0502020204030204" pitchFamily="34" charset="0"/>
            </a:endParaRPr>
          </a:p>
          <a:p>
            <a:pPr marL="615950" lvl="2" indent="-342900">
              <a:spcAft>
                <a:spcPts val="300"/>
              </a:spcAft>
              <a:buFontTx/>
              <a:buChar char="-"/>
            </a:pPr>
            <a:endParaRPr lang="en-AU" sz="2400" b="1" dirty="0">
              <a:solidFill>
                <a:schemeClr val="tx2"/>
              </a:solidFill>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5B3D3CA-5DDD-044C-8C52-4A771343C5FF}"/>
              </a:ext>
            </a:extLst>
          </p:cNvPr>
          <p:cNvSpPr>
            <a:spLocks noGrp="1"/>
          </p:cNvSpPr>
          <p:nvPr>
            <p:ph type="sldNum" sz="quarter" idx="12"/>
          </p:nvPr>
        </p:nvSpPr>
        <p:spPr/>
        <p:txBody>
          <a:bodyPr/>
          <a:lstStyle/>
          <a:p>
            <a:fld id="{7C3C3B7C-E457-C040-8220-2A458E3D42B2}" type="slidenum">
              <a:rPr lang="en-US" smtClean="0"/>
              <a:t>9</a:t>
            </a:fld>
            <a:endParaRPr lang="en-US" dirty="0"/>
          </a:p>
        </p:txBody>
      </p:sp>
    </p:spTree>
    <p:extLst>
      <p:ext uri="{BB962C8B-B14F-4D97-AF65-F5344CB8AC3E}">
        <p14:creationId xmlns:p14="http://schemas.microsoft.com/office/powerpoint/2010/main" val="392698259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52A82"/>
      </a:dk2>
      <a:lt2>
        <a:srgbClr val="D9F0F7"/>
      </a:lt2>
      <a:accent1>
        <a:srgbClr val="262A82"/>
      </a:accent1>
      <a:accent2>
        <a:srgbClr val="00A880"/>
      </a:accent2>
      <a:accent3>
        <a:srgbClr val="009CCC"/>
      </a:accent3>
      <a:accent4>
        <a:srgbClr val="B2E1F0"/>
      </a:accent4>
      <a:accent5>
        <a:srgbClr val="D9F0F7"/>
      </a:accent5>
      <a:accent6>
        <a:srgbClr val="FFFFFF"/>
      </a:accent6>
      <a:hlink>
        <a:srgbClr val="009CCC"/>
      </a:hlink>
      <a:folHlink>
        <a:srgbClr val="252A8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112 PLF PALM PowerPoint" id="{5D4E3AEE-93A3-EE40-9CE2-52A106D808D2}" vid="{2BA17585-3D47-9C4F-A028-DF395B7FD5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PALM Consultation slide deck</Template>
  <TotalTime>0</TotalTime>
  <Words>1588</Words>
  <Application>Microsoft Office PowerPoint</Application>
  <PresentationFormat>Widescreen</PresentationFormat>
  <Paragraphs>166</Paragraphs>
  <Slides>15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System Font Regular</vt:lpstr>
      <vt:lpstr>Times New Roman</vt:lpstr>
      <vt:lpstr>Trebuchet MS</vt:lpstr>
      <vt:lpstr>Office Theme</vt:lpstr>
      <vt:lpstr>Consultations on PALM scheme Deed of Agreement and Guidelines</vt:lpstr>
      <vt:lpstr>Presentation Overview</vt:lpstr>
      <vt:lpstr>PowerPoint Presentation</vt:lpstr>
      <vt:lpstr>PALM Statistics as at the end of January 2023</vt:lpstr>
      <vt:lpstr>B. Requirements previously consulted on (between December 2021 – March 2022) </vt:lpstr>
      <vt:lpstr>C. Issues for discussion</vt:lpstr>
      <vt:lpstr> Requirements to address low working hours and low net pay after deductions for PALM workers</vt:lpstr>
      <vt:lpstr>2. Pay parity for PALM long-term workers as a condition of recruitment</vt:lpstr>
      <vt:lpstr>3. Recognising High Performing Approved Employers</vt:lpstr>
      <vt:lpstr>4. The role of Labour Hire Approved Employers</vt:lpstr>
      <vt:lpstr>5. Welfare and Wellbeing Support Person  </vt:lpstr>
      <vt:lpstr>6. Cultural Awareness and Competence </vt:lpstr>
      <vt:lpstr>7. Reimbursement of worker airfares</vt:lpstr>
      <vt:lpstr>Discussion and feedback</vt:lpstr>
      <vt:lpstr>An online response document will be sent out to all participants to complete as well as a copy of this presentation.    A Questions and Answers document is being developed and will be available shortly.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PALM scheme Deed and Guidelines consultation – Presentation</dc:title>
  <dc:creator/>
  <cp:lastModifiedBy/>
  <cp:revision>1</cp:revision>
  <dcterms:created xsi:type="dcterms:W3CDTF">2023-02-24T07:30:31Z</dcterms:created>
  <dcterms:modified xsi:type="dcterms:W3CDTF">2023-02-24T07:30:52Z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d889eb-932f-4752-8739-64d25806ef64_Enabled">
    <vt:lpwstr>true</vt:lpwstr>
  </property>
  <property fmtid="{D5CDD505-2E9C-101B-9397-08002B2CF9AE}" pid="3" name="MSIP_Label_79d889eb-932f-4752-8739-64d25806ef64_SetDate">
    <vt:lpwstr>2023-02-24T07:30:51Z</vt:lpwstr>
  </property>
  <property fmtid="{D5CDD505-2E9C-101B-9397-08002B2CF9AE}" pid="4" name="MSIP_Label_79d889eb-932f-4752-8739-64d25806ef64_Method">
    <vt:lpwstr>Privileged</vt:lpwstr>
  </property>
  <property fmtid="{D5CDD505-2E9C-101B-9397-08002B2CF9AE}" pid="5" name="MSIP_Label_79d889eb-932f-4752-8739-64d25806ef64_Name">
    <vt:lpwstr>79d889eb-932f-4752-8739-64d25806ef64</vt:lpwstr>
  </property>
  <property fmtid="{D5CDD505-2E9C-101B-9397-08002B2CF9AE}" pid="6" name="MSIP_Label_79d889eb-932f-4752-8739-64d25806ef64_SiteId">
    <vt:lpwstr>dd0cfd15-4558-4b12-8bad-ea26984fc417</vt:lpwstr>
  </property>
  <property fmtid="{D5CDD505-2E9C-101B-9397-08002B2CF9AE}" pid="7" name="MSIP_Label_79d889eb-932f-4752-8739-64d25806ef64_ActionId">
    <vt:lpwstr>8bd490de-d881-48cc-a04a-1a2adb40fcc2</vt:lpwstr>
  </property>
  <property fmtid="{D5CDD505-2E9C-101B-9397-08002B2CF9AE}" pid="8" name="MSIP_Label_79d889eb-932f-4752-8739-64d25806ef64_ContentBits">
    <vt:lpwstr>0</vt:lpwstr>
  </property>
</Properties>
</file>