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72" r:id="rId2"/>
  </p:sldMasterIdLst>
  <p:notesMasterIdLst>
    <p:notesMasterId r:id="rId4"/>
  </p:notesMasterIdLst>
  <p:sldIdLst>
    <p:sldId id="256" r:id="rId3"/>
  </p:sldIdLst>
  <p:sldSz cx="12801600" cy="9601200" type="A3"/>
  <p:notesSz cx="7104063" cy="10234613"/>
  <p:defaultTextStyle>
    <a:defPPr>
      <a:defRPr lang="en-US"/>
    </a:defPPr>
    <a:lvl1pPr marL="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4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84" autoAdjust="0"/>
  </p:normalViewPr>
  <p:slideViewPr>
    <p:cSldViewPr snapToGrid="0">
      <p:cViewPr varScale="1">
        <p:scale>
          <a:sx n="64" d="100"/>
          <a:sy n="64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6" y="2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AE244F2-56E6-494E-849B-DA417101C34D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721108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6" y="9721108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21A0A741-35D1-4300-AD9E-13CD1C5BDA5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20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067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01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1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668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199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732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266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0950" y="1281113"/>
            <a:ext cx="4602163" cy="3451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0A741-35D1-4300-AD9E-13CD1C5BDA5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2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3" y="1571309"/>
            <a:ext cx="10881362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199" y="5042854"/>
            <a:ext cx="9601202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1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5"/>
            <a:ext cx="2760345" cy="81365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6" y="511175"/>
            <a:ext cx="8121013" cy="81365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2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C34A-A401-1ECD-B814-084DC365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D4078-7B16-9548-3089-5E3D7632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1EEBE-8AB6-FEA9-63FE-2D7A0330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147A4-67BC-D20D-1D32-DBBB69EC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FA04-1508-D8D4-7D2D-35CC3067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35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1D1A-25A1-6255-EF86-D52B50F5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6619-AF61-6E76-1C30-34B996EBA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B729-22F2-1B2C-DFE7-E7786D2C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867A5-7D90-9F6C-FED3-B3AAC6E4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C1715-3425-DDFA-B598-DDB3540C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9875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488A-F304-38BF-F39E-EA3402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7B984-E142-7F6D-1E63-F12F536D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BBD9-D421-84CC-2AAB-ABDF8F93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E802-F2C8-C432-E9C5-45A07441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8FDA-DC6C-05CD-25B5-704D1C5FB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74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FE06-80B1-A10E-AB8E-0C028E80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DF7A-A1F2-A2F6-A2E4-F83D4D385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475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E71D-A60C-E9A9-11CF-FFEEA100E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0C5C-5A15-350F-F392-81E27C27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C0D70-0025-174A-9002-FAE50641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783A-8F37-E539-69E3-3B16631C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79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6579-7A09-0198-B58A-89F9BF76B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9026-AD0D-64E6-D5DF-86011C997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A216B-F4A8-EB57-EA93-04521A729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A90F9-1304-46AE-99CC-F827DAC6E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F17217-E392-0F26-5BB7-75DF8C77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6D43-DF60-B396-6BCA-78152CF9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C336F-E3BC-0AEC-08BD-C820BF1A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FECEF-0EC4-2278-5B02-B14C919B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372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1918-1158-DB32-F152-8C8FD916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08782-7B06-6EB9-42C5-E5AEA2ED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A6DA6-01FD-2691-88E7-BF4CBA71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DD064-BDE2-6AB2-72D5-D24D67B8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22ADE7-236E-A25C-8377-6393B81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33DBB-4AE4-19C5-BC27-3B7F91C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E3EB1-43FF-BA18-40AF-E506F87F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66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D4-AB76-E70D-1F4C-31B4F718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2C37-BB71-0C57-2E47-22DA5A2E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736DB-0DA7-9135-6774-387EC475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3BD3-9D23-31D1-70EF-093938EA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EC82C-DAB8-DFA8-72AE-9956A7F4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DED7E-B529-0AF2-CE3A-903D8F92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2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4745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CE87-38F9-A310-C2A8-2457BF2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70512-05E3-53BD-AEAA-02F520255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32D-CB8C-77D5-38DD-8981E5F5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3AD2-CF47-35E9-A049-87F04C2A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B313-355A-E98F-B529-2073AD76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133D-4550-1D5D-33BB-04024448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9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873EE-125F-6AF1-E01B-DEF7CC4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FF11A-5C7E-2359-0613-BCE6FB369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7098-07B7-26CE-06B0-C80D2511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BA86-03DD-5D4C-6B66-19D715E1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271D-6193-894F-AD3D-0BBF5A6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79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06C72-C7D4-268A-FA17-650E5BCC9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463" y="511175"/>
            <a:ext cx="2760662" cy="8135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A6E08-4040-AA08-1716-92857536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9475" y="511175"/>
            <a:ext cx="8129588" cy="8135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A4CB-176B-5962-6ED1-B1C9B944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BA0DB-3628-EC6A-95FC-EE8BAB6B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4D3D-46B1-7BB2-FF47-6B7FD5A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4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3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1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59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2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3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2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7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0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8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1" cy="6823076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6"/>
            <a:ext cx="6480811" cy="6823076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46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86566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859800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2" y="9090022"/>
            <a:ext cx="2880359" cy="320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AU"/>
              <a:t>As at </a:t>
            </a:r>
            <a:fld id="{D3A825B8-4383-4FA3-8E32-6A7D1B145288}" type="datetimeFigureOut">
              <a:rPr lang="en-AU" smtClean="0"/>
              <a:pPr/>
              <a:t>31/08/2026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7C9AB-7F79-2AD6-4469-F94E29768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801600" cy="827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6E6FB-EBC7-5CDD-6239-7A90A7D195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6569" y="34587"/>
            <a:ext cx="236643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2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3DDD4-7A63-6D3A-6FDB-39492C26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D4879-69C6-CF60-FC69-C4748FDE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475" y="2555875"/>
            <a:ext cx="11042650" cy="60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6EBC-8672-174C-FB0E-9649EFEC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ADDA-1D6A-4301-B1AD-A052C4192A9A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6A23F-BCCD-824E-64EB-374CF9A8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80E4B-1997-F6B4-A88F-80370295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64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944287A-D84A-5136-DCDB-42735A370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02" y="780429"/>
            <a:ext cx="12556043" cy="61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AU" sz="1100" b="1" dirty="0">
                <a:latin typeface="Aptos Display"/>
                <a:ea typeface="Calibri"/>
                <a:cs typeface="Arial"/>
              </a:rPr>
              <a:t>Fee-Free TAFE program (1 January 2023 to 30 June 2026)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dirty="0">
                <a:latin typeface="Aptos Display"/>
                <a:ea typeface="Calibri"/>
                <a:cs typeface="Arial"/>
              </a:rPr>
              <a:t>Through the Fee-Free TAFE Skills Agreement, the Australian Government has partnered with states and territories to deliver over $1.5 billion in funding for more than 500,000 Fee-Free TAFE and vocational education and training (VET) places across Australia from 2023 to 2026. This snapshot sets out quarterly reporting data over the period 1 January 2023 to 30 June 2026.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B97460B-9159-362F-C28A-F9BB92980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" y="1443724"/>
            <a:ext cx="3647593" cy="6183383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/>
                <a:ea typeface="Calibri"/>
                <a:cs typeface="Arial"/>
              </a:rPr>
              <a:t>Fee-Free TAFE continues to have strong enrolments in all states and territories.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/>
                <a:ea typeface="Calibri"/>
                <a:cs typeface="Arial"/>
              </a:rPr>
              <a:t>There have been more than 851,000 enrolments from</a:t>
            </a:r>
            <a:br>
              <a:rPr lang="en-AU" sz="1100" b="1" dirty="0">
                <a:latin typeface="Aptos Display"/>
                <a:ea typeface="Calibri"/>
                <a:cs typeface="Arial"/>
              </a:rPr>
            </a:br>
            <a:r>
              <a:rPr lang="en-AU" sz="1100" b="1" dirty="0">
                <a:latin typeface="Aptos Display"/>
                <a:ea typeface="Calibri"/>
                <a:cs typeface="Arial"/>
              </a:rPr>
              <a:t>1 January 2023 to 30 June 2026.</a:t>
            </a:r>
            <a:endParaRPr lang="en-AU" sz="1100" dirty="0">
              <a:latin typeface="Aptos Display"/>
              <a:ea typeface="Calibri"/>
              <a:cs typeface="Arial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08B7535B-72D0-0EC4-7F4B-2D410021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793" y="1443725"/>
            <a:ext cx="5143604" cy="4696550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supports training places in priority sectors and helps priority cohorts access training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</a:pPr>
            <a:r>
              <a:rPr lang="en-US" sz="900" dirty="0">
                <a:ea typeface="Calibri"/>
                <a:cs typeface="Arial"/>
              </a:rPr>
              <a:t>Figure 3: National priority sectors with the most Fee-Free TAFE enrolments</a:t>
            </a:r>
            <a:endParaRPr lang="en-AU" sz="1050" dirty="0">
              <a:ea typeface="Calibri"/>
              <a:cs typeface="Arial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6BCE30D-B06C-EB78-F702-3FB99CEE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0867" y="1456423"/>
            <a:ext cx="3766635" cy="808074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AU" sz="1100" b="1" dirty="0">
                <a:solidFill>
                  <a:srgbClr val="000000"/>
                </a:solidFill>
                <a:latin typeface="+mj-lt"/>
              </a:rPr>
              <a:t>As of 30 June 2026, there have been 276,990 completions since Fee-Free TAFE launched in 2023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0E73955-2167-2592-850A-3950BBA9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405" y="6191383"/>
            <a:ext cx="5133992" cy="3345783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concentrates on qualified training and meaningful pathways to employment</a:t>
            </a: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5038-FC4A-BC72-A37F-D1159618C29E}"/>
              </a:ext>
            </a:extLst>
          </p:cNvPr>
          <p:cNvSpPr txBox="1"/>
          <p:nvPr/>
        </p:nvSpPr>
        <p:spPr>
          <a:xfrm>
            <a:off x="246604" y="2558778"/>
            <a:ext cx="33200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1: Fee-</a:t>
            </a:r>
            <a:r>
              <a:rPr lang="en-US" sz="900" dirty="0"/>
              <a:t>Free</a:t>
            </a:r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 TAFE enrolments by jurisdiction</a:t>
            </a:r>
            <a:endParaRPr lang="en-AU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C46845-9BE8-C994-27A3-5D54A4CE9651}"/>
              </a:ext>
            </a:extLst>
          </p:cNvPr>
          <p:cNvSpPr txBox="1"/>
          <p:nvPr/>
        </p:nvSpPr>
        <p:spPr>
          <a:xfrm>
            <a:off x="3936470" y="3441443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4: Fee-Free TAFE enrolments by priority cohorts</a:t>
            </a:r>
            <a:endParaRPr lang="en-AU" sz="900" dirty="0"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572B79-2185-EEE4-D525-551C347A7E56}"/>
              </a:ext>
            </a:extLst>
          </p:cNvPr>
          <p:cNvSpPr txBox="1"/>
          <p:nvPr/>
        </p:nvSpPr>
        <p:spPr>
          <a:xfrm>
            <a:off x="3769445" y="4991936"/>
            <a:ext cx="3819678" cy="2773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 dirty="0">
                <a:latin typeface="Aptos Display"/>
                <a:ea typeface="Calibri"/>
                <a:cs typeface="Arial"/>
              </a:rPr>
              <a:t>Fee-Free TAFE helps people in all stages of their working life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7297B9-B8AA-F274-779C-949B53DA667A}"/>
              </a:ext>
            </a:extLst>
          </p:cNvPr>
          <p:cNvSpPr txBox="1"/>
          <p:nvPr/>
        </p:nvSpPr>
        <p:spPr>
          <a:xfrm>
            <a:off x="3780159" y="7704438"/>
            <a:ext cx="4955255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 dirty="0">
                <a:solidFill>
                  <a:srgbClr val="000000"/>
                </a:solidFill>
                <a:latin typeface="+mj-lt"/>
              </a:rPr>
              <a:t>The top enrolled courses are focussed on key areas of national priority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EF894-2A96-9FE2-99D0-1DF39FE43FE7}"/>
              </a:ext>
            </a:extLst>
          </p:cNvPr>
          <p:cNvSpPr txBox="1"/>
          <p:nvPr/>
        </p:nvSpPr>
        <p:spPr>
          <a:xfrm>
            <a:off x="8963952" y="3776032"/>
            <a:ext cx="37581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top completed courses in Fee-Free TAFE are: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42A6A5-A763-6EE7-4579-F84C918A5DDA}"/>
              </a:ext>
            </a:extLst>
          </p:cNvPr>
          <p:cNvSpPr txBox="1"/>
          <p:nvPr/>
        </p:nvSpPr>
        <p:spPr>
          <a:xfrm>
            <a:off x="8921884" y="5429348"/>
            <a:ext cx="3800131" cy="39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top completed courses in national priority sectors include:</a:t>
            </a: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C5EFE-B14B-961C-1157-C6B4B1E3480F}"/>
              </a:ext>
            </a:extLst>
          </p:cNvPr>
          <p:cNvSpPr txBox="1"/>
          <p:nvPr/>
        </p:nvSpPr>
        <p:spPr>
          <a:xfrm>
            <a:off x="43815" y="7649470"/>
            <a:ext cx="3647593" cy="1887696"/>
          </a:xfrm>
          <a:prstGeom prst="rect">
            <a:avLst/>
          </a:prstGeom>
          <a:ln w="9525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en-AU" sz="900" b="1" dirty="0">
                <a:latin typeface="+mj-lt"/>
                <a:ea typeface="Calibri"/>
                <a:cs typeface="Arial"/>
              </a:rPr>
              <a:t>Source</a:t>
            </a:r>
            <a:r>
              <a:rPr lang="en-AU" sz="900" dirty="0">
                <a:latin typeface="+mj-lt"/>
                <a:ea typeface="Calibri"/>
                <a:cs typeface="Arial"/>
              </a:rPr>
              <a:t>: State and </a:t>
            </a:r>
            <a:r>
              <a:rPr lang="en-AU" sz="900">
                <a:latin typeface="+mj-lt"/>
                <a:ea typeface="Calibri"/>
                <a:cs typeface="Arial"/>
              </a:rPr>
              <a:t>territory Fee-Free TAFE </a:t>
            </a:r>
            <a:r>
              <a:rPr lang="en-AU" sz="900" dirty="0">
                <a:latin typeface="+mj-lt"/>
                <a:ea typeface="Calibri"/>
                <a:cs typeface="Arial"/>
              </a:rPr>
              <a:t>data reported under Part 3 of the Fee-Free TAFE Skills Agreement. </a:t>
            </a:r>
            <a:endParaRPr lang="en-US" sz="900" dirty="0">
              <a:latin typeface="+mj-lt"/>
              <a:ea typeface="Calibri"/>
              <a:cs typeface="Arial"/>
            </a:endParaRPr>
          </a:p>
          <a:p>
            <a:pPr>
              <a:lnSpc>
                <a:spcPct val="50000"/>
              </a:lnSpc>
            </a:pPr>
            <a:r>
              <a:rPr lang="en-AU" sz="900" b="1" dirty="0">
                <a:latin typeface="+mj-lt"/>
                <a:ea typeface="Calibri"/>
                <a:cs typeface="Arial"/>
              </a:rPr>
              <a:t>Notes</a:t>
            </a:r>
            <a:r>
              <a:rPr lang="en-AU" sz="900" dirty="0">
                <a:latin typeface="+mj-lt"/>
                <a:ea typeface="Calibri"/>
                <a:cs typeface="Arial"/>
              </a:rPr>
              <a:t>: 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Comparisons should not be made between states and territories’ data due to their varied implementation approaches. 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Figures have been rounded to the nearest 5. </a:t>
            </a:r>
            <a:endParaRPr lang="en-US" sz="900" dirty="0">
              <a:latin typeface="+mj-lt"/>
              <a:ea typeface="Calibri"/>
              <a:cs typeface="Arial"/>
            </a:endParaRP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The listed total may not match the sum of all elements due to rounding.</a:t>
            </a:r>
          </a:p>
          <a:p>
            <a:pPr marL="228600" indent="-228600">
              <a:buFont typeface="+mj-lt"/>
              <a:buAutoNum type="arabicPeriod"/>
            </a:pPr>
            <a:r>
              <a:rPr lang="en-AU" sz="900" dirty="0">
                <a:latin typeface="+mj-lt"/>
                <a:ea typeface="Calibri"/>
                <a:cs typeface="Arial"/>
              </a:rPr>
              <a:t>Enrolments were aggregated across years based on data submitted at the end of each calendar year and the latest available quarter.</a:t>
            </a:r>
          </a:p>
          <a:p>
            <a:endParaRPr lang="en-AU" sz="900" dirty="0">
              <a:latin typeface="+mj-lt"/>
              <a:ea typeface="Calibri"/>
              <a:cs typeface="Arial"/>
            </a:endParaRPr>
          </a:p>
          <a:p>
            <a:endParaRPr lang="en-AU" sz="900" dirty="0">
              <a:latin typeface="+mj-lt"/>
              <a:ea typeface="Calibri"/>
              <a:cs typeface="Arial"/>
            </a:endParaRPr>
          </a:p>
          <a:p>
            <a:endParaRPr lang="en-AU" sz="900" dirty="0">
              <a:latin typeface="+mj-lt"/>
              <a:ea typeface="Calibri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45CA81-CB61-99AC-7D27-E587193D8E38}"/>
              </a:ext>
            </a:extLst>
          </p:cNvPr>
          <p:cNvSpPr txBox="1"/>
          <p:nvPr/>
        </p:nvSpPr>
        <p:spPr>
          <a:xfrm>
            <a:off x="67228" y="7026912"/>
            <a:ext cx="3597538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AU" sz="900" dirty="0"/>
              <a:t>^: The sum does not match the total in Figure 1 due to multiple delivery locations. </a:t>
            </a:r>
          </a:p>
          <a:p>
            <a:r>
              <a:rPr lang="en-AU" sz="900" dirty="0"/>
              <a:t>*: Includes 0.1% unknown.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28F9F-7172-B8B5-98E6-8DC8955B4180}"/>
              </a:ext>
            </a:extLst>
          </p:cNvPr>
          <p:cNvSpPr txBox="1"/>
          <p:nvPr/>
        </p:nvSpPr>
        <p:spPr>
          <a:xfrm>
            <a:off x="8938906" y="8828007"/>
            <a:ext cx="3766635" cy="5622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900" b="1" dirty="0">
                <a:latin typeface="+mj-lt"/>
                <a:ea typeface="Calibri"/>
                <a:cs typeface="Arial"/>
              </a:rPr>
              <a:t>Note</a:t>
            </a:r>
            <a:r>
              <a:rPr lang="en-AU" sz="900" dirty="0">
                <a:latin typeface="+mj-lt"/>
                <a:ea typeface="Calibri"/>
                <a:cs typeface="Arial"/>
              </a:rPr>
              <a:t>: Completions data is as reported in </a:t>
            </a:r>
            <a:r>
              <a:rPr lang="en-AU" sz="900">
                <a:latin typeface="+mj-lt"/>
                <a:ea typeface="Calibri"/>
                <a:cs typeface="Arial"/>
              </a:rPr>
              <a:t>Quarter 2, </a:t>
            </a:r>
            <a:r>
              <a:rPr lang="en-AU" sz="900" dirty="0">
                <a:latin typeface="+mj-lt"/>
                <a:ea typeface="Calibri"/>
                <a:cs typeface="Arial"/>
              </a:rPr>
              <a:t>2026. Numbers are expected to rise as more students finish their courses, especially those studying part-time or in longer courses.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99C1A-266B-C4F8-B15C-74C7297CEA37}"/>
              </a:ext>
            </a:extLst>
          </p:cNvPr>
          <p:cNvSpPr txBox="1"/>
          <p:nvPr/>
        </p:nvSpPr>
        <p:spPr>
          <a:xfrm>
            <a:off x="4879880" y="7934551"/>
            <a:ext cx="3063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ea typeface="Calibri" panose="020F0502020204030204" pitchFamily="34" charset="0"/>
                <a:cs typeface="Arial" panose="020B0604020202020204" pitchFamily="34" charset="0"/>
              </a:rPr>
              <a:t>Figure 7: Courses with the most Fee-Free TAFE enrolments</a:t>
            </a:r>
            <a:endParaRPr lang="en-AU" sz="900" dirty="0">
              <a:highlight>
                <a:srgbClr val="FFFF00"/>
              </a:highlight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BEAE006-E45F-CC84-C2FE-CA8E8AF39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299633"/>
              </p:ext>
            </p:extLst>
          </p:nvPr>
        </p:nvGraphicFramePr>
        <p:xfrm>
          <a:off x="3803312" y="2061105"/>
          <a:ext cx="5070348" cy="1277145"/>
        </p:xfrm>
        <a:graphic>
          <a:graphicData uri="http://schemas.openxmlformats.org/drawingml/2006/table">
            <a:tbl>
              <a:tblPr/>
              <a:tblGrid>
                <a:gridCol w="1451367">
                  <a:extLst>
                    <a:ext uri="{9D8B030D-6E8A-4147-A177-3AD203B41FA5}">
                      <a16:colId xmlns:a16="http://schemas.microsoft.com/office/drawing/2014/main" val="3103898124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593764482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2798526502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2726528481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4048665771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1748846079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799426583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427728265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265913211"/>
                    </a:ext>
                  </a:extLst>
                </a:gridCol>
                <a:gridCol w="402109">
                  <a:extLst>
                    <a:ext uri="{9D8B030D-6E8A-4147-A177-3AD203B41FA5}">
                      <a16:colId xmlns:a16="http://schemas.microsoft.com/office/drawing/2014/main" val="3608990472"/>
                    </a:ext>
                  </a:extLst>
                </a:gridCol>
              </a:tblGrid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Sector</a:t>
                      </a:r>
                      <a:endParaRPr lang="en-US" dirty="0"/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NSW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VIC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QLD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WA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SA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TAS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NT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ACT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Total</a:t>
                      </a:r>
                      <a:endParaRPr lang="en-US" dirty="0"/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08755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Care</a:t>
                      </a:r>
                      <a:endParaRPr lang="en-US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89,490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48,760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35,975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47,890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8,535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3,980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236,540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932310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marL="0" marR="0" lvl="0" indent="0" algn="ctr" defTabSz="128016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Construction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23,165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24,645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16,805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6,210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5,090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1,345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78,420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5257927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Technology </a:t>
                      </a: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and Digital</a:t>
                      </a:r>
                      <a:endParaRPr lang="en-US" sz="900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13,370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5,525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75,365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094756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Early Childhood Education and Care (ECEC)</a:t>
                      </a:r>
                      <a:endParaRPr lang="en-US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25,440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9,055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10,070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20,515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68,340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6143"/>
                  </a:ext>
                </a:extLst>
              </a:tr>
              <a:tr h="199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Hospitality and Tourism</a:t>
                      </a:r>
                      <a:endParaRPr lang="en-US" dirty="0"/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13,795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4,770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2,555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6,700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1,810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31,635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361634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7E030AD9-3810-0D58-DC8B-505975B2A9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689729"/>
              </p:ext>
            </p:extLst>
          </p:nvPr>
        </p:nvGraphicFramePr>
        <p:xfrm>
          <a:off x="3793414" y="3664773"/>
          <a:ext cx="5085055" cy="1311725"/>
        </p:xfrm>
        <a:graphic>
          <a:graphicData uri="http://schemas.openxmlformats.org/drawingml/2006/table">
            <a:tbl>
              <a:tblPr/>
              <a:tblGrid>
                <a:gridCol w="1384539">
                  <a:extLst>
                    <a:ext uri="{9D8B030D-6E8A-4147-A177-3AD203B41FA5}">
                      <a16:colId xmlns:a16="http://schemas.microsoft.com/office/drawing/2014/main" val="380115839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8874956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692085336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2848859289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36410772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3923303343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408807824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2217959370"/>
                    </a:ext>
                  </a:extLst>
                </a:gridCol>
                <a:gridCol w="404612">
                  <a:extLst>
                    <a:ext uri="{9D8B030D-6E8A-4147-A177-3AD203B41FA5}">
                      <a16:colId xmlns:a16="http://schemas.microsoft.com/office/drawing/2014/main" val="1872683967"/>
                    </a:ext>
                  </a:extLst>
                </a:gridCol>
                <a:gridCol w="463620">
                  <a:extLst>
                    <a:ext uri="{9D8B030D-6E8A-4147-A177-3AD203B41FA5}">
                      <a16:colId xmlns:a16="http://schemas.microsoft.com/office/drawing/2014/main" val="1330601517"/>
                    </a:ext>
                  </a:extLst>
                </a:gridCol>
              </a:tblGrid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AU" sz="900" b="1" i="0" u="none" strike="noStrike" dirty="0">
                        <a:solidFill>
                          <a:srgbClr val="FFFFFF"/>
                        </a:solidFill>
                        <a:effectLst/>
                        <a:latin typeface="Aptos Narrow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NSW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VIC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QLD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WA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SA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ACT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689646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First Nations Australians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30,160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10,530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6,515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1,760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53,010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359522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People with disability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21,960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20,145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15,725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12,920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1,600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76,060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3768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Job seekers and income support recipients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120,930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40,560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28,470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5,830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7,390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1,930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209,285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142084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Young persons (24 and under)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101,710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79,910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64,725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44,250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9,080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3,605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1,040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2,270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306,595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4699"/>
                  </a:ext>
                </a:extLst>
              </a:tr>
              <a:tr h="20595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/>
                        </a:rPr>
                        <a:t>Women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218,140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102,190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86,580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86,460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17,870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6,480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3,570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523,660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37754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EF1E65C-E023-637B-3CC5-E5B6D2A3F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999237"/>
              </p:ext>
            </p:extLst>
          </p:nvPr>
        </p:nvGraphicFramePr>
        <p:xfrm>
          <a:off x="9412734" y="4143425"/>
          <a:ext cx="2882900" cy="1171575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170952435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Top completed courses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1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55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99852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02532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71123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School Based Education Support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626331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837353C3-485E-5788-B4A1-8620C7C71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870482"/>
              </p:ext>
            </p:extLst>
          </p:nvPr>
        </p:nvGraphicFramePr>
        <p:xfrm>
          <a:off x="8993781" y="5902602"/>
          <a:ext cx="3743640" cy="731520"/>
        </p:xfrm>
        <a:graphic>
          <a:graphicData uri="http://schemas.openxmlformats.org/drawingml/2006/table">
            <a:tbl>
              <a:tblPr/>
              <a:tblGrid>
                <a:gridCol w="1887956">
                  <a:extLst>
                    <a:ext uri="{9D8B030D-6E8A-4147-A177-3AD203B41FA5}">
                      <a16:colId xmlns:a16="http://schemas.microsoft.com/office/drawing/2014/main" val="36323261"/>
                    </a:ext>
                  </a:extLst>
                </a:gridCol>
                <a:gridCol w="1855684">
                  <a:extLst>
                    <a:ext uri="{9D8B030D-6E8A-4147-A177-3AD203B41FA5}">
                      <a16:colId xmlns:a16="http://schemas.microsoft.com/office/drawing/2014/main" val="150385817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Hospitality and Tourism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49824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Commercial Cookery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735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Hospitality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7635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Community Services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Cookery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055831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CF7E08ED-74F6-5F1D-EBEC-7C5A4FD82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705478"/>
              </p:ext>
            </p:extLst>
          </p:nvPr>
        </p:nvGraphicFramePr>
        <p:xfrm>
          <a:off x="8986867" y="6800828"/>
          <a:ext cx="3735148" cy="1034415"/>
        </p:xfrm>
        <a:graphic>
          <a:graphicData uri="http://schemas.openxmlformats.org/drawingml/2006/table">
            <a:tbl>
              <a:tblPr/>
              <a:tblGrid>
                <a:gridCol w="1883674">
                  <a:extLst>
                    <a:ext uri="{9D8B030D-6E8A-4147-A177-3AD203B41FA5}">
                      <a16:colId xmlns:a16="http://schemas.microsoft.com/office/drawing/2014/main" val="2736028912"/>
                    </a:ext>
                  </a:extLst>
                </a:gridCol>
                <a:gridCol w="1851474">
                  <a:extLst>
                    <a:ext uri="{9D8B030D-6E8A-4147-A177-3AD203B41FA5}">
                      <a16:colId xmlns:a16="http://schemas.microsoft.com/office/drawing/2014/main" val="176107280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Construction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Technology and Digital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82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(Career Start)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8990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Electrotechnology Electrician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Cyber Security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3555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</a:t>
                      </a:r>
                    </a:p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(Pre-Vocational)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Information Technology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3504161"/>
                  </a:ext>
                </a:extLst>
              </a:tr>
            </a:tbl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5B124CC8-D7C0-7E3F-FBDC-208D165AD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640748"/>
              </p:ext>
            </p:extLst>
          </p:nvPr>
        </p:nvGraphicFramePr>
        <p:xfrm>
          <a:off x="9357133" y="7996234"/>
          <a:ext cx="2971800" cy="731520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6060275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/>
                        </a:rPr>
                        <a:t>Early Childhood Education and Care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5620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5609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Early Childhood Education and Care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3623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Introduction to Early Childhood Education and Care Skill Set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28151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4AC18EA4-3B9D-A946-6845-B5B4AB480C24}"/>
              </a:ext>
            </a:extLst>
          </p:cNvPr>
          <p:cNvSpPr txBox="1"/>
          <p:nvPr/>
        </p:nvSpPr>
        <p:spPr>
          <a:xfrm>
            <a:off x="357886" y="5987080"/>
            <a:ext cx="3097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/>
              <a:t>Figure 2: Fee-Free TAFE enrolments by remoteness ^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5CB736-A96D-5477-825F-F37F0230A099}"/>
              </a:ext>
            </a:extLst>
          </p:cNvPr>
          <p:cNvSpPr txBox="1"/>
          <p:nvPr/>
        </p:nvSpPr>
        <p:spPr>
          <a:xfrm>
            <a:off x="5032233" y="5215261"/>
            <a:ext cx="26074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00" dirty="0"/>
              <a:t>Figure 5: Fee-Free TAFE enrolments by age group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DFE190-164E-C9D0-E721-591BA1983A4D}"/>
              </a:ext>
            </a:extLst>
          </p:cNvPr>
          <p:cNvSpPr txBox="1"/>
          <p:nvPr/>
        </p:nvSpPr>
        <p:spPr>
          <a:xfrm>
            <a:off x="8902312" y="1851730"/>
            <a:ext cx="3926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ysClr val="windowText" lastClr="000000"/>
                </a:solidFill>
              </a:rPr>
              <a:t>Figure 8: National priority sectors with the most Fee-Free </a:t>
            </a:r>
            <a:r>
              <a:rPr lang="en-US" sz="900">
                <a:solidFill>
                  <a:sysClr val="windowText" lastClr="000000"/>
                </a:solidFill>
              </a:rPr>
              <a:t>TAFE completions</a:t>
            </a:r>
            <a:endParaRPr lang="en-US" sz="900" dirty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063401-7007-3DED-3A7C-043D271C2D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594" y="2739851"/>
            <a:ext cx="3627999" cy="301680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D52E1A1-4732-871A-DA6D-7E18957BC8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842" y="6268362"/>
            <a:ext cx="3615502" cy="71643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7313AEA-EF31-DD1F-1EAD-17FD1074B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796895" y="5411612"/>
            <a:ext cx="5065254" cy="70831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D3ADF0E-D902-D6F3-E232-5F176D922C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779338" y="6631022"/>
            <a:ext cx="5100367" cy="99608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9944A2A-A648-C066-800C-BFC2F60611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93241" y="2017272"/>
            <a:ext cx="3732805" cy="1821248"/>
          </a:xfrm>
          <a:prstGeom prst="rect">
            <a:avLst/>
          </a:prstGeom>
        </p:spPr>
      </p:pic>
      <p:graphicFrame>
        <p:nvGraphicFramePr>
          <p:cNvPr id="72" name="Table 71">
            <a:extLst>
              <a:ext uri="{FF2B5EF4-FFF2-40B4-BE49-F238E27FC236}">
                <a16:creationId xmlns:a16="http://schemas.microsoft.com/office/drawing/2014/main" id="{F6B72D81-BF64-8C08-5D78-854BA7ABB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736256"/>
              </p:ext>
            </p:extLst>
          </p:nvPr>
        </p:nvGraphicFramePr>
        <p:xfrm>
          <a:off x="4963714" y="8115301"/>
          <a:ext cx="2895600" cy="1171575"/>
        </p:xfrm>
        <a:graphic>
          <a:graphicData uri="http://schemas.openxmlformats.org/drawingml/2006/table">
            <a:tbl>
              <a:tblPr/>
              <a:tblGrid>
                <a:gridCol w="2895600">
                  <a:extLst>
                    <a:ext uri="{9D8B030D-6E8A-4147-A177-3AD203B41FA5}">
                      <a16:colId xmlns:a16="http://schemas.microsoft.com/office/drawing/2014/main" val="1819094611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Top </a:t>
                      </a: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enrolled courses</a:t>
                      </a:r>
                      <a:endParaRPr lang="en-AU" sz="9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3852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517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3998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945337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8470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54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73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398EB4-24EC-428E-AB1B-B7E288BF40DB}"/>
</file>

<file path=customXml/itemProps2.xml><?xml version="1.0" encoding="utf-8"?>
<ds:datastoreItem xmlns:ds="http://schemas.openxmlformats.org/officeDocument/2006/customXml" ds:itemID="{B3A5CBA6-BDF6-4528-82DB-17E318457252}"/>
</file>

<file path=customXml/itemProps3.xml><?xml version="1.0" encoding="utf-8"?>
<ds:datastoreItem xmlns:ds="http://schemas.openxmlformats.org/officeDocument/2006/customXml" ds:itemID="{A1FDD669-E508-47B5-AB46-7F7D3A2AEE9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706</Words>
  <Application>Microsoft Office PowerPoint</Application>
  <PresentationFormat>A3 Paper (297x420 mm)</PresentationFormat>
  <Paragraphs>181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Calibri</vt:lpstr>
      <vt:lpstr>Office Theme</vt:lpstr>
      <vt:lpstr>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2026-08-31T05:39:09Z</dcterms:created>
  <dcterms:modified xsi:type="dcterms:W3CDTF">2026-08-31T05:39:27Z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2026-08-31T05:39:22Z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0abde033-8bd2-4ad1-98ea-e9c6d38c599d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</Properties>
</file>