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notesMasterIdLst>
    <p:notesMasterId r:id="rId4"/>
  </p:notesMasterIdLst>
  <p:sldIdLst>
    <p:sldId id="256" r:id="rId3"/>
  </p:sldIdLst>
  <p:sldSz cx="12801600" cy="9601200" type="A3"/>
  <p:notesSz cx="6797675" cy="9926638"/>
  <p:defaultTextStyle>
    <a:defPPr>
      <a:defRPr lang="en-US"/>
    </a:defPPr>
    <a:lvl1pPr marL="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08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171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25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345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430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516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9604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6689" algn="l" defTabSz="45708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210056-CACC-4144-8A1D-971CC877A791}" v="7" dt="2025-11-19T04:32:42.3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7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AE244F2-56E6-494E-849B-DA417101C34D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1A0A741-35D1-4300-AD9E-13CD1C5BDA5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200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5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067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2601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134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7668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5199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2732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0266" algn="l" defTabSz="1075067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60875" cy="3346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A0A741-35D1-4300-AD9E-13CD1C5BDA5B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428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3" y="1571309"/>
            <a:ext cx="10881362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199" y="5042854"/>
            <a:ext cx="9601202" cy="2318068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6985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92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511175"/>
            <a:ext cx="2760345" cy="81365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6" y="511175"/>
            <a:ext cx="8121013" cy="81365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024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C34A-A401-1ECD-B814-084DC3656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3D4078-7B16-9548-3089-5E3D76327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1EEBE-8AB6-FEA9-63FE-2D7A0330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147A4-67BC-D20D-1D32-DBBB69EC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0FA04-1508-D8D4-7D2D-35CC30679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7353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1D1A-25A1-6255-EF86-D52B50F59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6619-AF61-6E76-1C30-34B996EBA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2B729-22F2-1B2C-DFE7-E7786D2C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867A5-7D90-9F6C-FED3-B3AAC6E4B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9C1715-3425-DDFA-B598-DDB3540C6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987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5488A-F304-38BF-F39E-EA3402559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7B984-E142-7F6D-1E63-F12F536D4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1BBD9-D421-84CC-2AAB-ABDF8F93F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9E802-F2C8-C432-E9C5-45A07441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A8FDA-DC6C-05CD-25B5-704D1C5FB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40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FE06-80B1-A10E-AB8E-0C028E80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8DF7A-A1F2-A2F6-A2E4-F83D4D385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E71D-A60C-E9A9-11CF-FFEEA100E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A0C5C-5A15-350F-F392-81E27C270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C0D70-0025-174A-9002-FAE50641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F783A-8F37-E539-69E3-3B16631CB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879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E6579-7A09-0198-B58A-89F9BF76B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49026-AD0D-64E6-D5DF-86011C997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1A216B-F4A8-EB57-EA93-04521A729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A90F9-1304-46AE-99CC-F827DAC6E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F17217-E392-0F26-5BB7-75DF8C779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F86D43-DF60-B396-6BCA-78152CF95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C336F-E3BC-0AEC-08BD-C820BF1A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9FECEF-0EC4-2278-5B02-B14C919B5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237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41918-1158-DB32-F152-8C8FD916C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608782-7B06-6EB9-42C5-E5AEA2ED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A6DA6-01FD-2691-88E7-BF4CBA71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DD064-BDE2-6AB2-72D5-D24D67B8C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269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2ADE7-236E-A25C-8377-6393B8151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A33DBB-4AE4-19C5-BC27-3B7F91CC4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E3EB1-43FF-BA18-40AF-E506F87FD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266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984D4-AB76-E70D-1F4C-31B4F718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2C37-BB71-0C57-2E47-22DA5A2E7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736DB-0DA7-9135-6774-387EC4751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6F3BD3-9D23-31D1-70EF-093938EA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AEC82C-DAB8-DFA8-72AE-9956A7F4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ED7E-B529-0AF2-CE3A-903D8F92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224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7454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8CE87-38F9-A310-C2A8-2457BF242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70512-05E3-53BD-AEAA-02F520255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F3732D-CB8C-77D5-38DD-8981E5F500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623AD2-CF47-35E9-A049-87F04C2AE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8B313-355A-E98F-B529-2073AD766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A133D-4550-1D5D-33BB-04024448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3917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73EE-125F-6AF1-E01B-DEF7CC4C6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0FF11A-5C7E-2359-0613-BCE6FB369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97098-07B7-26CE-06B0-C80D2511A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BBA86-03DD-5D4C-6B66-19D715E1E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4271D-6193-894F-AD3D-0BBF5A6B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90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806C72-C7D4-268A-FA17-650E5BCC9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4A6E08-4040-AA08-1716-92857536F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6A4CB-176B-5962-6ED1-B1C9B944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BA0DB-3628-EC6A-95FC-EE8BAB6B3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0B4D3D-46B1-7BB2-FF47-6B7FD5AE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41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3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1"/>
            <a:ext cx="11041380" cy="2100261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1459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2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3" y="2555876"/>
            <a:ext cx="5440679" cy="6091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625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8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80" y="2353630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80" y="3507107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30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7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91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903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089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6"/>
            <a:ext cx="6480811" cy="6823076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155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50" cy="2240281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6"/>
            <a:ext cx="6480811" cy="6823076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2"/>
            <a:ext cx="4128850" cy="5336222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25B8-4383-4FA3-8E32-6A7D1B145288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3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3" y="8898893"/>
            <a:ext cx="2880359" cy="511175"/>
          </a:xfrm>
          <a:prstGeom prst="rect">
            <a:avLst/>
          </a:prstGeom>
        </p:spPr>
        <p:txBody>
          <a:bodyPr/>
          <a:lstStyle/>
          <a:p>
            <a:fld id="{72E299CA-BD5D-4828-9A97-B2278B3BE5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46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865664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859800"/>
            <a:ext cx="11041380" cy="609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2" y="9090022"/>
            <a:ext cx="2880359" cy="3200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As at </a:t>
            </a:r>
            <a:fld id="{D3A825B8-4383-4FA3-8E32-6A7D1B145288}" type="datetimeFigureOut">
              <a:rPr lang="en-AU" smtClean="0"/>
              <a:pPr/>
              <a:t>19/11/2025</a:t>
            </a:fld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B7C9AB-7F79-2AD6-4469-F94E29768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801600" cy="8275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76E6FB-EBC7-5CDD-6239-7A90A7D195D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36569" y="34587"/>
            <a:ext cx="236643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92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3DDD4-7A63-6D3A-6FDB-39492C26B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D4879-69C6-CF60-FC69-C4748FDEE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E6EBC-8672-174C-FB0E-9649EFEC1F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8CADDA-1D6A-4301-B1AD-A052C4192A9A}" type="datetimeFigureOut">
              <a:rPr lang="en-AU" smtClean="0"/>
              <a:t>19/11/2025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6A23F-BCCD-824E-64EB-374CF9A83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80E4B-1997-F6B4-A88F-803702951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083E64-E340-4738-98FF-E05E1CC008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164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1944287A-D84A-5136-DCDB-42735A370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02" y="780429"/>
            <a:ext cx="12556043" cy="61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n-AU" sz="1100" b="1">
                <a:latin typeface="Aptos Display"/>
                <a:ea typeface="Calibri"/>
                <a:cs typeface="Arial"/>
              </a:rPr>
              <a:t>Fee-Free TAFE program (1 January 2023 to 30 September 2025)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>
                <a:latin typeface="Aptos Display"/>
                <a:ea typeface="Calibri"/>
                <a:cs typeface="Arial"/>
              </a:rPr>
              <a:t>Through the Fee-Free TAFE Skills Agreement, the Australian Government has partnered with states and territories to deliver over $1.5 billion in funding for more than 500,000 Fee-Free TAFE and vocational education and training (VET) places across Australia from 2023 to 2026. This snapshot sets out quarterly reporting data over the period 1 January 2023 to 30 September 2025.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6B97460B-9159-362F-C28A-F9BB92980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" y="1443724"/>
            <a:ext cx="3647593" cy="6349828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Fee-Free TAFE continues to have strong enrolments in all states and territories.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There have been more than 725,000 enrolments from</a:t>
            </a:r>
            <a:br>
              <a:rPr lang="en-AU" sz="1100" b="1">
                <a:latin typeface="Aptos Display"/>
                <a:ea typeface="Calibri"/>
                <a:cs typeface="Arial"/>
              </a:rPr>
            </a:br>
            <a:r>
              <a:rPr lang="en-AU" sz="1100" b="1">
                <a:latin typeface="Aptos Display"/>
                <a:ea typeface="Calibri"/>
                <a:cs typeface="Arial"/>
              </a:rPr>
              <a:t>1 January 2023 to 30 September 2025.</a:t>
            </a:r>
            <a:endParaRPr lang="en-AU" sz="1100" dirty="0">
              <a:latin typeface="Aptos Display"/>
              <a:ea typeface="Calibri"/>
              <a:cs typeface="Arial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8B7535B-72D0-0EC4-7F4B-2D410021B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8409" y="1443725"/>
            <a:ext cx="5167988" cy="4741508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buNone/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supports training places in priority sectors and helps priority cohorts access training</a:t>
            </a:r>
          </a:p>
          <a:p>
            <a:pPr algn="ctr">
              <a:lnSpc>
                <a:spcPct val="115000"/>
              </a:lnSpc>
              <a:spcBef>
                <a:spcPts val="500"/>
              </a:spcBef>
            </a:pPr>
            <a:r>
              <a:rPr lang="en-US" sz="900">
                <a:ea typeface="Calibri"/>
                <a:cs typeface="Arial"/>
              </a:rPr>
              <a:t>Figure 3: National priority sectors with the most Fee-Free TAFE enrolments</a:t>
            </a:r>
            <a:endParaRPr lang="en-AU" sz="1050">
              <a:ea typeface="Calibri"/>
              <a:cs typeface="Arial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36BCE30D-B06C-EB78-F702-3FB99CEEE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0867" y="1456423"/>
            <a:ext cx="3766635" cy="8080744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en-AU" sz="1100" b="1" dirty="0">
                <a:solidFill>
                  <a:srgbClr val="000000"/>
                </a:solidFill>
                <a:latin typeface="+mj-lt"/>
              </a:rPr>
              <a:t>As of 30 September 2025, there have been 213,900 completions since Fee-Free TAFE launched in 2023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90E73955-2167-2592-850A-3950BBA95D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241" y="6246631"/>
            <a:ext cx="5151242" cy="3290536"/>
          </a:xfrm>
          <a:prstGeom prst="rect">
            <a:avLst/>
          </a:prstGeom>
          <a:solidFill>
            <a:srgbClr val="FFFFFF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Fee-Free TAFE concentrates on qualified training and meaningful pathways to employment</a:t>
            </a:r>
            <a:endParaRPr lang="en-AU" sz="1100" dirty="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845038-FC4A-BC72-A37F-D1159618C29E}"/>
              </a:ext>
            </a:extLst>
          </p:cNvPr>
          <p:cNvSpPr txBox="1"/>
          <p:nvPr/>
        </p:nvSpPr>
        <p:spPr>
          <a:xfrm>
            <a:off x="246604" y="2530203"/>
            <a:ext cx="332005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1: Fee-</a:t>
            </a:r>
            <a:r>
              <a:rPr lang="en-US" sz="900"/>
              <a:t>Free</a:t>
            </a:r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 TAFE enrolments by jurisdiction</a:t>
            </a:r>
            <a:endParaRPr lang="en-AU" sz="90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3C46845-9BE8-C994-27A3-5D54A4CE9651}"/>
              </a:ext>
            </a:extLst>
          </p:cNvPr>
          <p:cNvSpPr txBox="1"/>
          <p:nvPr/>
        </p:nvSpPr>
        <p:spPr>
          <a:xfrm>
            <a:off x="3907676" y="3425050"/>
            <a:ext cx="4798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ea typeface="Calibri" panose="020F0502020204030204" pitchFamily="34" charset="0"/>
                <a:cs typeface="Arial" panose="020B0604020202020204" pitchFamily="34" charset="0"/>
              </a:rPr>
              <a:t>Figure 4: Fee-Free TAFE enrolments by priority cohorts</a:t>
            </a:r>
            <a:endParaRPr lang="en-AU" sz="900" dirty="0">
              <a:highlight>
                <a:srgbClr val="FFFF00"/>
              </a:highlight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572B79-2185-EEE4-D525-551C347A7E56}"/>
              </a:ext>
            </a:extLst>
          </p:cNvPr>
          <p:cNvSpPr txBox="1"/>
          <p:nvPr/>
        </p:nvSpPr>
        <p:spPr>
          <a:xfrm>
            <a:off x="3738409" y="4933284"/>
            <a:ext cx="4857625" cy="6922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1100" b="1">
                <a:latin typeface="Aptos Display"/>
                <a:ea typeface="Calibri"/>
                <a:cs typeface="Arial"/>
              </a:rPr>
              <a:t>Fee-Free TAFE helps people in all stages of their working life</a:t>
            </a:r>
          </a:p>
          <a:p>
            <a:pPr>
              <a:buNone/>
            </a:pPr>
            <a:r>
              <a:rPr lang="en-AU" sz="1750" b="1">
                <a:latin typeface="Aptos Display"/>
                <a:ea typeface="Calibri"/>
                <a:cs typeface="Arial"/>
              </a:rPr>
              <a:t> </a:t>
            </a:r>
            <a:endParaRPr lang="en-AU" sz="1750">
              <a:latin typeface="Aptos Display"/>
              <a:ea typeface="Calibri"/>
              <a:cs typeface="Arial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7297B9-B8AA-F274-779C-949B53DA667A}"/>
              </a:ext>
            </a:extLst>
          </p:cNvPr>
          <p:cNvSpPr txBox="1"/>
          <p:nvPr/>
        </p:nvSpPr>
        <p:spPr>
          <a:xfrm>
            <a:off x="3774467" y="7915476"/>
            <a:ext cx="4955255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100" b="1">
                <a:solidFill>
                  <a:srgbClr val="000000"/>
                </a:solidFill>
                <a:latin typeface="+mj-lt"/>
              </a:rPr>
              <a:t>The top enrolled courses are focussed on key areas of national priority</a:t>
            </a:r>
          </a:p>
          <a:p>
            <a:r>
              <a:rPr lang="en-AU" sz="1100">
                <a:latin typeface="Aptos Display"/>
                <a:ea typeface="Calibri"/>
                <a:cs typeface="Arial"/>
              </a:rPr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9EF894-2A96-9FE2-99D0-1DF39FE43FE7}"/>
              </a:ext>
            </a:extLst>
          </p:cNvPr>
          <p:cNvSpPr txBox="1"/>
          <p:nvPr/>
        </p:nvSpPr>
        <p:spPr>
          <a:xfrm>
            <a:off x="8963952" y="3776032"/>
            <a:ext cx="3758162" cy="538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top completed courses in Fee-Free TAFE are:</a:t>
            </a:r>
          </a:p>
          <a:p>
            <a:endParaRPr lang="en-A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42A6A5-A763-6EE7-4579-F84C918A5DDA}"/>
              </a:ext>
            </a:extLst>
          </p:cNvPr>
          <p:cNvSpPr txBox="1"/>
          <p:nvPr/>
        </p:nvSpPr>
        <p:spPr>
          <a:xfrm>
            <a:off x="8921884" y="5429348"/>
            <a:ext cx="3800131" cy="397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1000"/>
              </a:spcAft>
            </a:pPr>
            <a:r>
              <a:rPr lang="en-AU" sz="1100" b="1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the top completed courses in national priority sectors include:</a:t>
            </a:r>
            <a:endParaRPr lang="en-AU" sz="1100"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AC5EFE-B14B-961C-1157-C6B4B1E3480F}"/>
              </a:ext>
            </a:extLst>
          </p:cNvPr>
          <p:cNvSpPr txBox="1"/>
          <p:nvPr/>
        </p:nvSpPr>
        <p:spPr>
          <a:xfrm>
            <a:off x="37428" y="7926470"/>
            <a:ext cx="3647593" cy="1610697"/>
          </a:xfrm>
          <a:prstGeom prst="rect">
            <a:avLst/>
          </a:prstGeom>
          <a:ln w="952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5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Source</a:t>
            </a:r>
            <a:r>
              <a:rPr lang="en-AU" sz="900">
                <a:latin typeface="+mj-lt"/>
                <a:ea typeface="Calibri"/>
                <a:cs typeface="Arial"/>
              </a:rPr>
              <a:t>: State and territory Fee-Free TAFE data reported under Part 3 of the Fee-Free TAFE Skills Agreement. </a:t>
            </a:r>
            <a:endParaRPr lang="en-US" sz="900">
              <a:latin typeface="+mj-lt"/>
              <a:ea typeface="Calibri"/>
              <a:cs typeface="Arial"/>
            </a:endParaRPr>
          </a:p>
          <a:p>
            <a:pPr>
              <a:lnSpc>
                <a:spcPct val="50000"/>
              </a:lnSpc>
            </a:pPr>
            <a:r>
              <a:rPr lang="en-AU" sz="900" b="1">
                <a:latin typeface="+mj-lt"/>
                <a:ea typeface="Calibri"/>
                <a:cs typeface="Arial"/>
              </a:rPr>
              <a:t>Notes</a:t>
            </a:r>
            <a:r>
              <a:rPr lang="en-AU" sz="900">
                <a:latin typeface="+mj-lt"/>
                <a:ea typeface="Calibri"/>
                <a:cs typeface="Arial"/>
              </a:rPr>
              <a:t>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Comparisons should not be made between states and territories’ data due to their varied implementation approaches.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latin typeface="+mj-lt"/>
                <a:ea typeface="Calibri"/>
                <a:cs typeface="Arial"/>
              </a:rPr>
              <a:t>Figures have been rounded to the nearest 5. </a:t>
            </a:r>
            <a:endParaRPr lang="en-US" sz="900">
              <a:latin typeface="+mj-lt"/>
              <a:ea typeface="Calibri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900">
                <a:ea typeface="+mn-lt"/>
                <a:cs typeface="+mn-lt"/>
              </a:rPr>
              <a:t>The listed total </a:t>
            </a:r>
            <a:r>
              <a:rPr lang="en-AU" sz="900">
                <a:effectLst/>
                <a:ea typeface="+mn-lt"/>
                <a:cs typeface="+mn-lt"/>
              </a:rPr>
              <a:t>may not match the </a:t>
            </a:r>
            <a:r>
              <a:rPr lang="en-AU" sz="900">
                <a:ea typeface="+mn-lt"/>
                <a:cs typeface="+mn-lt"/>
              </a:rPr>
              <a:t>sum of all elements due to rounding.</a:t>
            </a:r>
          </a:p>
          <a:p>
            <a:endParaRPr lang="en-AU" sz="900">
              <a:ea typeface="+mn-lt"/>
              <a:cs typeface="+mn-lt"/>
            </a:endParaRPr>
          </a:p>
          <a:p>
            <a:endParaRPr lang="en-AU" sz="900">
              <a:ea typeface="+mn-lt"/>
              <a:cs typeface="+mn-lt"/>
            </a:endParaRPr>
          </a:p>
          <a:p>
            <a:endParaRPr lang="en-AU" sz="900">
              <a:ea typeface="+mn-lt"/>
              <a:cs typeface="+mn-l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645CA81-CB61-99AC-7D27-E587193D8E38}"/>
              </a:ext>
            </a:extLst>
          </p:cNvPr>
          <p:cNvSpPr txBox="1"/>
          <p:nvPr/>
        </p:nvSpPr>
        <p:spPr>
          <a:xfrm>
            <a:off x="77562" y="7225828"/>
            <a:ext cx="3597538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900" dirty="0"/>
              <a:t>^: The sum does not match the total in Figure 1 due to multiple delivery locations. </a:t>
            </a:r>
          </a:p>
          <a:p>
            <a:r>
              <a:rPr lang="en-AU" sz="900" dirty="0"/>
              <a:t>*: Includes 0.2% unknown.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428F9F-7172-B8B5-98E6-8DC8955B4180}"/>
              </a:ext>
            </a:extLst>
          </p:cNvPr>
          <p:cNvSpPr txBox="1"/>
          <p:nvPr/>
        </p:nvSpPr>
        <p:spPr>
          <a:xfrm>
            <a:off x="8938906" y="8828007"/>
            <a:ext cx="3766635" cy="5622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AU" sz="900" b="1">
                <a:latin typeface="+mj-lt"/>
                <a:ea typeface="Calibri"/>
                <a:cs typeface="Arial"/>
              </a:rPr>
              <a:t>Note</a:t>
            </a:r>
            <a:r>
              <a:rPr lang="en-AU" sz="900">
                <a:latin typeface="+mj-lt"/>
                <a:ea typeface="Calibri"/>
                <a:cs typeface="Arial"/>
              </a:rPr>
              <a:t>: Completions data is as reported in Quarter 3, 2025. Numbers are expected to rise as more students finish their courses, especially those studying part-time or in longer courses.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8E99C1A-266B-C4F8-B15C-74C7297CEA37}"/>
              </a:ext>
            </a:extLst>
          </p:cNvPr>
          <p:cNvSpPr txBox="1"/>
          <p:nvPr/>
        </p:nvSpPr>
        <p:spPr>
          <a:xfrm>
            <a:off x="4855831" y="8130919"/>
            <a:ext cx="306326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ea typeface="Calibri" panose="020F0502020204030204" pitchFamily="34" charset="0"/>
                <a:cs typeface="Arial" panose="020B0604020202020204" pitchFamily="34" charset="0"/>
              </a:rPr>
              <a:t>Figure 7: Courses with the most Fee-Free TAFE enrolments</a:t>
            </a:r>
            <a:endParaRPr lang="en-AU" sz="900">
              <a:highlight>
                <a:srgbClr val="FFFF00"/>
              </a:highlight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BEAE006-E45F-CC84-C2FE-CA8E8AF392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530905"/>
              </p:ext>
            </p:extLst>
          </p:nvPr>
        </p:nvGraphicFramePr>
        <p:xfrm>
          <a:off x="3800321" y="2061105"/>
          <a:ext cx="5057143" cy="1277145"/>
        </p:xfrm>
        <a:graphic>
          <a:graphicData uri="http://schemas.openxmlformats.org/drawingml/2006/table">
            <a:tbl>
              <a:tblPr/>
              <a:tblGrid>
                <a:gridCol w="1447585">
                  <a:extLst>
                    <a:ext uri="{9D8B030D-6E8A-4147-A177-3AD203B41FA5}">
                      <a16:colId xmlns:a16="http://schemas.microsoft.com/office/drawing/2014/main" val="3103898124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593764482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2798526502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2726528481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4048665771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1748846079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799426583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427728265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265913211"/>
                    </a:ext>
                  </a:extLst>
                </a:gridCol>
                <a:gridCol w="401062">
                  <a:extLst>
                    <a:ext uri="{9D8B030D-6E8A-4147-A177-3AD203B41FA5}">
                      <a16:colId xmlns:a16="http://schemas.microsoft.com/office/drawing/2014/main" val="3608990472"/>
                    </a:ext>
                  </a:extLst>
                </a:gridCol>
              </a:tblGrid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Sector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NSW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VIC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QLD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WA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ACT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808755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Care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76,200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40,000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29,145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41,590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6,475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198,665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32310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Technology and Digital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24,840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11,125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13,970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13,170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4,380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1,095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69,245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257927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17,700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21,430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9,620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4,850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3,670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59,025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094756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Early Childhood Education and Care (ECEC)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20,530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6,915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8,235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18,110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56,465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86143"/>
                  </a:ext>
                </a:extLst>
              </a:tr>
              <a:tr h="19904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Hospitality and Tourism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12,275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3,805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2,360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5,870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27,495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361634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7E030AD9-3810-0D58-DC8B-505975B2A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355522"/>
              </p:ext>
            </p:extLst>
          </p:nvPr>
        </p:nvGraphicFramePr>
        <p:xfrm>
          <a:off x="3800323" y="3678489"/>
          <a:ext cx="5057140" cy="1235742"/>
        </p:xfrm>
        <a:graphic>
          <a:graphicData uri="http://schemas.openxmlformats.org/drawingml/2006/table">
            <a:tbl>
              <a:tblPr/>
              <a:tblGrid>
                <a:gridCol w="1376937">
                  <a:extLst>
                    <a:ext uri="{9D8B030D-6E8A-4147-A177-3AD203B41FA5}">
                      <a16:colId xmlns:a16="http://schemas.microsoft.com/office/drawing/2014/main" val="380115839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1887495670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692085336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2848859289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3641077270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3923303343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1408807824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2217959370"/>
                    </a:ext>
                  </a:extLst>
                </a:gridCol>
                <a:gridCol w="402391">
                  <a:extLst>
                    <a:ext uri="{9D8B030D-6E8A-4147-A177-3AD203B41FA5}">
                      <a16:colId xmlns:a16="http://schemas.microsoft.com/office/drawing/2014/main" val="1872683967"/>
                    </a:ext>
                  </a:extLst>
                </a:gridCol>
                <a:gridCol w="461075">
                  <a:extLst>
                    <a:ext uri="{9D8B030D-6E8A-4147-A177-3AD203B41FA5}">
                      <a16:colId xmlns:a16="http://schemas.microsoft.com/office/drawing/2014/main" val="1330601517"/>
                    </a:ext>
                  </a:extLst>
                </a:gridCol>
              </a:tblGrid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AU" sz="900" b="1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NSW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VIC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QLD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WA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ACT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89646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First Nations Australians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24,750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1,800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9,020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5,470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1,505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44,070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359522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People with disability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16,765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15,595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13,610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11,035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1,755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61,520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6376884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Job seekers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109,435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30,555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24,350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5,185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5,825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2,775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N/A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178,705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9142084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Young persons (24 and under)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86,785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60,060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57,675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37,430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6,585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2,920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254,265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8704699"/>
                  </a:ext>
                </a:extLst>
              </a:tr>
              <a:tr h="20595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Women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193,715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80,270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75,140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74,900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13,735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5,585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2,025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3,210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448,585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37754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3E5654B-4E4D-1983-4AFB-1B2A57BFD9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593411"/>
              </p:ext>
            </p:extLst>
          </p:nvPr>
        </p:nvGraphicFramePr>
        <p:xfrm>
          <a:off x="4946015" y="8361751"/>
          <a:ext cx="2882900" cy="1171575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170952435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Top enrolled courses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10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4555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9985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0253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7112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62633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EF1E65C-E023-637B-3CC5-E5B6D2A3F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453686"/>
              </p:ext>
            </p:extLst>
          </p:nvPr>
        </p:nvGraphicFramePr>
        <p:xfrm>
          <a:off x="9412734" y="4143425"/>
          <a:ext cx="2882900" cy="1171575"/>
        </p:xfrm>
        <a:graphic>
          <a:graphicData uri="http://schemas.openxmlformats.org/drawingml/2006/table">
            <a:tbl>
              <a:tblPr/>
              <a:tblGrid>
                <a:gridCol w="2882900">
                  <a:extLst>
                    <a:ext uri="{9D8B030D-6E8A-4147-A177-3AD203B41FA5}">
                      <a16:colId xmlns:a16="http://schemas.microsoft.com/office/drawing/2014/main" val="1709524354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Top completed courses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610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34555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Training and Assessment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9985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60253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71123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School Based Education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626331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837353C3-485E-5788-B4A1-8620C7C71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321783"/>
              </p:ext>
            </p:extLst>
          </p:nvPr>
        </p:nvGraphicFramePr>
        <p:xfrm>
          <a:off x="9093387" y="5902602"/>
          <a:ext cx="3556574" cy="731520"/>
        </p:xfrm>
        <a:graphic>
          <a:graphicData uri="http://schemas.openxmlformats.org/drawingml/2006/table">
            <a:tbl>
              <a:tblPr/>
              <a:tblGrid>
                <a:gridCol w="1793617">
                  <a:extLst>
                    <a:ext uri="{9D8B030D-6E8A-4147-A177-3AD203B41FA5}">
                      <a16:colId xmlns:a16="http://schemas.microsoft.com/office/drawing/2014/main" val="36323261"/>
                    </a:ext>
                  </a:extLst>
                </a:gridCol>
                <a:gridCol w="1762957">
                  <a:extLst>
                    <a:ext uri="{9D8B030D-6E8A-4147-A177-3AD203B41FA5}">
                      <a16:colId xmlns:a16="http://schemas.microsoft.com/office/drawing/2014/main" val="150385817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Hospitality and Tourism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49824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Individual Support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Commercial Cookery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7352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Nursing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Hospitality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7635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Community Services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Cookery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9055831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CF7E08ED-74F6-5F1D-EBEC-7C5A4FD82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507723"/>
              </p:ext>
            </p:extLst>
          </p:nvPr>
        </p:nvGraphicFramePr>
        <p:xfrm>
          <a:off x="9093387" y="6800828"/>
          <a:ext cx="3556574" cy="1028700"/>
        </p:xfrm>
        <a:graphic>
          <a:graphicData uri="http://schemas.openxmlformats.org/drawingml/2006/table">
            <a:tbl>
              <a:tblPr/>
              <a:tblGrid>
                <a:gridCol w="1793617">
                  <a:extLst>
                    <a:ext uri="{9D8B030D-6E8A-4147-A177-3AD203B41FA5}">
                      <a16:colId xmlns:a16="http://schemas.microsoft.com/office/drawing/2014/main" val="2736028912"/>
                    </a:ext>
                  </a:extLst>
                </a:gridCol>
                <a:gridCol w="1762957">
                  <a:extLst>
                    <a:ext uri="{9D8B030D-6E8A-4147-A177-3AD203B41FA5}">
                      <a16:colId xmlns:a16="http://schemas.microsoft.com/office/drawing/2014/main" val="176107280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Technology and Digital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7582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 (Career Start)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Information Technology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8990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 in Electrotechnology</a:t>
                      </a:r>
                    </a:p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(Pre-Vocational)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Cyber Security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1355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IV in Building and Construction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Electrotechnology Electrician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504161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5B124CC8-D7C0-7E3F-FBDC-208D165AD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801375"/>
              </p:ext>
            </p:extLst>
          </p:nvPr>
        </p:nvGraphicFramePr>
        <p:xfrm>
          <a:off x="9368284" y="7945019"/>
          <a:ext cx="2971800" cy="73152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60602757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72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3562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Certificate III in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56095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Diploma of Early Childhood Education and Care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3623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A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Introduction to Early Childhood Education and Care Skill Set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EA7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281517"/>
                  </a:ext>
                </a:extLst>
              </a:tr>
            </a:tbl>
          </a:graphicData>
        </a:graphic>
      </p:graphicFrame>
      <p:pic>
        <p:nvPicPr>
          <p:cNvPr id="20" name="Picture 19">
            <a:extLst>
              <a:ext uri="{FF2B5EF4-FFF2-40B4-BE49-F238E27FC236}">
                <a16:creationId xmlns:a16="http://schemas.microsoft.com/office/drawing/2014/main" id="{A00476E6-CC70-5EEE-9101-E24DCEFAD8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8" y="2810812"/>
            <a:ext cx="3622645" cy="300062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71B9025-3520-6770-3D32-C069598B0F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4496" y="6664533"/>
            <a:ext cx="5114987" cy="12863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AC18EA4-3B9D-A946-6845-B5B4AB480C24}"/>
              </a:ext>
            </a:extLst>
          </p:cNvPr>
          <p:cNvSpPr txBox="1"/>
          <p:nvPr/>
        </p:nvSpPr>
        <p:spPr>
          <a:xfrm>
            <a:off x="357886" y="6180423"/>
            <a:ext cx="30974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dirty="0"/>
              <a:t>Figure 2: Fee-Free TAFE enrolments by remoteness ^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18ABB41-A958-B1D8-FB04-60ECE5A85A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24" y="6462362"/>
            <a:ext cx="3621338" cy="768163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F85CB736-A96D-5477-825F-F37F0230A099}"/>
              </a:ext>
            </a:extLst>
          </p:cNvPr>
          <p:cNvSpPr txBox="1"/>
          <p:nvPr/>
        </p:nvSpPr>
        <p:spPr>
          <a:xfrm>
            <a:off x="5038281" y="5193303"/>
            <a:ext cx="26074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900" dirty="0"/>
              <a:t>Figure 5: Fee-Free TAFE enrolments by age group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3523F288-12B6-D9B6-4E6B-9BDE475E66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76567" y="5382362"/>
            <a:ext cx="5072312" cy="77425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E3DFE190-164E-C9D0-E721-591BA1983A4D}"/>
              </a:ext>
            </a:extLst>
          </p:cNvPr>
          <p:cNvSpPr txBox="1"/>
          <p:nvPr/>
        </p:nvSpPr>
        <p:spPr>
          <a:xfrm>
            <a:off x="8918563" y="1848929"/>
            <a:ext cx="39265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ysClr val="windowText" lastClr="000000"/>
                </a:solidFill>
              </a:rPr>
              <a:t>Figure 8: National priority sectors with the most Fee-Free TAFE completions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07C1575F-F409-348E-D9FF-5250EE74AE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3463" y="2084417"/>
            <a:ext cx="3731075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38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688</Words>
  <Application>Microsoft Office PowerPoint</Application>
  <PresentationFormat>A3 Paper (297x420 mm)</PresentationFormat>
  <Paragraphs>183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Calibri</vt:lpstr>
      <vt:lpstr>Office Theme</vt:lpstr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Fee-Free TAFE Program Snapshot – Quarter 3, 2025</dc:title>
  <dc:creator/>
  <cp:lastModifiedBy/>
  <cp:revision>1</cp:revision>
  <dcterms:created xsi:type="dcterms:W3CDTF">2025-11-19T04:32:37Z</dcterms:created>
  <dcterms:modified xsi:type="dcterms:W3CDTF">2025-11-19T04:32:50Z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d889eb-932f-4752-8739-64d25806ef64_Enabled">
    <vt:lpwstr>true</vt:lpwstr>
  </property>
  <property fmtid="{D5CDD505-2E9C-101B-9397-08002B2CF9AE}" pid="3" name="MSIP_Label_79d889eb-932f-4752-8739-64d25806ef64_SetDate">
    <vt:lpwstr>2025-11-19T04:32:50Z</vt:lpwstr>
  </property>
  <property fmtid="{D5CDD505-2E9C-101B-9397-08002B2CF9AE}" pid="4" name="MSIP_Label_79d889eb-932f-4752-8739-64d25806ef64_Method">
    <vt:lpwstr>Privileged</vt:lpwstr>
  </property>
  <property fmtid="{D5CDD505-2E9C-101B-9397-08002B2CF9AE}" pid="5" name="MSIP_Label_79d889eb-932f-4752-8739-64d25806ef64_Name">
    <vt:lpwstr>79d889eb-932f-4752-8739-64d25806ef64</vt:lpwstr>
  </property>
  <property fmtid="{D5CDD505-2E9C-101B-9397-08002B2CF9AE}" pid="6" name="MSIP_Label_79d889eb-932f-4752-8739-64d25806ef64_SiteId">
    <vt:lpwstr>dd0cfd15-4558-4b12-8bad-ea26984fc417</vt:lpwstr>
  </property>
  <property fmtid="{D5CDD505-2E9C-101B-9397-08002B2CF9AE}" pid="7" name="MSIP_Label_79d889eb-932f-4752-8739-64d25806ef64_ActionId">
    <vt:lpwstr>f4bcd6bd-6032-49ae-84ba-7e9bb9013476</vt:lpwstr>
  </property>
  <property fmtid="{D5CDD505-2E9C-101B-9397-08002B2CF9AE}" pid="8" name="MSIP_Label_79d889eb-932f-4752-8739-64d25806ef64_ContentBits">
    <vt:lpwstr>0</vt:lpwstr>
  </property>
  <property fmtid="{D5CDD505-2E9C-101B-9397-08002B2CF9AE}" pid="9" name="MSIP_Label_79d889eb-932f-4752-8739-64d25806ef64_Tag">
    <vt:lpwstr>10, 0, 1, 1</vt:lpwstr>
  </property>
</Properties>
</file>